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16"/>
  </p:notesMasterIdLst>
  <p:handoutMasterIdLst>
    <p:handoutMasterId r:id="rId17"/>
  </p:handoutMasterIdLst>
  <p:sldIdLst>
    <p:sldId id="256" r:id="rId5"/>
    <p:sldId id="257" r:id="rId6"/>
    <p:sldId id="271" r:id="rId7"/>
    <p:sldId id="270" r:id="rId8"/>
    <p:sldId id="269" r:id="rId9"/>
    <p:sldId id="266" r:id="rId10"/>
    <p:sldId id="268" r:id="rId11"/>
    <p:sldId id="267" r:id="rId12"/>
    <p:sldId id="265" r:id="rId13"/>
    <p:sldId id="264" r:id="rId14"/>
    <p:sldId id="261" r:id="rId15"/>
  </p:sldIdLst>
  <p:sldSz cx="12188825" cy="6858000"/>
  <p:notesSz cx="7023100" cy="9309100"/>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4046">
          <p15:clr>
            <a:srgbClr val="A4A3A4"/>
          </p15:clr>
        </p15:guide>
        <p15:guide id="3" pos="3840">
          <p15:clr>
            <a:srgbClr val="A4A3A4"/>
          </p15:clr>
        </p15:guide>
        <p15:guide id="4" pos="289">
          <p15:clr>
            <a:srgbClr val="A4A3A4"/>
          </p15:clr>
        </p15:guide>
        <p15:guide id="5" pos="1832">
          <p15:clr>
            <a:srgbClr val="A4A3A4"/>
          </p15:clr>
        </p15:guide>
        <p15:guide id="6" pos="7398">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8288"/>
    <a:srgbClr val="0039A6"/>
    <a:srgbClr val="501788"/>
    <a:srgbClr val="C3DBE5"/>
    <a:srgbClr val="002525"/>
    <a:srgbClr val="00717B"/>
    <a:srgbClr val="EEE4B4"/>
    <a:srgbClr val="253747"/>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93677" autoAdjust="0"/>
  </p:normalViewPr>
  <p:slideViewPr>
    <p:cSldViewPr snapToGrid="0" showGuides="1">
      <p:cViewPr varScale="1">
        <p:scale>
          <a:sx n="83" d="100"/>
          <a:sy n="83" d="100"/>
        </p:scale>
        <p:origin x="126" y="504"/>
      </p:cViewPr>
      <p:guideLst>
        <p:guide orient="horz"/>
        <p:guide orient="horz" pos="4046"/>
        <p:guide pos="3840"/>
        <p:guide pos="289"/>
        <p:guide pos="1832"/>
        <p:guide pos="7398"/>
      </p:guideLst>
    </p:cSldViewPr>
  </p:slideViewPr>
  <p:notesTextViewPr>
    <p:cViewPr>
      <p:scale>
        <a:sx n="75" d="100"/>
        <a:sy n="75" d="100"/>
      </p:scale>
      <p:origin x="0" y="0"/>
    </p:cViewPr>
  </p:notesTextViewPr>
  <p:notesViewPr>
    <p:cSldViewPr snapToGrid="0">
      <p:cViewPr varScale="1">
        <p:scale>
          <a:sx n="61" d="100"/>
          <a:sy n="61" d="100"/>
        </p:scale>
        <p:origin x="-1632" y="-8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E4E05A4-29A6-45AB-82C9-31FC81F0251A}" type="datetimeFigureOut">
              <a:rPr lang="en-US" smtClean="0"/>
              <a:pPr/>
              <a:t>9/4/2019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5A7148C-7D20-4A16-A012-82F3B33BEC33}" type="slidenum">
              <a:rPr lang="en-US" smtClean="0"/>
              <a:pPr/>
              <a:t>‹#›</a:t>
            </a:fld>
            <a:endParaRPr lang="en-US" dirty="0"/>
          </a:p>
        </p:txBody>
      </p:sp>
    </p:spTree>
    <p:extLst>
      <p:ext uri="{BB962C8B-B14F-4D97-AF65-F5344CB8AC3E}">
        <p14:creationId xmlns:p14="http://schemas.microsoft.com/office/powerpoint/2010/main" val="2997003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defRPr sz="1200"/>
            </a:lvl1pPr>
          </a:lstStyle>
          <a:p>
            <a:endParaRPr lang="en-US" dirty="0"/>
          </a:p>
        </p:txBody>
      </p:sp>
      <p:sp>
        <p:nvSpPr>
          <p:cNvPr id="9219" name="Rectangle 3"/>
          <p:cNvSpPr>
            <a:spLocks noGrp="1" noChangeArrowheads="1"/>
          </p:cNvSpPr>
          <p:nvPr>
            <p:ph type="dt" idx="1"/>
          </p:nvPr>
        </p:nvSpPr>
        <p:spPr bwMode="auto">
          <a:xfrm>
            <a:off x="3978132"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defRPr sz="1200"/>
            </a:lvl1pPr>
          </a:lstStyle>
          <a:p>
            <a:endParaRPr lang="en-US" dirty="0"/>
          </a:p>
        </p:txBody>
      </p:sp>
      <p:sp>
        <p:nvSpPr>
          <p:cNvPr id="9220" name="Rectangle 4"/>
          <p:cNvSpPr>
            <a:spLocks noGrp="1" noRot="1" noChangeAspect="1" noChangeArrowheads="1" noTextEdit="1"/>
          </p:cNvSpPr>
          <p:nvPr>
            <p:ph type="sldImg" idx="2"/>
          </p:nvPr>
        </p:nvSpPr>
        <p:spPr bwMode="auto">
          <a:xfrm>
            <a:off x="409575" y="698500"/>
            <a:ext cx="6203950" cy="3490913"/>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2310" y="4421823"/>
            <a:ext cx="5618480" cy="418909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defRPr sz="1200"/>
            </a:lvl1pPr>
          </a:lstStyle>
          <a:p>
            <a:endParaRPr lang="en-US" dirty="0"/>
          </a:p>
        </p:txBody>
      </p:sp>
      <p:sp>
        <p:nvSpPr>
          <p:cNvPr id="9223" name="Rectangle 7"/>
          <p:cNvSpPr>
            <a:spLocks noGrp="1" noChangeArrowheads="1"/>
          </p:cNvSpPr>
          <p:nvPr>
            <p:ph type="sldNum" sz="quarter" idx="5"/>
          </p:nvPr>
        </p:nvSpPr>
        <p:spPr bwMode="auto">
          <a:xfrm>
            <a:off x="3978132"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defRPr sz="1200"/>
            </a:lvl1pPr>
          </a:lstStyle>
          <a:p>
            <a:fld id="{739F009B-AA83-4291-81BE-194F11CE1901}" type="slidenum">
              <a:rPr lang="en-US"/>
              <a:pPr/>
              <a:t>‹#›</a:t>
            </a:fld>
            <a:endParaRPr lang="en-US" dirty="0"/>
          </a:p>
        </p:txBody>
      </p:sp>
    </p:spTree>
    <p:extLst>
      <p:ext uri="{BB962C8B-B14F-4D97-AF65-F5344CB8AC3E}">
        <p14:creationId xmlns:p14="http://schemas.microsoft.com/office/powerpoint/2010/main" val="15435281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Problem with traditional development</a:t>
            </a:r>
            <a:r>
              <a:rPr lang="en-US" b="1" baseline="0" dirty="0" smtClean="0"/>
              <a:t> methods leads to long project phases for:</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mn-cs"/>
              </a:rPr>
              <a:t>requirements documentation</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mn-cs"/>
              </a:rPr>
              <a:t>product development</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mn-cs"/>
              </a:rPr>
              <a:t>integration</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mn-cs"/>
              </a:rPr>
              <a:t>Review</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mn-cs"/>
              </a:rPr>
              <a:t>Publication</a:t>
            </a:r>
          </a:p>
          <a:p>
            <a:pPr marL="0" indent="0">
              <a:buFont typeface="Arial" panose="020B0604020202020204" pitchFamily="34" charset="0"/>
              <a:buNone/>
            </a:pPr>
            <a:r>
              <a:rPr lang="en-US" sz="1200" b="1" kern="1200" dirty="0" smtClean="0">
                <a:solidFill>
                  <a:schemeClr val="tx1"/>
                </a:solidFill>
                <a:effectLst/>
                <a:latin typeface="Arial" charset="0"/>
                <a:ea typeface="+mn-ea"/>
                <a:cs typeface="+mn-cs"/>
              </a:rPr>
              <a:t>Agile</a:t>
            </a:r>
            <a:r>
              <a:rPr lang="en-US" sz="1200" b="1" kern="1200" baseline="0" dirty="0" smtClean="0">
                <a:solidFill>
                  <a:schemeClr val="tx1"/>
                </a:solidFill>
                <a:effectLst/>
                <a:latin typeface="Arial" charset="0"/>
                <a:ea typeface="+mn-ea"/>
                <a:cs typeface="+mn-cs"/>
              </a:rPr>
              <a:t> represents an opportunity to </a:t>
            </a:r>
          </a:p>
          <a:p>
            <a:pPr marL="171450" indent="-171450">
              <a:buFont typeface="Arial" panose="020B0604020202020204" pitchFamily="34" charset="0"/>
              <a:buChar char="•"/>
            </a:pPr>
            <a:r>
              <a:rPr lang="en-US" sz="1200" kern="1200" baseline="0" dirty="0" smtClean="0">
                <a:solidFill>
                  <a:schemeClr val="tx1"/>
                </a:solidFill>
                <a:effectLst/>
                <a:latin typeface="Arial" charset="0"/>
                <a:ea typeface="+mn-ea"/>
                <a:cs typeface="+mn-cs"/>
              </a:rPr>
              <a:t>shorten the development</a:t>
            </a:r>
          </a:p>
          <a:p>
            <a:pPr marL="171450" indent="-171450">
              <a:buFont typeface="Arial" panose="020B0604020202020204" pitchFamily="34" charset="0"/>
              <a:buChar char="•"/>
            </a:pPr>
            <a:r>
              <a:rPr lang="en-US" sz="1200" kern="1200" baseline="0" dirty="0" smtClean="0">
                <a:solidFill>
                  <a:schemeClr val="tx1"/>
                </a:solidFill>
                <a:effectLst/>
                <a:latin typeface="Arial" charset="0"/>
                <a:ea typeface="+mn-ea"/>
                <a:cs typeface="+mn-cs"/>
              </a:rPr>
              <a:t>Provide usable products to the user faster</a:t>
            </a:r>
          </a:p>
          <a:p>
            <a:pPr marL="0" indent="0">
              <a:buFont typeface="Arial" panose="020B0604020202020204" pitchFamily="34" charset="0"/>
              <a:buNone/>
            </a:pPr>
            <a:r>
              <a:rPr lang="en-US" sz="1200" b="1" kern="1200" baseline="0" dirty="0" smtClean="0">
                <a:solidFill>
                  <a:schemeClr val="tx1"/>
                </a:solidFill>
                <a:effectLst/>
                <a:latin typeface="Arial" charset="0"/>
                <a:ea typeface="+mn-ea"/>
                <a:cs typeface="+mn-cs"/>
              </a:rPr>
              <a:t>Applicable Manifesto:</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mn-cs"/>
              </a:rPr>
              <a:t>“Deliver working software frequently.”</a:t>
            </a:r>
            <a:r>
              <a:rPr lang="en-US" sz="1200" kern="1200" baseline="0" dirty="0" smtClean="0">
                <a:solidFill>
                  <a:schemeClr val="tx1"/>
                </a:solidFill>
                <a:effectLst/>
                <a:latin typeface="Arial" charset="0"/>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mn-cs"/>
              </a:rPr>
              <a:t>“Working software is the primary measure of progress.“</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mn-cs"/>
              </a:rPr>
              <a:t>“At regular intervals, the team reflects on how to become more effective, then tunes and adjust its behavior accordingly.” </a:t>
            </a:r>
          </a:p>
          <a:p>
            <a:pPr marL="0" indent="0">
              <a:buFont typeface="Arial" panose="020B0604020202020204" pitchFamily="34" charset="0"/>
              <a:buNone/>
            </a:pPr>
            <a:endParaRPr lang="en-US" sz="1200" b="1" kern="1200" dirty="0" smtClean="0">
              <a:solidFill>
                <a:schemeClr val="tx1"/>
              </a:solidFill>
              <a:effectLst/>
              <a:latin typeface="Arial" charset="0"/>
              <a:ea typeface="+mn-ea"/>
              <a:cs typeface="+mn-cs"/>
            </a:endParaRPr>
          </a:p>
          <a:p>
            <a:pPr marL="0" indent="0">
              <a:buFont typeface="Arial" panose="020B0604020202020204" pitchFamily="34" charset="0"/>
              <a:buNone/>
            </a:pPr>
            <a:r>
              <a:rPr lang="en-US" sz="1200" b="1" kern="1200" dirty="0" smtClean="0">
                <a:solidFill>
                  <a:schemeClr val="tx1"/>
                </a:solidFill>
                <a:effectLst/>
                <a:latin typeface="Arial" charset="0"/>
                <a:ea typeface="+mn-ea"/>
                <a:cs typeface="+mn-cs"/>
              </a:rPr>
              <a:t>Recently integration issues with AP242 e2 teams could have been avoided with synchronized and integrated development iterations</a:t>
            </a:r>
          </a:p>
          <a:p>
            <a:pPr marL="0" indent="0">
              <a:buFont typeface="Arial" panose="020B0604020202020204" pitchFamily="34" charset="0"/>
              <a:buNone/>
            </a:pPr>
            <a:endParaRPr lang="en-US" sz="1200" b="1" kern="1200" dirty="0" smtClean="0">
              <a:solidFill>
                <a:schemeClr val="tx1"/>
              </a:solidFill>
              <a:effectLst/>
              <a:latin typeface="Arial" charset="0"/>
              <a:ea typeface="+mn-ea"/>
              <a:cs typeface="+mn-cs"/>
            </a:endParaRPr>
          </a:p>
          <a:p>
            <a:pPr marL="0" indent="0">
              <a:buFont typeface="Arial" panose="020B0604020202020204" pitchFamily="34" charset="0"/>
              <a:buNone/>
            </a:pPr>
            <a:r>
              <a:rPr lang="en-US" sz="1200" b="1" kern="1200" dirty="0" smtClean="0">
                <a:solidFill>
                  <a:schemeClr val="tx1"/>
                </a:solidFill>
                <a:effectLst/>
                <a:latin typeface="Arial" charset="0"/>
                <a:ea typeface="+mn-ea"/>
                <a:cs typeface="+mn-cs"/>
              </a:rPr>
              <a:t>employing systems thinking and applying an operating cadence and synchronization that enables all the teams to sprint together while integrating</a:t>
            </a:r>
            <a:endParaRPr lang="en-US" b="1"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9</a:t>
            </a:fld>
            <a:endParaRPr lang="en-US" dirty="0"/>
          </a:p>
        </p:txBody>
      </p:sp>
    </p:spTree>
    <p:extLst>
      <p:ext uri="{BB962C8B-B14F-4D97-AF65-F5344CB8AC3E}">
        <p14:creationId xmlns:p14="http://schemas.microsoft.com/office/powerpoint/2010/main" val="249321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10</a:t>
            </a:fld>
            <a:endParaRPr lang="en-US" dirty="0"/>
          </a:p>
        </p:txBody>
      </p:sp>
    </p:spTree>
    <p:extLst>
      <p:ext uri="{BB962C8B-B14F-4D97-AF65-F5344CB8AC3E}">
        <p14:creationId xmlns:p14="http://schemas.microsoft.com/office/powerpoint/2010/main" val="521656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8" name="Picture 7"/>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349016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70" name="Picture 69"/>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9554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055" y="777240"/>
            <a:ext cx="11311128" cy="323165"/>
          </a:xfrm>
        </p:spPr>
        <p:txBody>
          <a:bodyPr tIns="45720"/>
          <a:lstStyle>
            <a:lvl1pPr>
              <a:buNone/>
              <a:defRPr b="0">
                <a:solidFill>
                  <a:schemeClr val="bg1"/>
                </a:solidFill>
              </a:defRPr>
            </a:lvl1pPr>
          </a:lstStyle>
          <a:p>
            <a:pPr lvl="0"/>
            <a:r>
              <a:rPr lang="en-US" dirty="0"/>
              <a:t>Click to edit Master text styles</a:t>
            </a:r>
          </a:p>
        </p:txBody>
      </p:sp>
      <p:sp>
        <p:nvSpPr>
          <p:cNvPr id="8" name="Content Placeholder 5"/>
          <p:cNvSpPr>
            <a:spLocks noGrp="1"/>
          </p:cNvSpPr>
          <p:nvPr>
            <p:ph sz="quarter" idx="16"/>
          </p:nvPr>
        </p:nvSpPr>
        <p:spPr>
          <a:xfrm>
            <a:off x="405383" y="1283208"/>
            <a:ext cx="11311128" cy="12741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6" name="Picture 47" descr="Boeing_white_standard"/>
          <p:cNvPicPr>
            <a:picLocks noChangeAspect="1" noChangeArrowheads="1"/>
          </p:cNvPicPr>
          <p:nvPr userDrawn="1"/>
        </p:nvPicPr>
        <p:blipFill>
          <a:blip r:embed="rId2" cstate="print"/>
          <a:srcRect/>
          <a:stretch>
            <a:fillRect/>
          </a:stretch>
        </p:blipFill>
        <p:spPr bwMode="auto">
          <a:xfrm>
            <a:off x="153646" y="6496049"/>
            <a:ext cx="1094129" cy="263939"/>
          </a:xfrm>
          <a:prstGeom prst="rect">
            <a:avLst/>
          </a:prstGeom>
          <a:noFill/>
        </p:spPr>
      </p:pic>
      <p:pic>
        <p:nvPicPr>
          <p:cNvPr id="9" name="Picture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1329926" y="6512385"/>
            <a:ext cx="566997" cy="14968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Content Placeholder 3"/>
          <p:cNvSpPr>
            <a:spLocks noGrp="1"/>
          </p:cNvSpPr>
          <p:nvPr>
            <p:ph sz="quarter" idx="10"/>
          </p:nvPr>
        </p:nvSpPr>
        <p:spPr>
          <a:xfrm>
            <a:off x="446088" y="1203325"/>
            <a:ext cx="11139487" cy="4144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5712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5" y="0"/>
            <a:ext cx="12192000"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453" y="458730"/>
            <a:ext cx="11309295"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628" y="1284670"/>
            <a:ext cx="11311128" cy="1311128"/>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687" r:id="rId1"/>
    <p:sldLayoutId id="2147483730" r:id="rId2"/>
    <p:sldLayoutId id="2147483690" r:id="rId3"/>
    <p:sldLayoutId id="214748373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020763" rtl="0" eaLnBrk="1" fontAlgn="base" hangingPunct="1">
        <a:lnSpc>
          <a:spcPct val="90000"/>
        </a:lnSpc>
        <a:spcBef>
          <a:spcPct val="0"/>
        </a:spcBef>
        <a:spcAft>
          <a:spcPct val="0"/>
        </a:spcAft>
        <a:defRPr sz="2400" b="0" i="0" u="none">
          <a:solidFill>
            <a:schemeClr val="bg1"/>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429768" y="2612549"/>
            <a:ext cx="10360501" cy="544765"/>
          </a:xfrm>
        </p:spPr>
        <p:txBody>
          <a:bodyPr/>
          <a:lstStyle/>
          <a:p>
            <a:r>
              <a:rPr lang="en-US" sz="3600" dirty="0" smtClean="0"/>
              <a:t>Agile for Model-Based Standards Development</a:t>
            </a:r>
            <a:endParaRPr lang="en-GB" sz="3600" dirty="0"/>
          </a:p>
        </p:txBody>
      </p:sp>
      <p:sp>
        <p:nvSpPr>
          <p:cNvPr id="3" name="Subtitle 2"/>
          <p:cNvSpPr>
            <a:spLocks noGrp="1"/>
          </p:cNvSpPr>
          <p:nvPr>
            <p:ph type="subTitle" sz="quarter" idx="1"/>
          </p:nvPr>
        </p:nvSpPr>
        <p:spPr>
          <a:xfrm>
            <a:off x="429768" y="4637994"/>
            <a:ext cx="3876014" cy="904863"/>
          </a:xfrm>
        </p:spPr>
        <p:txBody>
          <a:bodyPr/>
          <a:lstStyle/>
          <a:p>
            <a:r>
              <a:rPr lang="en-US" dirty="0" smtClean="0"/>
              <a:t>Brandon Sapp</a:t>
            </a:r>
          </a:p>
          <a:p>
            <a:r>
              <a:rPr lang="en-US" dirty="0" smtClean="0"/>
              <a:t>Melissa Harvey</a:t>
            </a:r>
            <a:endParaRPr lang="en-GB" dirty="0"/>
          </a:p>
        </p:txBody>
      </p:sp>
      <p:sp>
        <p:nvSpPr>
          <p:cNvPr id="5" name="Subtitle 2"/>
          <p:cNvSpPr txBox="1">
            <a:spLocks/>
          </p:cNvSpPr>
          <p:nvPr/>
        </p:nvSpPr>
        <p:spPr bwMode="auto">
          <a:xfrm>
            <a:off x="7953996" y="4637994"/>
            <a:ext cx="3876014" cy="904863"/>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Tx/>
              <a:buNone/>
              <a:defRPr sz="2800" b="0">
                <a:solidFill>
                  <a:srgbClr val="788288"/>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r>
              <a:rPr lang="en-US" kern="0" dirty="0" smtClean="0"/>
              <a:t>Sylvere Krima</a:t>
            </a:r>
            <a:endParaRPr lang="en-GB" kern="0" dirty="0" smtClean="0"/>
          </a:p>
          <a:p>
            <a:pPr algn="r"/>
            <a:r>
              <a:rPr lang="en-US" kern="0" dirty="0" smtClean="0"/>
              <a:t>Marion Toussaint</a:t>
            </a:r>
          </a:p>
        </p:txBody>
      </p:sp>
    </p:spTree>
    <p:extLst>
      <p:ext uri="{BB962C8B-B14F-4D97-AF65-F5344CB8AC3E}">
        <p14:creationId xmlns:p14="http://schemas.microsoft.com/office/powerpoint/2010/main" val="394627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smtClean="0"/>
              <a:t>Proposed Solution 3: Program Increment Planning</a:t>
            </a:r>
            <a:endParaRPr lang="en-GB" sz="3200" dirty="0"/>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a:t>
            </a:r>
            <a:r>
              <a:rPr lang="en-US" dirty="0" smtClean="0">
                <a:solidFill>
                  <a:schemeClr val="bg1">
                    <a:lumMod val="50000"/>
                  </a:schemeClr>
                </a:solidFill>
              </a:rPr>
              <a:t>Development</a:t>
            </a:r>
            <a:endParaRPr lang="en-US" dirty="0">
              <a:solidFill>
                <a:schemeClr val="bg1">
                  <a:lumMod val="50000"/>
                </a:schemeClr>
              </a:solidFill>
            </a:endParaRPr>
          </a:p>
        </p:txBody>
      </p:sp>
      <p:sp>
        <p:nvSpPr>
          <p:cNvPr id="12" name="Rectangle 11"/>
          <p:cNvSpPr/>
          <p:nvPr/>
        </p:nvSpPr>
        <p:spPr>
          <a:xfrm>
            <a:off x="2783840" y="6263640"/>
            <a:ext cx="6797040" cy="5943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432749" y="1450514"/>
            <a:ext cx="4289871" cy="4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AP242e3</a:t>
            </a:r>
          </a:p>
          <a:p>
            <a:pPr algn="ctr"/>
            <a:r>
              <a:rPr lang="en-US" sz="1100" dirty="0" smtClean="0">
                <a:solidFill>
                  <a:schemeClr val="accent3"/>
                </a:solidFill>
              </a:rPr>
              <a:t>(ART/EPIC)</a:t>
            </a:r>
            <a:endParaRPr lang="en-US" sz="1100" dirty="0">
              <a:solidFill>
                <a:schemeClr val="accent3"/>
              </a:solidFill>
            </a:endParaRPr>
          </a:p>
        </p:txBody>
      </p:sp>
      <p:sp>
        <p:nvSpPr>
          <p:cNvPr id="14" name="Flowchart: Delay 13"/>
          <p:cNvSpPr/>
          <p:nvPr/>
        </p:nvSpPr>
        <p:spPr>
          <a:xfrm rot="16200000">
            <a:off x="2103924" y="2076557"/>
            <a:ext cx="804499" cy="842226"/>
          </a:xfrm>
          <a:prstGeom prst="flowChartDelay">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 name="Rectangle 14"/>
          <p:cNvSpPr/>
          <p:nvPr/>
        </p:nvSpPr>
        <p:spPr>
          <a:xfrm>
            <a:off x="2081767" y="2894484"/>
            <a:ext cx="842226" cy="31777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Flowchart: Delay 15"/>
          <p:cNvSpPr/>
          <p:nvPr/>
        </p:nvSpPr>
        <p:spPr>
          <a:xfrm rot="16200000">
            <a:off x="3040598" y="2076557"/>
            <a:ext cx="804499" cy="842226"/>
          </a:xfrm>
          <a:prstGeom prst="flowChartDelay">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Rectangle 16"/>
          <p:cNvSpPr/>
          <p:nvPr/>
        </p:nvSpPr>
        <p:spPr>
          <a:xfrm>
            <a:off x="3018438" y="2894484"/>
            <a:ext cx="842226" cy="31777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Delay 17"/>
          <p:cNvSpPr/>
          <p:nvPr/>
        </p:nvSpPr>
        <p:spPr>
          <a:xfrm rot="16200000">
            <a:off x="3973169" y="2076557"/>
            <a:ext cx="804499" cy="842226"/>
          </a:xfrm>
          <a:prstGeom prst="flowChartDelay">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Rectangle 18"/>
          <p:cNvSpPr/>
          <p:nvPr/>
        </p:nvSpPr>
        <p:spPr>
          <a:xfrm>
            <a:off x="3951009" y="2894484"/>
            <a:ext cx="842226" cy="317773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Delay 19"/>
          <p:cNvSpPr/>
          <p:nvPr/>
        </p:nvSpPr>
        <p:spPr>
          <a:xfrm rot="16200000">
            <a:off x="4872328" y="2076557"/>
            <a:ext cx="804499" cy="842226"/>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Rectangle 20"/>
          <p:cNvSpPr/>
          <p:nvPr/>
        </p:nvSpPr>
        <p:spPr>
          <a:xfrm>
            <a:off x="4850168" y="2894484"/>
            <a:ext cx="842226" cy="31777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22" name="Content Placeholder 24"/>
          <p:cNvPicPr>
            <a:picLocks noGrp="1" noChangeAspect="1"/>
          </p:cNvPicPr>
          <p:nvPr>
            <p:ph sz="quarter" idx="16"/>
          </p:nvPr>
        </p:nvPicPr>
        <p:blipFill>
          <a:blip r:embed="rId3" cstate="print">
            <a:extLst>
              <a:ext uri="{28A0092B-C50C-407E-A947-70E740481C1C}">
                <a14:useLocalDpi xmlns:a14="http://schemas.microsoft.com/office/drawing/2010/main" val="0"/>
              </a:ext>
            </a:extLst>
          </a:blip>
          <a:stretch>
            <a:fillRect/>
          </a:stretch>
        </p:blipFill>
        <p:spPr>
          <a:xfrm>
            <a:off x="2217850" y="2744652"/>
            <a:ext cx="467590" cy="56427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64954" y="2743233"/>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085833" y="2738921"/>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1423" y="2744652"/>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Rounded Rectangle 25"/>
          <p:cNvSpPr/>
          <p:nvPr/>
        </p:nvSpPr>
        <p:spPr>
          <a:xfrm>
            <a:off x="1505807" y="2727468"/>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 name="TextBox 26"/>
          <p:cNvSpPr txBox="1"/>
          <p:nvPr/>
        </p:nvSpPr>
        <p:spPr>
          <a:xfrm>
            <a:off x="1485900" y="2839850"/>
            <a:ext cx="640080" cy="415498"/>
          </a:xfrm>
          <a:prstGeom prst="rect">
            <a:avLst/>
          </a:prstGeom>
          <a:noFill/>
        </p:spPr>
        <p:txBody>
          <a:bodyPr wrap="square" rtlCol="0">
            <a:spAutoFit/>
          </a:bodyPr>
          <a:lstStyle/>
          <a:p>
            <a:pPr algn="ctr"/>
            <a:r>
              <a:rPr lang="en-US" sz="1050" dirty="0" smtClean="0"/>
              <a:t>PMI Team</a:t>
            </a:r>
            <a:endParaRPr lang="en-US" sz="1050" dirty="0"/>
          </a:p>
        </p:txBody>
      </p:sp>
      <p:sp>
        <p:nvSpPr>
          <p:cNvPr id="28" name="Rounded Rectangle 27"/>
          <p:cNvSpPr/>
          <p:nvPr/>
        </p:nvSpPr>
        <p:spPr>
          <a:xfrm>
            <a:off x="1505807" y="4087345"/>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 name="TextBox 28"/>
          <p:cNvSpPr txBox="1"/>
          <p:nvPr/>
        </p:nvSpPr>
        <p:spPr>
          <a:xfrm>
            <a:off x="1496439" y="4184487"/>
            <a:ext cx="629542" cy="415498"/>
          </a:xfrm>
          <a:prstGeom prst="rect">
            <a:avLst/>
          </a:prstGeom>
          <a:noFill/>
        </p:spPr>
        <p:txBody>
          <a:bodyPr wrap="square" rtlCol="0">
            <a:spAutoFit/>
          </a:bodyPr>
          <a:lstStyle/>
          <a:p>
            <a:pPr algn="ctr"/>
            <a:r>
              <a:rPr lang="en-US" sz="1050" dirty="0" smtClean="0"/>
              <a:t>EWH </a:t>
            </a:r>
          </a:p>
          <a:p>
            <a:pPr algn="ctr"/>
            <a:r>
              <a:rPr lang="en-US" sz="1050" dirty="0" smtClean="0"/>
              <a:t>Team</a:t>
            </a:r>
            <a:endParaRPr lang="en-US" sz="1050" dirty="0"/>
          </a:p>
        </p:txBody>
      </p:sp>
      <p:sp>
        <p:nvSpPr>
          <p:cNvPr id="30" name="TextBox 29"/>
          <p:cNvSpPr txBox="1"/>
          <p:nvPr/>
        </p:nvSpPr>
        <p:spPr>
          <a:xfrm>
            <a:off x="2087882" y="3524534"/>
            <a:ext cx="845820" cy="230832"/>
          </a:xfrm>
          <a:prstGeom prst="rect">
            <a:avLst/>
          </a:prstGeom>
          <a:noFill/>
        </p:spPr>
        <p:txBody>
          <a:bodyPr wrap="square" rtlCol="0">
            <a:spAutoFit/>
          </a:bodyPr>
          <a:lstStyle/>
          <a:p>
            <a:pPr algn="ctr"/>
            <a:r>
              <a:rPr lang="en-US" sz="900" dirty="0" smtClean="0"/>
              <a:t>Define</a:t>
            </a:r>
          </a:p>
        </p:txBody>
      </p:sp>
      <p:sp>
        <p:nvSpPr>
          <p:cNvPr id="31" name="TextBox 30"/>
          <p:cNvSpPr txBox="1"/>
          <p:nvPr/>
        </p:nvSpPr>
        <p:spPr>
          <a:xfrm>
            <a:off x="3009901" y="3524534"/>
            <a:ext cx="861060" cy="230832"/>
          </a:xfrm>
          <a:prstGeom prst="rect">
            <a:avLst/>
          </a:prstGeom>
          <a:noFill/>
        </p:spPr>
        <p:txBody>
          <a:bodyPr wrap="square" rtlCol="0">
            <a:spAutoFit/>
          </a:bodyPr>
          <a:lstStyle/>
          <a:p>
            <a:pPr algn="ctr"/>
            <a:r>
              <a:rPr lang="en-US" sz="900" dirty="0" smtClean="0"/>
              <a:t>Build</a:t>
            </a:r>
          </a:p>
        </p:txBody>
      </p:sp>
      <p:sp>
        <p:nvSpPr>
          <p:cNvPr id="32" name="TextBox 31"/>
          <p:cNvSpPr txBox="1"/>
          <p:nvPr/>
        </p:nvSpPr>
        <p:spPr>
          <a:xfrm>
            <a:off x="3954781" y="3524534"/>
            <a:ext cx="838200" cy="230832"/>
          </a:xfrm>
          <a:prstGeom prst="rect">
            <a:avLst/>
          </a:prstGeom>
          <a:noFill/>
        </p:spPr>
        <p:txBody>
          <a:bodyPr wrap="square" rtlCol="0">
            <a:spAutoFit/>
          </a:bodyPr>
          <a:lstStyle/>
          <a:p>
            <a:pPr algn="ctr"/>
            <a:r>
              <a:rPr lang="en-US" sz="900" dirty="0" smtClean="0"/>
              <a:t>Test</a:t>
            </a:r>
          </a:p>
        </p:txBody>
      </p:sp>
      <p:sp>
        <p:nvSpPr>
          <p:cNvPr id="33" name="TextBox 32"/>
          <p:cNvSpPr txBox="1"/>
          <p:nvPr/>
        </p:nvSpPr>
        <p:spPr>
          <a:xfrm>
            <a:off x="4853940" y="3524534"/>
            <a:ext cx="838200" cy="230832"/>
          </a:xfrm>
          <a:prstGeom prst="rect">
            <a:avLst/>
          </a:prstGeom>
          <a:noFill/>
        </p:spPr>
        <p:txBody>
          <a:bodyPr wrap="square" rtlCol="0">
            <a:spAutoFit/>
          </a:bodyPr>
          <a:lstStyle/>
          <a:p>
            <a:pPr algn="ctr"/>
            <a:r>
              <a:rPr lang="en-US" sz="900" dirty="0" smtClean="0"/>
              <a:t>Deploy</a:t>
            </a:r>
          </a:p>
        </p:txBody>
      </p:sp>
      <p:pic>
        <p:nvPicPr>
          <p:cNvPr id="34" name="Content Placeholder 24"/>
          <p:cNvPicPr>
            <a:picLocks noChangeAspect="1"/>
          </p:cNvPicPr>
          <p:nvPr/>
        </p:nvPicPr>
        <p:blipFill>
          <a:blip r:embed="rId3"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bwMode="auto">
          <a:xfrm>
            <a:off x="2217850" y="4104529"/>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5" name="Picture 3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64954" y="4103110"/>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6" name="Picture 35"/>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085833" y="4098798"/>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7"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1423" y="4104529"/>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8" name="Rounded Rectangle 37"/>
          <p:cNvSpPr/>
          <p:nvPr/>
        </p:nvSpPr>
        <p:spPr>
          <a:xfrm>
            <a:off x="1505807" y="5388606"/>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TextBox 38"/>
          <p:cNvSpPr txBox="1"/>
          <p:nvPr/>
        </p:nvSpPr>
        <p:spPr>
          <a:xfrm>
            <a:off x="1473952" y="5500988"/>
            <a:ext cx="613928" cy="415498"/>
          </a:xfrm>
          <a:prstGeom prst="rect">
            <a:avLst/>
          </a:prstGeom>
          <a:noFill/>
        </p:spPr>
        <p:txBody>
          <a:bodyPr wrap="square" rtlCol="0">
            <a:spAutoFit/>
          </a:bodyPr>
          <a:lstStyle/>
          <a:p>
            <a:pPr algn="ctr"/>
            <a:r>
              <a:rPr lang="en-US" sz="1050" dirty="0" smtClean="0"/>
              <a:t>AM Team</a:t>
            </a:r>
            <a:endParaRPr lang="en-US" sz="1050" dirty="0"/>
          </a:p>
        </p:txBody>
      </p:sp>
      <p:pic>
        <p:nvPicPr>
          <p:cNvPr id="40"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217850" y="5405790"/>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1" name="Picture 40"/>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64954" y="5404371"/>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2" name="Picture 41"/>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085833" y="5400059"/>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3"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1423" y="5405790"/>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4" name="TextBox 43"/>
          <p:cNvSpPr txBox="1"/>
          <p:nvPr/>
        </p:nvSpPr>
        <p:spPr>
          <a:xfrm>
            <a:off x="2080262" y="4837518"/>
            <a:ext cx="845820" cy="230832"/>
          </a:xfrm>
          <a:prstGeom prst="rect">
            <a:avLst/>
          </a:prstGeom>
          <a:noFill/>
        </p:spPr>
        <p:txBody>
          <a:bodyPr wrap="square" rtlCol="0">
            <a:spAutoFit/>
          </a:bodyPr>
          <a:lstStyle/>
          <a:p>
            <a:pPr algn="ctr"/>
            <a:r>
              <a:rPr lang="en-US" sz="900" dirty="0" smtClean="0"/>
              <a:t>Define</a:t>
            </a:r>
          </a:p>
        </p:txBody>
      </p:sp>
      <p:sp>
        <p:nvSpPr>
          <p:cNvPr id="45" name="TextBox 44"/>
          <p:cNvSpPr txBox="1"/>
          <p:nvPr/>
        </p:nvSpPr>
        <p:spPr>
          <a:xfrm>
            <a:off x="3017521" y="4837518"/>
            <a:ext cx="861060" cy="230832"/>
          </a:xfrm>
          <a:prstGeom prst="rect">
            <a:avLst/>
          </a:prstGeom>
          <a:noFill/>
        </p:spPr>
        <p:txBody>
          <a:bodyPr wrap="square" rtlCol="0">
            <a:spAutoFit/>
          </a:bodyPr>
          <a:lstStyle/>
          <a:p>
            <a:pPr algn="ctr"/>
            <a:r>
              <a:rPr lang="en-US" sz="900" dirty="0" smtClean="0"/>
              <a:t>Build</a:t>
            </a:r>
          </a:p>
        </p:txBody>
      </p:sp>
      <p:sp>
        <p:nvSpPr>
          <p:cNvPr id="46" name="TextBox 45"/>
          <p:cNvSpPr txBox="1"/>
          <p:nvPr/>
        </p:nvSpPr>
        <p:spPr>
          <a:xfrm>
            <a:off x="3947161" y="4837518"/>
            <a:ext cx="853440" cy="230832"/>
          </a:xfrm>
          <a:prstGeom prst="rect">
            <a:avLst/>
          </a:prstGeom>
          <a:noFill/>
        </p:spPr>
        <p:txBody>
          <a:bodyPr wrap="square" rtlCol="0">
            <a:spAutoFit/>
          </a:bodyPr>
          <a:lstStyle/>
          <a:p>
            <a:pPr algn="ctr"/>
            <a:r>
              <a:rPr lang="en-US" sz="900" dirty="0" smtClean="0"/>
              <a:t>Test</a:t>
            </a:r>
          </a:p>
        </p:txBody>
      </p:sp>
      <p:sp>
        <p:nvSpPr>
          <p:cNvPr id="47" name="TextBox 46"/>
          <p:cNvSpPr txBox="1"/>
          <p:nvPr/>
        </p:nvSpPr>
        <p:spPr>
          <a:xfrm>
            <a:off x="4861560" y="4837518"/>
            <a:ext cx="838200" cy="230832"/>
          </a:xfrm>
          <a:prstGeom prst="rect">
            <a:avLst/>
          </a:prstGeom>
          <a:noFill/>
        </p:spPr>
        <p:txBody>
          <a:bodyPr wrap="square" rtlCol="0">
            <a:spAutoFit/>
          </a:bodyPr>
          <a:lstStyle/>
          <a:p>
            <a:pPr algn="ctr"/>
            <a:r>
              <a:rPr lang="en-US" sz="900" dirty="0" smtClean="0"/>
              <a:t>Deploy</a:t>
            </a:r>
          </a:p>
        </p:txBody>
      </p:sp>
      <p:sp>
        <p:nvSpPr>
          <p:cNvPr id="48" name="TextBox 47"/>
          <p:cNvSpPr txBox="1"/>
          <p:nvPr/>
        </p:nvSpPr>
        <p:spPr>
          <a:xfrm>
            <a:off x="2049780" y="6604084"/>
            <a:ext cx="3718560" cy="253916"/>
          </a:xfrm>
          <a:prstGeom prst="rect">
            <a:avLst/>
          </a:prstGeom>
          <a:noFill/>
        </p:spPr>
        <p:txBody>
          <a:bodyPr wrap="square" rtlCol="0">
            <a:spAutoFit/>
          </a:bodyPr>
          <a:lstStyle/>
          <a:p>
            <a:pPr algn="ctr"/>
            <a:r>
              <a:rPr lang="en-US" sz="1050" dirty="0" smtClean="0">
                <a:solidFill>
                  <a:schemeClr val="bg1"/>
                </a:solidFill>
              </a:rPr>
              <a:t>Scrum Master     </a:t>
            </a:r>
            <a:r>
              <a:rPr lang="en-US" sz="1050" dirty="0" smtClean="0">
                <a:solidFill>
                  <a:schemeClr val="accent3"/>
                </a:solidFill>
              </a:rPr>
              <a:t>Product Owner     </a:t>
            </a:r>
            <a:r>
              <a:rPr lang="en-US" sz="1050" dirty="0" smtClean="0">
                <a:solidFill>
                  <a:schemeClr val="bg1"/>
                </a:solidFill>
              </a:rPr>
              <a:t>Development Team</a:t>
            </a:r>
            <a:endParaRPr lang="en-US" sz="1050" dirty="0">
              <a:solidFill>
                <a:schemeClr val="bg1"/>
              </a:solidFill>
            </a:endParaRPr>
          </a:p>
        </p:txBody>
      </p:sp>
      <p:cxnSp>
        <p:nvCxnSpPr>
          <p:cNvPr id="49" name="Straight Arrow Connector 48"/>
          <p:cNvCxnSpPr>
            <a:stCxn id="48" idx="0"/>
            <a:endCxn id="40" idx="4"/>
          </p:cNvCxnSpPr>
          <p:nvPr/>
        </p:nvCxnSpPr>
        <p:spPr>
          <a:xfrm flipH="1" flipV="1">
            <a:off x="2451645" y="5970068"/>
            <a:ext cx="1457415" cy="63401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0"/>
          </p:cNvCxnSpPr>
          <p:nvPr/>
        </p:nvCxnSpPr>
        <p:spPr>
          <a:xfrm flipV="1">
            <a:off x="3909060" y="6012180"/>
            <a:ext cx="0" cy="59190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0"/>
            <a:endCxn id="43" idx="4"/>
          </p:cNvCxnSpPr>
          <p:nvPr/>
        </p:nvCxnSpPr>
        <p:spPr>
          <a:xfrm flipV="1">
            <a:off x="3909060" y="5970068"/>
            <a:ext cx="1346158" cy="63401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1485900" y="2453640"/>
            <a:ext cx="647700" cy="373380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348740" y="6450122"/>
            <a:ext cx="914400" cy="415498"/>
          </a:xfrm>
          <a:prstGeom prst="rect">
            <a:avLst/>
          </a:prstGeom>
          <a:noFill/>
        </p:spPr>
        <p:txBody>
          <a:bodyPr wrap="square" rtlCol="0">
            <a:spAutoFit/>
          </a:bodyPr>
          <a:lstStyle/>
          <a:p>
            <a:pPr algn="ctr"/>
            <a:r>
              <a:rPr lang="en-US" sz="1050" dirty="0" smtClean="0">
                <a:solidFill>
                  <a:schemeClr val="accent3"/>
                </a:solidFill>
              </a:rPr>
              <a:t>Agile Teams</a:t>
            </a:r>
            <a:endParaRPr lang="en-US" sz="1050" dirty="0">
              <a:solidFill>
                <a:schemeClr val="accent3"/>
              </a:solidFill>
            </a:endParaRPr>
          </a:p>
        </p:txBody>
      </p:sp>
      <p:cxnSp>
        <p:nvCxnSpPr>
          <p:cNvPr id="55" name="Straight Arrow Connector 54"/>
          <p:cNvCxnSpPr>
            <a:stCxn id="54" idx="0"/>
            <a:endCxn id="53" idx="2"/>
          </p:cNvCxnSpPr>
          <p:nvPr/>
        </p:nvCxnSpPr>
        <p:spPr>
          <a:xfrm flipV="1">
            <a:off x="1805940" y="6187440"/>
            <a:ext cx="3810" cy="26268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6" idx="3"/>
            <a:endCxn id="63" idx="1"/>
          </p:cNvCxnSpPr>
          <p:nvPr/>
        </p:nvCxnSpPr>
        <p:spPr>
          <a:xfrm>
            <a:off x="5768341" y="3034105"/>
            <a:ext cx="861059" cy="138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629400" y="2072640"/>
            <a:ext cx="3794760" cy="1950720"/>
            <a:chOff x="5212080" y="2072640"/>
            <a:chExt cx="3794760" cy="1950720"/>
          </a:xfrm>
        </p:grpSpPr>
        <p:sp>
          <p:nvSpPr>
            <p:cNvPr id="63" name="Rounded Rectangle 62"/>
            <p:cNvSpPr/>
            <p:nvPr/>
          </p:nvSpPr>
          <p:spPr>
            <a:xfrm>
              <a:off x="5212080" y="2072640"/>
              <a:ext cx="3794760" cy="1950720"/>
            </a:xfrm>
            <a:prstGeom prst="roundRect">
              <a:avLst/>
            </a:prstGeom>
            <a:solidFill>
              <a:srgbClr val="FBDE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smtClean="0">
                  <a:solidFill>
                    <a:schemeClr val="tx1"/>
                  </a:solidFill>
                </a:rPr>
                <a:t>Hole &amp; Fastener Extension</a:t>
              </a:r>
            </a:p>
            <a:p>
              <a:pPr algn="ctr"/>
              <a:r>
                <a:rPr lang="en-US" sz="1100" dirty="0" smtClean="0">
                  <a:solidFill>
                    <a:schemeClr val="tx1"/>
                  </a:solidFill>
                </a:rPr>
                <a:t>(Features, Improvements, Tasks)</a:t>
              </a:r>
            </a:p>
            <a:p>
              <a:pPr algn="ctr"/>
              <a:endParaRPr lang="en-US" sz="1100" dirty="0">
                <a:solidFill>
                  <a:schemeClr val="tx1"/>
                </a:solidFill>
              </a:endParaRPr>
            </a:p>
          </p:txBody>
        </p:sp>
        <p:sp>
          <p:nvSpPr>
            <p:cNvPr id="64" name="Flowchart: Multidocument 63"/>
            <p:cNvSpPr/>
            <p:nvPr/>
          </p:nvSpPr>
          <p:spPr>
            <a:xfrm>
              <a:off x="5433060" y="2994660"/>
              <a:ext cx="82296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Implicit Holes</a:t>
              </a:r>
              <a:endParaRPr lang="en-US" sz="800" dirty="0">
                <a:solidFill>
                  <a:schemeClr val="tx1"/>
                </a:solidFill>
              </a:endParaRPr>
            </a:p>
          </p:txBody>
        </p:sp>
        <p:sp>
          <p:nvSpPr>
            <p:cNvPr id="65" name="Flowchart: Multidocument 64"/>
            <p:cNvSpPr/>
            <p:nvPr/>
          </p:nvSpPr>
          <p:spPr>
            <a:xfrm>
              <a:off x="6294120" y="2994660"/>
              <a:ext cx="78486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Implicit Fasteners</a:t>
              </a:r>
              <a:endParaRPr lang="en-US" sz="800" dirty="0">
                <a:solidFill>
                  <a:schemeClr val="tx1"/>
                </a:solidFill>
              </a:endParaRPr>
            </a:p>
          </p:txBody>
        </p:sp>
        <p:sp>
          <p:nvSpPr>
            <p:cNvPr id="66" name="Flowchart: Multidocument 65"/>
            <p:cNvSpPr/>
            <p:nvPr/>
          </p:nvSpPr>
          <p:spPr>
            <a:xfrm>
              <a:off x="7239000" y="2994660"/>
              <a:ext cx="7543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Explicit Holes</a:t>
              </a:r>
              <a:endParaRPr lang="en-US" sz="800" dirty="0">
                <a:solidFill>
                  <a:schemeClr val="tx1"/>
                </a:solidFill>
              </a:endParaRPr>
            </a:p>
          </p:txBody>
        </p:sp>
        <p:sp>
          <p:nvSpPr>
            <p:cNvPr id="67" name="Flowchart: Multidocument 66"/>
            <p:cNvSpPr/>
            <p:nvPr/>
          </p:nvSpPr>
          <p:spPr>
            <a:xfrm>
              <a:off x="8031480" y="2994660"/>
              <a:ext cx="7543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Explicit Fasteners</a:t>
              </a:r>
              <a:endParaRPr lang="en-US" sz="800" dirty="0">
                <a:solidFill>
                  <a:schemeClr val="tx1"/>
                </a:solidFill>
              </a:endParaRPr>
            </a:p>
          </p:txBody>
        </p:sp>
        <p:sp>
          <p:nvSpPr>
            <p:cNvPr id="68" name="Rounded Rectangle 67"/>
            <p:cNvSpPr/>
            <p:nvPr/>
          </p:nvSpPr>
          <p:spPr>
            <a:xfrm>
              <a:off x="5334000" y="2590800"/>
              <a:ext cx="1790700" cy="121158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7185660" y="2590800"/>
              <a:ext cx="1676400" cy="121158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394961" y="2589014"/>
              <a:ext cx="1665182" cy="400110"/>
            </a:xfrm>
            <a:prstGeom prst="rect">
              <a:avLst/>
            </a:prstGeom>
          </p:spPr>
          <p:txBody>
            <a:bodyPr wrap="square">
              <a:spAutoFit/>
            </a:bodyPr>
            <a:lstStyle/>
            <a:p>
              <a:pPr algn="ctr"/>
              <a:r>
                <a:rPr lang="en-US" sz="1000" dirty="0" smtClean="0"/>
                <a:t>program increment</a:t>
              </a:r>
            </a:p>
            <a:p>
              <a:pPr algn="ctr"/>
              <a:r>
                <a:rPr lang="en-US" sz="1000" dirty="0" smtClean="0"/>
                <a:t>(1-4 </a:t>
              </a:r>
              <a:r>
                <a:rPr lang="en-US" sz="1000" dirty="0" err="1" smtClean="0"/>
                <a:t>wks</a:t>
              </a:r>
              <a:r>
                <a:rPr lang="en-US" sz="1000" dirty="0" smtClean="0"/>
                <a:t> work) </a:t>
              </a:r>
              <a:endParaRPr lang="en-US" sz="1000" dirty="0"/>
            </a:p>
          </p:txBody>
        </p:sp>
        <p:sp>
          <p:nvSpPr>
            <p:cNvPr id="71" name="Rectangle 70"/>
            <p:cNvSpPr/>
            <p:nvPr/>
          </p:nvSpPr>
          <p:spPr>
            <a:xfrm>
              <a:off x="7288967" y="2589014"/>
              <a:ext cx="1504513" cy="400110"/>
            </a:xfrm>
            <a:prstGeom prst="rect">
              <a:avLst/>
            </a:prstGeom>
          </p:spPr>
          <p:txBody>
            <a:bodyPr wrap="square">
              <a:spAutoFit/>
            </a:bodyPr>
            <a:lstStyle/>
            <a:p>
              <a:pPr algn="ctr"/>
              <a:r>
                <a:rPr lang="en-US" sz="1000" dirty="0"/>
                <a:t>program increment</a:t>
              </a:r>
            </a:p>
            <a:p>
              <a:pPr algn="ctr"/>
              <a:r>
                <a:rPr lang="en-US" sz="1000" dirty="0"/>
                <a:t>(1-4 </a:t>
              </a:r>
              <a:r>
                <a:rPr lang="en-US" sz="1000" dirty="0" err="1"/>
                <a:t>wks</a:t>
              </a:r>
              <a:r>
                <a:rPr lang="en-US" sz="1000" dirty="0"/>
                <a:t> work) </a:t>
              </a:r>
            </a:p>
          </p:txBody>
        </p:sp>
      </p:grpSp>
      <p:grpSp>
        <p:nvGrpSpPr>
          <p:cNvPr id="72" name="Group 71"/>
          <p:cNvGrpSpPr/>
          <p:nvPr/>
        </p:nvGrpSpPr>
        <p:grpSpPr>
          <a:xfrm>
            <a:off x="6629400" y="4114800"/>
            <a:ext cx="3794760" cy="1950720"/>
            <a:chOff x="5212080" y="4686300"/>
            <a:chExt cx="3794760" cy="1950720"/>
          </a:xfrm>
        </p:grpSpPr>
        <p:sp>
          <p:nvSpPr>
            <p:cNvPr id="73" name="Rounded Rectangle 72"/>
            <p:cNvSpPr/>
            <p:nvPr/>
          </p:nvSpPr>
          <p:spPr>
            <a:xfrm>
              <a:off x="5212080" y="4686300"/>
              <a:ext cx="3794760" cy="1950720"/>
            </a:xfrm>
            <a:prstGeom prst="roundRect">
              <a:avLst/>
            </a:prstGeom>
            <a:solidFill>
              <a:srgbClr val="FBDE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smtClean="0">
                  <a:solidFill>
                    <a:schemeClr val="tx1"/>
                  </a:solidFill>
                </a:rPr>
                <a:t>Features, Improvements, Tasks</a:t>
              </a:r>
            </a:p>
            <a:p>
              <a:pPr algn="ctr"/>
              <a:endParaRPr lang="en-US" sz="1100" dirty="0">
                <a:solidFill>
                  <a:schemeClr val="tx1"/>
                </a:solidFill>
              </a:endParaRPr>
            </a:p>
          </p:txBody>
        </p:sp>
        <p:sp>
          <p:nvSpPr>
            <p:cNvPr id="74" name="Flowchart: Multidocument 73"/>
            <p:cNvSpPr/>
            <p:nvPr/>
          </p:nvSpPr>
          <p:spPr>
            <a:xfrm>
              <a:off x="573024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User Story</a:t>
              </a:r>
              <a:endParaRPr lang="en-US" sz="800" dirty="0">
                <a:solidFill>
                  <a:schemeClr val="tx1"/>
                </a:solidFill>
              </a:endParaRPr>
            </a:p>
          </p:txBody>
        </p:sp>
        <p:sp>
          <p:nvSpPr>
            <p:cNvPr id="76" name="Flowchart: Multidocument 75"/>
            <p:cNvSpPr/>
            <p:nvPr/>
          </p:nvSpPr>
          <p:spPr>
            <a:xfrm>
              <a:off x="647700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User Story</a:t>
              </a:r>
              <a:endParaRPr lang="en-US" sz="800" dirty="0">
                <a:solidFill>
                  <a:schemeClr val="tx1"/>
                </a:solidFill>
              </a:endParaRPr>
            </a:p>
          </p:txBody>
        </p:sp>
        <p:sp>
          <p:nvSpPr>
            <p:cNvPr id="77" name="Flowchart: Multidocument 76"/>
            <p:cNvSpPr/>
            <p:nvPr/>
          </p:nvSpPr>
          <p:spPr>
            <a:xfrm>
              <a:off x="719328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User Story</a:t>
              </a:r>
              <a:endParaRPr lang="en-US" sz="800" dirty="0">
                <a:solidFill>
                  <a:schemeClr val="tx1"/>
                </a:solidFill>
              </a:endParaRPr>
            </a:p>
          </p:txBody>
        </p:sp>
        <p:sp>
          <p:nvSpPr>
            <p:cNvPr id="78" name="Flowchart: Multidocument 77"/>
            <p:cNvSpPr/>
            <p:nvPr/>
          </p:nvSpPr>
          <p:spPr>
            <a:xfrm>
              <a:off x="790956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User Story</a:t>
              </a:r>
              <a:endParaRPr lang="en-US" sz="800" dirty="0">
                <a:solidFill>
                  <a:schemeClr val="tx1"/>
                </a:solidFill>
              </a:endParaRPr>
            </a:p>
          </p:txBody>
        </p:sp>
        <p:sp>
          <p:nvSpPr>
            <p:cNvPr id="79" name="Rounded Rectangle 78"/>
            <p:cNvSpPr/>
            <p:nvPr/>
          </p:nvSpPr>
          <p:spPr>
            <a:xfrm>
              <a:off x="5684520" y="5257800"/>
              <a:ext cx="1440180" cy="115824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7185660" y="5257800"/>
              <a:ext cx="1440180" cy="115824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748565" y="5248394"/>
              <a:ext cx="1292341" cy="246221"/>
            </a:xfrm>
            <a:prstGeom prst="rect">
              <a:avLst/>
            </a:prstGeom>
          </p:spPr>
          <p:txBody>
            <a:bodyPr wrap="none">
              <a:spAutoFit/>
            </a:bodyPr>
            <a:lstStyle/>
            <a:p>
              <a:r>
                <a:rPr lang="en-US" sz="1000" dirty="0"/>
                <a:t>program increment </a:t>
              </a:r>
            </a:p>
          </p:txBody>
        </p:sp>
        <p:sp>
          <p:nvSpPr>
            <p:cNvPr id="82" name="Rectangle 81"/>
            <p:cNvSpPr/>
            <p:nvPr/>
          </p:nvSpPr>
          <p:spPr>
            <a:xfrm>
              <a:off x="7234465" y="5248394"/>
              <a:ext cx="1292341" cy="246221"/>
            </a:xfrm>
            <a:prstGeom prst="rect">
              <a:avLst/>
            </a:prstGeom>
          </p:spPr>
          <p:txBody>
            <a:bodyPr wrap="none">
              <a:spAutoFit/>
            </a:bodyPr>
            <a:lstStyle/>
            <a:p>
              <a:r>
                <a:rPr lang="en-US" sz="1000" dirty="0"/>
                <a:t>program increment </a:t>
              </a:r>
            </a:p>
          </p:txBody>
        </p:sp>
      </p:grpSp>
      <p:cxnSp>
        <p:nvCxnSpPr>
          <p:cNvPr id="83" name="Elbow Connector 82"/>
          <p:cNvCxnSpPr>
            <a:stCxn id="28" idx="3"/>
            <a:endCxn id="73" idx="1"/>
          </p:cNvCxnSpPr>
          <p:nvPr/>
        </p:nvCxnSpPr>
        <p:spPr>
          <a:xfrm>
            <a:off x="5768341" y="4393982"/>
            <a:ext cx="861059" cy="696178"/>
          </a:xfrm>
          <a:prstGeom prst="bentConnector3">
            <a:avLst>
              <a:gd name="adj1" fmla="val 491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38" idx="3"/>
            <a:endCxn id="73" idx="1"/>
          </p:cNvCxnSpPr>
          <p:nvPr/>
        </p:nvCxnSpPr>
        <p:spPr>
          <a:xfrm flipV="1">
            <a:off x="5768341" y="5090160"/>
            <a:ext cx="861059" cy="60508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93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smtClean="0"/>
              <a:t>Next Steps</a:t>
            </a:r>
            <a:endParaRPr lang="en-GB" sz="3200" dirty="0"/>
          </a:p>
        </p:txBody>
      </p:sp>
      <p:sp>
        <p:nvSpPr>
          <p:cNvPr id="3"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a:t>
            </a:r>
            <a:r>
              <a:rPr lang="en-US" dirty="0" smtClean="0">
                <a:solidFill>
                  <a:schemeClr val="bg1">
                    <a:lumMod val="50000"/>
                  </a:schemeClr>
                </a:solidFill>
              </a:rPr>
              <a:t>Development</a:t>
            </a:r>
            <a:endParaRPr lang="en-US" dirty="0">
              <a:solidFill>
                <a:schemeClr val="bg1">
                  <a:lumMod val="50000"/>
                </a:schemeClr>
              </a:solidFill>
            </a:endParaRPr>
          </a:p>
        </p:txBody>
      </p:sp>
      <p:sp>
        <p:nvSpPr>
          <p:cNvPr id="4" name="Content Placeholder 3"/>
          <p:cNvSpPr>
            <a:spLocks noGrp="1"/>
          </p:cNvSpPr>
          <p:nvPr>
            <p:ph sz="quarter" idx="16"/>
          </p:nvPr>
        </p:nvSpPr>
        <p:spPr>
          <a:xfrm>
            <a:off x="405383" y="1400438"/>
            <a:ext cx="11311128" cy="5336846"/>
          </a:xfrm>
        </p:spPr>
        <p:txBody>
          <a:bodyPr/>
          <a:lstStyle/>
          <a:p>
            <a:pPr>
              <a:buClr>
                <a:schemeClr val="bg1"/>
              </a:buClr>
            </a:pPr>
            <a:r>
              <a:rPr lang="en-GB" sz="2800" u="sng" dirty="0" smtClean="0"/>
              <a:t>Implement:</a:t>
            </a:r>
          </a:p>
          <a:p>
            <a:pPr>
              <a:buClr>
                <a:schemeClr val="bg1"/>
              </a:buClr>
              <a:buNone/>
            </a:pPr>
            <a:r>
              <a:rPr lang="en-GB" b="0" dirty="0" smtClean="0"/>
              <a:t>Backlog Management</a:t>
            </a:r>
          </a:p>
          <a:p>
            <a:pPr marL="631825" lvl="1" indent="-342900">
              <a:buFont typeface="Wingdings" panose="05000000000000000000" pitchFamily="2" charset="2"/>
              <a:buChar char="§"/>
            </a:pPr>
            <a:r>
              <a:rPr lang="en-GB" dirty="0" smtClean="0"/>
              <a:t>JIRA or GIT KANBANs</a:t>
            </a:r>
          </a:p>
          <a:p>
            <a:pPr>
              <a:buClr>
                <a:schemeClr val="bg1"/>
              </a:buClr>
              <a:buNone/>
            </a:pPr>
            <a:r>
              <a:rPr lang="en-GB" b="0" dirty="0" smtClean="0"/>
              <a:t>Agile Release Train</a:t>
            </a:r>
          </a:p>
          <a:p>
            <a:pPr marL="631825" lvl="1" indent="-342900">
              <a:buFont typeface="Wingdings" panose="05000000000000000000" pitchFamily="2" charset="2"/>
              <a:buChar char="§"/>
            </a:pPr>
            <a:r>
              <a:rPr lang="en-GB" dirty="0" smtClean="0"/>
              <a:t>JIRA Workflow Management</a:t>
            </a:r>
            <a:endParaRPr lang="en-GB" b="0" dirty="0" smtClean="0"/>
          </a:p>
          <a:p>
            <a:pPr>
              <a:buClr>
                <a:schemeClr val="bg1"/>
              </a:buClr>
              <a:buNone/>
            </a:pPr>
            <a:r>
              <a:rPr lang="en-GB" b="0" dirty="0" smtClean="0"/>
              <a:t>Program Increment Planning</a:t>
            </a:r>
          </a:p>
          <a:p>
            <a:pPr marL="631825" lvl="1" indent="-342900">
              <a:buFont typeface="Wingdings" panose="05000000000000000000" pitchFamily="2" charset="2"/>
              <a:buChar char="§"/>
            </a:pPr>
            <a:r>
              <a:rPr lang="en-GB" b="0" dirty="0"/>
              <a:t>JIRA Workflow </a:t>
            </a:r>
            <a:r>
              <a:rPr lang="en-GB" b="0" dirty="0" smtClean="0"/>
              <a:t>Management</a:t>
            </a:r>
          </a:p>
          <a:p>
            <a:pPr marL="631825" lvl="1" indent="-342900">
              <a:buFont typeface="Wingdings" panose="05000000000000000000" pitchFamily="2" charset="2"/>
              <a:buChar char="§"/>
            </a:pPr>
            <a:r>
              <a:rPr lang="en-US" dirty="0"/>
              <a:t>Planning Poker, T-Shirt Sizes, Dot Voting </a:t>
            </a:r>
            <a:endParaRPr lang="en-GB" b="0" dirty="0"/>
          </a:p>
          <a:p>
            <a:pPr marL="342900" indent="-342900">
              <a:buClr>
                <a:schemeClr val="bg1"/>
              </a:buClr>
              <a:buFont typeface="Wingdings" panose="05000000000000000000" pitchFamily="2" charset="2"/>
              <a:buChar char="§"/>
            </a:pPr>
            <a:endParaRPr lang="en-GB" dirty="0"/>
          </a:p>
          <a:p>
            <a:pPr>
              <a:buClr>
                <a:schemeClr val="bg1"/>
              </a:buClr>
            </a:pPr>
            <a:r>
              <a:rPr lang="en-GB" sz="2800" u="sng" dirty="0" smtClean="0"/>
              <a:t>Continued Research:</a:t>
            </a:r>
          </a:p>
          <a:p>
            <a:pPr marL="342900" indent="-342900">
              <a:buClr>
                <a:schemeClr val="bg1"/>
              </a:buClr>
              <a:buFont typeface="Wingdings" panose="05000000000000000000" pitchFamily="2" charset="2"/>
              <a:buChar char="§"/>
            </a:pPr>
            <a:r>
              <a:rPr lang="en-GB" b="0" dirty="0" smtClean="0"/>
              <a:t>Advanced Communication Tools </a:t>
            </a:r>
            <a:r>
              <a:rPr lang="en-GB" sz="1600" b="0" dirty="0"/>
              <a:t>(for consensus management; requirements traceability)</a:t>
            </a:r>
          </a:p>
          <a:p>
            <a:pPr marL="342900" indent="-342900">
              <a:buClr>
                <a:schemeClr val="bg1"/>
              </a:buClr>
              <a:buFont typeface="Wingdings" panose="05000000000000000000" pitchFamily="2" charset="2"/>
              <a:buChar char="§"/>
            </a:pPr>
            <a:r>
              <a:rPr lang="en-GB" b="0" dirty="0" smtClean="0"/>
              <a:t>Continuous Integration Tools &amp; Automation </a:t>
            </a:r>
            <a:r>
              <a:rPr lang="en-GB" sz="1600" b="0" dirty="0" smtClean="0"/>
              <a:t>(</a:t>
            </a:r>
            <a:r>
              <a:rPr lang="en-US" sz="1600" b="0" dirty="0" err="1"/>
              <a:t>Bitbucket</a:t>
            </a:r>
            <a:r>
              <a:rPr lang="en-US" sz="1600" b="0" dirty="0"/>
              <a:t>/Bamboo, Jenkins, AWS </a:t>
            </a:r>
            <a:r>
              <a:rPr lang="en-US" sz="1600" b="0" dirty="0" err="1"/>
              <a:t>CodePipeline</a:t>
            </a:r>
            <a:r>
              <a:rPr lang="en-US" sz="1600" b="0" dirty="0"/>
              <a:t>, and </a:t>
            </a:r>
            <a:r>
              <a:rPr lang="en-US" sz="1600" b="0" dirty="0" err="1" smtClean="0"/>
              <a:t>Gitlab</a:t>
            </a:r>
            <a:r>
              <a:rPr lang="en-US" sz="1600" b="0" dirty="0" smtClean="0"/>
              <a:t>)</a:t>
            </a:r>
            <a:endParaRPr lang="en-US" b="0" dirty="0" smtClean="0"/>
          </a:p>
          <a:p>
            <a:pPr marL="631825" lvl="1" indent="-342900">
              <a:buFont typeface="Wingdings" panose="05000000000000000000" pitchFamily="2" charset="2"/>
              <a:buChar char="§"/>
            </a:pPr>
            <a:r>
              <a:rPr lang="en-US" dirty="0"/>
              <a:t>EXPRESS Engine, JSDAI Compiles, Python scripts or ANT Builds</a:t>
            </a:r>
            <a:endParaRPr lang="en-GB" b="0" dirty="0"/>
          </a:p>
          <a:p>
            <a:pPr marL="342900" indent="-342900">
              <a:buClr>
                <a:schemeClr val="bg1"/>
              </a:buClr>
              <a:buFont typeface="Wingdings" panose="05000000000000000000" pitchFamily="2" charset="2"/>
              <a:buChar char="§"/>
            </a:pPr>
            <a:endParaRPr lang="en-GB" b="0" dirty="0"/>
          </a:p>
        </p:txBody>
      </p:sp>
      <p:graphicFrame>
        <p:nvGraphicFramePr>
          <p:cNvPr id="6" name="Object 5"/>
          <p:cNvGraphicFramePr>
            <a:graphicFrameLocks noChangeAspect="1"/>
          </p:cNvGraphicFramePr>
          <p:nvPr>
            <p:extLst>
              <p:ext uri="{D42A27DB-BD31-4B8C-83A1-F6EECF244321}">
                <p14:modId xmlns:p14="http://schemas.microsoft.com/office/powerpoint/2010/main" val="3534968585"/>
              </p:ext>
            </p:extLst>
          </p:nvPr>
        </p:nvGraphicFramePr>
        <p:xfrm>
          <a:off x="7256585" y="1606060"/>
          <a:ext cx="3552092" cy="2466731"/>
        </p:xfrm>
        <a:graphic>
          <a:graphicData uri="http://schemas.openxmlformats.org/presentationml/2006/ole">
            <mc:AlternateContent xmlns:mc="http://schemas.openxmlformats.org/markup-compatibility/2006">
              <mc:Choice xmlns:v="urn:schemas-microsoft-com:vml" Requires="v">
                <p:oleObj spid="_x0000_s2076" name="Visio" r:id="rId3" imgW="5467350" imgH="3819396" progId="Visio.Drawing.15">
                  <p:embed/>
                </p:oleObj>
              </mc:Choice>
              <mc:Fallback>
                <p:oleObj name="Visio" r:id="rId3" imgW="5467350" imgH="381939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585" y="1606060"/>
                        <a:ext cx="3552092" cy="2466731"/>
                      </a:xfrm>
                      <a:prstGeom prst="rect">
                        <a:avLst/>
                      </a:prstGeom>
                      <a:noFill/>
                    </p:spPr>
                  </p:pic>
                </p:oleObj>
              </mc:Fallback>
            </mc:AlternateContent>
          </a:graphicData>
        </a:graphic>
      </p:graphicFrame>
    </p:spTree>
    <p:extLst>
      <p:ext uri="{BB962C8B-B14F-4D97-AF65-F5344CB8AC3E}">
        <p14:creationId xmlns:p14="http://schemas.microsoft.com/office/powerpoint/2010/main" val="360780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055" y="457200"/>
            <a:ext cx="11311128" cy="489365"/>
          </a:xfrm>
        </p:spPr>
        <p:txBody>
          <a:bodyPr/>
          <a:lstStyle/>
          <a:p>
            <a:r>
              <a:rPr lang="en-US" sz="3200" dirty="0" smtClean="0"/>
              <a:t>Presentation Overview</a:t>
            </a:r>
            <a:endParaRPr lang="en-GB" sz="3200" dirty="0"/>
          </a:p>
        </p:txBody>
      </p:sp>
      <p:sp>
        <p:nvSpPr>
          <p:cNvPr id="6" name="Content Placeholder 5"/>
          <p:cNvSpPr>
            <a:spLocks noGrp="1"/>
          </p:cNvSpPr>
          <p:nvPr>
            <p:ph sz="quarter" idx="16"/>
          </p:nvPr>
        </p:nvSpPr>
        <p:spPr>
          <a:xfrm>
            <a:off x="405383" y="1283208"/>
            <a:ext cx="11311128" cy="3231654"/>
          </a:xfrm>
        </p:spPr>
        <p:txBody>
          <a:bodyPr/>
          <a:lstStyle/>
          <a:p>
            <a:pPr>
              <a:buNone/>
            </a:pPr>
            <a:r>
              <a:rPr lang="en-US" dirty="0" smtClean="0"/>
              <a:t>Agile:</a:t>
            </a:r>
          </a:p>
          <a:p>
            <a:pPr marL="342900" indent="-342900"/>
            <a:r>
              <a:rPr lang="en-US" dirty="0" smtClean="0"/>
              <a:t>Program Increment/Iteration </a:t>
            </a:r>
          </a:p>
          <a:p>
            <a:pPr marL="342900" indent="-342900"/>
            <a:r>
              <a:rPr lang="en-US" dirty="0" smtClean="0"/>
              <a:t>Agile </a:t>
            </a:r>
            <a:r>
              <a:rPr lang="en-US" dirty="0"/>
              <a:t>Release </a:t>
            </a:r>
            <a:r>
              <a:rPr lang="en-US" dirty="0" smtClean="0"/>
              <a:t>Train/Agile Team and Velocity/Estimation</a:t>
            </a:r>
            <a:endParaRPr lang="en-US" dirty="0"/>
          </a:p>
          <a:p>
            <a:pPr marL="342900" indent="-342900"/>
            <a:r>
              <a:rPr lang="en-US" dirty="0" smtClean="0"/>
              <a:t>Requirements Management</a:t>
            </a:r>
          </a:p>
          <a:p>
            <a:pPr marL="342900" indent="-342900"/>
            <a:r>
              <a:rPr lang="en-US" dirty="0" smtClean="0"/>
              <a:t>Continuous Integration</a:t>
            </a:r>
            <a:endParaRPr lang="en-US" dirty="0" smtClean="0"/>
          </a:p>
          <a:p>
            <a:pPr marL="342900" indent="-342900"/>
            <a:endParaRPr lang="en-US" dirty="0" smtClean="0"/>
          </a:p>
          <a:p>
            <a:pPr>
              <a:buNone/>
            </a:pPr>
            <a:r>
              <a:rPr lang="en-US" dirty="0" smtClean="0"/>
              <a:t>Living Lab:</a:t>
            </a:r>
          </a:p>
          <a:p>
            <a:pPr marL="342900" indent="-342900"/>
            <a:r>
              <a:rPr lang="en-US" dirty="0" smtClean="0"/>
              <a:t>Bugzilla to JIRA</a:t>
            </a:r>
          </a:p>
          <a:p>
            <a:pPr marL="342900" indent="-342900"/>
            <a:r>
              <a:rPr lang="en-US" dirty="0" smtClean="0"/>
              <a:t>STEPMOD to STEPDEV [CVS to GIT] Proof of Concept</a:t>
            </a:r>
            <a:endParaRPr lang="en-GB" dirty="0"/>
          </a:p>
        </p:txBody>
      </p:sp>
    </p:spTree>
    <p:extLst>
      <p:ext uri="{BB962C8B-B14F-4D97-AF65-F5344CB8AC3E}">
        <p14:creationId xmlns:p14="http://schemas.microsoft.com/office/powerpoint/2010/main" val="155209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Framework Mapping Proposed by Jean Brange</a:t>
            </a:r>
            <a:endParaRPr lang="en-GB" dirty="0"/>
          </a:p>
        </p:txBody>
      </p:sp>
      <p:pic>
        <p:nvPicPr>
          <p:cNvPr id="5" name="Picture 4"/>
          <p:cNvPicPr>
            <a:picLocks noChangeAspect="1"/>
          </p:cNvPicPr>
          <p:nvPr/>
        </p:nvPicPr>
        <p:blipFill>
          <a:blip r:embed="rId2"/>
          <a:stretch>
            <a:fillRect/>
          </a:stretch>
        </p:blipFill>
        <p:spPr>
          <a:xfrm>
            <a:off x="1470257" y="835765"/>
            <a:ext cx="9266723" cy="5675868"/>
          </a:xfrm>
          <a:prstGeom prst="rect">
            <a:avLst/>
          </a:prstGeom>
        </p:spPr>
      </p:pic>
      <p:sp>
        <p:nvSpPr>
          <p:cNvPr id="6" name="5-Point Star 5"/>
          <p:cNvSpPr/>
          <p:nvPr/>
        </p:nvSpPr>
        <p:spPr>
          <a:xfrm>
            <a:off x="5243331" y="3673699"/>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5-Point Star 6"/>
          <p:cNvSpPr/>
          <p:nvPr/>
        </p:nvSpPr>
        <p:spPr>
          <a:xfrm>
            <a:off x="4965538" y="395854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3792864" y="419708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3127093" y="519191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7513898" y="543045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6963980" y="4054664"/>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36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Release Train</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5" name="Picture 4"/>
          <p:cNvPicPr>
            <a:picLocks noChangeAspect="1"/>
          </p:cNvPicPr>
          <p:nvPr/>
        </p:nvPicPr>
        <p:blipFill>
          <a:blip r:embed="rId2"/>
          <a:stretch>
            <a:fillRect/>
          </a:stretch>
        </p:blipFill>
        <p:spPr>
          <a:xfrm>
            <a:off x="448055" y="1569585"/>
            <a:ext cx="7597450" cy="4634445"/>
          </a:xfrm>
          <a:prstGeom prst="rect">
            <a:avLst/>
          </a:prstGeom>
        </p:spPr>
      </p:pic>
    </p:spTree>
    <p:extLst>
      <p:ext uri="{BB962C8B-B14F-4D97-AF65-F5344CB8AC3E}">
        <p14:creationId xmlns:p14="http://schemas.microsoft.com/office/powerpoint/2010/main" val="122328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Release Train Works Together</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21" y="1735437"/>
            <a:ext cx="5355055" cy="364679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147" y="1365046"/>
            <a:ext cx="5278111" cy="4438891"/>
          </a:xfrm>
          <a:prstGeom prst="rect">
            <a:avLst/>
          </a:prstGeom>
        </p:spPr>
      </p:pic>
    </p:spTree>
    <p:extLst>
      <p:ext uri="{BB962C8B-B14F-4D97-AF65-F5344CB8AC3E}">
        <p14:creationId xmlns:p14="http://schemas.microsoft.com/office/powerpoint/2010/main" val="10069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a:t>
            </a:r>
            <a:endParaRPr lang="en-GB" dirty="0"/>
          </a:p>
        </p:txBody>
      </p:sp>
      <p:sp>
        <p:nvSpPr>
          <p:cNvPr id="9" name="Content Placeholder 8"/>
          <p:cNvSpPr>
            <a:spLocks noGrp="1"/>
          </p:cNvSpPr>
          <p:nvPr>
            <p:ph sz="quarter" idx="10"/>
          </p:nvPr>
        </p:nvSpPr>
        <p:spPr>
          <a:xfrm>
            <a:off x="446089" y="1203325"/>
            <a:ext cx="4808818" cy="3471720"/>
          </a:xfrm>
        </p:spPr>
        <p:txBody>
          <a:bodyPr/>
          <a:lstStyle/>
          <a:p>
            <a:r>
              <a:rPr lang="en-US" sz="1600" b="0" dirty="0" smtClean="0"/>
              <a:t>EPIC [New Work Item] : AP242e3</a:t>
            </a:r>
          </a:p>
          <a:p>
            <a:pPr lvl="1"/>
            <a:r>
              <a:rPr lang="en-US" sz="1600" dirty="0" smtClean="0"/>
              <a:t>Capability: Installation PMI</a:t>
            </a:r>
          </a:p>
          <a:p>
            <a:pPr lvl="2"/>
            <a:r>
              <a:rPr lang="en-US" sz="1600" dirty="0" smtClean="0"/>
              <a:t>Feature: Installation Holes</a:t>
            </a:r>
          </a:p>
          <a:p>
            <a:pPr lvl="3"/>
            <a:r>
              <a:rPr lang="en-US" dirty="0" smtClean="0"/>
              <a:t>Story: Implicit/Simplified </a:t>
            </a:r>
            <a:r>
              <a:rPr lang="en-US" dirty="0" err="1" smtClean="0"/>
              <a:t>Counterdrill</a:t>
            </a:r>
            <a:r>
              <a:rPr lang="en-US" dirty="0" smtClean="0"/>
              <a:t> Hole</a:t>
            </a:r>
          </a:p>
          <a:p>
            <a:pPr lvl="3"/>
            <a:r>
              <a:rPr lang="en-US" dirty="0" smtClean="0"/>
              <a:t>Story: Implicit/Simplified Countersunk Hole</a:t>
            </a:r>
          </a:p>
          <a:p>
            <a:pPr lvl="2"/>
            <a:r>
              <a:rPr lang="en-US" sz="1600" dirty="0" smtClean="0"/>
              <a:t>Feature: Installation Fastening Hardware</a:t>
            </a:r>
          </a:p>
          <a:p>
            <a:pPr lvl="3"/>
            <a:r>
              <a:rPr lang="en-US" dirty="0" smtClean="0"/>
              <a:t>Story: Implicit/Simplified Rivets</a:t>
            </a:r>
          </a:p>
          <a:p>
            <a:pPr lvl="3"/>
            <a:r>
              <a:rPr lang="en-US" dirty="0" smtClean="0"/>
              <a:t>Story: Implicit/Simplified Bolts/Nuts</a:t>
            </a:r>
          </a:p>
          <a:p>
            <a:pPr lvl="3"/>
            <a:endParaRPr lang="en-US" dirty="0"/>
          </a:p>
          <a:p>
            <a:pPr lvl="3"/>
            <a:endParaRPr lang="en-US" dirty="0" smtClean="0"/>
          </a:p>
          <a:p>
            <a:pPr marL="115887" lvl="1" indent="0">
              <a:buNone/>
            </a:pPr>
            <a:r>
              <a:rPr lang="en-US" sz="1600" dirty="0" smtClean="0"/>
              <a:t>EPIC [New Work Item] : </a:t>
            </a:r>
            <a:r>
              <a:rPr lang="en-US" sz="1600" dirty="0" err="1" smtClean="0"/>
              <a:t>Isogeometric</a:t>
            </a:r>
            <a:r>
              <a:rPr lang="en-US" sz="1600" dirty="0" smtClean="0"/>
              <a:t> Analysis</a:t>
            </a:r>
          </a:p>
          <a:p>
            <a:pPr marL="115887" lvl="1" indent="0">
              <a:buNone/>
            </a:pPr>
            <a:r>
              <a:rPr lang="en-US" sz="1600" dirty="0" smtClean="0"/>
              <a:t>EPIC [New Work Item] : xxx</a:t>
            </a:r>
            <a:endParaRPr lang="en-GB" sz="1600" dirty="0"/>
          </a:p>
        </p:txBody>
      </p:sp>
      <p:sp>
        <p:nvSpPr>
          <p:cNvPr id="3" name="Text Placeholder 2"/>
          <p:cNvSpPr>
            <a:spLocks noGrp="1"/>
          </p:cNvSpPr>
          <p:nvPr>
            <p:ph type="body" sz="quarter" idx="4294967295"/>
          </p:nvPr>
        </p:nvSpPr>
        <p:spPr>
          <a:xfrm>
            <a:off x="445453" y="837295"/>
            <a:ext cx="11310937" cy="239713"/>
          </a:xfrm>
        </p:spPr>
        <p:txBody>
          <a:bodyPr/>
          <a:lstStyle/>
          <a:p>
            <a:r>
              <a:rPr lang="en-US" sz="1400" i="1" dirty="0" smtClean="0"/>
              <a:t>SAFe Requirement Model</a:t>
            </a:r>
            <a:endParaRPr lang="en-GB" sz="1400" i="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244" y="1155805"/>
            <a:ext cx="6066939" cy="4261147"/>
          </a:xfrm>
          <a:prstGeom prst="rect">
            <a:avLst/>
          </a:prstGeom>
          <a:ln>
            <a:noFill/>
          </a:ln>
          <a:effectLst>
            <a:outerShdw blurRad="381000" sx="102000" sy="102000" algn="ctr" rotWithShape="0">
              <a:schemeClr val="bg1">
                <a:alpha val="16000"/>
              </a:schemeClr>
            </a:outerShdw>
          </a:effectLst>
        </p:spPr>
      </p:pic>
      <p:sp>
        <p:nvSpPr>
          <p:cNvPr id="8" name="Rectangle 7"/>
          <p:cNvSpPr/>
          <p:nvPr/>
        </p:nvSpPr>
        <p:spPr>
          <a:xfrm>
            <a:off x="5692244" y="5555451"/>
            <a:ext cx="6092825" cy="276999"/>
          </a:xfrm>
          <a:prstGeom prst="rect">
            <a:avLst/>
          </a:prstGeom>
        </p:spPr>
        <p:txBody>
          <a:bodyPr>
            <a:spAutoFit/>
          </a:bodyPr>
          <a:lstStyle/>
          <a:p>
            <a:pPr algn="ctr"/>
            <a:r>
              <a:rPr lang="en-GB" sz="1200" dirty="0">
                <a:solidFill>
                  <a:schemeClr val="bg1"/>
                </a:solidFill>
              </a:rPr>
              <a:t>https://www.scaledagileframework.com/safe-requirements-model/</a:t>
            </a:r>
          </a:p>
        </p:txBody>
      </p:sp>
    </p:spTree>
    <p:extLst>
      <p:ext uri="{BB962C8B-B14F-4D97-AF65-F5344CB8AC3E}">
        <p14:creationId xmlns:p14="http://schemas.microsoft.com/office/powerpoint/2010/main" val="40385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Definitions</a:t>
            </a:r>
            <a:endParaRPr lang="en-GB" dirty="0"/>
          </a:p>
        </p:txBody>
      </p:sp>
      <p:sp>
        <p:nvSpPr>
          <p:cNvPr id="3" name="Content Placeholder 2"/>
          <p:cNvSpPr>
            <a:spLocks noGrp="1"/>
          </p:cNvSpPr>
          <p:nvPr>
            <p:ph sz="quarter" idx="10"/>
          </p:nvPr>
        </p:nvSpPr>
        <p:spPr>
          <a:xfrm>
            <a:off x="446088" y="1203325"/>
            <a:ext cx="11139487" cy="3545586"/>
          </a:xfrm>
        </p:spPr>
        <p:txBody>
          <a:bodyPr/>
          <a:lstStyle/>
          <a:p>
            <a:pPr>
              <a:buNone/>
            </a:pPr>
            <a:r>
              <a:rPr lang="en-US" sz="1600" b="0" u="sng" dirty="0" smtClean="0"/>
              <a:t>Program Increment</a:t>
            </a:r>
            <a:r>
              <a:rPr lang="en-US" sz="1600" b="0" dirty="0" smtClean="0"/>
              <a:t>: A Program Increment [PI]] is a time box which an Agile Release Train [ART] delivers incremental value tin the form of a working, tested software and systems. The most common pattern for a PI is four development iterations, followed by one Innovation and Planning Iteration.</a:t>
            </a:r>
          </a:p>
          <a:p>
            <a:pPr>
              <a:buNone/>
            </a:pPr>
            <a:endParaRPr lang="en-US" sz="1600" b="0" dirty="0"/>
          </a:p>
          <a:p>
            <a:pPr>
              <a:buNone/>
            </a:pPr>
            <a:r>
              <a:rPr lang="en-US" sz="1600" b="0" u="sng" dirty="0" smtClean="0"/>
              <a:t>Iterations</a:t>
            </a:r>
            <a:r>
              <a:rPr lang="en-US" sz="1600" b="0" dirty="0" smtClean="0"/>
              <a:t>: Iterations are the basic building block of Agile development. Each iteration is a standard, fixed-length time box, where Agile Teams deliver incremental value in the form of working, tested software and system. The recommended time box is two weeks. However, one to four weeks is acceptable, depending on the business context.</a:t>
            </a:r>
          </a:p>
          <a:p>
            <a:pPr>
              <a:buNone/>
            </a:pPr>
            <a:endParaRPr lang="en-US" sz="1600" b="0" dirty="0"/>
          </a:p>
          <a:p>
            <a:pPr>
              <a:buNone/>
            </a:pPr>
            <a:r>
              <a:rPr lang="en-US" sz="1600" b="0" u="sng" dirty="0" smtClean="0"/>
              <a:t>Agile Release Train: </a:t>
            </a:r>
            <a:r>
              <a:rPr lang="en-US" sz="1600" b="0" dirty="0" smtClean="0"/>
              <a:t>The Agile Release Train [ART] is a long-lived team of Agile Teams, which, along with stakeholders, incrementally develops, delivers, and where applicable operates, one or more solutions in a value stream.</a:t>
            </a:r>
          </a:p>
          <a:p>
            <a:pPr>
              <a:buNone/>
            </a:pPr>
            <a:endParaRPr lang="en-US" sz="1600" b="0" dirty="0"/>
          </a:p>
          <a:p>
            <a:pPr>
              <a:buNone/>
            </a:pPr>
            <a:r>
              <a:rPr lang="en-US" sz="1600" b="0" dirty="0" smtClean="0"/>
              <a:t>Agile Team: An Agile Team is a cross-functional group of 5 to 11 people who have the responsibility to define, build, test, and where applicable deploy, some element of the Solution all in a short iteration time box. Includes Developers, Scrum Master and Product Owner roles.</a:t>
            </a:r>
            <a:endParaRPr lang="en-US" sz="1600" b="0" dirty="0"/>
          </a:p>
        </p:txBody>
      </p:sp>
    </p:spTree>
    <p:extLst>
      <p:ext uri="{BB962C8B-B14F-4D97-AF65-F5344CB8AC3E}">
        <p14:creationId xmlns:p14="http://schemas.microsoft.com/office/powerpoint/2010/main" val="38389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Definitions</a:t>
            </a:r>
            <a:endParaRPr lang="en-GB" dirty="0"/>
          </a:p>
        </p:txBody>
      </p:sp>
      <p:sp>
        <p:nvSpPr>
          <p:cNvPr id="3" name="Content Placeholder 2"/>
          <p:cNvSpPr>
            <a:spLocks noGrp="1"/>
          </p:cNvSpPr>
          <p:nvPr>
            <p:ph sz="quarter" idx="10"/>
          </p:nvPr>
        </p:nvSpPr>
        <p:spPr>
          <a:xfrm>
            <a:off x="446088" y="1203325"/>
            <a:ext cx="11139487" cy="3176254"/>
          </a:xfrm>
        </p:spPr>
        <p:txBody>
          <a:bodyPr/>
          <a:lstStyle/>
          <a:p>
            <a:pPr>
              <a:buNone/>
            </a:pPr>
            <a:r>
              <a:rPr lang="en-US" sz="1600" b="0" dirty="0" smtClean="0"/>
              <a:t>EPIC: An EPIC is a container for a Solution [Product, Service or System delivered to the customer] development initiative large enough to requirement analysis and financial approval.</a:t>
            </a:r>
          </a:p>
          <a:p>
            <a:endParaRPr lang="en-US" sz="1600" b="0" dirty="0"/>
          </a:p>
          <a:p>
            <a:pPr>
              <a:buNone/>
            </a:pPr>
            <a:r>
              <a:rPr lang="en-US" sz="1600" b="0" dirty="0"/>
              <a:t>Capability: A Capability is a higher-level solution behavior that typically spans multiple ARTs. Capabilities are sized into multiple features to facilitate their implementation in a single Program Increment [PI</a:t>
            </a:r>
            <a:r>
              <a:rPr lang="en-US" sz="1600" b="0" dirty="0" smtClean="0"/>
              <a:t>]</a:t>
            </a:r>
          </a:p>
          <a:p>
            <a:pPr>
              <a:buNone/>
            </a:pPr>
            <a:endParaRPr lang="en-GB" sz="1600" b="0" dirty="0"/>
          </a:p>
          <a:p>
            <a:pPr>
              <a:buNone/>
            </a:pPr>
            <a:r>
              <a:rPr lang="en-US" sz="1600" b="0" dirty="0" smtClean="0"/>
              <a:t>Feature: A Feature is a service that fulfills a stakeholder need. Each feature includes a benefit hypothesis and acceptance criteria, and is sized or split as necessary to be delivered by a single Agile Release Train in a Program Increment [PI]</a:t>
            </a:r>
          </a:p>
          <a:p>
            <a:pPr>
              <a:buNone/>
            </a:pPr>
            <a:endParaRPr lang="en-US" sz="1600" b="0" dirty="0"/>
          </a:p>
          <a:p>
            <a:pPr>
              <a:buNone/>
            </a:pPr>
            <a:r>
              <a:rPr lang="en-US" sz="1600" b="0" dirty="0" smtClean="0"/>
              <a:t>Story: Stories are short descriptions of a small piece of desired functionality, written in the user’s language. Agile Teams implement small, vertical slices of a system functionality and are sized so they can be completed in a single iteration.</a:t>
            </a:r>
          </a:p>
          <a:p>
            <a:pPr>
              <a:buNone/>
            </a:pPr>
            <a:endParaRPr lang="en-US" sz="1600" b="0" dirty="0"/>
          </a:p>
        </p:txBody>
      </p:sp>
    </p:spTree>
    <p:extLst>
      <p:ext uri="{BB962C8B-B14F-4D97-AF65-F5344CB8AC3E}">
        <p14:creationId xmlns:p14="http://schemas.microsoft.com/office/powerpoint/2010/main" val="9414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2783840" y="6263640"/>
            <a:ext cx="6797040" cy="5943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8055" y="457200"/>
            <a:ext cx="11311128" cy="489365"/>
          </a:xfrm>
        </p:spPr>
        <p:txBody>
          <a:bodyPr/>
          <a:lstStyle/>
          <a:p>
            <a:r>
              <a:rPr lang="en-GB" sz="3200" dirty="0" smtClean="0"/>
              <a:t>Proposed Solution 2: Agile Release Train</a:t>
            </a:r>
            <a:endParaRPr lang="en-GB" sz="3200" dirty="0"/>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a:t>
            </a:r>
            <a:r>
              <a:rPr lang="en-US" dirty="0" smtClean="0">
                <a:solidFill>
                  <a:schemeClr val="bg1">
                    <a:lumMod val="50000"/>
                  </a:schemeClr>
                </a:solidFill>
              </a:rPr>
              <a:t>Development</a:t>
            </a:r>
            <a:endParaRPr lang="en-US" dirty="0">
              <a:solidFill>
                <a:schemeClr val="bg1">
                  <a:lumMod val="50000"/>
                </a:schemeClr>
              </a:solidFill>
            </a:endParaRPr>
          </a:p>
        </p:txBody>
      </p:sp>
      <p:sp>
        <p:nvSpPr>
          <p:cNvPr id="10" name="Rounded Rectangle 9"/>
          <p:cNvSpPr/>
          <p:nvPr/>
        </p:nvSpPr>
        <p:spPr>
          <a:xfrm>
            <a:off x="3916869" y="1927736"/>
            <a:ext cx="4289871" cy="4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AP242e3</a:t>
            </a:r>
          </a:p>
          <a:p>
            <a:pPr algn="ctr"/>
            <a:r>
              <a:rPr lang="en-US" sz="1100" dirty="0" smtClean="0">
                <a:solidFill>
                  <a:schemeClr val="accent3"/>
                </a:solidFill>
              </a:rPr>
              <a:t>(ART/EPIC)</a:t>
            </a:r>
            <a:endParaRPr lang="en-US" sz="1100" dirty="0">
              <a:solidFill>
                <a:schemeClr val="accent3"/>
              </a:solidFill>
            </a:endParaRPr>
          </a:p>
        </p:txBody>
      </p:sp>
      <p:sp>
        <p:nvSpPr>
          <p:cNvPr id="13" name="Flowchart: Delay 12"/>
          <p:cNvSpPr/>
          <p:nvPr/>
        </p:nvSpPr>
        <p:spPr>
          <a:xfrm rot="16200000">
            <a:off x="4588044" y="2424239"/>
            <a:ext cx="804499" cy="842226"/>
          </a:xfrm>
          <a:prstGeom prst="flowChartDelay">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Rectangle 13"/>
          <p:cNvSpPr/>
          <p:nvPr/>
        </p:nvSpPr>
        <p:spPr>
          <a:xfrm>
            <a:off x="4565887" y="3242166"/>
            <a:ext cx="842226" cy="31777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Flowchart: Delay 16"/>
          <p:cNvSpPr/>
          <p:nvPr/>
        </p:nvSpPr>
        <p:spPr>
          <a:xfrm rot="16200000">
            <a:off x="5524718" y="2424239"/>
            <a:ext cx="804499" cy="842226"/>
          </a:xfrm>
          <a:prstGeom prst="flowChartDelay">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Rectangle 17"/>
          <p:cNvSpPr/>
          <p:nvPr/>
        </p:nvSpPr>
        <p:spPr>
          <a:xfrm>
            <a:off x="5502558" y="3242166"/>
            <a:ext cx="842226" cy="31777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Delay 19"/>
          <p:cNvSpPr/>
          <p:nvPr/>
        </p:nvSpPr>
        <p:spPr>
          <a:xfrm rot="16200000">
            <a:off x="6457289" y="2424239"/>
            <a:ext cx="804499" cy="842226"/>
          </a:xfrm>
          <a:prstGeom prst="flowChartDelay">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Rectangle 20"/>
          <p:cNvSpPr/>
          <p:nvPr/>
        </p:nvSpPr>
        <p:spPr>
          <a:xfrm>
            <a:off x="6435129" y="3242166"/>
            <a:ext cx="842226" cy="317773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Delay 22"/>
          <p:cNvSpPr/>
          <p:nvPr/>
        </p:nvSpPr>
        <p:spPr>
          <a:xfrm rot="16200000">
            <a:off x="7356448" y="2424239"/>
            <a:ext cx="804499" cy="842226"/>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Rectangle 23"/>
          <p:cNvSpPr/>
          <p:nvPr/>
        </p:nvSpPr>
        <p:spPr>
          <a:xfrm>
            <a:off x="7334288" y="3242166"/>
            <a:ext cx="842226" cy="31777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25" name="Content Placeholder 24"/>
          <p:cNvPicPr>
            <a:picLocks noGrp="1" noChangeAspect="1"/>
          </p:cNvPicPr>
          <p:nvPr>
            <p:ph sz="quarter" idx="16"/>
          </p:nvPr>
        </p:nvPicPr>
        <p:blipFill>
          <a:blip r:embed="rId3" cstate="print">
            <a:extLst>
              <a:ext uri="{28A0092B-C50C-407E-A947-70E740481C1C}">
                <a14:useLocalDpi xmlns:a14="http://schemas.microsoft.com/office/drawing/2010/main" val="0"/>
              </a:ext>
            </a:extLst>
          </a:blip>
          <a:stretch>
            <a:fillRect/>
          </a:stretch>
        </p:blipFill>
        <p:spPr>
          <a:xfrm>
            <a:off x="4701970" y="3092334"/>
            <a:ext cx="467590" cy="56427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649074" y="3090915"/>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569953" y="3086603"/>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8"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05543" y="3092334"/>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9" name="Rounded Rectangle 28"/>
          <p:cNvSpPr/>
          <p:nvPr/>
        </p:nvSpPr>
        <p:spPr>
          <a:xfrm>
            <a:off x="3989927" y="3075150"/>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0" name="TextBox 29"/>
          <p:cNvSpPr txBox="1"/>
          <p:nvPr/>
        </p:nvSpPr>
        <p:spPr>
          <a:xfrm>
            <a:off x="3970020" y="3187532"/>
            <a:ext cx="640080" cy="415498"/>
          </a:xfrm>
          <a:prstGeom prst="rect">
            <a:avLst/>
          </a:prstGeom>
          <a:noFill/>
        </p:spPr>
        <p:txBody>
          <a:bodyPr wrap="square" rtlCol="0">
            <a:spAutoFit/>
          </a:bodyPr>
          <a:lstStyle/>
          <a:p>
            <a:pPr algn="ctr"/>
            <a:r>
              <a:rPr lang="en-US" sz="1050" dirty="0" smtClean="0"/>
              <a:t>PMI Team</a:t>
            </a:r>
            <a:endParaRPr lang="en-US" sz="1050" dirty="0"/>
          </a:p>
        </p:txBody>
      </p:sp>
      <p:sp>
        <p:nvSpPr>
          <p:cNvPr id="31" name="Rounded Rectangle 30"/>
          <p:cNvSpPr/>
          <p:nvPr/>
        </p:nvSpPr>
        <p:spPr>
          <a:xfrm>
            <a:off x="3989927" y="4435027"/>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 name="TextBox 31"/>
          <p:cNvSpPr txBox="1"/>
          <p:nvPr/>
        </p:nvSpPr>
        <p:spPr>
          <a:xfrm>
            <a:off x="3980559" y="4532169"/>
            <a:ext cx="629542" cy="415498"/>
          </a:xfrm>
          <a:prstGeom prst="rect">
            <a:avLst/>
          </a:prstGeom>
          <a:noFill/>
        </p:spPr>
        <p:txBody>
          <a:bodyPr wrap="square" rtlCol="0">
            <a:spAutoFit/>
          </a:bodyPr>
          <a:lstStyle/>
          <a:p>
            <a:pPr algn="ctr"/>
            <a:r>
              <a:rPr lang="en-US" sz="1050" dirty="0" smtClean="0"/>
              <a:t>EWH </a:t>
            </a:r>
          </a:p>
          <a:p>
            <a:pPr algn="ctr"/>
            <a:r>
              <a:rPr lang="en-US" sz="1050" dirty="0" smtClean="0"/>
              <a:t>Team</a:t>
            </a:r>
            <a:endParaRPr lang="en-US" sz="1050" dirty="0"/>
          </a:p>
        </p:txBody>
      </p:sp>
      <p:sp>
        <p:nvSpPr>
          <p:cNvPr id="33" name="TextBox 32"/>
          <p:cNvSpPr txBox="1"/>
          <p:nvPr/>
        </p:nvSpPr>
        <p:spPr>
          <a:xfrm>
            <a:off x="4572002" y="3872216"/>
            <a:ext cx="845820" cy="230832"/>
          </a:xfrm>
          <a:prstGeom prst="rect">
            <a:avLst/>
          </a:prstGeom>
          <a:noFill/>
        </p:spPr>
        <p:txBody>
          <a:bodyPr wrap="square" rtlCol="0">
            <a:spAutoFit/>
          </a:bodyPr>
          <a:lstStyle/>
          <a:p>
            <a:pPr algn="ctr"/>
            <a:r>
              <a:rPr lang="en-US" sz="900" dirty="0" smtClean="0"/>
              <a:t>Define</a:t>
            </a:r>
          </a:p>
        </p:txBody>
      </p:sp>
      <p:sp>
        <p:nvSpPr>
          <p:cNvPr id="34" name="TextBox 33"/>
          <p:cNvSpPr txBox="1"/>
          <p:nvPr/>
        </p:nvSpPr>
        <p:spPr>
          <a:xfrm>
            <a:off x="5494021" y="3872216"/>
            <a:ext cx="861060" cy="230832"/>
          </a:xfrm>
          <a:prstGeom prst="rect">
            <a:avLst/>
          </a:prstGeom>
          <a:noFill/>
        </p:spPr>
        <p:txBody>
          <a:bodyPr wrap="square" rtlCol="0">
            <a:spAutoFit/>
          </a:bodyPr>
          <a:lstStyle/>
          <a:p>
            <a:pPr algn="ctr"/>
            <a:r>
              <a:rPr lang="en-US" sz="900" dirty="0" smtClean="0"/>
              <a:t>Build</a:t>
            </a:r>
          </a:p>
        </p:txBody>
      </p:sp>
      <p:sp>
        <p:nvSpPr>
          <p:cNvPr id="35" name="TextBox 34"/>
          <p:cNvSpPr txBox="1"/>
          <p:nvPr/>
        </p:nvSpPr>
        <p:spPr>
          <a:xfrm>
            <a:off x="6438901" y="3872216"/>
            <a:ext cx="838200" cy="230832"/>
          </a:xfrm>
          <a:prstGeom prst="rect">
            <a:avLst/>
          </a:prstGeom>
          <a:noFill/>
        </p:spPr>
        <p:txBody>
          <a:bodyPr wrap="square" rtlCol="0">
            <a:spAutoFit/>
          </a:bodyPr>
          <a:lstStyle/>
          <a:p>
            <a:pPr algn="ctr"/>
            <a:r>
              <a:rPr lang="en-US" sz="900" dirty="0" smtClean="0"/>
              <a:t>Test</a:t>
            </a:r>
          </a:p>
        </p:txBody>
      </p:sp>
      <p:sp>
        <p:nvSpPr>
          <p:cNvPr id="36" name="TextBox 35"/>
          <p:cNvSpPr txBox="1"/>
          <p:nvPr/>
        </p:nvSpPr>
        <p:spPr>
          <a:xfrm>
            <a:off x="7338060" y="3872216"/>
            <a:ext cx="838200" cy="230832"/>
          </a:xfrm>
          <a:prstGeom prst="rect">
            <a:avLst/>
          </a:prstGeom>
          <a:noFill/>
        </p:spPr>
        <p:txBody>
          <a:bodyPr wrap="square" rtlCol="0">
            <a:spAutoFit/>
          </a:bodyPr>
          <a:lstStyle/>
          <a:p>
            <a:pPr algn="ctr"/>
            <a:r>
              <a:rPr lang="en-US" sz="900" dirty="0" smtClean="0"/>
              <a:t>Deploy</a:t>
            </a:r>
          </a:p>
        </p:txBody>
      </p:sp>
      <p:pic>
        <p:nvPicPr>
          <p:cNvPr id="37" name="Content Placeholder 24"/>
          <p:cNvPicPr>
            <a:picLocks noChangeAspect="1"/>
          </p:cNvPicPr>
          <p:nvPr/>
        </p:nvPicPr>
        <p:blipFill>
          <a:blip r:embed="rId3"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bwMode="auto">
          <a:xfrm>
            <a:off x="4701970" y="4452211"/>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8" name="Picture 3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649074" y="4450792"/>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9" name="Picture 38"/>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569953" y="4446480"/>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0"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05543" y="4452211"/>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1" name="Rounded Rectangle 40"/>
          <p:cNvSpPr/>
          <p:nvPr/>
        </p:nvSpPr>
        <p:spPr>
          <a:xfrm>
            <a:off x="3989927" y="5736288"/>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TextBox 41"/>
          <p:cNvSpPr txBox="1"/>
          <p:nvPr/>
        </p:nvSpPr>
        <p:spPr>
          <a:xfrm>
            <a:off x="3958072" y="5848670"/>
            <a:ext cx="613928" cy="415498"/>
          </a:xfrm>
          <a:prstGeom prst="rect">
            <a:avLst/>
          </a:prstGeom>
          <a:noFill/>
        </p:spPr>
        <p:txBody>
          <a:bodyPr wrap="square" rtlCol="0">
            <a:spAutoFit/>
          </a:bodyPr>
          <a:lstStyle/>
          <a:p>
            <a:pPr algn="ctr"/>
            <a:r>
              <a:rPr lang="en-US" sz="1050" dirty="0" smtClean="0"/>
              <a:t>AM Team</a:t>
            </a:r>
            <a:endParaRPr lang="en-US" sz="1050" dirty="0"/>
          </a:p>
        </p:txBody>
      </p:sp>
      <p:pic>
        <p:nvPicPr>
          <p:cNvPr id="43"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01970" y="5753472"/>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4" name="Picture 43"/>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649074" y="5752053"/>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5" name="Picture 4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569953" y="5747741"/>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6"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05543" y="5753472"/>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7" name="TextBox 46"/>
          <p:cNvSpPr txBox="1"/>
          <p:nvPr/>
        </p:nvSpPr>
        <p:spPr>
          <a:xfrm>
            <a:off x="4564382" y="5185200"/>
            <a:ext cx="845820" cy="230832"/>
          </a:xfrm>
          <a:prstGeom prst="rect">
            <a:avLst/>
          </a:prstGeom>
          <a:noFill/>
        </p:spPr>
        <p:txBody>
          <a:bodyPr wrap="square" rtlCol="0">
            <a:spAutoFit/>
          </a:bodyPr>
          <a:lstStyle/>
          <a:p>
            <a:pPr algn="ctr"/>
            <a:r>
              <a:rPr lang="en-US" sz="900" dirty="0" smtClean="0"/>
              <a:t>Define</a:t>
            </a:r>
          </a:p>
        </p:txBody>
      </p:sp>
      <p:sp>
        <p:nvSpPr>
          <p:cNvPr id="48" name="TextBox 47"/>
          <p:cNvSpPr txBox="1"/>
          <p:nvPr/>
        </p:nvSpPr>
        <p:spPr>
          <a:xfrm>
            <a:off x="5501641" y="5185200"/>
            <a:ext cx="861060" cy="230832"/>
          </a:xfrm>
          <a:prstGeom prst="rect">
            <a:avLst/>
          </a:prstGeom>
          <a:noFill/>
        </p:spPr>
        <p:txBody>
          <a:bodyPr wrap="square" rtlCol="0">
            <a:spAutoFit/>
          </a:bodyPr>
          <a:lstStyle/>
          <a:p>
            <a:pPr algn="ctr"/>
            <a:r>
              <a:rPr lang="en-US" sz="900" dirty="0" smtClean="0"/>
              <a:t>Build</a:t>
            </a:r>
          </a:p>
        </p:txBody>
      </p:sp>
      <p:sp>
        <p:nvSpPr>
          <p:cNvPr id="49" name="TextBox 48"/>
          <p:cNvSpPr txBox="1"/>
          <p:nvPr/>
        </p:nvSpPr>
        <p:spPr>
          <a:xfrm>
            <a:off x="6431281" y="5185200"/>
            <a:ext cx="853440" cy="230832"/>
          </a:xfrm>
          <a:prstGeom prst="rect">
            <a:avLst/>
          </a:prstGeom>
          <a:noFill/>
        </p:spPr>
        <p:txBody>
          <a:bodyPr wrap="square" rtlCol="0">
            <a:spAutoFit/>
          </a:bodyPr>
          <a:lstStyle/>
          <a:p>
            <a:pPr algn="ctr"/>
            <a:r>
              <a:rPr lang="en-US" sz="900" dirty="0" smtClean="0"/>
              <a:t>Test</a:t>
            </a:r>
          </a:p>
        </p:txBody>
      </p:sp>
      <p:sp>
        <p:nvSpPr>
          <p:cNvPr id="50" name="TextBox 49"/>
          <p:cNvSpPr txBox="1"/>
          <p:nvPr/>
        </p:nvSpPr>
        <p:spPr>
          <a:xfrm>
            <a:off x="7345680" y="5185200"/>
            <a:ext cx="838200" cy="230832"/>
          </a:xfrm>
          <a:prstGeom prst="rect">
            <a:avLst/>
          </a:prstGeom>
          <a:noFill/>
        </p:spPr>
        <p:txBody>
          <a:bodyPr wrap="square" rtlCol="0">
            <a:spAutoFit/>
          </a:bodyPr>
          <a:lstStyle/>
          <a:p>
            <a:pPr algn="ctr"/>
            <a:r>
              <a:rPr lang="en-US" sz="900" dirty="0" smtClean="0"/>
              <a:t>Deploy</a:t>
            </a:r>
          </a:p>
        </p:txBody>
      </p:sp>
      <p:sp>
        <p:nvSpPr>
          <p:cNvPr id="65" name="TextBox 64"/>
          <p:cNvSpPr txBox="1"/>
          <p:nvPr/>
        </p:nvSpPr>
        <p:spPr>
          <a:xfrm>
            <a:off x="4533900" y="6540286"/>
            <a:ext cx="3718560" cy="253916"/>
          </a:xfrm>
          <a:prstGeom prst="rect">
            <a:avLst/>
          </a:prstGeom>
          <a:noFill/>
        </p:spPr>
        <p:txBody>
          <a:bodyPr wrap="square" rtlCol="0">
            <a:spAutoFit/>
          </a:bodyPr>
          <a:lstStyle/>
          <a:p>
            <a:pPr algn="ctr"/>
            <a:r>
              <a:rPr lang="en-US" sz="1050" dirty="0" smtClean="0">
                <a:solidFill>
                  <a:schemeClr val="bg1"/>
                </a:solidFill>
              </a:rPr>
              <a:t>Scrum Master     </a:t>
            </a:r>
            <a:r>
              <a:rPr lang="en-US" sz="1050" dirty="0" smtClean="0">
                <a:solidFill>
                  <a:schemeClr val="accent3"/>
                </a:solidFill>
              </a:rPr>
              <a:t>Product Owner     </a:t>
            </a:r>
            <a:r>
              <a:rPr lang="en-US" sz="1050" dirty="0" smtClean="0">
                <a:solidFill>
                  <a:schemeClr val="bg1"/>
                </a:solidFill>
              </a:rPr>
              <a:t>Development Team</a:t>
            </a:r>
            <a:endParaRPr lang="en-US" sz="1050" dirty="0">
              <a:solidFill>
                <a:schemeClr val="bg1"/>
              </a:solidFill>
            </a:endParaRPr>
          </a:p>
        </p:txBody>
      </p:sp>
      <p:cxnSp>
        <p:nvCxnSpPr>
          <p:cNvPr id="66" name="Straight Arrow Connector 65"/>
          <p:cNvCxnSpPr>
            <a:stCxn id="65" idx="0"/>
            <a:endCxn id="43" idx="4"/>
          </p:cNvCxnSpPr>
          <p:nvPr/>
        </p:nvCxnSpPr>
        <p:spPr>
          <a:xfrm flipH="1" flipV="1">
            <a:off x="4935765" y="6317750"/>
            <a:ext cx="1457415" cy="22253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5" idx="0"/>
          </p:cNvCxnSpPr>
          <p:nvPr/>
        </p:nvCxnSpPr>
        <p:spPr>
          <a:xfrm flipV="1">
            <a:off x="6393180" y="6344622"/>
            <a:ext cx="0" cy="19566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5" idx="0"/>
            <a:endCxn id="46" idx="4"/>
          </p:cNvCxnSpPr>
          <p:nvPr/>
        </p:nvCxnSpPr>
        <p:spPr>
          <a:xfrm flipV="1">
            <a:off x="6393180" y="6317750"/>
            <a:ext cx="1346158" cy="22253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9" name="Rounded Rectangle 298"/>
          <p:cNvSpPr/>
          <p:nvPr/>
        </p:nvSpPr>
        <p:spPr>
          <a:xfrm>
            <a:off x="3970020" y="2801322"/>
            <a:ext cx="647700" cy="373380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p:cNvSpPr txBox="1"/>
          <p:nvPr/>
        </p:nvSpPr>
        <p:spPr>
          <a:xfrm>
            <a:off x="2697480" y="4527044"/>
            <a:ext cx="914400" cy="415498"/>
          </a:xfrm>
          <a:prstGeom prst="rect">
            <a:avLst/>
          </a:prstGeom>
          <a:noFill/>
        </p:spPr>
        <p:txBody>
          <a:bodyPr wrap="square" rtlCol="0">
            <a:spAutoFit/>
          </a:bodyPr>
          <a:lstStyle/>
          <a:p>
            <a:pPr algn="ctr"/>
            <a:r>
              <a:rPr lang="en-US" sz="1050" dirty="0" smtClean="0">
                <a:solidFill>
                  <a:schemeClr val="accent3"/>
                </a:solidFill>
              </a:rPr>
              <a:t>Agile Teams</a:t>
            </a:r>
            <a:endParaRPr lang="en-US" sz="1050" dirty="0">
              <a:solidFill>
                <a:schemeClr val="accent3"/>
              </a:solidFill>
            </a:endParaRPr>
          </a:p>
        </p:txBody>
      </p:sp>
      <p:cxnSp>
        <p:nvCxnSpPr>
          <p:cNvPr id="301" name="Straight Arrow Connector 300"/>
          <p:cNvCxnSpPr>
            <a:stCxn id="300" idx="3"/>
            <a:endCxn id="32" idx="1"/>
          </p:cNvCxnSpPr>
          <p:nvPr/>
        </p:nvCxnSpPr>
        <p:spPr>
          <a:xfrm>
            <a:off x="3611880" y="4734793"/>
            <a:ext cx="368679" cy="512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7" name="Rounded Rectangle 326"/>
          <p:cNvSpPr/>
          <p:nvPr/>
        </p:nvSpPr>
        <p:spPr>
          <a:xfrm>
            <a:off x="3931920" y="1627842"/>
            <a:ext cx="4267199"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AP243e1 </a:t>
            </a:r>
            <a:r>
              <a:rPr lang="en-US" sz="1100" dirty="0" smtClean="0">
                <a:solidFill>
                  <a:srgbClr val="0096DB"/>
                </a:solidFill>
              </a:rPr>
              <a:t>(ART/EPIC)</a:t>
            </a:r>
            <a:endParaRPr lang="en-US" sz="1100" dirty="0">
              <a:solidFill>
                <a:srgbClr val="0096DB"/>
              </a:solidFill>
            </a:endParaRPr>
          </a:p>
        </p:txBody>
      </p:sp>
      <p:sp>
        <p:nvSpPr>
          <p:cNvPr id="223" name="Rounded Rectangle 222"/>
          <p:cNvSpPr/>
          <p:nvPr/>
        </p:nvSpPr>
        <p:spPr>
          <a:xfrm>
            <a:off x="3924300" y="1323042"/>
            <a:ext cx="4267199" cy="259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AP239e4 </a:t>
            </a:r>
            <a:r>
              <a:rPr lang="en-US" sz="1100" dirty="0" smtClean="0">
                <a:solidFill>
                  <a:srgbClr val="0096DB"/>
                </a:solidFill>
              </a:rPr>
              <a:t>(ART/EPIC)</a:t>
            </a:r>
          </a:p>
        </p:txBody>
      </p:sp>
    </p:spTree>
    <p:extLst>
      <p:ext uri="{BB962C8B-B14F-4D97-AF65-F5344CB8AC3E}">
        <p14:creationId xmlns:p14="http://schemas.microsoft.com/office/powerpoint/2010/main" val="382998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487&quot;&gt;&lt;object type=&quot;3&quot; unique_id=&quot;10488&quot;&gt;&lt;property id=&quot;20148&quot; value=&quot;5&quot;/&gt;&lt;property id=&quot;20300&quot; value=&quot;Slide 1&quot;/&gt;&lt;property id=&quot;20307&quot; value=&quot;261&quot;/&gt;&lt;/object&gt;&lt;object type=&quot;3&quot; unique_id=&quot;10489&quot;&gt;&lt;property id=&quot;20148&quot; value=&quot;5&quot;/&gt;&lt;property id=&quot;20300&quot; value=&quot;Slide 2&quot;/&gt;&lt;property id=&quot;20307&quot; value=&quot;259&quot;/&gt;&lt;/object&gt;&lt;object type=&quot;3&quot; unique_id=&quot;10490&quot;&gt;&lt;property id=&quot;20148&quot; value=&quot;5&quot;/&gt;&lt;property id=&quot;20300&quot; value=&quot;Slide 3 - &amp;quot;Color preferences&amp;quot;&quot;/&gt;&lt;property id=&quot;20307&quot; value=&quot;262&quot;/&gt;&lt;/object&gt;&lt;/object&gt;&lt;object type=&quot;8&quot; unique_id=&quot;10495&quot;&gt;&lt;/object&gt;&lt;/object&gt;&lt;/database&gt;"/>
  <p:tag name="MMPROD_NEXTUNIQUEID" val="10028"/>
  <p:tag name="SECTOMILLISECCONVERTED" val="1"/>
</p:tagLst>
</file>

<file path=ppt/theme/theme1.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928359CC7305D47809A6E4D09895B12" ma:contentTypeVersion="0" ma:contentTypeDescription="Create a new document." ma:contentTypeScope="" ma:versionID="58734b0d5d00aaa9ecfcecd44c708e1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91D66D-CA73-4591-BA35-882D4C096123}">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FB024C0-3292-4B7C-9F10-F14F1C855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6D4C100-0EDD-4DD2-914D-A957225F1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whitelogo_lowerthirdwhite</Template>
  <TotalTime>3523</TotalTime>
  <Words>831</Words>
  <Application>Microsoft Office PowerPoint</Application>
  <PresentationFormat>Custom</PresentationFormat>
  <Paragraphs>140</Paragraphs>
  <Slides>11</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Symbol</vt:lpstr>
      <vt:lpstr>Wingdings</vt:lpstr>
      <vt:lpstr>EO&amp;T Slide Master</vt:lpstr>
      <vt:lpstr>Visio</vt:lpstr>
      <vt:lpstr>Agile for Model-Based Standards Development</vt:lpstr>
      <vt:lpstr>Presentation Overview</vt:lpstr>
      <vt:lpstr>SAFe Framework Mapping Proposed by Jean Brange</vt:lpstr>
      <vt:lpstr>Agile Release Train</vt:lpstr>
      <vt:lpstr>Agile Release Train Works Together</vt:lpstr>
      <vt:lpstr>Requirements Management</vt:lpstr>
      <vt:lpstr>TERM Definitions</vt:lpstr>
      <vt:lpstr>TERM Definitions</vt:lpstr>
      <vt:lpstr>Proposed Solution 2: Agile Release Train</vt:lpstr>
      <vt:lpstr>Proposed Solution 3: Program Increment Planning</vt:lpstr>
      <vt:lpstr>Next Steps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Goodenough, Gail M</dc:creator>
  <cp:lastModifiedBy>Sapp (US), Brandon</cp:lastModifiedBy>
  <cp:revision>225</cp:revision>
  <cp:lastPrinted>2019-08-08T22:07:45Z</cp:lastPrinted>
  <dcterms:created xsi:type="dcterms:W3CDTF">2014-07-09T16:57:44Z</dcterms:created>
  <dcterms:modified xsi:type="dcterms:W3CDTF">2019-09-04T18:14:46Z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0x010100B928359CC7305D47809A6E4D09895B12</vt:lpwstr>
  </property>
</Properties>
</file>