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0"/>
  </p:notesMasterIdLst>
  <p:handoutMasterIdLst>
    <p:handoutMasterId r:id="rId21"/>
  </p:handoutMasterIdLst>
  <p:sldIdLst>
    <p:sldId id="256" r:id="rId5"/>
    <p:sldId id="257" r:id="rId6"/>
    <p:sldId id="271" r:id="rId7"/>
    <p:sldId id="270" r:id="rId8"/>
    <p:sldId id="269" r:id="rId9"/>
    <p:sldId id="266" r:id="rId10"/>
    <p:sldId id="268" r:id="rId11"/>
    <p:sldId id="267" r:id="rId12"/>
    <p:sldId id="265" r:id="rId13"/>
    <p:sldId id="264" r:id="rId14"/>
    <p:sldId id="274" r:id="rId15"/>
    <p:sldId id="272" r:id="rId16"/>
    <p:sldId id="273" r:id="rId17"/>
    <p:sldId id="275" r:id="rId18"/>
    <p:sldId id="261" r:id="rId19"/>
  </p:sldIdLst>
  <p:sldSz cx="12188825" cy="6858000"/>
  <p:notesSz cx="7023100" cy="9309100"/>
  <p:custDataLst>
    <p:tags r:id="rId2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4046">
          <p15:clr>
            <a:srgbClr val="A4A3A4"/>
          </p15:clr>
        </p15:guide>
        <p15:guide id="3" pos="3840">
          <p15:clr>
            <a:srgbClr val="A4A3A4"/>
          </p15:clr>
        </p15:guide>
        <p15:guide id="4" pos="289">
          <p15:clr>
            <a:srgbClr val="A4A3A4"/>
          </p15:clr>
        </p15:guide>
        <p15:guide id="5" pos="1832">
          <p15:clr>
            <a:srgbClr val="A4A3A4"/>
          </p15:clr>
        </p15:guide>
        <p15:guide id="6" pos="7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8288"/>
    <a:srgbClr val="0039A6"/>
    <a:srgbClr val="501788"/>
    <a:srgbClr val="C3DBE5"/>
    <a:srgbClr val="002525"/>
    <a:srgbClr val="00717B"/>
    <a:srgbClr val="EEE4B4"/>
    <a:srgbClr val="253747"/>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3693" autoAdjust="0"/>
  </p:normalViewPr>
  <p:slideViewPr>
    <p:cSldViewPr snapToGrid="0" showGuides="1">
      <p:cViewPr varScale="1">
        <p:scale>
          <a:sx n="102" d="100"/>
          <a:sy n="102" d="100"/>
        </p:scale>
        <p:origin x="686" y="72"/>
      </p:cViewPr>
      <p:guideLst>
        <p:guide orient="horz"/>
        <p:guide orient="horz" pos="4046"/>
        <p:guide pos="3840"/>
        <p:guide pos="289"/>
        <p:guide pos="1832"/>
        <p:guide pos="7398"/>
      </p:guideLst>
    </p:cSldViewPr>
  </p:slideViewPr>
  <p:notesTextViewPr>
    <p:cViewPr>
      <p:scale>
        <a:sx n="75" d="100"/>
        <a:sy n="75" d="100"/>
      </p:scale>
      <p:origin x="0" y="0"/>
    </p:cViewPr>
  </p:notesTextViewPr>
  <p:notesViewPr>
    <p:cSldViewPr snapToGrid="0">
      <p:cViewPr varScale="1">
        <p:scale>
          <a:sx n="61" d="100"/>
          <a:sy n="61" d="100"/>
        </p:scale>
        <p:origin x="-1632" y="-8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E4E05A4-29A6-45AB-82C9-31FC81F0251A}" type="datetimeFigureOut">
              <a:rPr lang="en-US" smtClean="0"/>
              <a:pPr/>
              <a:t>9/5/2019</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5A7148C-7D20-4A16-A012-82F3B33BEC33}" type="slidenum">
              <a:rPr lang="en-US" smtClean="0"/>
              <a:pPr/>
              <a:t>‹#›</a:t>
            </a:fld>
            <a:endParaRPr lang="en-US" dirty="0"/>
          </a:p>
        </p:txBody>
      </p:sp>
    </p:spTree>
    <p:extLst>
      <p:ext uri="{BB962C8B-B14F-4D97-AF65-F5344CB8AC3E}">
        <p14:creationId xmlns:p14="http://schemas.microsoft.com/office/powerpoint/2010/main" val="2997003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defRPr sz="1200"/>
            </a:lvl1pPr>
          </a:lstStyle>
          <a:p>
            <a:endParaRPr lang="en-US" dirty="0"/>
          </a:p>
        </p:txBody>
      </p:sp>
      <p:sp>
        <p:nvSpPr>
          <p:cNvPr id="9219" name="Rectangle 3"/>
          <p:cNvSpPr>
            <a:spLocks noGrp="1" noChangeArrowheads="1"/>
          </p:cNvSpPr>
          <p:nvPr>
            <p:ph type="dt" idx="1"/>
          </p:nvPr>
        </p:nvSpPr>
        <p:spPr bwMode="auto">
          <a:xfrm>
            <a:off x="3978132" y="0"/>
            <a:ext cx="3043343" cy="46545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lvl1pPr algn="r">
              <a:defRPr sz="1200"/>
            </a:lvl1pPr>
          </a:lstStyle>
          <a:p>
            <a:endParaRPr lang="en-US" dirty="0"/>
          </a:p>
        </p:txBody>
      </p:sp>
      <p:sp>
        <p:nvSpPr>
          <p:cNvPr id="9220" name="Rectangle 4"/>
          <p:cNvSpPr>
            <a:spLocks noGrp="1" noRot="1" noChangeAspect="1" noChangeArrowheads="1" noTextEdit="1"/>
          </p:cNvSpPr>
          <p:nvPr>
            <p:ph type="sldImg" idx="2"/>
          </p:nvPr>
        </p:nvSpPr>
        <p:spPr bwMode="auto">
          <a:xfrm>
            <a:off x="409575" y="698500"/>
            <a:ext cx="6203950" cy="3490913"/>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02310" y="4421823"/>
            <a:ext cx="5618480" cy="4189095"/>
          </a:xfrm>
          <a:prstGeom prst="rect">
            <a:avLst/>
          </a:prstGeom>
          <a:noFill/>
          <a:ln w="9525">
            <a:noFill/>
            <a:miter lim="800000"/>
            <a:headEnd/>
            <a:tailEnd/>
          </a:ln>
          <a:effectLst/>
        </p:spPr>
        <p:txBody>
          <a:bodyPr vert="horz" wrap="square" lIns="93324" tIns="46662" rIns="93324" bIns="4666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defRPr sz="1200"/>
            </a:lvl1pPr>
          </a:lstStyle>
          <a:p>
            <a:endParaRPr lang="en-US" dirty="0"/>
          </a:p>
        </p:txBody>
      </p:sp>
      <p:sp>
        <p:nvSpPr>
          <p:cNvPr id="9223" name="Rectangle 7"/>
          <p:cNvSpPr>
            <a:spLocks noGrp="1" noChangeArrowheads="1"/>
          </p:cNvSpPr>
          <p:nvPr>
            <p:ph type="sldNum" sz="quarter" idx="5"/>
          </p:nvPr>
        </p:nvSpPr>
        <p:spPr bwMode="auto">
          <a:xfrm>
            <a:off x="3978132" y="8842029"/>
            <a:ext cx="3043343" cy="465455"/>
          </a:xfrm>
          <a:prstGeom prst="rect">
            <a:avLst/>
          </a:prstGeom>
          <a:noFill/>
          <a:ln w="9525">
            <a:noFill/>
            <a:miter lim="800000"/>
            <a:headEnd/>
            <a:tailEnd/>
          </a:ln>
          <a:effectLst/>
        </p:spPr>
        <p:txBody>
          <a:bodyPr vert="horz" wrap="square" lIns="93324" tIns="46662" rIns="93324" bIns="46662" numCol="1" anchor="b" anchorCtr="0" compatLnSpc="1">
            <a:prstTxWarp prst="textNoShape">
              <a:avLst/>
            </a:prstTxWarp>
          </a:bodyPr>
          <a:lstStyle>
            <a:lvl1pPr algn="r">
              <a:defRPr sz="1200"/>
            </a:lvl1pPr>
          </a:lstStyle>
          <a:p>
            <a:fld id="{739F009B-AA83-4291-81BE-194F11CE1901}" type="slidenum">
              <a:rPr lang="en-US"/>
              <a:pPr/>
              <a:t>‹#›</a:t>
            </a:fld>
            <a:endParaRPr lang="en-US" dirty="0"/>
          </a:p>
        </p:txBody>
      </p:sp>
    </p:spTree>
    <p:extLst>
      <p:ext uri="{BB962C8B-B14F-4D97-AF65-F5344CB8AC3E}">
        <p14:creationId xmlns:p14="http://schemas.microsoft.com/office/powerpoint/2010/main" val="15435281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with traditional development</a:t>
            </a:r>
            <a:r>
              <a:rPr lang="en-US" b="1" baseline="0" dirty="0"/>
              <a:t> methods leads to long project phases for:</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requirements documentation</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product development</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integration</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Review</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Publication</a:t>
            </a:r>
          </a:p>
          <a:p>
            <a:pPr marL="0" indent="0">
              <a:buFont typeface="Arial" panose="020B0604020202020204" pitchFamily="34" charset="0"/>
              <a:buNone/>
            </a:pPr>
            <a:r>
              <a:rPr lang="en-US" sz="1200" b="1" kern="1200" dirty="0">
                <a:solidFill>
                  <a:schemeClr val="tx1"/>
                </a:solidFill>
                <a:effectLst/>
                <a:latin typeface="Arial" charset="0"/>
                <a:ea typeface="+mn-ea"/>
                <a:cs typeface="+mn-cs"/>
              </a:rPr>
              <a:t>Agile</a:t>
            </a:r>
            <a:r>
              <a:rPr lang="en-US" sz="1200" b="1" kern="1200" baseline="0" dirty="0">
                <a:solidFill>
                  <a:schemeClr val="tx1"/>
                </a:solidFill>
                <a:effectLst/>
                <a:latin typeface="Arial" charset="0"/>
                <a:ea typeface="+mn-ea"/>
                <a:cs typeface="+mn-cs"/>
              </a:rPr>
              <a:t> represents an opportunity to </a:t>
            </a:r>
          </a:p>
          <a:p>
            <a:pPr marL="171450" indent="-171450">
              <a:buFont typeface="Arial" panose="020B0604020202020204" pitchFamily="34" charset="0"/>
              <a:buChar char="•"/>
            </a:pPr>
            <a:r>
              <a:rPr lang="en-US" sz="1200" kern="1200" baseline="0" dirty="0">
                <a:solidFill>
                  <a:schemeClr val="tx1"/>
                </a:solidFill>
                <a:effectLst/>
                <a:latin typeface="Arial" charset="0"/>
                <a:ea typeface="+mn-ea"/>
                <a:cs typeface="+mn-cs"/>
              </a:rPr>
              <a:t>shorten the development</a:t>
            </a:r>
          </a:p>
          <a:p>
            <a:pPr marL="171450" indent="-171450">
              <a:buFont typeface="Arial" panose="020B0604020202020204" pitchFamily="34" charset="0"/>
              <a:buChar char="•"/>
            </a:pPr>
            <a:r>
              <a:rPr lang="en-US" sz="1200" kern="1200" baseline="0" dirty="0">
                <a:solidFill>
                  <a:schemeClr val="tx1"/>
                </a:solidFill>
                <a:effectLst/>
                <a:latin typeface="Arial" charset="0"/>
                <a:ea typeface="+mn-ea"/>
                <a:cs typeface="+mn-cs"/>
              </a:rPr>
              <a:t>Provide usable products to the user faster</a:t>
            </a:r>
          </a:p>
          <a:p>
            <a:pPr marL="0" indent="0">
              <a:buFont typeface="Arial" panose="020B0604020202020204" pitchFamily="34" charset="0"/>
              <a:buNone/>
            </a:pPr>
            <a:r>
              <a:rPr lang="en-US" sz="1200" b="1" kern="1200" baseline="0" dirty="0">
                <a:solidFill>
                  <a:schemeClr val="tx1"/>
                </a:solidFill>
                <a:effectLst/>
                <a:latin typeface="Arial" charset="0"/>
                <a:ea typeface="+mn-ea"/>
                <a:cs typeface="+mn-cs"/>
              </a:rPr>
              <a:t>Applicable Manifesto:</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“Deliver working software frequently.”</a:t>
            </a:r>
            <a:r>
              <a:rPr lang="en-US" sz="1200" kern="1200" baseline="0" dirty="0">
                <a:solidFill>
                  <a:schemeClr val="tx1"/>
                </a:solidFill>
                <a:effectLst/>
                <a:latin typeface="Arial" charset="0"/>
                <a:ea typeface="+mn-ea"/>
                <a:cs typeface="+mn-cs"/>
              </a:rPr>
              <a:t> </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“Working software is the primary measure of progress.“</a:t>
            </a:r>
          </a:p>
          <a:p>
            <a:pPr marL="171450" indent="-171450">
              <a:buFont typeface="Arial" panose="020B0604020202020204" pitchFamily="34" charset="0"/>
              <a:buChar char="•"/>
            </a:pPr>
            <a:r>
              <a:rPr lang="en-US" sz="1200" kern="1200" dirty="0">
                <a:solidFill>
                  <a:schemeClr val="tx1"/>
                </a:solidFill>
                <a:effectLst/>
                <a:latin typeface="Arial" charset="0"/>
                <a:ea typeface="+mn-ea"/>
                <a:cs typeface="+mn-cs"/>
              </a:rPr>
              <a:t>“At regular intervals, the team reflects on how to become more effective, then tunes and adjust its behavior accordingly.” </a:t>
            </a:r>
          </a:p>
          <a:p>
            <a:pPr marL="0" indent="0">
              <a:buFont typeface="Arial" panose="020B0604020202020204" pitchFamily="34" charset="0"/>
              <a:buNone/>
            </a:pPr>
            <a:endParaRPr lang="en-US" sz="1200" b="1" kern="1200" dirty="0">
              <a:solidFill>
                <a:schemeClr val="tx1"/>
              </a:solidFill>
              <a:effectLst/>
              <a:latin typeface="Arial"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charset="0"/>
                <a:ea typeface="+mn-ea"/>
                <a:cs typeface="+mn-cs"/>
              </a:rPr>
              <a:t>Recently integration issues with AP242 e2 teams could have been avoided with synchronized and integrated development iterations</a:t>
            </a:r>
          </a:p>
          <a:p>
            <a:pPr marL="0" indent="0">
              <a:buFont typeface="Arial" panose="020B0604020202020204" pitchFamily="34" charset="0"/>
              <a:buNone/>
            </a:pPr>
            <a:endParaRPr lang="en-US" sz="1200" b="1" kern="1200" dirty="0">
              <a:solidFill>
                <a:schemeClr val="tx1"/>
              </a:solidFill>
              <a:effectLst/>
              <a:latin typeface="Arial" charset="0"/>
              <a:ea typeface="+mn-ea"/>
              <a:cs typeface="+mn-cs"/>
            </a:endParaRPr>
          </a:p>
          <a:p>
            <a:pPr marL="0" indent="0">
              <a:buFont typeface="Arial" panose="020B0604020202020204" pitchFamily="34" charset="0"/>
              <a:buNone/>
            </a:pPr>
            <a:r>
              <a:rPr lang="en-US" sz="1200" b="1" kern="1200" dirty="0">
                <a:solidFill>
                  <a:schemeClr val="tx1"/>
                </a:solidFill>
                <a:effectLst/>
                <a:latin typeface="Arial" charset="0"/>
                <a:ea typeface="+mn-ea"/>
                <a:cs typeface="+mn-cs"/>
              </a:rPr>
              <a:t>employing systems thinking and applying an operating cadence and synchronization that enables all the teams to sprint together while integrating</a:t>
            </a:r>
            <a:endParaRPr lang="en-US" b="1"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9</a:t>
            </a:fld>
            <a:endParaRPr lang="en-US" dirty="0"/>
          </a:p>
        </p:txBody>
      </p:sp>
    </p:spTree>
    <p:extLst>
      <p:ext uri="{BB962C8B-B14F-4D97-AF65-F5344CB8AC3E}">
        <p14:creationId xmlns:p14="http://schemas.microsoft.com/office/powerpoint/2010/main" val="249321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10</a:t>
            </a:fld>
            <a:endParaRPr lang="en-US" dirty="0"/>
          </a:p>
        </p:txBody>
      </p:sp>
    </p:spTree>
    <p:extLst>
      <p:ext uri="{BB962C8B-B14F-4D97-AF65-F5344CB8AC3E}">
        <p14:creationId xmlns:p14="http://schemas.microsoft.com/office/powerpoint/2010/main" val="52165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11</a:t>
            </a:fld>
            <a:endParaRPr lang="en-US" dirty="0"/>
          </a:p>
        </p:txBody>
      </p:sp>
    </p:spTree>
    <p:extLst>
      <p:ext uri="{BB962C8B-B14F-4D97-AF65-F5344CB8AC3E}">
        <p14:creationId xmlns:p14="http://schemas.microsoft.com/office/powerpoint/2010/main" val="216508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12</a:t>
            </a:fld>
            <a:endParaRPr lang="en-US" dirty="0"/>
          </a:p>
        </p:txBody>
      </p:sp>
    </p:spTree>
    <p:extLst>
      <p:ext uri="{BB962C8B-B14F-4D97-AF65-F5344CB8AC3E}">
        <p14:creationId xmlns:p14="http://schemas.microsoft.com/office/powerpoint/2010/main" val="1232374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9F009B-AA83-4291-81BE-194F11CE1901}" type="slidenum">
              <a:rPr lang="en-US" smtClean="0"/>
              <a:pPr/>
              <a:t>13</a:t>
            </a:fld>
            <a:endParaRPr lang="en-US" dirty="0"/>
          </a:p>
        </p:txBody>
      </p:sp>
    </p:spTree>
    <p:extLst>
      <p:ext uri="{BB962C8B-B14F-4D97-AF65-F5344CB8AC3E}">
        <p14:creationId xmlns:p14="http://schemas.microsoft.com/office/powerpoint/2010/main" val="5304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8" name="Picture 7"/>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349016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grpSp>
        <p:nvGrpSpPr>
          <p:cNvPr id="17" name="Boeing 12 column grid" hidden="1"/>
          <p:cNvGrpSpPr/>
          <p:nvPr userDrawn="1"/>
        </p:nvGrpSpPr>
        <p:grpSpPr>
          <a:xfrm>
            <a:off x="0" y="0"/>
            <a:ext cx="12192000" cy="6858000"/>
            <a:chOff x="0" y="0"/>
            <a:chExt cx="12192000" cy="6858000"/>
          </a:xfrm>
        </p:grpSpPr>
        <p:grpSp>
          <p:nvGrpSpPr>
            <p:cNvPr id="18" name="Group 17"/>
            <p:cNvGrpSpPr/>
            <p:nvPr userDrawn="1"/>
          </p:nvGrpSpPr>
          <p:grpSpPr>
            <a:xfrm>
              <a:off x="0" y="0"/>
              <a:ext cx="12188825" cy="6858000"/>
              <a:chOff x="0" y="0"/>
              <a:chExt cx="12188825" cy="6858000"/>
            </a:xfrm>
          </p:grpSpPr>
          <p:grpSp>
            <p:nvGrpSpPr>
              <p:cNvPr id="20" name="Boeing 12 column grid"/>
              <p:cNvGrpSpPr/>
              <p:nvPr userDrawn="1"/>
            </p:nvGrpSpPr>
            <p:grpSpPr>
              <a:xfrm>
                <a:off x="0" y="461727"/>
                <a:ext cx="12188825" cy="5957180"/>
                <a:chOff x="129803" y="456356"/>
                <a:chExt cx="8890818" cy="5958732"/>
              </a:xfrm>
            </p:grpSpPr>
            <p:sp>
              <p:nvSpPr>
                <p:cNvPr id="35" name="Rectangle 34"/>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7" name="Straight Connector 36"/>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37"/>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38"/>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41" name="Group 40"/>
                <p:cNvGrpSpPr/>
                <p:nvPr userDrawn="1"/>
              </p:nvGrpSpPr>
              <p:grpSpPr>
                <a:xfrm>
                  <a:off x="1043681" y="457200"/>
                  <a:ext cx="7060730" cy="5957888"/>
                  <a:chOff x="1043681" y="0"/>
                  <a:chExt cx="7060730" cy="6858000"/>
                </a:xfrm>
              </p:grpSpPr>
              <p:cxnSp>
                <p:nvCxnSpPr>
                  <p:cNvPr id="42" name="Straight Connector 41"/>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41"/>
              <p:cNvGrpSpPr/>
              <p:nvPr userDrawn="1"/>
            </p:nvGrpSpPr>
            <p:grpSpPr>
              <a:xfrm>
                <a:off x="7002578" y="0"/>
                <a:ext cx="5178519" cy="6858000"/>
                <a:chOff x="3954578" y="0"/>
                <a:chExt cx="5178519" cy="6858000"/>
              </a:xfrm>
            </p:grpSpPr>
            <p:cxnSp>
              <p:nvCxnSpPr>
                <p:cNvPr id="22" name="Straight Connector 21"/>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9" name="Straight Connector 18"/>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2" name="Title 1"/>
          <p:cNvSpPr>
            <a:spLocks noGrp="1"/>
          </p:cNvSpPr>
          <p:nvPr>
            <p:ph type="ctrTitle" sz="quarter"/>
          </p:nvPr>
        </p:nvSpPr>
        <p:spPr>
          <a:xfrm>
            <a:off x="429768" y="2529450"/>
            <a:ext cx="10360501" cy="710964"/>
          </a:xfr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429768" y="4637994"/>
            <a:ext cx="10999568" cy="429768"/>
          </a:xfrm>
        </p:spPr>
        <p:txBody>
          <a:bodyPr/>
          <a:lstStyle>
            <a:lvl1pPr marL="0" indent="0">
              <a:buFontTx/>
              <a:buNone/>
              <a:defRPr sz="2800" b="0">
                <a:solidFill>
                  <a:srgbClr val="788288"/>
                </a:solidFill>
              </a:defRPr>
            </a:lvl1pPr>
          </a:lstStyle>
          <a:p>
            <a:r>
              <a:rPr lang="en-US" dirty="0"/>
              <a:t>Click to edit Master subtitle style</a:t>
            </a:r>
          </a:p>
        </p:txBody>
      </p:sp>
      <p:pic>
        <p:nvPicPr>
          <p:cNvPr id="16" name="Picture 47" descr="Boeing_white_standard"/>
          <p:cNvPicPr>
            <a:picLocks noChangeAspect="1" noChangeArrowheads="1"/>
          </p:cNvPicPr>
          <p:nvPr userDrawn="1"/>
        </p:nvPicPr>
        <p:blipFill>
          <a:blip r:embed="rId2" cstate="print"/>
          <a:srcRect/>
          <a:stretch>
            <a:fillRect/>
          </a:stretch>
        </p:blipFill>
        <p:spPr bwMode="auto">
          <a:xfrm>
            <a:off x="431800" y="399733"/>
            <a:ext cx="1855788" cy="447675"/>
          </a:xfrm>
          <a:prstGeom prst="rect">
            <a:avLst/>
          </a:prstGeom>
          <a:noFill/>
        </p:spPr>
      </p:pic>
      <p:pic>
        <p:nvPicPr>
          <p:cNvPr id="70" name="Picture 69"/>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2589155" y="399429"/>
            <a:ext cx="1343918" cy="354794"/>
          </a:xfrm>
          <a:prstGeom prst="rect">
            <a:avLst/>
          </a:prstGeom>
          <a:noFill/>
        </p:spPr>
      </p:pic>
    </p:spTree>
    <p:extLst>
      <p:ext uri="{BB962C8B-B14F-4D97-AF65-F5344CB8AC3E}">
        <p14:creationId xmlns:p14="http://schemas.microsoft.com/office/powerpoint/2010/main" val="95543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055" y="777240"/>
            <a:ext cx="11311128" cy="323165"/>
          </a:xfrm>
        </p:spPr>
        <p:txBody>
          <a:bodyPr tIns="45720"/>
          <a:lstStyle>
            <a:lvl1pPr>
              <a:buNone/>
              <a:defRPr b="0">
                <a:solidFill>
                  <a:schemeClr val="bg1"/>
                </a:solidFill>
              </a:defRPr>
            </a:lvl1pPr>
          </a:lstStyle>
          <a:p>
            <a:pPr lvl="0"/>
            <a:r>
              <a:rPr lang="en-US" dirty="0"/>
              <a:t>Click to edit Master text styles</a:t>
            </a:r>
          </a:p>
        </p:txBody>
      </p:sp>
      <p:sp>
        <p:nvSpPr>
          <p:cNvPr id="8" name="Content Placeholder 5"/>
          <p:cNvSpPr>
            <a:spLocks noGrp="1"/>
          </p:cNvSpPr>
          <p:nvPr>
            <p:ph sz="quarter" idx="16"/>
          </p:nvPr>
        </p:nvSpPr>
        <p:spPr>
          <a:xfrm>
            <a:off x="405383" y="1283208"/>
            <a:ext cx="11311128" cy="127419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6" name="Picture 47" descr="Boeing_white_standard"/>
          <p:cNvPicPr>
            <a:picLocks noChangeAspect="1" noChangeArrowheads="1"/>
          </p:cNvPicPr>
          <p:nvPr userDrawn="1"/>
        </p:nvPicPr>
        <p:blipFill>
          <a:blip r:embed="rId2" cstate="print"/>
          <a:srcRect/>
          <a:stretch>
            <a:fillRect/>
          </a:stretch>
        </p:blipFill>
        <p:spPr bwMode="auto">
          <a:xfrm>
            <a:off x="153646" y="6496049"/>
            <a:ext cx="1094129" cy="263939"/>
          </a:xfrm>
          <a:prstGeom prst="rect">
            <a:avLst/>
          </a:prstGeom>
          <a:noFill/>
        </p:spPr>
      </p:pic>
      <p:pic>
        <p:nvPicPr>
          <p:cNvPr id="9" name="Picture 8"/>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tretch>
            <a:fillRect/>
          </a:stretch>
        </p:blipFill>
        <p:spPr>
          <a:xfrm>
            <a:off x="1329926" y="6512385"/>
            <a:ext cx="566997" cy="14968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Content Placeholder 3"/>
          <p:cNvSpPr>
            <a:spLocks noGrp="1"/>
          </p:cNvSpPr>
          <p:nvPr>
            <p:ph sz="quarter" idx="10"/>
          </p:nvPr>
        </p:nvSpPr>
        <p:spPr>
          <a:xfrm>
            <a:off x="446088" y="1203325"/>
            <a:ext cx="11139487" cy="4144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5712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5" y="0"/>
            <a:ext cx="12192000"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453" y="458730"/>
            <a:ext cx="11309295"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628" y="1284670"/>
            <a:ext cx="11311128" cy="1311128"/>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Sld>
  <p:clrMap bg1="lt1" tx1="dk1" bg2="lt2" tx2="dk2" accent1="accent1" accent2="accent2" accent3="accent3" accent4="accent4" accent5="accent5" accent6="accent6" hlink="hlink" folHlink="folHlink"/>
  <p:sldLayoutIdLst>
    <p:sldLayoutId id="2147483687" r:id="rId1"/>
    <p:sldLayoutId id="2147483730" r:id="rId2"/>
    <p:sldLayoutId id="2147483690" r:id="rId3"/>
    <p:sldLayoutId id="214748373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i="0" u="none">
          <a:solidFill>
            <a:schemeClr val="bg1"/>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429768" y="2612549"/>
            <a:ext cx="10360501" cy="544765"/>
          </a:xfrm>
        </p:spPr>
        <p:txBody>
          <a:bodyPr/>
          <a:lstStyle/>
          <a:p>
            <a:r>
              <a:rPr lang="en-US" sz="3600" dirty="0"/>
              <a:t>Agile for Model-Based Standards Development</a:t>
            </a:r>
            <a:endParaRPr lang="en-GB" sz="3600" dirty="0"/>
          </a:p>
        </p:txBody>
      </p:sp>
      <p:sp>
        <p:nvSpPr>
          <p:cNvPr id="3" name="Subtitle 2"/>
          <p:cNvSpPr>
            <a:spLocks noGrp="1"/>
          </p:cNvSpPr>
          <p:nvPr>
            <p:ph type="subTitle" sz="quarter" idx="1"/>
          </p:nvPr>
        </p:nvSpPr>
        <p:spPr>
          <a:xfrm>
            <a:off x="429768" y="4637994"/>
            <a:ext cx="3876014" cy="904863"/>
          </a:xfrm>
        </p:spPr>
        <p:txBody>
          <a:bodyPr/>
          <a:lstStyle/>
          <a:p>
            <a:r>
              <a:rPr lang="en-US" dirty="0"/>
              <a:t>Brandon Sapp</a:t>
            </a:r>
          </a:p>
          <a:p>
            <a:r>
              <a:rPr lang="en-US" dirty="0"/>
              <a:t>Melissa Harvey</a:t>
            </a:r>
            <a:endParaRPr lang="en-GB" dirty="0"/>
          </a:p>
        </p:txBody>
      </p:sp>
      <p:sp>
        <p:nvSpPr>
          <p:cNvPr id="5" name="Subtitle 2"/>
          <p:cNvSpPr txBox="1">
            <a:spLocks/>
          </p:cNvSpPr>
          <p:nvPr/>
        </p:nvSpPr>
        <p:spPr bwMode="auto">
          <a:xfrm>
            <a:off x="7953996" y="4637994"/>
            <a:ext cx="3876014" cy="904863"/>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Tx/>
              <a:buNone/>
              <a:defRPr sz="2800" b="0">
                <a:solidFill>
                  <a:srgbClr val="788288"/>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kern="0" dirty="0"/>
              <a:t>Sylvere Krima</a:t>
            </a:r>
            <a:endParaRPr lang="en-GB" kern="0" dirty="0"/>
          </a:p>
          <a:p>
            <a:pPr algn="r"/>
            <a:r>
              <a:rPr lang="en-US" kern="0" dirty="0"/>
              <a:t>Marion Toussaint</a:t>
            </a:r>
          </a:p>
        </p:txBody>
      </p:sp>
    </p:spTree>
    <p:extLst>
      <p:ext uri="{BB962C8B-B14F-4D97-AF65-F5344CB8AC3E}">
        <p14:creationId xmlns:p14="http://schemas.microsoft.com/office/powerpoint/2010/main" val="394627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Proposed Solution 3: Program Increment Planning</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12" name="Rectangle 11"/>
          <p:cNvSpPr/>
          <p:nvPr/>
        </p:nvSpPr>
        <p:spPr>
          <a:xfrm>
            <a:off x="2783840" y="6263640"/>
            <a:ext cx="6797040" cy="59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432749" y="1450514"/>
            <a:ext cx="4289871" cy="4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AP242e3</a:t>
            </a:r>
          </a:p>
          <a:p>
            <a:pPr algn="ctr"/>
            <a:r>
              <a:rPr lang="en-US" sz="1100" dirty="0">
                <a:solidFill>
                  <a:schemeClr val="accent3"/>
                </a:solidFill>
              </a:rPr>
              <a:t>(ART/EPIC)</a:t>
            </a:r>
          </a:p>
        </p:txBody>
      </p:sp>
      <p:sp>
        <p:nvSpPr>
          <p:cNvPr id="14" name="Flowchart: Delay 13"/>
          <p:cNvSpPr/>
          <p:nvPr/>
        </p:nvSpPr>
        <p:spPr>
          <a:xfrm rot="16200000">
            <a:off x="2103924" y="2076557"/>
            <a:ext cx="804499" cy="842226"/>
          </a:xfrm>
          <a:prstGeom prst="flowChartDelay">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Rectangle 14"/>
          <p:cNvSpPr/>
          <p:nvPr/>
        </p:nvSpPr>
        <p:spPr>
          <a:xfrm>
            <a:off x="2081767" y="2894484"/>
            <a:ext cx="842226" cy="31777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Flowchart: Delay 15"/>
          <p:cNvSpPr/>
          <p:nvPr/>
        </p:nvSpPr>
        <p:spPr>
          <a:xfrm rot="16200000">
            <a:off x="3040598" y="2076557"/>
            <a:ext cx="804499" cy="842226"/>
          </a:xfrm>
          <a:prstGeom prst="flowChartDelay">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Rectangle 16"/>
          <p:cNvSpPr/>
          <p:nvPr/>
        </p:nvSpPr>
        <p:spPr>
          <a:xfrm>
            <a:off x="3018438" y="2894484"/>
            <a:ext cx="842226" cy="31777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Flowchart: Delay 17"/>
          <p:cNvSpPr/>
          <p:nvPr/>
        </p:nvSpPr>
        <p:spPr>
          <a:xfrm rot="16200000">
            <a:off x="3973169" y="2076557"/>
            <a:ext cx="804499" cy="842226"/>
          </a:xfrm>
          <a:prstGeom prst="flowChartDelay">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9" name="Rectangle 18"/>
          <p:cNvSpPr/>
          <p:nvPr/>
        </p:nvSpPr>
        <p:spPr>
          <a:xfrm>
            <a:off x="3951009" y="2894484"/>
            <a:ext cx="842226" cy="31777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Delay 19"/>
          <p:cNvSpPr/>
          <p:nvPr/>
        </p:nvSpPr>
        <p:spPr>
          <a:xfrm rot="16200000">
            <a:off x="4872328" y="2076557"/>
            <a:ext cx="804499" cy="842226"/>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Rectangle 20"/>
          <p:cNvSpPr/>
          <p:nvPr/>
        </p:nvSpPr>
        <p:spPr>
          <a:xfrm>
            <a:off x="4850168" y="2894484"/>
            <a:ext cx="842226" cy="31777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2" name="Content Placeholder 24"/>
          <p:cNvPicPr>
            <a:picLocks noGrp="1" noChangeAspect="1"/>
          </p:cNvPicPr>
          <p:nvPr>
            <p:ph sz="quarter" idx="16"/>
          </p:nvPr>
        </p:nvPicPr>
        <p:blipFill>
          <a:blip r:embed="rId3" cstate="print">
            <a:extLst>
              <a:ext uri="{28A0092B-C50C-407E-A947-70E740481C1C}">
                <a14:useLocalDpi xmlns:a14="http://schemas.microsoft.com/office/drawing/2010/main" val="0"/>
              </a:ext>
            </a:extLst>
          </a:blip>
          <a:stretch>
            <a:fillRect/>
          </a:stretch>
        </p:blipFill>
        <p:spPr>
          <a:xfrm>
            <a:off x="2217850" y="2744652"/>
            <a:ext cx="467590" cy="56427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Picture 22"/>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2743233"/>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23"/>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85833" y="2738921"/>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274465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ounded Rectangle 25"/>
          <p:cNvSpPr/>
          <p:nvPr/>
        </p:nvSpPr>
        <p:spPr>
          <a:xfrm>
            <a:off x="1505807" y="2727468"/>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7" name="TextBox 26"/>
          <p:cNvSpPr txBox="1"/>
          <p:nvPr/>
        </p:nvSpPr>
        <p:spPr>
          <a:xfrm>
            <a:off x="1485900" y="2839850"/>
            <a:ext cx="640080" cy="415498"/>
          </a:xfrm>
          <a:prstGeom prst="rect">
            <a:avLst/>
          </a:prstGeom>
          <a:noFill/>
        </p:spPr>
        <p:txBody>
          <a:bodyPr wrap="square" rtlCol="0">
            <a:spAutoFit/>
          </a:bodyPr>
          <a:lstStyle/>
          <a:p>
            <a:pPr algn="ctr"/>
            <a:r>
              <a:rPr lang="en-US" sz="1050" dirty="0"/>
              <a:t>PMI Team</a:t>
            </a:r>
          </a:p>
        </p:txBody>
      </p:sp>
      <p:sp>
        <p:nvSpPr>
          <p:cNvPr id="28" name="Rounded Rectangle 27"/>
          <p:cNvSpPr/>
          <p:nvPr/>
        </p:nvSpPr>
        <p:spPr>
          <a:xfrm>
            <a:off x="1505807" y="4087345"/>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9" name="TextBox 28"/>
          <p:cNvSpPr txBox="1"/>
          <p:nvPr/>
        </p:nvSpPr>
        <p:spPr>
          <a:xfrm>
            <a:off x="1496439" y="4184487"/>
            <a:ext cx="629542" cy="415498"/>
          </a:xfrm>
          <a:prstGeom prst="rect">
            <a:avLst/>
          </a:prstGeom>
          <a:noFill/>
        </p:spPr>
        <p:txBody>
          <a:bodyPr wrap="square" rtlCol="0">
            <a:spAutoFit/>
          </a:bodyPr>
          <a:lstStyle/>
          <a:p>
            <a:pPr algn="ctr"/>
            <a:r>
              <a:rPr lang="en-US" sz="1050" dirty="0"/>
              <a:t>EWH </a:t>
            </a:r>
          </a:p>
          <a:p>
            <a:pPr algn="ctr"/>
            <a:r>
              <a:rPr lang="en-US" sz="1050" dirty="0"/>
              <a:t>Team</a:t>
            </a:r>
          </a:p>
        </p:txBody>
      </p:sp>
      <p:sp>
        <p:nvSpPr>
          <p:cNvPr id="30" name="TextBox 29"/>
          <p:cNvSpPr txBox="1"/>
          <p:nvPr/>
        </p:nvSpPr>
        <p:spPr>
          <a:xfrm>
            <a:off x="2087882" y="3524534"/>
            <a:ext cx="845820" cy="230832"/>
          </a:xfrm>
          <a:prstGeom prst="rect">
            <a:avLst/>
          </a:prstGeom>
          <a:noFill/>
        </p:spPr>
        <p:txBody>
          <a:bodyPr wrap="square" rtlCol="0">
            <a:spAutoFit/>
          </a:bodyPr>
          <a:lstStyle/>
          <a:p>
            <a:pPr algn="ctr"/>
            <a:r>
              <a:rPr lang="en-US" sz="900" dirty="0"/>
              <a:t>Define</a:t>
            </a:r>
          </a:p>
        </p:txBody>
      </p:sp>
      <p:sp>
        <p:nvSpPr>
          <p:cNvPr id="31" name="TextBox 30"/>
          <p:cNvSpPr txBox="1"/>
          <p:nvPr/>
        </p:nvSpPr>
        <p:spPr>
          <a:xfrm>
            <a:off x="3009901" y="3524534"/>
            <a:ext cx="861060" cy="230832"/>
          </a:xfrm>
          <a:prstGeom prst="rect">
            <a:avLst/>
          </a:prstGeom>
          <a:noFill/>
        </p:spPr>
        <p:txBody>
          <a:bodyPr wrap="square" rtlCol="0">
            <a:spAutoFit/>
          </a:bodyPr>
          <a:lstStyle/>
          <a:p>
            <a:pPr algn="ctr"/>
            <a:r>
              <a:rPr lang="en-US" sz="900" dirty="0"/>
              <a:t>Build</a:t>
            </a:r>
          </a:p>
        </p:txBody>
      </p:sp>
      <p:sp>
        <p:nvSpPr>
          <p:cNvPr id="32" name="TextBox 31"/>
          <p:cNvSpPr txBox="1"/>
          <p:nvPr/>
        </p:nvSpPr>
        <p:spPr>
          <a:xfrm>
            <a:off x="3954781" y="3524534"/>
            <a:ext cx="838200" cy="230832"/>
          </a:xfrm>
          <a:prstGeom prst="rect">
            <a:avLst/>
          </a:prstGeom>
          <a:noFill/>
        </p:spPr>
        <p:txBody>
          <a:bodyPr wrap="square" rtlCol="0">
            <a:spAutoFit/>
          </a:bodyPr>
          <a:lstStyle/>
          <a:p>
            <a:pPr algn="ctr"/>
            <a:r>
              <a:rPr lang="en-US" sz="900" dirty="0"/>
              <a:t>Test</a:t>
            </a:r>
          </a:p>
        </p:txBody>
      </p:sp>
      <p:sp>
        <p:nvSpPr>
          <p:cNvPr id="33" name="TextBox 32"/>
          <p:cNvSpPr txBox="1"/>
          <p:nvPr/>
        </p:nvSpPr>
        <p:spPr>
          <a:xfrm>
            <a:off x="4853940" y="3524534"/>
            <a:ext cx="838200" cy="230832"/>
          </a:xfrm>
          <a:prstGeom prst="rect">
            <a:avLst/>
          </a:prstGeom>
          <a:noFill/>
        </p:spPr>
        <p:txBody>
          <a:bodyPr wrap="square" rtlCol="0">
            <a:spAutoFit/>
          </a:bodyPr>
          <a:lstStyle/>
          <a:p>
            <a:pPr algn="ctr"/>
            <a:r>
              <a:rPr lang="en-US" sz="900" dirty="0"/>
              <a:t>Deploy</a:t>
            </a:r>
          </a:p>
        </p:txBody>
      </p:sp>
      <p:pic>
        <p:nvPicPr>
          <p:cNvPr id="34" name="Content Placeholder 24"/>
          <p:cNvPicPr>
            <a:picLocks noChangeAspect="1"/>
          </p:cNvPicPr>
          <p:nvPr/>
        </p:nvPicPr>
        <p:blipFill>
          <a:blip r:embed="rId3"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2217850" y="4104529"/>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5" name="Picture 34"/>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4103110"/>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6" name="Picture 35"/>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085833" y="4098798"/>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7"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4104529"/>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8" name="Rounded Rectangle 37"/>
          <p:cNvSpPr/>
          <p:nvPr/>
        </p:nvSpPr>
        <p:spPr>
          <a:xfrm>
            <a:off x="1505807" y="5388606"/>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9" name="TextBox 38"/>
          <p:cNvSpPr txBox="1"/>
          <p:nvPr/>
        </p:nvSpPr>
        <p:spPr>
          <a:xfrm>
            <a:off x="1473952" y="5500988"/>
            <a:ext cx="613928" cy="415498"/>
          </a:xfrm>
          <a:prstGeom prst="rect">
            <a:avLst/>
          </a:prstGeom>
          <a:noFill/>
        </p:spPr>
        <p:txBody>
          <a:bodyPr wrap="square" rtlCol="0">
            <a:spAutoFit/>
          </a:bodyPr>
          <a:lstStyle/>
          <a:p>
            <a:pPr algn="ctr"/>
            <a:r>
              <a:rPr lang="en-US" sz="1050" dirty="0"/>
              <a:t>AM Team</a:t>
            </a:r>
          </a:p>
        </p:txBody>
      </p:sp>
      <p:pic>
        <p:nvPicPr>
          <p:cNvPr id="40"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17850" y="5405790"/>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1" name="Picture 4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64954" y="5404371"/>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2" name="Picture 4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085833" y="5400059"/>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3"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021423" y="5405790"/>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4" name="TextBox 43"/>
          <p:cNvSpPr txBox="1"/>
          <p:nvPr/>
        </p:nvSpPr>
        <p:spPr>
          <a:xfrm>
            <a:off x="2080262" y="4837518"/>
            <a:ext cx="845820" cy="230832"/>
          </a:xfrm>
          <a:prstGeom prst="rect">
            <a:avLst/>
          </a:prstGeom>
          <a:noFill/>
        </p:spPr>
        <p:txBody>
          <a:bodyPr wrap="square" rtlCol="0">
            <a:spAutoFit/>
          </a:bodyPr>
          <a:lstStyle/>
          <a:p>
            <a:pPr algn="ctr"/>
            <a:r>
              <a:rPr lang="en-US" sz="900" dirty="0"/>
              <a:t>Define</a:t>
            </a:r>
          </a:p>
        </p:txBody>
      </p:sp>
      <p:sp>
        <p:nvSpPr>
          <p:cNvPr id="45" name="TextBox 44"/>
          <p:cNvSpPr txBox="1"/>
          <p:nvPr/>
        </p:nvSpPr>
        <p:spPr>
          <a:xfrm>
            <a:off x="3017521" y="4837518"/>
            <a:ext cx="861060" cy="230832"/>
          </a:xfrm>
          <a:prstGeom prst="rect">
            <a:avLst/>
          </a:prstGeom>
          <a:noFill/>
        </p:spPr>
        <p:txBody>
          <a:bodyPr wrap="square" rtlCol="0">
            <a:spAutoFit/>
          </a:bodyPr>
          <a:lstStyle/>
          <a:p>
            <a:pPr algn="ctr"/>
            <a:r>
              <a:rPr lang="en-US" sz="900" dirty="0"/>
              <a:t>Build</a:t>
            </a:r>
          </a:p>
        </p:txBody>
      </p:sp>
      <p:sp>
        <p:nvSpPr>
          <p:cNvPr id="46" name="TextBox 45"/>
          <p:cNvSpPr txBox="1"/>
          <p:nvPr/>
        </p:nvSpPr>
        <p:spPr>
          <a:xfrm>
            <a:off x="3947161" y="4837518"/>
            <a:ext cx="853440" cy="230832"/>
          </a:xfrm>
          <a:prstGeom prst="rect">
            <a:avLst/>
          </a:prstGeom>
          <a:noFill/>
        </p:spPr>
        <p:txBody>
          <a:bodyPr wrap="square" rtlCol="0">
            <a:spAutoFit/>
          </a:bodyPr>
          <a:lstStyle/>
          <a:p>
            <a:pPr algn="ctr"/>
            <a:r>
              <a:rPr lang="en-US" sz="900" dirty="0"/>
              <a:t>Test</a:t>
            </a:r>
          </a:p>
        </p:txBody>
      </p:sp>
      <p:sp>
        <p:nvSpPr>
          <p:cNvPr id="47" name="TextBox 46"/>
          <p:cNvSpPr txBox="1"/>
          <p:nvPr/>
        </p:nvSpPr>
        <p:spPr>
          <a:xfrm>
            <a:off x="4861560" y="4837518"/>
            <a:ext cx="838200" cy="230832"/>
          </a:xfrm>
          <a:prstGeom prst="rect">
            <a:avLst/>
          </a:prstGeom>
          <a:noFill/>
        </p:spPr>
        <p:txBody>
          <a:bodyPr wrap="square" rtlCol="0">
            <a:spAutoFit/>
          </a:bodyPr>
          <a:lstStyle/>
          <a:p>
            <a:pPr algn="ctr"/>
            <a:r>
              <a:rPr lang="en-US" sz="900" dirty="0"/>
              <a:t>Deploy</a:t>
            </a:r>
          </a:p>
        </p:txBody>
      </p:sp>
      <p:sp>
        <p:nvSpPr>
          <p:cNvPr id="48" name="TextBox 47"/>
          <p:cNvSpPr txBox="1"/>
          <p:nvPr/>
        </p:nvSpPr>
        <p:spPr>
          <a:xfrm>
            <a:off x="2049780" y="6604084"/>
            <a:ext cx="3718560" cy="253916"/>
          </a:xfrm>
          <a:prstGeom prst="rect">
            <a:avLst/>
          </a:prstGeom>
          <a:noFill/>
        </p:spPr>
        <p:txBody>
          <a:bodyPr wrap="square" rtlCol="0">
            <a:spAutoFit/>
          </a:bodyPr>
          <a:lstStyle/>
          <a:p>
            <a:pPr algn="ctr"/>
            <a:r>
              <a:rPr lang="en-US" sz="1050" dirty="0">
                <a:solidFill>
                  <a:schemeClr val="bg1"/>
                </a:solidFill>
              </a:rPr>
              <a:t>Scrum Master     </a:t>
            </a:r>
            <a:r>
              <a:rPr lang="en-US" sz="1050" dirty="0">
                <a:solidFill>
                  <a:schemeClr val="accent3"/>
                </a:solidFill>
              </a:rPr>
              <a:t>Product Owner     </a:t>
            </a:r>
            <a:r>
              <a:rPr lang="en-US" sz="1050" dirty="0">
                <a:solidFill>
                  <a:schemeClr val="bg1"/>
                </a:solidFill>
              </a:rPr>
              <a:t>Development Team</a:t>
            </a:r>
          </a:p>
        </p:txBody>
      </p:sp>
      <p:cxnSp>
        <p:nvCxnSpPr>
          <p:cNvPr id="49" name="Straight Arrow Connector 48"/>
          <p:cNvCxnSpPr>
            <a:stCxn id="48" idx="0"/>
            <a:endCxn id="40" idx="4"/>
          </p:cNvCxnSpPr>
          <p:nvPr/>
        </p:nvCxnSpPr>
        <p:spPr>
          <a:xfrm flipH="1" flipV="1">
            <a:off x="2451645" y="5970068"/>
            <a:ext cx="1457415" cy="63401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3909060" y="6012180"/>
            <a:ext cx="0" cy="59190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8" idx="0"/>
            <a:endCxn id="43" idx="4"/>
          </p:cNvCxnSpPr>
          <p:nvPr/>
        </p:nvCxnSpPr>
        <p:spPr>
          <a:xfrm flipV="1">
            <a:off x="3909060" y="5970068"/>
            <a:ext cx="1346158" cy="63401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1485900" y="2453640"/>
            <a:ext cx="647700" cy="373380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348740" y="6450122"/>
            <a:ext cx="914400" cy="415498"/>
          </a:xfrm>
          <a:prstGeom prst="rect">
            <a:avLst/>
          </a:prstGeom>
          <a:noFill/>
        </p:spPr>
        <p:txBody>
          <a:bodyPr wrap="square" rtlCol="0">
            <a:spAutoFit/>
          </a:bodyPr>
          <a:lstStyle/>
          <a:p>
            <a:pPr algn="ctr"/>
            <a:r>
              <a:rPr lang="en-US" sz="1050" dirty="0">
                <a:solidFill>
                  <a:schemeClr val="accent3"/>
                </a:solidFill>
              </a:rPr>
              <a:t>Agile Teams</a:t>
            </a:r>
          </a:p>
        </p:txBody>
      </p:sp>
      <p:cxnSp>
        <p:nvCxnSpPr>
          <p:cNvPr id="55" name="Straight Arrow Connector 54"/>
          <p:cNvCxnSpPr>
            <a:stCxn id="54" idx="0"/>
            <a:endCxn id="53" idx="2"/>
          </p:cNvCxnSpPr>
          <p:nvPr/>
        </p:nvCxnSpPr>
        <p:spPr>
          <a:xfrm flipV="1">
            <a:off x="1805940" y="6187440"/>
            <a:ext cx="3810" cy="26268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6" idx="3"/>
            <a:endCxn id="63" idx="1"/>
          </p:cNvCxnSpPr>
          <p:nvPr/>
        </p:nvCxnSpPr>
        <p:spPr>
          <a:xfrm>
            <a:off x="5768341" y="3034105"/>
            <a:ext cx="861059" cy="138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6629400" y="2072640"/>
            <a:ext cx="3794760" cy="1950720"/>
            <a:chOff x="5212080" y="2072640"/>
            <a:chExt cx="3794760" cy="1950720"/>
          </a:xfrm>
        </p:grpSpPr>
        <p:sp>
          <p:nvSpPr>
            <p:cNvPr id="63" name="Rounded Rectangle 62"/>
            <p:cNvSpPr/>
            <p:nvPr/>
          </p:nvSpPr>
          <p:spPr>
            <a:xfrm>
              <a:off x="5212080" y="2072640"/>
              <a:ext cx="3794760" cy="1950720"/>
            </a:xfrm>
            <a:prstGeom prst="roundRect">
              <a:avLst/>
            </a:prstGeom>
            <a:solidFill>
              <a:srgbClr val="FBDE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Hole &amp; Fastener Extension</a:t>
              </a:r>
            </a:p>
            <a:p>
              <a:pPr algn="ctr"/>
              <a:r>
                <a:rPr lang="en-US" sz="1100" dirty="0">
                  <a:solidFill>
                    <a:schemeClr val="tx1"/>
                  </a:solidFill>
                </a:rPr>
                <a:t>(Features, Improvements, Tasks)</a:t>
              </a:r>
            </a:p>
            <a:p>
              <a:pPr algn="ctr"/>
              <a:endParaRPr lang="en-US" sz="1100" dirty="0">
                <a:solidFill>
                  <a:schemeClr val="tx1"/>
                </a:solidFill>
              </a:endParaRPr>
            </a:p>
          </p:txBody>
        </p:sp>
        <p:sp>
          <p:nvSpPr>
            <p:cNvPr id="64" name="Flowchart: Multidocument 63"/>
            <p:cNvSpPr/>
            <p:nvPr/>
          </p:nvSpPr>
          <p:spPr>
            <a:xfrm>
              <a:off x="5433060" y="2994660"/>
              <a:ext cx="82296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Implicit Holes</a:t>
              </a:r>
            </a:p>
          </p:txBody>
        </p:sp>
        <p:sp>
          <p:nvSpPr>
            <p:cNvPr id="65" name="Flowchart: Multidocument 64"/>
            <p:cNvSpPr/>
            <p:nvPr/>
          </p:nvSpPr>
          <p:spPr>
            <a:xfrm>
              <a:off x="6294120" y="2994660"/>
              <a:ext cx="78486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Implicit Fasteners</a:t>
              </a:r>
            </a:p>
          </p:txBody>
        </p:sp>
        <p:sp>
          <p:nvSpPr>
            <p:cNvPr id="66" name="Flowchart: Multidocument 65"/>
            <p:cNvSpPr/>
            <p:nvPr/>
          </p:nvSpPr>
          <p:spPr>
            <a:xfrm>
              <a:off x="7239000" y="2994660"/>
              <a:ext cx="7543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Explicit Holes</a:t>
              </a:r>
            </a:p>
          </p:txBody>
        </p:sp>
        <p:sp>
          <p:nvSpPr>
            <p:cNvPr id="67" name="Flowchart: Multidocument 66"/>
            <p:cNvSpPr/>
            <p:nvPr/>
          </p:nvSpPr>
          <p:spPr>
            <a:xfrm>
              <a:off x="8031480" y="2994660"/>
              <a:ext cx="7543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Explicit Fasteners</a:t>
              </a:r>
            </a:p>
          </p:txBody>
        </p:sp>
        <p:sp>
          <p:nvSpPr>
            <p:cNvPr id="68" name="Rounded Rectangle 67"/>
            <p:cNvSpPr/>
            <p:nvPr/>
          </p:nvSpPr>
          <p:spPr>
            <a:xfrm>
              <a:off x="5334000" y="2590800"/>
              <a:ext cx="1790700" cy="121158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7185660" y="2590800"/>
              <a:ext cx="1676400" cy="121158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394961" y="2589014"/>
              <a:ext cx="1665182" cy="400110"/>
            </a:xfrm>
            <a:prstGeom prst="rect">
              <a:avLst/>
            </a:prstGeom>
          </p:spPr>
          <p:txBody>
            <a:bodyPr wrap="square">
              <a:spAutoFit/>
            </a:bodyPr>
            <a:lstStyle/>
            <a:p>
              <a:pPr algn="ctr"/>
              <a:r>
                <a:rPr lang="en-US" sz="1000" dirty="0"/>
                <a:t>program increment</a:t>
              </a:r>
            </a:p>
            <a:p>
              <a:pPr algn="ctr"/>
              <a:r>
                <a:rPr lang="en-US" sz="1000" dirty="0"/>
                <a:t>(1-4 </a:t>
              </a:r>
              <a:r>
                <a:rPr lang="en-US" sz="1000" dirty="0" err="1"/>
                <a:t>wks</a:t>
              </a:r>
              <a:r>
                <a:rPr lang="en-US" sz="1000" dirty="0"/>
                <a:t> work) </a:t>
              </a:r>
            </a:p>
          </p:txBody>
        </p:sp>
        <p:sp>
          <p:nvSpPr>
            <p:cNvPr id="71" name="Rectangle 70"/>
            <p:cNvSpPr/>
            <p:nvPr/>
          </p:nvSpPr>
          <p:spPr>
            <a:xfrm>
              <a:off x="7288967" y="2589014"/>
              <a:ext cx="1504513" cy="400110"/>
            </a:xfrm>
            <a:prstGeom prst="rect">
              <a:avLst/>
            </a:prstGeom>
          </p:spPr>
          <p:txBody>
            <a:bodyPr wrap="square">
              <a:spAutoFit/>
            </a:bodyPr>
            <a:lstStyle/>
            <a:p>
              <a:pPr algn="ctr"/>
              <a:r>
                <a:rPr lang="en-US" sz="1000" dirty="0"/>
                <a:t>program increment</a:t>
              </a:r>
            </a:p>
            <a:p>
              <a:pPr algn="ctr"/>
              <a:r>
                <a:rPr lang="en-US" sz="1000" dirty="0"/>
                <a:t>(1-4 </a:t>
              </a:r>
              <a:r>
                <a:rPr lang="en-US" sz="1000" dirty="0" err="1"/>
                <a:t>wks</a:t>
              </a:r>
              <a:r>
                <a:rPr lang="en-US" sz="1000" dirty="0"/>
                <a:t> work) </a:t>
              </a:r>
            </a:p>
          </p:txBody>
        </p:sp>
      </p:grpSp>
      <p:grpSp>
        <p:nvGrpSpPr>
          <p:cNvPr id="72" name="Group 71"/>
          <p:cNvGrpSpPr/>
          <p:nvPr/>
        </p:nvGrpSpPr>
        <p:grpSpPr>
          <a:xfrm>
            <a:off x="6629400" y="4114800"/>
            <a:ext cx="3794760" cy="1950720"/>
            <a:chOff x="5212080" y="4686300"/>
            <a:chExt cx="3794760" cy="1950720"/>
          </a:xfrm>
        </p:grpSpPr>
        <p:sp>
          <p:nvSpPr>
            <p:cNvPr id="73" name="Rounded Rectangle 72"/>
            <p:cNvSpPr/>
            <p:nvPr/>
          </p:nvSpPr>
          <p:spPr>
            <a:xfrm>
              <a:off x="5212080" y="4686300"/>
              <a:ext cx="3794760" cy="1950720"/>
            </a:xfrm>
            <a:prstGeom prst="roundRect">
              <a:avLst/>
            </a:prstGeom>
            <a:solidFill>
              <a:srgbClr val="FBDE8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Features, Improvements, Tasks</a:t>
              </a:r>
            </a:p>
            <a:p>
              <a:pPr algn="ctr"/>
              <a:endParaRPr lang="en-US" sz="1100" dirty="0">
                <a:solidFill>
                  <a:schemeClr val="tx1"/>
                </a:solidFill>
              </a:endParaRPr>
            </a:p>
          </p:txBody>
        </p:sp>
        <p:sp>
          <p:nvSpPr>
            <p:cNvPr id="74" name="Flowchart: Multidocument 73"/>
            <p:cNvSpPr/>
            <p:nvPr/>
          </p:nvSpPr>
          <p:spPr>
            <a:xfrm>
              <a:off x="573024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6" name="Flowchart: Multidocument 75"/>
            <p:cNvSpPr/>
            <p:nvPr/>
          </p:nvSpPr>
          <p:spPr>
            <a:xfrm>
              <a:off x="647700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7" name="Flowchart: Multidocument 76"/>
            <p:cNvSpPr/>
            <p:nvPr/>
          </p:nvSpPr>
          <p:spPr>
            <a:xfrm>
              <a:off x="719328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8" name="Flowchart: Multidocument 77"/>
            <p:cNvSpPr/>
            <p:nvPr/>
          </p:nvSpPr>
          <p:spPr>
            <a:xfrm>
              <a:off x="7909560" y="5478780"/>
              <a:ext cx="601980" cy="758952"/>
            </a:xfrm>
            <a:prstGeom prst="flowChartMultidocument">
              <a:avLst/>
            </a:prstGeom>
            <a:solidFill>
              <a:srgbClr val="97C5E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User Story</a:t>
              </a:r>
            </a:p>
          </p:txBody>
        </p:sp>
        <p:sp>
          <p:nvSpPr>
            <p:cNvPr id="79" name="Rounded Rectangle 78"/>
            <p:cNvSpPr/>
            <p:nvPr/>
          </p:nvSpPr>
          <p:spPr>
            <a:xfrm>
              <a:off x="5684520" y="5257800"/>
              <a:ext cx="1440180" cy="115824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ounded Rectangle 79"/>
            <p:cNvSpPr/>
            <p:nvPr/>
          </p:nvSpPr>
          <p:spPr>
            <a:xfrm>
              <a:off x="7185660" y="5257800"/>
              <a:ext cx="1440180" cy="115824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748565" y="5248394"/>
              <a:ext cx="1292341" cy="246221"/>
            </a:xfrm>
            <a:prstGeom prst="rect">
              <a:avLst/>
            </a:prstGeom>
          </p:spPr>
          <p:txBody>
            <a:bodyPr wrap="none">
              <a:spAutoFit/>
            </a:bodyPr>
            <a:lstStyle/>
            <a:p>
              <a:r>
                <a:rPr lang="en-US" sz="1000" dirty="0"/>
                <a:t>program increment </a:t>
              </a:r>
            </a:p>
          </p:txBody>
        </p:sp>
        <p:sp>
          <p:nvSpPr>
            <p:cNvPr id="82" name="Rectangle 81"/>
            <p:cNvSpPr/>
            <p:nvPr/>
          </p:nvSpPr>
          <p:spPr>
            <a:xfrm>
              <a:off x="7234465" y="5248394"/>
              <a:ext cx="1292341" cy="246221"/>
            </a:xfrm>
            <a:prstGeom prst="rect">
              <a:avLst/>
            </a:prstGeom>
          </p:spPr>
          <p:txBody>
            <a:bodyPr wrap="none">
              <a:spAutoFit/>
            </a:bodyPr>
            <a:lstStyle/>
            <a:p>
              <a:r>
                <a:rPr lang="en-US" sz="1000" dirty="0"/>
                <a:t>program increment </a:t>
              </a:r>
            </a:p>
          </p:txBody>
        </p:sp>
      </p:grpSp>
      <p:cxnSp>
        <p:nvCxnSpPr>
          <p:cNvPr id="83" name="Elbow Connector 82"/>
          <p:cNvCxnSpPr>
            <a:stCxn id="28" idx="3"/>
            <a:endCxn id="73" idx="1"/>
          </p:cNvCxnSpPr>
          <p:nvPr/>
        </p:nvCxnSpPr>
        <p:spPr>
          <a:xfrm>
            <a:off x="5768341" y="4393982"/>
            <a:ext cx="861059" cy="696178"/>
          </a:xfrm>
          <a:prstGeom prst="bentConnector3">
            <a:avLst>
              <a:gd name="adj1" fmla="val 4911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38" idx="3"/>
            <a:endCxn id="73" idx="1"/>
          </p:cNvCxnSpPr>
          <p:nvPr/>
        </p:nvCxnSpPr>
        <p:spPr>
          <a:xfrm flipV="1">
            <a:off x="5768341" y="5090160"/>
            <a:ext cx="861059" cy="605083"/>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938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1: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450449"/>
          </a:xfrm>
        </p:spPr>
        <p:txBody>
          <a:bodyPr/>
          <a:lstStyle/>
          <a:p>
            <a:pPr>
              <a:buNone/>
            </a:pPr>
            <a:endParaRPr lang="en-US" b="0" dirty="0"/>
          </a:p>
          <a:p>
            <a:pPr marL="342900" indent="-342900">
              <a:buFont typeface="Arial" panose="020B0604020202020204" pitchFamily="34" charset="0"/>
              <a:buChar char="•"/>
            </a:pPr>
            <a:r>
              <a:rPr lang="en-US" b="0" dirty="0"/>
              <a:t>Requirements traceability</a:t>
            </a:r>
          </a:p>
          <a:p>
            <a:pPr marL="631825" lvl="1" indent="-342900"/>
            <a:r>
              <a:rPr lang="en-US" sz="1600" dirty="0"/>
              <a:t>Requirements:</a:t>
            </a:r>
          </a:p>
          <a:p>
            <a:pPr marL="850900" lvl="2" indent="-342900"/>
            <a:r>
              <a:rPr lang="en-US" sz="1400" dirty="0"/>
              <a:t> come from different sources: users, implementers, domain experts, …</a:t>
            </a:r>
          </a:p>
          <a:p>
            <a:pPr marL="850900" lvl="2" indent="-342900"/>
            <a:r>
              <a:rPr lang="en-US" sz="1400" dirty="0"/>
              <a:t> in different forms: email, spreadsheet, word document, meetings, …</a:t>
            </a:r>
          </a:p>
          <a:p>
            <a:pPr marL="850900" lvl="2" indent="-342900"/>
            <a:r>
              <a:rPr lang="en-US" sz="1400" dirty="0"/>
              <a:t> </a:t>
            </a:r>
            <a:r>
              <a:rPr lang="en-US" sz="1400" b="0" dirty="0"/>
              <a:t>change during the development </a:t>
            </a:r>
            <a:r>
              <a:rPr lang="en-US" sz="1400" b="0" dirty="0" smtClean="0"/>
              <a:t>cycle</a:t>
            </a:r>
          </a:p>
          <a:p>
            <a:pPr marL="850900" lvl="2" indent="-342900"/>
            <a:r>
              <a:rPr lang="en-US" sz="1400" dirty="0" smtClean="0"/>
              <a:t>Requirement to be structured/semantic and computer interpretable for automation optimization (i.e. </a:t>
            </a:r>
            <a:r>
              <a:rPr lang="en-US" sz="1400" dirty="0" err="1" smtClean="0"/>
              <a:t>Req</a:t>
            </a:r>
            <a:r>
              <a:rPr lang="en-US" sz="1400" dirty="0" smtClean="0"/>
              <a:t>-IF)</a:t>
            </a:r>
            <a:endParaRPr lang="en-US" sz="1400" b="0" dirty="0"/>
          </a:p>
          <a:p>
            <a:pPr marL="631825" lvl="1" indent="-342900"/>
            <a:endParaRPr lang="en-US" sz="1600" b="0" dirty="0"/>
          </a:p>
          <a:p>
            <a:pPr marL="631825" lvl="1" indent="-342900"/>
            <a:r>
              <a:rPr lang="en-US" sz="1600" b="0" dirty="0"/>
              <a:t>Agile offers methods for requirements traceability</a:t>
            </a:r>
          </a:p>
          <a:p>
            <a:pPr marL="850900" lvl="2" indent="-342900"/>
            <a:r>
              <a:rPr lang="en-US" sz="1400" dirty="0"/>
              <a:t>These methods need tools to be implemented</a:t>
            </a:r>
          </a:p>
          <a:p>
            <a:pPr marL="850900" lvl="2" indent="-342900"/>
            <a:r>
              <a:rPr lang="en-US" sz="1400" dirty="0"/>
              <a:t>Existing tools do not share a common requirement representation and management strategy</a:t>
            </a:r>
          </a:p>
          <a:p>
            <a:pPr marL="850900" lvl="2" indent="-342900"/>
            <a:r>
              <a:rPr lang="en-US" sz="1400" dirty="0"/>
              <a:t>Because of that inconsistency, there is limited integration between the tools involved</a:t>
            </a:r>
            <a:endParaRPr lang="en-US" sz="1200" dirty="0"/>
          </a:p>
          <a:p>
            <a:pPr lvl="2" indent="0">
              <a:buNone/>
            </a:pPr>
            <a:endParaRPr lang="en-US" sz="1600" b="0" dirty="0"/>
          </a:p>
          <a:p>
            <a:pPr marL="631825" lvl="1" indent="-342900"/>
            <a:r>
              <a:rPr lang="en-US" sz="1600" dirty="0"/>
              <a:t>Develop and implement a requirement model and management strategy</a:t>
            </a:r>
          </a:p>
          <a:p>
            <a:pPr marL="850900" lvl="2" indent="-342900"/>
            <a:r>
              <a:rPr lang="en-US" sz="1400" dirty="0"/>
              <a:t>To ensure consistent definition, management and validation of the requirements</a:t>
            </a:r>
            <a:endParaRPr lang="en-US" sz="1400" b="0" dirty="0"/>
          </a:p>
          <a:p>
            <a:pPr lvl="1" indent="0">
              <a:buNone/>
            </a:pPr>
            <a:endParaRPr lang="en-US" sz="1400" b="0" dirty="0"/>
          </a:p>
        </p:txBody>
      </p:sp>
    </p:spTree>
    <p:extLst>
      <p:ext uri="{BB962C8B-B14F-4D97-AF65-F5344CB8AC3E}">
        <p14:creationId xmlns:p14="http://schemas.microsoft.com/office/powerpoint/2010/main" val="99292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2: Advanced Communication Tools</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21347"/>
          </a:xfrm>
        </p:spPr>
        <p:txBody>
          <a:bodyPr/>
          <a:lstStyle/>
          <a:p>
            <a:pPr lvl="1" indent="0">
              <a:buNone/>
            </a:pPr>
            <a:endParaRPr lang="en-US" sz="1400" b="0" dirty="0"/>
          </a:p>
          <a:p>
            <a:pPr marL="342900" indent="-342900">
              <a:buFont typeface="Arial" panose="020B0604020202020204" pitchFamily="34" charset="0"/>
              <a:buChar char="•"/>
            </a:pPr>
            <a:r>
              <a:rPr lang="en-US" b="0" dirty="0"/>
              <a:t>Consensus management </a:t>
            </a:r>
          </a:p>
          <a:p>
            <a:pPr marL="631825" lvl="1" indent="-342900"/>
            <a:r>
              <a:rPr lang="en-US" sz="1600" b="0" dirty="0"/>
              <a:t>STEP experts:</a:t>
            </a:r>
          </a:p>
          <a:p>
            <a:pPr marL="850900" lvl="2" indent="-342900"/>
            <a:r>
              <a:rPr lang="en-US" sz="1400" dirty="0"/>
              <a:t>A</a:t>
            </a:r>
            <a:r>
              <a:rPr lang="en-US" sz="1400" b="0" dirty="0"/>
              <a:t>re geographical dispersed</a:t>
            </a:r>
          </a:p>
          <a:p>
            <a:pPr marL="850900" lvl="2" indent="-342900"/>
            <a:r>
              <a:rPr lang="en-US" sz="1400" dirty="0"/>
              <a:t>Can’t always attend all the meetings</a:t>
            </a:r>
          </a:p>
          <a:p>
            <a:pPr marL="850900" lvl="2" indent="-342900"/>
            <a:r>
              <a:rPr lang="en-US" sz="1400" dirty="0"/>
              <a:t>Cannot always be dedicated</a:t>
            </a:r>
          </a:p>
          <a:p>
            <a:pPr lvl="2" indent="0">
              <a:buNone/>
            </a:pPr>
            <a:endParaRPr lang="en-US" sz="1600" dirty="0"/>
          </a:p>
          <a:p>
            <a:pPr marL="631825" lvl="1" indent="-342900"/>
            <a:r>
              <a:rPr lang="en-US" sz="1600" dirty="0"/>
              <a:t>Importance of keeping track of and documenting all the activities and decisions during the different meetings</a:t>
            </a:r>
          </a:p>
          <a:p>
            <a:pPr marL="850900" lvl="2" indent="-342900"/>
            <a:r>
              <a:rPr lang="en-US" sz="1400" dirty="0"/>
              <a:t>Decisions can be achievements, new tasks, bugs, bug resolutions, requirements, assignments, …</a:t>
            </a:r>
          </a:p>
          <a:p>
            <a:pPr marL="631825" lvl="1" indent="-342900"/>
            <a:endParaRPr lang="en-US" sz="1600" dirty="0"/>
          </a:p>
          <a:p>
            <a:pPr marL="631825" lvl="1" indent="-342900"/>
            <a:r>
              <a:rPr lang="en-US" sz="1600" dirty="0"/>
              <a:t>Meeting minutes are not necessarily very detailed, formalized, and accessible</a:t>
            </a:r>
          </a:p>
          <a:p>
            <a:pPr marL="850900" lvl="2" indent="-342900"/>
            <a:r>
              <a:rPr lang="en-US" sz="1400" dirty="0"/>
              <a:t>Who, When, Where, What, Why, How </a:t>
            </a:r>
          </a:p>
          <a:p>
            <a:pPr marL="631825" lvl="1" indent="-342900"/>
            <a:endParaRPr lang="en-US" sz="1600" dirty="0"/>
          </a:p>
          <a:p>
            <a:pPr marL="631825" lvl="1" indent="-342900"/>
            <a:r>
              <a:rPr lang="en-US" sz="1600" dirty="0"/>
              <a:t>Develop and implement a formal meeting minutes model and strategy</a:t>
            </a:r>
          </a:p>
          <a:p>
            <a:pPr marL="850900" lvl="2" indent="-342900"/>
            <a:r>
              <a:rPr lang="en-US" sz="1400" b="0" dirty="0"/>
              <a:t>Easier access to the minutes</a:t>
            </a:r>
          </a:p>
          <a:p>
            <a:pPr marL="850900" lvl="2" indent="-342900"/>
            <a:r>
              <a:rPr lang="en-US" sz="1400" dirty="0"/>
              <a:t>Minutes traceability to requirements and </a:t>
            </a:r>
            <a:r>
              <a:rPr lang="en-US" sz="1400" dirty="0" smtClean="0"/>
              <a:t>tasks</a:t>
            </a:r>
          </a:p>
          <a:p>
            <a:pPr marL="850900" lvl="2" indent="-342900"/>
            <a:r>
              <a:rPr lang="en-US" sz="1400" dirty="0" smtClean="0"/>
              <a:t>Supports report generation, automation, and single source of truth</a:t>
            </a:r>
            <a:endParaRPr lang="en-US" sz="1200" dirty="0"/>
          </a:p>
          <a:p>
            <a:pPr marL="850900" lvl="2" indent="-342900"/>
            <a:endParaRPr lang="en-US" sz="1400" dirty="0"/>
          </a:p>
        </p:txBody>
      </p:sp>
    </p:spTree>
    <p:extLst>
      <p:ext uri="{BB962C8B-B14F-4D97-AF65-F5344CB8AC3E}">
        <p14:creationId xmlns:p14="http://schemas.microsoft.com/office/powerpoint/2010/main" val="134370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Continued Research 3: Continuous Integration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51" name="TextBox 50"/>
          <p:cNvSpPr txBox="1"/>
          <p:nvPr/>
        </p:nvSpPr>
        <p:spPr>
          <a:xfrm>
            <a:off x="9859106" y="1347373"/>
            <a:ext cx="589713" cy="338554"/>
          </a:xfrm>
          <a:prstGeom prst="rect">
            <a:avLst/>
          </a:prstGeom>
          <a:noFill/>
        </p:spPr>
        <p:txBody>
          <a:bodyPr wrap="none" rtlCol="0">
            <a:spAutoFit/>
          </a:bodyPr>
          <a:lstStyle/>
          <a:p>
            <a:r>
              <a:rPr lang="en-US" sz="1600" dirty="0">
                <a:solidFill>
                  <a:schemeClr val="bg1"/>
                </a:solidFill>
              </a:rPr>
              <a:t>ART</a:t>
            </a:r>
          </a:p>
        </p:txBody>
      </p:sp>
      <p:sp>
        <p:nvSpPr>
          <p:cNvPr id="3" name="Content Placeholder 2"/>
          <p:cNvSpPr>
            <a:spLocks noGrp="1"/>
          </p:cNvSpPr>
          <p:nvPr>
            <p:ph sz="quarter" idx="16"/>
          </p:nvPr>
        </p:nvSpPr>
        <p:spPr>
          <a:xfrm>
            <a:off x="405383" y="1283208"/>
            <a:ext cx="11311128" cy="4967514"/>
          </a:xfrm>
        </p:spPr>
        <p:txBody>
          <a:bodyPr/>
          <a:lstStyle/>
          <a:p>
            <a:pPr marL="342900" indent="-342900">
              <a:buClr>
                <a:schemeClr val="bg1"/>
              </a:buClr>
              <a:buFont typeface="Arial" panose="020B0604020202020204" pitchFamily="34" charset="0"/>
              <a:buChar char="•"/>
            </a:pPr>
            <a:r>
              <a:rPr lang="en-US" b="0" dirty="0"/>
              <a:t>Continuous integration</a:t>
            </a:r>
          </a:p>
          <a:p>
            <a:pPr marL="631825" lvl="1" indent="-342900"/>
            <a:r>
              <a:rPr lang="en-US" sz="1600" dirty="0"/>
              <a:t>STEP development process:</a:t>
            </a:r>
          </a:p>
          <a:p>
            <a:pPr marL="850900" lvl="2" indent="-342900"/>
            <a:r>
              <a:rPr lang="en-US" sz="1400" dirty="0"/>
              <a:t>currently involves a set of bespoken tools (validation, documentation, packaging, …)</a:t>
            </a:r>
          </a:p>
          <a:p>
            <a:pPr marL="850900" lvl="2" indent="-342900"/>
            <a:r>
              <a:rPr lang="en-US" sz="1400" dirty="0"/>
              <a:t>Will involve new tools after transitioning to Agile</a:t>
            </a:r>
          </a:p>
          <a:p>
            <a:pPr marL="631825" lvl="1" indent="-342900"/>
            <a:endParaRPr lang="en-US" sz="1600" dirty="0"/>
          </a:p>
          <a:p>
            <a:pPr marL="574675" lvl="1" indent="-285750"/>
            <a:r>
              <a:rPr lang="en-US" sz="1600" dirty="0"/>
              <a:t>These tools need to be integrated into a global management system to ensure consistency across and integration of their data objects</a:t>
            </a:r>
          </a:p>
          <a:p>
            <a:pPr marL="574675" lvl="1" indent="-285750"/>
            <a:r>
              <a:rPr lang="en-US" sz="1600" dirty="0"/>
              <a:t>Tool integration will:</a:t>
            </a:r>
          </a:p>
          <a:p>
            <a:pPr marL="793750" lvl="2" indent="-285750"/>
            <a:r>
              <a:rPr lang="en-US" sz="1400" dirty="0"/>
              <a:t>Enable the creation of an automation pipeline</a:t>
            </a:r>
          </a:p>
          <a:p>
            <a:pPr marL="793750" lvl="2" indent="-285750"/>
            <a:r>
              <a:rPr lang="en-US" sz="1400" dirty="0"/>
              <a:t>Enable automated testing and validation of models and derived parts (documentation, publication, …)</a:t>
            </a:r>
          </a:p>
          <a:p>
            <a:pPr marL="793750" lvl="2" indent="-285750"/>
            <a:r>
              <a:rPr lang="en-US" sz="1400" dirty="0"/>
              <a:t>Improve the quality of the standard by detecting errors earlier in the workflow</a:t>
            </a:r>
          </a:p>
          <a:p>
            <a:pPr marL="793750" lvl="2" indent="-285750"/>
            <a:r>
              <a:rPr lang="en-US" sz="1400" dirty="0"/>
              <a:t>Ensure that requirements are properly met</a:t>
            </a:r>
          </a:p>
          <a:p>
            <a:pPr marL="793750" lvl="2" indent="-285750"/>
            <a:r>
              <a:rPr lang="en-US" sz="1400" dirty="0"/>
              <a:t>Reduce development and maintenance cost through automation</a:t>
            </a:r>
          </a:p>
          <a:p>
            <a:pPr marL="631825" lvl="1" indent="-342900"/>
            <a:endParaRPr lang="en-US" sz="1600" dirty="0"/>
          </a:p>
          <a:p>
            <a:pPr lvl="1" indent="0">
              <a:buNone/>
            </a:pPr>
            <a:endParaRPr lang="en-US" sz="1600" b="0" dirty="0"/>
          </a:p>
          <a:p>
            <a:pPr marL="631825" lvl="1" indent="-342900"/>
            <a:endParaRPr lang="en-US" sz="1600" dirty="0"/>
          </a:p>
          <a:p>
            <a:pPr lvl="1" indent="0">
              <a:buNone/>
            </a:pPr>
            <a:endParaRPr lang="en-US" sz="1600" dirty="0"/>
          </a:p>
          <a:p>
            <a:pPr lvl="1" indent="0">
              <a:buNone/>
            </a:pPr>
            <a:endParaRPr lang="en-US" sz="1600" dirty="0"/>
          </a:p>
        </p:txBody>
      </p:sp>
    </p:spTree>
    <p:extLst>
      <p:ext uri="{BB962C8B-B14F-4D97-AF65-F5344CB8AC3E}">
        <p14:creationId xmlns:p14="http://schemas.microsoft.com/office/powerpoint/2010/main" val="87907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Benefits &amp; Impacts</a:t>
            </a:r>
          </a:p>
        </p:txBody>
      </p:sp>
      <p:sp>
        <p:nvSpPr>
          <p:cNvPr id="6" name="Content Placeholder 3"/>
          <p:cNvSpPr>
            <a:spLocks noGrp="1"/>
          </p:cNvSpPr>
          <p:nvPr>
            <p:ph sz="quarter" idx="16"/>
          </p:nvPr>
        </p:nvSpPr>
        <p:spPr>
          <a:xfrm>
            <a:off x="405383" y="1400438"/>
            <a:ext cx="5601407" cy="276999"/>
          </a:xfrm>
        </p:spPr>
        <p:txBody>
          <a:bodyPr/>
          <a:lstStyle/>
          <a:p>
            <a:r>
              <a:rPr lang="en-US" dirty="0"/>
              <a:t>Benefits to MBS Developer</a:t>
            </a:r>
          </a:p>
        </p:txBody>
      </p:sp>
      <p:sp>
        <p:nvSpPr>
          <p:cNvPr id="7" name="Content Placeholder 3"/>
          <p:cNvSpPr txBox="1">
            <a:spLocks/>
          </p:cNvSpPr>
          <p:nvPr/>
        </p:nvSpPr>
        <p:spPr bwMode="auto">
          <a:xfrm>
            <a:off x="6204017" y="1400438"/>
            <a:ext cx="5601407" cy="276999"/>
          </a:xfrm>
          <a:prstGeom prst="rect">
            <a:avLst/>
          </a:prstGeom>
          <a:solidFill>
            <a:schemeClr val="tx1">
              <a:lumMod val="75000"/>
              <a:lumOff val="25000"/>
            </a:schemeClr>
          </a:solid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bg1"/>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2000">
                <a:solidFill>
                  <a:schemeClr val="bg1"/>
                </a:solidFill>
                <a:latin typeface="+mn-lt"/>
              </a:defRPr>
            </a:lvl2pPr>
            <a:lvl3pPr marL="508000" indent="-184150"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a:solidFill>
                  <a:schemeClr val="bg1"/>
                </a:solidFill>
                <a:latin typeface="+mn-lt"/>
              </a:defRPr>
            </a:lvl3pPr>
            <a:lvl4pPr marL="803275" indent="-225425" algn="l" defTabSz="820738" rtl="0" eaLnBrk="1" fontAlgn="base" hangingPunct="1">
              <a:lnSpc>
                <a:spcPct val="90000"/>
              </a:lnSpc>
              <a:spcBef>
                <a:spcPct val="30000"/>
              </a:spcBef>
              <a:spcAft>
                <a:spcPct val="0"/>
              </a:spcAft>
              <a:buClr>
                <a:schemeClr val="bg1"/>
              </a:buClr>
              <a:buFont typeface="Arial" panose="020B0604020202020204" pitchFamily="34" charset="0"/>
              <a:buChar char="•"/>
              <a:defRPr sz="1600">
                <a:solidFill>
                  <a:schemeClr val="bg1"/>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kern="0" dirty="0"/>
              <a:t>Benefits to Industry/Enterprise</a:t>
            </a:r>
          </a:p>
        </p:txBody>
      </p:sp>
      <p:sp>
        <p:nvSpPr>
          <p:cNvPr id="9"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3" name="Rectangle 2">
            <a:extLst>
              <a:ext uri="{FF2B5EF4-FFF2-40B4-BE49-F238E27FC236}">
                <a16:creationId xmlns:a16="http://schemas.microsoft.com/office/drawing/2014/main" id="{14DCAA50-2BFF-4021-8C1D-055AD6B9520A}"/>
              </a:ext>
            </a:extLst>
          </p:cNvPr>
          <p:cNvSpPr/>
          <p:nvPr/>
        </p:nvSpPr>
        <p:spPr>
          <a:xfrm>
            <a:off x="1632859" y="4152808"/>
            <a:ext cx="2772228" cy="91066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Immediate feedback loop to detect and fix issues early</a:t>
            </a:r>
          </a:p>
        </p:txBody>
      </p:sp>
      <p:sp>
        <p:nvSpPr>
          <p:cNvPr id="10" name="Rectangle 9">
            <a:extLst>
              <a:ext uri="{FF2B5EF4-FFF2-40B4-BE49-F238E27FC236}">
                <a16:creationId xmlns:a16="http://schemas.microsoft.com/office/drawing/2014/main" id="{FF7BB725-8815-4BAB-A9BB-00F31830F564}"/>
              </a:ext>
            </a:extLst>
          </p:cNvPr>
          <p:cNvSpPr/>
          <p:nvPr/>
        </p:nvSpPr>
        <p:spPr>
          <a:xfrm>
            <a:off x="1632859" y="5493657"/>
            <a:ext cx="2772228" cy="9071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Increased transparency and visibility across developers and team members</a:t>
            </a:r>
          </a:p>
        </p:txBody>
      </p:sp>
      <p:sp>
        <p:nvSpPr>
          <p:cNvPr id="11" name="Rectangle 10">
            <a:extLst>
              <a:ext uri="{FF2B5EF4-FFF2-40B4-BE49-F238E27FC236}">
                <a16:creationId xmlns:a16="http://schemas.microsoft.com/office/drawing/2014/main" id="{1AFEF8A2-9B6B-4C6E-89AB-FFEEFBFFA870}"/>
              </a:ext>
            </a:extLst>
          </p:cNvPr>
          <p:cNvSpPr/>
          <p:nvPr/>
        </p:nvSpPr>
        <p:spPr>
          <a:xfrm>
            <a:off x="1632859" y="2075185"/>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Avoid “integration hell”</a:t>
            </a:r>
          </a:p>
        </p:txBody>
      </p:sp>
      <p:sp>
        <p:nvSpPr>
          <p:cNvPr id="13" name="Rectangle 12">
            <a:extLst>
              <a:ext uri="{FF2B5EF4-FFF2-40B4-BE49-F238E27FC236}">
                <a16:creationId xmlns:a16="http://schemas.microsoft.com/office/drawing/2014/main" id="{5FCBAFB8-D71A-48C5-A85F-6D56D0EEDFEE}"/>
              </a:ext>
            </a:extLst>
          </p:cNvPr>
          <p:cNvSpPr/>
          <p:nvPr/>
        </p:nvSpPr>
        <p:spPr>
          <a:xfrm>
            <a:off x="1632859" y="3154361"/>
            <a:ext cx="2772228" cy="6814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dirty="0"/>
              <a:t>Improve quality and testability</a:t>
            </a:r>
          </a:p>
        </p:txBody>
      </p:sp>
      <p:cxnSp>
        <p:nvCxnSpPr>
          <p:cNvPr id="14" name="Straight Arrow Connector 13">
            <a:extLst>
              <a:ext uri="{FF2B5EF4-FFF2-40B4-BE49-F238E27FC236}">
                <a16:creationId xmlns:a16="http://schemas.microsoft.com/office/drawing/2014/main" id="{38E8BE6A-525B-4790-954B-63C9A20241ED}"/>
              </a:ext>
            </a:extLst>
          </p:cNvPr>
          <p:cNvCxnSpPr>
            <a:cxnSpLocks/>
            <a:stCxn id="11" idx="2"/>
            <a:endCxn id="13" idx="0"/>
          </p:cNvCxnSpPr>
          <p:nvPr/>
        </p:nvCxnSpPr>
        <p:spPr>
          <a:xfrm>
            <a:off x="3018973" y="2756612"/>
            <a:ext cx="0" cy="397749"/>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E4E629-C192-4BAB-9292-D170CA9C6B31}"/>
              </a:ext>
            </a:extLst>
          </p:cNvPr>
          <p:cNvCxnSpPr>
            <a:cxnSpLocks/>
            <a:stCxn id="13" idx="2"/>
            <a:endCxn id="3" idx="0"/>
          </p:cNvCxnSpPr>
          <p:nvPr/>
        </p:nvCxnSpPr>
        <p:spPr>
          <a:xfrm>
            <a:off x="3018973" y="3835788"/>
            <a:ext cx="0" cy="317020"/>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7649075-15C4-4627-8914-6BA54B526FED}"/>
              </a:ext>
            </a:extLst>
          </p:cNvPr>
          <p:cNvSpPr/>
          <p:nvPr/>
        </p:nvSpPr>
        <p:spPr>
          <a:xfrm>
            <a:off x="6535663" y="2644757"/>
            <a:ext cx="2772228" cy="68142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Increased standards coverage and quality</a:t>
            </a:r>
          </a:p>
        </p:txBody>
      </p:sp>
      <p:sp>
        <p:nvSpPr>
          <p:cNvPr id="18" name="Rectangle 17">
            <a:extLst>
              <a:ext uri="{FF2B5EF4-FFF2-40B4-BE49-F238E27FC236}">
                <a16:creationId xmlns:a16="http://schemas.microsoft.com/office/drawing/2014/main" id="{71528368-F886-44EC-9BB1-673A09C7FB51}"/>
              </a:ext>
            </a:extLst>
          </p:cNvPr>
          <p:cNvSpPr/>
          <p:nvPr/>
        </p:nvSpPr>
        <p:spPr>
          <a:xfrm>
            <a:off x="6535662" y="4401998"/>
            <a:ext cx="2772228" cy="66857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Reduction in interoperability costs</a:t>
            </a:r>
          </a:p>
        </p:txBody>
      </p:sp>
      <p:cxnSp>
        <p:nvCxnSpPr>
          <p:cNvPr id="25" name="Connector: Elbow 24">
            <a:extLst>
              <a:ext uri="{FF2B5EF4-FFF2-40B4-BE49-F238E27FC236}">
                <a16:creationId xmlns:a16="http://schemas.microsoft.com/office/drawing/2014/main" id="{F376FA18-8D5B-42BD-A25F-53AD72E11A08}"/>
              </a:ext>
            </a:extLst>
          </p:cNvPr>
          <p:cNvCxnSpPr>
            <a:stCxn id="3" idx="1"/>
            <a:endCxn id="13" idx="1"/>
          </p:cNvCxnSpPr>
          <p:nvPr/>
        </p:nvCxnSpPr>
        <p:spPr>
          <a:xfrm rot="10800000">
            <a:off x="1632859" y="3495076"/>
            <a:ext cx="12700" cy="1113063"/>
          </a:xfrm>
          <a:prstGeom prst="bentConnector3">
            <a:avLst>
              <a:gd name="adj1" fmla="val 1800000"/>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66AA38A-3459-4465-9D46-A9D418081779}"/>
              </a:ext>
            </a:extLst>
          </p:cNvPr>
          <p:cNvCxnSpPr>
            <a:stCxn id="3" idx="3"/>
            <a:endCxn id="17" idx="1"/>
          </p:cNvCxnSpPr>
          <p:nvPr/>
        </p:nvCxnSpPr>
        <p:spPr>
          <a:xfrm flipV="1">
            <a:off x="4405087" y="2985471"/>
            <a:ext cx="2130576" cy="1622667"/>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B184277-E4A3-4BD5-80AD-4D83115D3348}"/>
              </a:ext>
            </a:extLst>
          </p:cNvPr>
          <p:cNvCxnSpPr>
            <a:stCxn id="11" idx="3"/>
            <a:endCxn id="18" idx="1"/>
          </p:cNvCxnSpPr>
          <p:nvPr/>
        </p:nvCxnSpPr>
        <p:spPr>
          <a:xfrm>
            <a:off x="4405087" y="2415899"/>
            <a:ext cx="2130575" cy="2320387"/>
          </a:xfrm>
          <a:prstGeom prst="bentConnector3">
            <a:avLst>
              <a:gd name="adj1" fmla="val 6767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DCA9EA-7EFD-47CD-B4F2-6D4327688AB6}"/>
              </a:ext>
            </a:extLst>
          </p:cNvPr>
          <p:cNvCxnSpPr>
            <a:cxnSpLocks/>
            <a:stCxn id="10" idx="3"/>
            <a:endCxn id="18" idx="1"/>
          </p:cNvCxnSpPr>
          <p:nvPr/>
        </p:nvCxnSpPr>
        <p:spPr>
          <a:xfrm flipV="1">
            <a:off x="4405087" y="4736286"/>
            <a:ext cx="2130575" cy="1210943"/>
          </a:xfrm>
          <a:prstGeom prst="bentConnector3">
            <a:avLst>
              <a:gd name="adj1" fmla="val 6744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4B5E6E55-3EB5-4CC6-992F-2F6D4538C720}"/>
              </a:ext>
            </a:extLst>
          </p:cNvPr>
          <p:cNvCxnSpPr>
            <a:stCxn id="13" idx="3"/>
            <a:endCxn id="17" idx="1"/>
          </p:cNvCxnSpPr>
          <p:nvPr/>
        </p:nvCxnSpPr>
        <p:spPr>
          <a:xfrm flipV="1">
            <a:off x="4405087" y="2985471"/>
            <a:ext cx="2130576" cy="509604"/>
          </a:xfrm>
          <a:prstGeom prst="bentConnector3">
            <a:avLst/>
          </a:prstGeom>
          <a:ln w="222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04E6082-57F4-4E91-AAD7-CD569552E62F}"/>
              </a:ext>
            </a:extLst>
          </p:cNvPr>
          <p:cNvSpPr/>
          <p:nvPr/>
        </p:nvSpPr>
        <p:spPr>
          <a:xfrm>
            <a:off x="6535662" y="3564589"/>
            <a:ext cx="2772228" cy="56957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dirty="0"/>
              <a:t>Faster delivery</a:t>
            </a:r>
          </a:p>
        </p:txBody>
      </p:sp>
      <p:cxnSp>
        <p:nvCxnSpPr>
          <p:cNvPr id="49" name="Connector: Elbow 48">
            <a:extLst>
              <a:ext uri="{FF2B5EF4-FFF2-40B4-BE49-F238E27FC236}">
                <a16:creationId xmlns:a16="http://schemas.microsoft.com/office/drawing/2014/main" id="{14AB8B05-AC98-40E4-A48B-6F34DD38F43A}"/>
              </a:ext>
            </a:extLst>
          </p:cNvPr>
          <p:cNvCxnSpPr>
            <a:stCxn id="3" idx="3"/>
            <a:endCxn id="47" idx="1"/>
          </p:cNvCxnSpPr>
          <p:nvPr/>
        </p:nvCxnSpPr>
        <p:spPr>
          <a:xfrm flipV="1">
            <a:off x="4405087" y="3849375"/>
            <a:ext cx="2130575" cy="758763"/>
          </a:xfrm>
          <a:prstGeom prst="bentConnector3">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EC09744-5105-45BE-B41A-F3D0DAC198E7}"/>
              </a:ext>
            </a:extLst>
          </p:cNvPr>
          <p:cNvCxnSpPr>
            <a:stCxn id="17" idx="3"/>
            <a:endCxn id="18" idx="3"/>
          </p:cNvCxnSpPr>
          <p:nvPr/>
        </p:nvCxnSpPr>
        <p:spPr>
          <a:xfrm flipH="1">
            <a:off x="9307890" y="2985471"/>
            <a:ext cx="1" cy="1750815"/>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4B24F02D-E93F-4228-A5DC-002ED5CDBD22}"/>
              </a:ext>
            </a:extLst>
          </p:cNvPr>
          <p:cNvCxnSpPr>
            <a:stCxn id="47" idx="3"/>
            <a:endCxn id="18" idx="3"/>
          </p:cNvCxnSpPr>
          <p:nvPr/>
        </p:nvCxnSpPr>
        <p:spPr>
          <a:xfrm>
            <a:off x="9307890" y="3849375"/>
            <a:ext cx="12700" cy="88691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B69CE710-F651-4FBD-A368-4B40A498E630}"/>
              </a:ext>
            </a:extLst>
          </p:cNvPr>
          <p:cNvCxnSpPr/>
          <p:nvPr/>
        </p:nvCxnSpPr>
        <p:spPr>
          <a:xfrm flipH="1">
            <a:off x="9307890" y="2985470"/>
            <a:ext cx="1" cy="1750815"/>
          </a:xfrm>
          <a:prstGeom prst="bentConnector3">
            <a:avLst>
              <a:gd name="adj1" fmla="val -228600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E7B39C58-556C-4AF5-B63D-A18866C4FCA7}"/>
              </a:ext>
            </a:extLst>
          </p:cNvPr>
          <p:cNvCxnSpPr/>
          <p:nvPr/>
        </p:nvCxnSpPr>
        <p:spPr>
          <a:xfrm>
            <a:off x="9307890" y="3849374"/>
            <a:ext cx="12700" cy="886911"/>
          </a:xfrm>
          <a:prstGeom prst="bentConnector3">
            <a:avLst>
              <a:gd name="adj1" fmla="val 1800000"/>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3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055" y="457200"/>
            <a:ext cx="11311128" cy="489365"/>
          </a:xfrm>
        </p:spPr>
        <p:txBody>
          <a:bodyPr/>
          <a:lstStyle/>
          <a:p>
            <a:r>
              <a:rPr lang="en-GB" sz="3200" dirty="0"/>
              <a:t>Next Steps</a:t>
            </a:r>
          </a:p>
        </p:txBody>
      </p:sp>
      <p:sp>
        <p:nvSpPr>
          <p:cNvPr id="3"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4" name="Content Placeholder 3"/>
          <p:cNvSpPr>
            <a:spLocks noGrp="1"/>
          </p:cNvSpPr>
          <p:nvPr>
            <p:ph sz="quarter" idx="16"/>
          </p:nvPr>
        </p:nvSpPr>
        <p:spPr>
          <a:xfrm>
            <a:off x="405383" y="1400438"/>
            <a:ext cx="11311128" cy="5244513"/>
          </a:xfrm>
        </p:spPr>
        <p:txBody>
          <a:bodyPr/>
          <a:lstStyle/>
          <a:p>
            <a:pPr>
              <a:buClr>
                <a:schemeClr val="bg1"/>
              </a:buClr>
            </a:pPr>
            <a:r>
              <a:rPr lang="en-GB" sz="2400" u="sng" dirty="0"/>
              <a:t>Implement:</a:t>
            </a:r>
          </a:p>
          <a:p>
            <a:pPr>
              <a:buClr>
                <a:schemeClr val="bg1"/>
              </a:buClr>
              <a:buNone/>
            </a:pPr>
            <a:r>
              <a:rPr lang="en-GB" sz="1800" b="0" dirty="0"/>
              <a:t>Backlog Management</a:t>
            </a:r>
          </a:p>
          <a:p>
            <a:pPr marL="631825" lvl="1" indent="-342900">
              <a:buFont typeface="Wingdings" panose="05000000000000000000" pitchFamily="2" charset="2"/>
              <a:buChar char="§"/>
            </a:pPr>
            <a:r>
              <a:rPr lang="en-GB" sz="1800" dirty="0"/>
              <a:t>JIRA or GIT KANBANs</a:t>
            </a:r>
          </a:p>
          <a:p>
            <a:pPr>
              <a:buClr>
                <a:schemeClr val="bg1"/>
              </a:buClr>
              <a:buNone/>
            </a:pPr>
            <a:r>
              <a:rPr lang="en-GB" sz="1800" b="0" dirty="0"/>
              <a:t>Agile Release Train</a:t>
            </a:r>
          </a:p>
          <a:p>
            <a:pPr marL="631825" lvl="1" indent="-342900">
              <a:buFont typeface="Wingdings" panose="05000000000000000000" pitchFamily="2" charset="2"/>
              <a:buChar char="§"/>
            </a:pPr>
            <a:r>
              <a:rPr lang="en-GB" sz="1800" dirty="0"/>
              <a:t>JIRA Workflow Management</a:t>
            </a:r>
            <a:endParaRPr lang="en-GB" sz="1800" b="0" dirty="0"/>
          </a:p>
          <a:p>
            <a:pPr>
              <a:buClr>
                <a:schemeClr val="bg1"/>
              </a:buClr>
              <a:buNone/>
            </a:pPr>
            <a:r>
              <a:rPr lang="en-GB" sz="1800" b="0" dirty="0"/>
              <a:t>Program Increment Planning</a:t>
            </a:r>
          </a:p>
          <a:p>
            <a:pPr marL="631825" lvl="1" indent="-342900">
              <a:buFont typeface="Wingdings" panose="05000000000000000000" pitchFamily="2" charset="2"/>
              <a:buChar char="§"/>
            </a:pPr>
            <a:r>
              <a:rPr lang="en-GB" sz="1800" b="0" dirty="0"/>
              <a:t>JIRA Workflow Management</a:t>
            </a:r>
          </a:p>
          <a:p>
            <a:pPr marL="631825" lvl="1" indent="-342900">
              <a:buFont typeface="Wingdings" panose="05000000000000000000" pitchFamily="2" charset="2"/>
              <a:buChar char="§"/>
            </a:pPr>
            <a:r>
              <a:rPr lang="en-US" sz="1800" dirty="0"/>
              <a:t>Planning Poker, T-Shirt Sizes, Dot Voting </a:t>
            </a:r>
            <a:endParaRPr lang="en-GB" sz="1800" b="0" dirty="0"/>
          </a:p>
          <a:p>
            <a:pPr marL="342900" indent="-342900">
              <a:buClr>
                <a:schemeClr val="bg1"/>
              </a:buClr>
              <a:buFont typeface="Wingdings" panose="05000000000000000000" pitchFamily="2" charset="2"/>
              <a:buChar char="§"/>
            </a:pPr>
            <a:endParaRPr lang="en-GB" sz="1800" dirty="0"/>
          </a:p>
          <a:p>
            <a:pPr>
              <a:buClr>
                <a:schemeClr val="bg1"/>
              </a:buClr>
            </a:pPr>
            <a:r>
              <a:rPr lang="en-GB" sz="2400" u="sng" dirty="0"/>
              <a:t>Continued Research:</a:t>
            </a:r>
          </a:p>
          <a:p>
            <a:pPr marL="342900" indent="-342900">
              <a:buClr>
                <a:schemeClr val="bg1"/>
              </a:buClr>
              <a:buFont typeface="Wingdings" panose="05000000000000000000" pitchFamily="2" charset="2"/>
              <a:buChar char="§"/>
            </a:pPr>
            <a:r>
              <a:rPr lang="en-GB" sz="1800" b="0" dirty="0"/>
              <a:t>Advanced Communication Tools </a:t>
            </a:r>
            <a:r>
              <a:rPr lang="en-GB" sz="1400" b="0" dirty="0"/>
              <a:t>(for consensus management; requirements traceability)</a:t>
            </a:r>
          </a:p>
          <a:p>
            <a:pPr marL="342900" indent="-342900">
              <a:buClr>
                <a:schemeClr val="bg1"/>
              </a:buClr>
              <a:buFont typeface="Wingdings" panose="05000000000000000000" pitchFamily="2" charset="2"/>
              <a:buChar char="§"/>
            </a:pPr>
            <a:r>
              <a:rPr lang="en-GB" sz="1800" b="0" dirty="0"/>
              <a:t>Continuous Integration Tools &amp; Automation </a:t>
            </a:r>
            <a:r>
              <a:rPr lang="en-GB" sz="1400" b="0" dirty="0"/>
              <a:t>(</a:t>
            </a:r>
            <a:r>
              <a:rPr lang="en-US" sz="1400" b="0" dirty="0" err="1"/>
              <a:t>Bitbucket</a:t>
            </a:r>
            <a:r>
              <a:rPr lang="en-US" sz="1400" b="0" dirty="0"/>
              <a:t>/Bamboo, Jenkins, AWS </a:t>
            </a:r>
            <a:r>
              <a:rPr lang="en-US" sz="1400" b="0" dirty="0" err="1"/>
              <a:t>CodePipeline</a:t>
            </a:r>
            <a:r>
              <a:rPr lang="en-US" sz="1400" b="0" dirty="0"/>
              <a:t>, and </a:t>
            </a:r>
            <a:r>
              <a:rPr lang="en-US" sz="1400" b="0" dirty="0" err="1"/>
              <a:t>Gitlab</a:t>
            </a:r>
            <a:r>
              <a:rPr lang="en-US" sz="1400" b="0" dirty="0"/>
              <a:t>)</a:t>
            </a:r>
            <a:endParaRPr lang="en-US" sz="1800" b="0" dirty="0"/>
          </a:p>
          <a:p>
            <a:pPr marL="631825" lvl="1" indent="-342900">
              <a:buFont typeface="Wingdings" panose="05000000000000000000" pitchFamily="2" charset="2"/>
              <a:buChar char="§"/>
            </a:pPr>
            <a:r>
              <a:rPr lang="en-US" sz="1800" dirty="0"/>
              <a:t>EXPRESS Engine, JSDAI Compiles, Python scripts or ANT </a:t>
            </a:r>
            <a:r>
              <a:rPr lang="en-US" sz="1800" dirty="0" smtClean="0"/>
              <a:t>Builds</a:t>
            </a:r>
          </a:p>
          <a:p>
            <a:pPr marL="342900" indent="-342900">
              <a:buClr>
                <a:schemeClr val="bg1"/>
              </a:buClr>
              <a:buFont typeface="Wingdings" panose="05000000000000000000" pitchFamily="2" charset="2"/>
              <a:buChar char="§"/>
            </a:pPr>
            <a:r>
              <a:rPr lang="en-US" sz="1800" b="0" dirty="0" smtClean="0"/>
              <a:t>Draft presentation distributed end of September</a:t>
            </a:r>
            <a:endParaRPr lang="en-GB" sz="1800" b="0" dirty="0"/>
          </a:p>
          <a:p>
            <a:pPr marL="342900" indent="-342900">
              <a:buClr>
                <a:schemeClr val="bg1"/>
              </a:buClr>
              <a:buFont typeface="Wingdings" panose="05000000000000000000" pitchFamily="2" charset="2"/>
              <a:buChar char="§"/>
            </a:pPr>
            <a:endParaRPr lang="en-GB" b="0" dirty="0"/>
          </a:p>
        </p:txBody>
      </p:sp>
      <p:graphicFrame>
        <p:nvGraphicFramePr>
          <p:cNvPr id="6" name="Object 5"/>
          <p:cNvGraphicFramePr>
            <a:graphicFrameLocks noChangeAspect="1"/>
          </p:cNvGraphicFramePr>
          <p:nvPr>
            <p:extLst>
              <p:ext uri="{D42A27DB-BD31-4B8C-83A1-F6EECF244321}">
                <p14:modId xmlns:p14="http://schemas.microsoft.com/office/powerpoint/2010/main" val="3534968585"/>
              </p:ext>
            </p:extLst>
          </p:nvPr>
        </p:nvGraphicFramePr>
        <p:xfrm>
          <a:off x="7256585" y="1606060"/>
          <a:ext cx="3552092" cy="2466731"/>
        </p:xfrm>
        <a:graphic>
          <a:graphicData uri="http://schemas.openxmlformats.org/presentationml/2006/ole">
            <mc:AlternateContent xmlns:mc="http://schemas.openxmlformats.org/markup-compatibility/2006">
              <mc:Choice xmlns:v="urn:schemas-microsoft-com:vml" Requires="v">
                <p:oleObj spid="_x0000_s2083" name="Visio" r:id="rId3" imgW="5467350" imgH="3819396" progId="Visio.Drawing.15">
                  <p:embed/>
                </p:oleObj>
              </mc:Choice>
              <mc:Fallback>
                <p:oleObj name="Visio" r:id="rId3" imgW="5467350" imgH="38193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585" y="1606060"/>
                        <a:ext cx="3552092" cy="2466731"/>
                      </a:xfrm>
                      <a:prstGeom prst="rect">
                        <a:avLst/>
                      </a:prstGeom>
                      <a:noFill/>
                    </p:spPr>
                  </p:pic>
                </p:oleObj>
              </mc:Fallback>
            </mc:AlternateContent>
          </a:graphicData>
        </a:graphic>
      </p:graphicFrame>
    </p:spTree>
    <p:extLst>
      <p:ext uri="{BB962C8B-B14F-4D97-AF65-F5344CB8AC3E}">
        <p14:creationId xmlns:p14="http://schemas.microsoft.com/office/powerpoint/2010/main" val="360780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055" y="457200"/>
            <a:ext cx="11311128" cy="489365"/>
          </a:xfrm>
        </p:spPr>
        <p:txBody>
          <a:bodyPr/>
          <a:lstStyle/>
          <a:p>
            <a:r>
              <a:rPr lang="en-US" sz="3200" dirty="0"/>
              <a:t>Presentation Overview</a:t>
            </a:r>
            <a:endParaRPr lang="en-GB" sz="3200" dirty="0"/>
          </a:p>
        </p:txBody>
      </p:sp>
      <p:sp>
        <p:nvSpPr>
          <p:cNvPr id="6" name="Content Placeholder 5"/>
          <p:cNvSpPr>
            <a:spLocks noGrp="1"/>
          </p:cNvSpPr>
          <p:nvPr>
            <p:ph sz="quarter" idx="16"/>
          </p:nvPr>
        </p:nvSpPr>
        <p:spPr>
          <a:xfrm>
            <a:off x="405383" y="1283208"/>
            <a:ext cx="11311128" cy="3231654"/>
          </a:xfrm>
        </p:spPr>
        <p:txBody>
          <a:bodyPr/>
          <a:lstStyle/>
          <a:p>
            <a:pPr>
              <a:buNone/>
            </a:pPr>
            <a:r>
              <a:rPr lang="en-US" dirty="0"/>
              <a:t>Agile:</a:t>
            </a:r>
          </a:p>
          <a:p>
            <a:pPr marL="342900" indent="-342900"/>
            <a:r>
              <a:rPr lang="en-US" dirty="0"/>
              <a:t>Program Increment/Iteration </a:t>
            </a:r>
          </a:p>
          <a:p>
            <a:pPr marL="342900" indent="-342900"/>
            <a:r>
              <a:rPr lang="en-US" dirty="0"/>
              <a:t>Agile Release Train/Agile Team and Velocity/Estimation</a:t>
            </a:r>
          </a:p>
          <a:p>
            <a:pPr marL="342900" indent="-342900"/>
            <a:r>
              <a:rPr lang="en-US" dirty="0"/>
              <a:t>Requirements Management</a:t>
            </a:r>
          </a:p>
          <a:p>
            <a:pPr marL="342900" indent="-342900"/>
            <a:r>
              <a:rPr lang="en-US" dirty="0"/>
              <a:t>Continuous Integration</a:t>
            </a:r>
          </a:p>
          <a:p>
            <a:pPr marL="342900" indent="-342900"/>
            <a:endParaRPr lang="en-US" dirty="0"/>
          </a:p>
          <a:p>
            <a:pPr>
              <a:buNone/>
            </a:pPr>
            <a:r>
              <a:rPr lang="en-US" dirty="0"/>
              <a:t>Living Lab:</a:t>
            </a:r>
          </a:p>
          <a:p>
            <a:pPr marL="342900" indent="-342900"/>
            <a:r>
              <a:rPr lang="en-US" dirty="0"/>
              <a:t>Bugzilla to JIRA</a:t>
            </a:r>
          </a:p>
          <a:p>
            <a:pPr marL="342900" indent="-342900"/>
            <a:r>
              <a:rPr lang="en-US" dirty="0"/>
              <a:t>STEPMOD to STEPDEV [CVS to GIT] Proof of Concept</a:t>
            </a:r>
            <a:endParaRPr lang="en-GB" dirty="0"/>
          </a:p>
        </p:txBody>
      </p:sp>
    </p:spTree>
    <p:extLst>
      <p:ext uri="{BB962C8B-B14F-4D97-AF65-F5344CB8AC3E}">
        <p14:creationId xmlns:p14="http://schemas.microsoft.com/office/powerpoint/2010/main" val="155209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Framework Mapping Proposed by Jean Brange</a:t>
            </a:r>
            <a:endParaRPr lang="en-GB" dirty="0"/>
          </a:p>
        </p:txBody>
      </p:sp>
      <p:pic>
        <p:nvPicPr>
          <p:cNvPr id="5" name="Picture 4"/>
          <p:cNvPicPr>
            <a:picLocks noChangeAspect="1"/>
          </p:cNvPicPr>
          <p:nvPr/>
        </p:nvPicPr>
        <p:blipFill>
          <a:blip r:embed="rId2"/>
          <a:stretch>
            <a:fillRect/>
          </a:stretch>
        </p:blipFill>
        <p:spPr>
          <a:xfrm>
            <a:off x="1470257" y="835765"/>
            <a:ext cx="9266723" cy="5675868"/>
          </a:xfrm>
          <a:prstGeom prst="rect">
            <a:avLst/>
          </a:prstGeom>
        </p:spPr>
      </p:pic>
      <p:sp>
        <p:nvSpPr>
          <p:cNvPr id="6" name="5-Point Star 5"/>
          <p:cNvSpPr/>
          <p:nvPr/>
        </p:nvSpPr>
        <p:spPr>
          <a:xfrm>
            <a:off x="5243331" y="3673699"/>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5-Point Star 6"/>
          <p:cNvSpPr/>
          <p:nvPr/>
        </p:nvSpPr>
        <p:spPr>
          <a:xfrm>
            <a:off x="4965538" y="395854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3792864" y="419708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3127093" y="5191912"/>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5-Point Star 9"/>
          <p:cNvSpPr/>
          <p:nvPr/>
        </p:nvSpPr>
        <p:spPr>
          <a:xfrm>
            <a:off x="7513898" y="5430456"/>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5-Point Star 10"/>
          <p:cNvSpPr/>
          <p:nvPr/>
        </p:nvSpPr>
        <p:spPr>
          <a:xfrm>
            <a:off x="6963980" y="4054664"/>
            <a:ext cx="300942" cy="2848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36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5" name="Picture 4"/>
          <p:cNvPicPr>
            <a:picLocks noChangeAspect="1"/>
          </p:cNvPicPr>
          <p:nvPr/>
        </p:nvPicPr>
        <p:blipFill>
          <a:blip r:embed="rId2"/>
          <a:stretch>
            <a:fillRect/>
          </a:stretch>
        </p:blipFill>
        <p:spPr>
          <a:xfrm>
            <a:off x="448055" y="1569585"/>
            <a:ext cx="7597450" cy="4634445"/>
          </a:xfrm>
          <a:prstGeom prst="rect">
            <a:avLst/>
          </a:prstGeom>
        </p:spPr>
      </p:pic>
    </p:spTree>
    <p:extLst>
      <p:ext uri="{BB962C8B-B14F-4D97-AF65-F5344CB8AC3E}">
        <p14:creationId xmlns:p14="http://schemas.microsoft.com/office/powerpoint/2010/main" val="122328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Release Train Works Together</a:t>
            </a:r>
            <a:endParaRPr lang="en-GB" dirty="0"/>
          </a:p>
        </p:txBody>
      </p:sp>
      <p:sp>
        <p:nvSpPr>
          <p:cNvPr id="3" name="Text Placeholder 2"/>
          <p:cNvSpPr>
            <a:spLocks noGrp="1"/>
          </p:cNvSpPr>
          <p:nvPr>
            <p:ph type="body" sz="quarter" idx="12"/>
          </p:nvPr>
        </p:nvSpPr>
        <p:spPr>
          <a:xfrm>
            <a:off x="448055" y="777240"/>
            <a:ext cx="11311128" cy="267766"/>
          </a:xfrm>
        </p:spPr>
        <p:txBody>
          <a:bodyPr/>
          <a:lstStyle/>
          <a:p>
            <a:r>
              <a:rPr lang="en-GB" sz="1600" i="1" dirty="0"/>
              <a:t>https://www.scaledagileframework.com/agile-release-train/</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1" y="1735437"/>
            <a:ext cx="5355055" cy="364679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147" y="1365046"/>
            <a:ext cx="5278111" cy="4438891"/>
          </a:xfrm>
          <a:prstGeom prst="rect">
            <a:avLst/>
          </a:prstGeom>
        </p:spPr>
      </p:pic>
    </p:spTree>
    <p:extLst>
      <p:ext uri="{BB962C8B-B14F-4D97-AF65-F5344CB8AC3E}">
        <p14:creationId xmlns:p14="http://schemas.microsoft.com/office/powerpoint/2010/main" val="10069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en-GB" dirty="0"/>
          </a:p>
        </p:txBody>
      </p:sp>
      <p:sp>
        <p:nvSpPr>
          <p:cNvPr id="9" name="Content Placeholder 8"/>
          <p:cNvSpPr>
            <a:spLocks noGrp="1"/>
          </p:cNvSpPr>
          <p:nvPr>
            <p:ph sz="quarter" idx="10"/>
          </p:nvPr>
        </p:nvSpPr>
        <p:spPr>
          <a:xfrm>
            <a:off x="446089" y="1203325"/>
            <a:ext cx="4808818" cy="3471720"/>
          </a:xfrm>
        </p:spPr>
        <p:txBody>
          <a:bodyPr/>
          <a:lstStyle/>
          <a:p>
            <a:r>
              <a:rPr lang="en-US" sz="1600" b="0" dirty="0"/>
              <a:t>EPIC [New Work Item] : AP242e3</a:t>
            </a:r>
          </a:p>
          <a:p>
            <a:pPr lvl="1"/>
            <a:r>
              <a:rPr lang="en-US" sz="1600" dirty="0"/>
              <a:t>Capability: Installation PMI</a:t>
            </a:r>
          </a:p>
          <a:p>
            <a:pPr lvl="2"/>
            <a:r>
              <a:rPr lang="en-US" sz="1600" dirty="0"/>
              <a:t>Feature: Installation Holes</a:t>
            </a:r>
          </a:p>
          <a:p>
            <a:pPr lvl="3"/>
            <a:r>
              <a:rPr lang="en-US" dirty="0"/>
              <a:t>Story: Implicit/Simplified Counterdrill Hole</a:t>
            </a:r>
          </a:p>
          <a:p>
            <a:pPr lvl="3"/>
            <a:r>
              <a:rPr lang="en-US" dirty="0"/>
              <a:t>Story: Implicit/Simplified Countersunk Hole</a:t>
            </a:r>
          </a:p>
          <a:p>
            <a:pPr lvl="2"/>
            <a:r>
              <a:rPr lang="en-US" sz="1600" dirty="0"/>
              <a:t>Feature: Installation Fastening Hardware</a:t>
            </a:r>
          </a:p>
          <a:p>
            <a:pPr lvl="3"/>
            <a:r>
              <a:rPr lang="en-US" dirty="0"/>
              <a:t>Story: Implicit/Simplified Rivets</a:t>
            </a:r>
          </a:p>
          <a:p>
            <a:pPr lvl="3"/>
            <a:r>
              <a:rPr lang="en-US" dirty="0"/>
              <a:t>Story: Implicit/Simplified Bolts/Nuts</a:t>
            </a:r>
          </a:p>
          <a:p>
            <a:pPr lvl="3"/>
            <a:endParaRPr lang="en-US" dirty="0"/>
          </a:p>
          <a:p>
            <a:pPr lvl="3"/>
            <a:endParaRPr lang="en-US" dirty="0"/>
          </a:p>
          <a:p>
            <a:pPr marL="115887" lvl="1" indent="0">
              <a:buNone/>
            </a:pPr>
            <a:r>
              <a:rPr lang="en-US" sz="1600" dirty="0"/>
              <a:t>EPIC [New Work Item] : </a:t>
            </a:r>
            <a:r>
              <a:rPr lang="en-US" sz="1600" dirty="0" err="1"/>
              <a:t>Isogeometric</a:t>
            </a:r>
            <a:r>
              <a:rPr lang="en-US" sz="1600" dirty="0"/>
              <a:t> Analysis</a:t>
            </a:r>
          </a:p>
          <a:p>
            <a:pPr marL="115887" lvl="1" indent="0">
              <a:buNone/>
            </a:pPr>
            <a:r>
              <a:rPr lang="en-US" sz="1600" dirty="0"/>
              <a:t>EPIC [New Work Item] : xxx</a:t>
            </a:r>
            <a:endParaRPr lang="en-GB" sz="1600" dirty="0"/>
          </a:p>
        </p:txBody>
      </p:sp>
      <p:sp>
        <p:nvSpPr>
          <p:cNvPr id="3" name="Text Placeholder 2"/>
          <p:cNvSpPr>
            <a:spLocks noGrp="1"/>
          </p:cNvSpPr>
          <p:nvPr>
            <p:ph type="body" sz="quarter" idx="4294967295"/>
          </p:nvPr>
        </p:nvSpPr>
        <p:spPr>
          <a:xfrm>
            <a:off x="445453" y="837295"/>
            <a:ext cx="11310937" cy="239713"/>
          </a:xfrm>
        </p:spPr>
        <p:txBody>
          <a:bodyPr/>
          <a:lstStyle/>
          <a:p>
            <a:r>
              <a:rPr lang="en-US" sz="1400" i="1" dirty="0"/>
              <a:t>SAFe Requirement Model</a:t>
            </a:r>
            <a:endParaRPr lang="en-GB" sz="1400" i="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2244" y="1155805"/>
            <a:ext cx="6066939" cy="4261147"/>
          </a:xfrm>
          <a:prstGeom prst="rect">
            <a:avLst/>
          </a:prstGeom>
          <a:ln>
            <a:noFill/>
          </a:ln>
          <a:effectLst>
            <a:outerShdw blurRad="381000" sx="102000" sy="102000" algn="ctr" rotWithShape="0">
              <a:schemeClr val="bg1">
                <a:alpha val="16000"/>
              </a:schemeClr>
            </a:outerShdw>
          </a:effectLst>
        </p:spPr>
      </p:pic>
      <p:sp>
        <p:nvSpPr>
          <p:cNvPr id="8" name="Rectangle 7"/>
          <p:cNvSpPr/>
          <p:nvPr/>
        </p:nvSpPr>
        <p:spPr>
          <a:xfrm>
            <a:off x="5692244" y="5555451"/>
            <a:ext cx="6092825" cy="276999"/>
          </a:xfrm>
          <a:prstGeom prst="rect">
            <a:avLst/>
          </a:prstGeom>
        </p:spPr>
        <p:txBody>
          <a:bodyPr>
            <a:spAutoFit/>
          </a:bodyPr>
          <a:lstStyle/>
          <a:p>
            <a:pPr algn="ctr"/>
            <a:r>
              <a:rPr lang="en-GB" sz="1200" dirty="0">
                <a:solidFill>
                  <a:schemeClr val="bg1"/>
                </a:solidFill>
              </a:rPr>
              <a:t>https://www.scaledagileframework.com/safe-requirements-model/</a:t>
            </a:r>
          </a:p>
        </p:txBody>
      </p:sp>
    </p:spTree>
    <p:extLst>
      <p:ext uri="{BB962C8B-B14F-4D97-AF65-F5344CB8AC3E}">
        <p14:creationId xmlns:p14="http://schemas.microsoft.com/office/powerpoint/2010/main" val="4038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545586"/>
          </a:xfrm>
        </p:spPr>
        <p:txBody>
          <a:bodyPr/>
          <a:lstStyle/>
          <a:p>
            <a:pPr>
              <a:buNone/>
            </a:pPr>
            <a:r>
              <a:rPr lang="en-US" sz="1600" b="0" u="sng" dirty="0"/>
              <a:t>Program Increment</a:t>
            </a:r>
            <a:r>
              <a:rPr lang="en-US" sz="1600" b="0" dirty="0"/>
              <a:t>: A Program Increment [PI]] is a time box which an Agile Release Train [ART] delivers incremental value tin the form of a working, tested software and systems. The most common pattern for a PI is four development iterations, followed by one Innovation and Planning Iteration.</a:t>
            </a:r>
          </a:p>
          <a:p>
            <a:pPr>
              <a:buNone/>
            </a:pPr>
            <a:endParaRPr lang="en-US" sz="1600" b="0" dirty="0"/>
          </a:p>
          <a:p>
            <a:pPr>
              <a:buNone/>
            </a:pPr>
            <a:r>
              <a:rPr lang="en-US" sz="1600" b="0" u="sng" dirty="0"/>
              <a:t>Iterations</a:t>
            </a:r>
            <a:r>
              <a:rPr lang="en-US" sz="1600" b="0" dirty="0"/>
              <a:t>: Iterations are the basic building block of Agile development. Each iteration is a standard, fixed-length time box, where Agile Teams deliver incremental value in the form of working, tested software and system. The recommended time box is two weeks. However, one to four weeks is acceptable, depending on the business context.</a:t>
            </a:r>
          </a:p>
          <a:p>
            <a:pPr>
              <a:buNone/>
            </a:pPr>
            <a:endParaRPr lang="en-US" sz="1600" b="0" dirty="0"/>
          </a:p>
          <a:p>
            <a:pPr>
              <a:buNone/>
            </a:pPr>
            <a:r>
              <a:rPr lang="en-US" sz="1600" b="0" u="sng" dirty="0"/>
              <a:t>Agile Release Train: </a:t>
            </a:r>
            <a:r>
              <a:rPr lang="en-US" sz="1600" b="0" dirty="0"/>
              <a:t>The Agile Release Train [ART] is a long-lived team of Agile Teams, which, along with stakeholders, incrementally develops, delivers, and where applicable operates, one or more solutions in a value stream.</a:t>
            </a:r>
          </a:p>
          <a:p>
            <a:pPr>
              <a:buNone/>
            </a:pPr>
            <a:endParaRPr lang="en-US" sz="1600" b="0" dirty="0"/>
          </a:p>
          <a:p>
            <a:pPr>
              <a:buNone/>
            </a:pPr>
            <a:r>
              <a:rPr lang="en-US" sz="1600" b="0" dirty="0"/>
              <a:t>Agile Team: An Agile Team is a cross-functional group of 5 to 11 people who have the responsibility to define, build, test, and where applicable deploy, some element of the Solution all in a short iteration time box. Includes Developers, Scrum Master and Product Owner roles.</a:t>
            </a:r>
          </a:p>
        </p:txBody>
      </p:sp>
    </p:spTree>
    <p:extLst>
      <p:ext uri="{BB962C8B-B14F-4D97-AF65-F5344CB8AC3E}">
        <p14:creationId xmlns:p14="http://schemas.microsoft.com/office/powerpoint/2010/main" val="38389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Definitions</a:t>
            </a:r>
            <a:endParaRPr lang="en-GB" dirty="0"/>
          </a:p>
        </p:txBody>
      </p:sp>
      <p:sp>
        <p:nvSpPr>
          <p:cNvPr id="3" name="Content Placeholder 2"/>
          <p:cNvSpPr>
            <a:spLocks noGrp="1"/>
          </p:cNvSpPr>
          <p:nvPr>
            <p:ph sz="quarter" idx="10"/>
          </p:nvPr>
        </p:nvSpPr>
        <p:spPr>
          <a:xfrm>
            <a:off x="446088" y="1203325"/>
            <a:ext cx="11139487" cy="3176254"/>
          </a:xfrm>
        </p:spPr>
        <p:txBody>
          <a:bodyPr/>
          <a:lstStyle/>
          <a:p>
            <a:pPr>
              <a:buNone/>
            </a:pPr>
            <a:r>
              <a:rPr lang="en-US" sz="1600" b="0" dirty="0"/>
              <a:t>EPIC: An EPIC is a container for a Solution [Product, Service or System delivered to the customer] development initiative large enough to requirement analysis and financial approval.</a:t>
            </a:r>
          </a:p>
          <a:p>
            <a:endParaRPr lang="en-US" sz="1600" b="0" dirty="0"/>
          </a:p>
          <a:p>
            <a:pPr>
              <a:buNone/>
            </a:pPr>
            <a:r>
              <a:rPr lang="en-US" sz="1600" b="0" dirty="0"/>
              <a:t>Capability: A Capability is a higher-level solution behavior that typically spans multiple ARTs. Capabilities are sized into multiple features to facilitate their implementation in a single Program Increment [PI]</a:t>
            </a:r>
          </a:p>
          <a:p>
            <a:pPr>
              <a:buNone/>
            </a:pPr>
            <a:endParaRPr lang="en-GB" sz="1600" b="0" dirty="0"/>
          </a:p>
          <a:p>
            <a:pPr>
              <a:buNone/>
            </a:pPr>
            <a:r>
              <a:rPr lang="en-US" sz="1600" b="0" dirty="0"/>
              <a:t>Feature: A Feature is a service that fulfills a stakeholder need. Each feature includes a benefit hypothesis and acceptance criteria, and is sized or split as necessary to be delivered by a single Agile Release Train in a Program Increment [PI]</a:t>
            </a:r>
          </a:p>
          <a:p>
            <a:pPr>
              <a:buNone/>
            </a:pPr>
            <a:endParaRPr lang="en-US" sz="1600" b="0" dirty="0"/>
          </a:p>
          <a:p>
            <a:pPr>
              <a:buNone/>
            </a:pPr>
            <a:r>
              <a:rPr lang="en-US" sz="1600" b="0" dirty="0"/>
              <a:t>Story: Stories are short descriptions of a small piece of desired functionality, written in the user’s language. Agile Teams implement small, vertical slices of a system functionality and are sized so they can be completed in a single iteration.</a:t>
            </a:r>
          </a:p>
          <a:p>
            <a:pPr>
              <a:buNone/>
            </a:pPr>
            <a:endParaRPr lang="en-US" sz="1600" b="0" dirty="0"/>
          </a:p>
        </p:txBody>
      </p:sp>
    </p:spTree>
    <p:extLst>
      <p:ext uri="{BB962C8B-B14F-4D97-AF65-F5344CB8AC3E}">
        <p14:creationId xmlns:p14="http://schemas.microsoft.com/office/powerpoint/2010/main" val="9414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2783840" y="6263640"/>
            <a:ext cx="6797040" cy="59436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8055" y="457200"/>
            <a:ext cx="11311128" cy="489365"/>
          </a:xfrm>
        </p:spPr>
        <p:txBody>
          <a:bodyPr/>
          <a:lstStyle/>
          <a:p>
            <a:r>
              <a:rPr lang="en-GB" sz="3200" dirty="0"/>
              <a:t>Proposed Solution 2: Agile Release Train</a:t>
            </a:r>
          </a:p>
        </p:txBody>
      </p:sp>
      <p:sp>
        <p:nvSpPr>
          <p:cNvPr id="7" name="Rectangle 2"/>
          <p:cNvSpPr>
            <a:spLocks noChangeArrowheads="1"/>
          </p:cNvSpPr>
          <p:nvPr/>
        </p:nvSpPr>
        <p:spPr bwMode="auto">
          <a:xfrm>
            <a:off x="13487400" y="2087880"/>
            <a:ext cx="12188825" cy="0"/>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Placeholder 2"/>
          <p:cNvSpPr>
            <a:spLocks noGrp="1"/>
          </p:cNvSpPr>
          <p:nvPr>
            <p:ph type="body" sz="quarter" idx="12"/>
          </p:nvPr>
        </p:nvSpPr>
        <p:spPr>
          <a:xfrm>
            <a:off x="448055" y="917917"/>
            <a:ext cx="11311128" cy="323165"/>
          </a:xfrm>
        </p:spPr>
        <p:txBody>
          <a:bodyPr/>
          <a:lstStyle/>
          <a:p>
            <a:r>
              <a:rPr lang="en-US" dirty="0">
                <a:solidFill>
                  <a:schemeClr val="bg1">
                    <a:lumMod val="50000"/>
                  </a:schemeClr>
                </a:solidFill>
              </a:rPr>
              <a:t>Agile for Model-Based-Standards Development</a:t>
            </a:r>
          </a:p>
        </p:txBody>
      </p:sp>
      <p:sp>
        <p:nvSpPr>
          <p:cNvPr id="10" name="Rounded Rectangle 9"/>
          <p:cNvSpPr/>
          <p:nvPr/>
        </p:nvSpPr>
        <p:spPr>
          <a:xfrm>
            <a:off x="3916869" y="1927736"/>
            <a:ext cx="4289871" cy="4365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AP242e3</a:t>
            </a:r>
          </a:p>
          <a:p>
            <a:pPr algn="ctr"/>
            <a:r>
              <a:rPr lang="en-US" sz="1100" dirty="0">
                <a:solidFill>
                  <a:schemeClr val="accent3"/>
                </a:solidFill>
              </a:rPr>
              <a:t>(ART/EPIC)</a:t>
            </a:r>
          </a:p>
        </p:txBody>
      </p:sp>
      <p:sp>
        <p:nvSpPr>
          <p:cNvPr id="13" name="Flowchart: Delay 12"/>
          <p:cNvSpPr/>
          <p:nvPr/>
        </p:nvSpPr>
        <p:spPr>
          <a:xfrm rot="16200000">
            <a:off x="4588044" y="2424239"/>
            <a:ext cx="804499" cy="842226"/>
          </a:xfrm>
          <a:prstGeom prst="flowChartDelay">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ectangle 13"/>
          <p:cNvSpPr/>
          <p:nvPr/>
        </p:nvSpPr>
        <p:spPr>
          <a:xfrm>
            <a:off x="4565887" y="3242166"/>
            <a:ext cx="842226" cy="317773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Flowchart: Delay 16"/>
          <p:cNvSpPr/>
          <p:nvPr/>
        </p:nvSpPr>
        <p:spPr>
          <a:xfrm rot="16200000">
            <a:off x="5524718" y="2424239"/>
            <a:ext cx="804499" cy="842226"/>
          </a:xfrm>
          <a:prstGeom prst="flowChartDelay">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Rectangle 17"/>
          <p:cNvSpPr/>
          <p:nvPr/>
        </p:nvSpPr>
        <p:spPr>
          <a:xfrm>
            <a:off x="5502558" y="3242166"/>
            <a:ext cx="842226" cy="317773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0" name="Flowchart: Delay 19"/>
          <p:cNvSpPr/>
          <p:nvPr/>
        </p:nvSpPr>
        <p:spPr>
          <a:xfrm rot="16200000">
            <a:off x="6457289" y="2424239"/>
            <a:ext cx="804499" cy="842226"/>
          </a:xfrm>
          <a:prstGeom prst="flowChartDelay">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Rectangle 20"/>
          <p:cNvSpPr/>
          <p:nvPr/>
        </p:nvSpPr>
        <p:spPr>
          <a:xfrm>
            <a:off x="6435129" y="3242166"/>
            <a:ext cx="842226" cy="317773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Flowchart: Delay 22"/>
          <p:cNvSpPr/>
          <p:nvPr/>
        </p:nvSpPr>
        <p:spPr>
          <a:xfrm rot="16200000">
            <a:off x="7356448" y="2424239"/>
            <a:ext cx="804499" cy="842226"/>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 name="Rectangle 23"/>
          <p:cNvSpPr/>
          <p:nvPr/>
        </p:nvSpPr>
        <p:spPr>
          <a:xfrm>
            <a:off x="7334288" y="3242166"/>
            <a:ext cx="842226" cy="31777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25" name="Content Placeholder 24"/>
          <p:cNvPicPr>
            <a:picLocks noGrp="1" noChangeAspect="1"/>
          </p:cNvPicPr>
          <p:nvPr>
            <p:ph sz="quarter" idx="16"/>
          </p:nvPr>
        </p:nvPicPr>
        <p:blipFill>
          <a:blip r:embed="rId3" cstate="print">
            <a:extLst>
              <a:ext uri="{28A0092B-C50C-407E-A947-70E740481C1C}">
                <a14:useLocalDpi xmlns:a14="http://schemas.microsoft.com/office/drawing/2010/main" val="0"/>
              </a:ext>
            </a:extLst>
          </a:blip>
          <a:stretch>
            <a:fillRect/>
          </a:stretch>
        </p:blipFill>
        <p:spPr>
          <a:xfrm>
            <a:off x="4701970" y="3092334"/>
            <a:ext cx="467590" cy="56427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3090915"/>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569953" y="3086603"/>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8"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3092334"/>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9" name="Rounded Rectangle 28"/>
          <p:cNvSpPr/>
          <p:nvPr/>
        </p:nvSpPr>
        <p:spPr>
          <a:xfrm>
            <a:off x="3989927" y="3075150"/>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0" name="TextBox 29"/>
          <p:cNvSpPr txBox="1"/>
          <p:nvPr/>
        </p:nvSpPr>
        <p:spPr>
          <a:xfrm>
            <a:off x="3970020" y="3187532"/>
            <a:ext cx="640080" cy="415498"/>
          </a:xfrm>
          <a:prstGeom prst="rect">
            <a:avLst/>
          </a:prstGeom>
          <a:noFill/>
        </p:spPr>
        <p:txBody>
          <a:bodyPr wrap="square" rtlCol="0">
            <a:spAutoFit/>
          </a:bodyPr>
          <a:lstStyle/>
          <a:p>
            <a:pPr algn="ctr"/>
            <a:r>
              <a:rPr lang="en-US" sz="1050" dirty="0"/>
              <a:t>PMI Team</a:t>
            </a:r>
          </a:p>
        </p:txBody>
      </p:sp>
      <p:sp>
        <p:nvSpPr>
          <p:cNvPr id="31" name="Rounded Rectangle 30"/>
          <p:cNvSpPr/>
          <p:nvPr/>
        </p:nvSpPr>
        <p:spPr>
          <a:xfrm>
            <a:off x="3989927" y="4435027"/>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32" name="TextBox 31"/>
          <p:cNvSpPr txBox="1"/>
          <p:nvPr/>
        </p:nvSpPr>
        <p:spPr>
          <a:xfrm>
            <a:off x="3980559" y="4532169"/>
            <a:ext cx="629542" cy="415498"/>
          </a:xfrm>
          <a:prstGeom prst="rect">
            <a:avLst/>
          </a:prstGeom>
          <a:noFill/>
        </p:spPr>
        <p:txBody>
          <a:bodyPr wrap="square" rtlCol="0">
            <a:spAutoFit/>
          </a:bodyPr>
          <a:lstStyle/>
          <a:p>
            <a:pPr algn="ctr"/>
            <a:r>
              <a:rPr lang="en-US" sz="1050" dirty="0"/>
              <a:t>EWH </a:t>
            </a:r>
          </a:p>
          <a:p>
            <a:pPr algn="ctr"/>
            <a:r>
              <a:rPr lang="en-US" sz="1050" dirty="0"/>
              <a:t>Team</a:t>
            </a:r>
          </a:p>
        </p:txBody>
      </p:sp>
      <p:sp>
        <p:nvSpPr>
          <p:cNvPr id="33" name="TextBox 32"/>
          <p:cNvSpPr txBox="1"/>
          <p:nvPr/>
        </p:nvSpPr>
        <p:spPr>
          <a:xfrm>
            <a:off x="4572002" y="3872216"/>
            <a:ext cx="845820" cy="230832"/>
          </a:xfrm>
          <a:prstGeom prst="rect">
            <a:avLst/>
          </a:prstGeom>
          <a:noFill/>
        </p:spPr>
        <p:txBody>
          <a:bodyPr wrap="square" rtlCol="0">
            <a:spAutoFit/>
          </a:bodyPr>
          <a:lstStyle/>
          <a:p>
            <a:pPr algn="ctr"/>
            <a:r>
              <a:rPr lang="en-US" sz="900" dirty="0"/>
              <a:t>Define</a:t>
            </a:r>
          </a:p>
        </p:txBody>
      </p:sp>
      <p:sp>
        <p:nvSpPr>
          <p:cNvPr id="34" name="TextBox 33"/>
          <p:cNvSpPr txBox="1"/>
          <p:nvPr/>
        </p:nvSpPr>
        <p:spPr>
          <a:xfrm>
            <a:off x="5494021" y="3872216"/>
            <a:ext cx="861060" cy="230832"/>
          </a:xfrm>
          <a:prstGeom prst="rect">
            <a:avLst/>
          </a:prstGeom>
          <a:noFill/>
        </p:spPr>
        <p:txBody>
          <a:bodyPr wrap="square" rtlCol="0">
            <a:spAutoFit/>
          </a:bodyPr>
          <a:lstStyle/>
          <a:p>
            <a:pPr algn="ctr"/>
            <a:r>
              <a:rPr lang="en-US" sz="900" dirty="0"/>
              <a:t>Build</a:t>
            </a:r>
          </a:p>
        </p:txBody>
      </p:sp>
      <p:sp>
        <p:nvSpPr>
          <p:cNvPr id="35" name="TextBox 34"/>
          <p:cNvSpPr txBox="1"/>
          <p:nvPr/>
        </p:nvSpPr>
        <p:spPr>
          <a:xfrm>
            <a:off x="6438901" y="3872216"/>
            <a:ext cx="838200" cy="230832"/>
          </a:xfrm>
          <a:prstGeom prst="rect">
            <a:avLst/>
          </a:prstGeom>
          <a:noFill/>
        </p:spPr>
        <p:txBody>
          <a:bodyPr wrap="square" rtlCol="0">
            <a:spAutoFit/>
          </a:bodyPr>
          <a:lstStyle/>
          <a:p>
            <a:pPr algn="ctr"/>
            <a:r>
              <a:rPr lang="en-US" sz="900" dirty="0"/>
              <a:t>Test</a:t>
            </a:r>
          </a:p>
        </p:txBody>
      </p:sp>
      <p:sp>
        <p:nvSpPr>
          <p:cNvPr id="36" name="TextBox 35"/>
          <p:cNvSpPr txBox="1"/>
          <p:nvPr/>
        </p:nvSpPr>
        <p:spPr>
          <a:xfrm>
            <a:off x="7338060" y="3872216"/>
            <a:ext cx="838200" cy="230832"/>
          </a:xfrm>
          <a:prstGeom prst="rect">
            <a:avLst/>
          </a:prstGeom>
          <a:noFill/>
        </p:spPr>
        <p:txBody>
          <a:bodyPr wrap="square" rtlCol="0">
            <a:spAutoFit/>
          </a:bodyPr>
          <a:lstStyle/>
          <a:p>
            <a:pPr algn="ctr"/>
            <a:r>
              <a:rPr lang="en-US" sz="900" dirty="0"/>
              <a:t>Deploy</a:t>
            </a:r>
          </a:p>
        </p:txBody>
      </p:sp>
      <p:pic>
        <p:nvPicPr>
          <p:cNvPr id="37" name="Content Placeholder 24"/>
          <p:cNvPicPr>
            <a:picLocks noChangeAspect="1"/>
          </p:cNvPicPr>
          <p:nvPr/>
        </p:nvPicPr>
        <p:blipFill>
          <a:blip r:embed="rId3" cstate="print">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4701970" y="4452211"/>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8" name="Picture 37"/>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4450792"/>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9" name="Picture 38"/>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569953" y="4446480"/>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0"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4452211"/>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1" name="Rounded Rectangle 40"/>
          <p:cNvSpPr/>
          <p:nvPr/>
        </p:nvSpPr>
        <p:spPr>
          <a:xfrm>
            <a:off x="3989927" y="5736288"/>
            <a:ext cx="4262534" cy="6132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2" name="TextBox 41"/>
          <p:cNvSpPr txBox="1"/>
          <p:nvPr/>
        </p:nvSpPr>
        <p:spPr>
          <a:xfrm>
            <a:off x="3958072" y="5848670"/>
            <a:ext cx="613928" cy="415498"/>
          </a:xfrm>
          <a:prstGeom prst="rect">
            <a:avLst/>
          </a:prstGeom>
          <a:noFill/>
        </p:spPr>
        <p:txBody>
          <a:bodyPr wrap="square" rtlCol="0">
            <a:spAutoFit/>
          </a:bodyPr>
          <a:lstStyle/>
          <a:p>
            <a:pPr algn="ctr"/>
            <a:r>
              <a:rPr lang="en-US" sz="1050" dirty="0"/>
              <a:t>AM Team</a:t>
            </a:r>
          </a:p>
        </p:txBody>
      </p:sp>
      <p:pic>
        <p:nvPicPr>
          <p:cNvPr id="43"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01970" y="575347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4" name="Picture 43"/>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649074" y="5752053"/>
            <a:ext cx="491069" cy="562338"/>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5" name="Picture 44"/>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6569953" y="5747741"/>
            <a:ext cx="493528" cy="554927"/>
          </a:xfrm>
          <a:prstGeom prst="ellipse">
            <a:avLst/>
          </a:prstGeom>
          <a:ln w="63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Content Placeholder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7505543" y="5753472"/>
            <a:ext cx="467590" cy="564278"/>
          </a:xfrm>
          <a:prstGeom prst="ellipse">
            <a:avLst/>
          </a:prstGeom>
          <a:solidFill>
            <a:schemeClr val="tx1">
              <a:lumMod val="75000"/>
              <a:lumOff val="25000"/>
            </a:schemeClr>
          </a:solidFill>
          <a:ln w="6350" cap="rnd">
            <a:solidFill>
              <a:srgbClr val="333333"/>
            </a:solidFill>
            <a:miter lim="800000"/>
            <a:headEnd/>
            <a:tailEnd/>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7" name="TextBox 46"/>
          <p:cNvSpPr txBox="1"/>
          <p:nvPr/>
        </p:nvSpPr>
        <p:spPr>
          <a:xfrm>
            <a:off x="4564382" y="5185200"/>
            <a:ext cx="845820" cy="230832"/>
          </a:xfrm>
          <a:prstGeom prst="rect">
            <a:avLst/>
          </a:prstGeom>
          <a:noFill/>
        </p:spPr>
        <p:txBody>
          <a:bodyPr wrap="square" rtlCol="0">
            <a:spAutoFit/>
          </a:bodyPr>
          <a:lstStyle/>
          <a:p>
            <a:pPr algn="ctr"/>
            <a:r>
              <a:rPr lang="en-US" sz="900" dirty="0"/>
              <a:t>Define</a:t>
            </a:r>
          </a:p>
        </p:txBody>
      </p:sp>
      <p:sp>
        <p:nvSpPr>
          <p:cNvPr id="48" name="TextBox 47"/>
          <p:cNvSpPr txBox="1"/>
          <p:nvPr/>
        </p:nvSpPr>
        <p:spPr>
          <a:xfrm>
            <a:off x="5501641" y="5185200"/>
            <a:ext cx="861060" cy="230832"/>
          </a:xfrm>
          <a:prstGeom prst="rect">
            <a:avLst/>
          </a:prstGeom>
          <a:noFill/>
        </p:spPr>
        <p:txBody>
          <a:bodyPr wrap="square" rtlCol="0">
            <a:spAutoFit/>
          </a:bodyPr>
          <a:lstStyle/>
          <a:p>
            <a:pPr algn="ctr"/>
            <a:r>
              <a:rPr lang="en-US" sz="900" dirty="0"/>
              <a:t>Build</a:t>
            </a:r>
          </a:p>
        </p:txBody>
      </p:sp>
      <p:sp>
        <p:nvSpPr>
          <p:cNvPr id="49" name="TextBox 48"/>
          <p:cNvSpPr txBox="1"/>
          <p:nvPr/>
        </p:nvSpPr>
        <p:spPr>
          <a:xfrm>
            <a:off x="6431281" y="5185200"/>
            <a:ext cx="853440" cy="230832"/>
          </a:xfrm>
          <a:prstGeom prst="rect">
            <a:avLst/>
          </a:prstGeom>
          <a:noFill/>
        </p:spPr>
        <p:txBody>
          <a:bodyPr wrap="square" rtlCol="0">
            <a:spAutoFit/>
          </a:bodyPr>
          <a:lstStyle/>
          <a:p>
            <a:pPr algn="ctr"/>
            <a:r>
              <a:rPr lang="en-US" sz="900" dirty="0"/>
              <a:t>Test</a:t>
            </a:r>
          </a:p>
        </p:txBody>
      </p:sp>
      <p:sp>
        <p:nvSpPr>
          <p:cNvPr id="50" name="TextBox 49"/>
          <p:cNvSpPr txBox="1"/>
          <p:nvPr/>
        </p:nvSpPr>
        <p:spPr>
          <a:xfrm>
            <a:off x="7345680" y="5185200"/>
            <a:ext cx="838200" cy="230832"/>
          </a:xfrm>
          <a:prstGeom prst="rect">
            <a:avLst/>
          </a:prstGeom>
          <a:noFill/>
        </p:spPr>
        <p:txBody>
          <a:bodyPr wrap="square" rtlCol="0">
            <a:spAutoFit/>
          </a:bodyPr>
          <a:lstStyle/>
          <a:p>
            <a:pPr algn="ctr"/>
            <a:r>
              <a:rPr lang="en-US" sz="900" dirty="0"/>
              <a:t>Deploy</a:t>
            </a:r>
          </a:p>
        </p:txBody>
      </p:sp>
      <p:sp>
        <p:nvSpPr>
          <p:cNvPr id="65" name="TextBox 64"/>
          <p:cNvSpPr txBox="1"/>
          <p:nvPr/>
        </p:nvSpPr>
        <p:spPr>
          <a:xfrm>
            <a:off x="4533900" y="6540286"/>
            <a:ext cx="3718560" cy="253916"/>
          </a:xfrm>
          <a:prstGeom prst="rect">
            <a:avLst/>
          </a:prstGeom>
          <a:noFill/>
        </p:spPr>
        <p:txBody>
          <a:bodyPr wrap="square" rtlCol="0">
            <a:spAutoFit/>
          </a:bodyPr>
          <a:lstStyle/>
          <a:p>
            <a:pPr algn="ctr"/>
            <a:r>
              <a:rPr lang="en-US" sz="1050" dirty="0">
                <a:solidFill>
                  <a:schemeClr val="bg1"/>
                </a:solidFill>
              </a:rPr>
              <a:t>Scrum Master     </a:t>
            </a:r>
            <a:r>
              <a:rPr lang="en-US" sz="1050" dirty="0">
                <a:solidFill>
                  <a:schemeClr val="accent3"/>
                </a:solidFill>
              </a:rPr>
              <a:t>Product Owner     </a:t>
            </a:r>
            <a:r>
              <a:rPr lang="en-US" sz="1050" dirty="0">
                <a:solidFill>
                  <a:schemeClr val="bg1"/>
                </a:solidFill>
              </a:rPr>
              <a:t>Development Team</a:t>
            </a:r>
          </a:p>
        </p:txBody>
      </p:sp>
      <p:cxnSp>
        <p:nvCxnSpPr>
          <p:cNvPr id="66" name="Straight Arrow Connector 65"/>
          <p:cNvCxnSpPr>
            <a:stCxn id="65" idx="0"/>
            <a:endCxn id="43" idx="4"/>
          </p:cNvCxnSpPr>
          <p:nvPr/>
        </p:nvCxnSpPr>
        <p:spPr>
          <a:xfrm flipH="1" flipV="1">
            <a:off x="4935765" y="6317750"/>
            <a:ext cx="1457415" cy="2225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5" idx="0"/>
          </p:cNvCxnSpPr>
          <p:nvPr/>
        </p:nvCxnSpPr>
        <p:spPr>
          <a:xfrm flipV="1">
            <a:off x="6393180" y="6344622"/>
            <a:ext cx="0" cy="19566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5" idx="0"/>
            <a:endCxn id="46" idx="4"/>
          </p:cNvCxnSpPr>
          <p:nvPr/>
        </p:nvCxnSpPr>
        <p:spPr>
          <a:xfrm flipV="1">
            <a:off x="6393180" y="6317750"/>
            <a:ext cx="1346158" cy="222536"/>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9" name="Rounded Rectangle 298"/>
          <p:cNvSpPr/>
          <p:nvPr/>
        </p:nvSpPr>
        <p:spPr>
          <a:xfrm>
            <a:off x="3970020" y="2801322"/>
            <a:ext cx="647700" cy="3733800"/>
          </a:xfrm>
          <a:prstGeom prst="round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TextBox 299"/>
          <p:cNvSpPr txBox="1"/>
          <p:nvPr/>
        </p:nvSpPr>
        <p:spPr>
          <a:xfrm>
            <a:off x="2697480" y="4527044"/>
            <a:ext cx="914400" cy="415498"/>
          </a:xfrm>
          <a:prstGeom prst="rect">
            <a:avLst/>
          </a:prstGeom>
          <a:noFill/>
        </p:spPr>
        <p:txBody>
          <a:bodyPr wrap="square" rtlCol="0">
            <a:spAutoFit/>
          </a:bodyPr>
          <a:lstStyle/>
          <a:p>
            <a:pPr algn="ctr"/>
            <a:r>
              <a:rPr lang="en-US" sz="1050" dirty="0">
                <a:solidFill>
                  <a:schemeClr val="accent3"/>
                </a:solidFill>
              </a:rPr>
              <a:t>Agile Teams</a:t>
            </a:r>
          </a:p>
        </p:txBody>
      </p:sp>
      <p:cxnSp>
        <p:nvCxnSpPr>
          <p:cNvPr id="301" name="Straight Arrow Connector 300"/>
          <p:cNvCxnSpPr>
            <a:stCxn id="300" idx="3"/>
            <a:endCxn id="32" idx="1"/>
          </p:cNvCxnSpPr>
          <p:nvPr/>
        </p:nvCxnSpPr>
        <p:spPr>
          <a:xfrm>
            <a:off x="3611880" y="4734793"/>
            <a:ext cx="368679" cy="5125"/>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7" name="Rounded Rectangle 326"/>
          <p:cNvSpPr/>
          <p:nvPr/>
        </p:nvSpPr>
        <p:spPr>
          <a:xfrm>
            <a:off x="3931920" y="1627842"/>
            <a:ext cx="4267199" cy="251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AP243e1 </a:t>
            </a:r>
            <a:r>
              <a:rPr lang="en-US" sz="1100" dirty="0">
                <a:solidFill>
                  <a:srgbClr val="0096DB"/>
                </a:solidFill>
              </a:rPr>
              <a:t>(ART/EPIC)</a:t>
            </a:r>
          </a:p>
        </p:txBody>
      </p:sp>
      <p:sp>
        <p:nvSpPr>
          <p:cNvPr id="223" name="Rounded Rectangle 222"/>
          <p:cNvSpPr/>
          <p:nvPr/>
        </p:nvSpPr>
        <p:spPr>
          <a:xfrm>
            <a:off x="3924300" y="1323042"/>
            <a:ext cx="4267199" cy="259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AP239e4 </a:t>
            </a:r>
            <a:r>
              <a:rPr lang="en-US" sz="1100" dirty="0">
                <a:solidFill>
                  <a:srgbClr val="0096DB"/>
                </a:solidFill>
              </a:rPr>
              <a:t>(ART/EPIC)</a:t>
            </a:r>
          </a:p>
        </p:txBody>
      </p:sp>
    </p:spTree>
    <p:extLst>
      <p:ext uri="{BB962C8B-B14F-4D97-AF65-F5344CB8AC3E}">
        <p14:creationId xmlns:p14="http://schemas.microsoft.com/office/powerpoint/2010/main" val="382998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0.0&quot;&gt;&lt;object type=&quot;1&quot; unique_id=&quot;10001&quot;&gt;&lt;object type=&quot;2&quot; unique_id=&quot;10487&quot;&gt;&lt;object type=&quot;3&quot; unique_id=&quot;10488&quot;&gt;&lt;property id=&quot;20148&quot; value=&quot;5&quot;/&gt;&lt;property id=&quot;20300&quot; value=&quot;Slide 1&quot;/&gt;&lt;property id=&quot;20307&quot; value=&quot;261&quot;/&gt;&lt;/object&gt;&lt;object type=&quot;3&quot; unique_id=&quot;10489&quot;&gt;&lt;property id=&quot;20148&quot; value=&quot;5&quot;/&gt;&lt;property id=&quot;20300&quot; value=&quot;Slide 2&quot;/&gt;&lt;property id=&quot;20307&quot; value=&quot;259&quot;/&gt;&lt;/object&gt;&lt;object type=&quot;3&quot; unique_id=&quot;10490&quot;&gt;&lt;property id=&quot;20148&quot; value=&quot;5&quot;/&gt;&lt;property id=&quot;20300&quot; value=&quot;Slide 3 - &amp;quot;Color preferences&amp;quot;&quot;/&gt;&lt;property id=&quot;20307&quot; value=&quot;262&quot;/&gt;&lt;/object&gt;&lt;/object&gt;&lt;object type=&quot;8&quot; unique_id=&quot;10495&quot;&gt;&lt;/object&gt;&lt;/object&gt;&lt;/database&gt;"/>
  <p:tag name="MMPROD_NEXTUNIQUEID" val="10028"/>
  <p:tag name="SECTOMILLISECCONVERTED" val="1"/>
</p:tagLst>
</file>

<file path=ppt/theme/theme1.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ANTONE 7546">
      <a:srgbClr val="394A59"/>
    </a:custClr>
    <a:custClr name="PANTONE 431">
      <a:srgbClr val="5F6A72"/>
    </a:custClr>
    <a:custClr name="PANTONE 429">
      <a:srgbClr val="A5ACB0"/>
    </a:custClr>
    <a:custClr name="PANTONE CG1">
      <a:srgbClr val="E2E1DD"/>
    </a:custClr>
    <a:custClr name="PANTONE 7421">
      <a:srgbClr val="61162D"/>
    </a:custClr>
    <a:custClr name="PANTONE 221">
      <a:srgbClr val="96004B"/>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9041">
      <a:srgbClr val="E2EBE4"/>
    </a:custClr>
    <a:custClr name="PANTONE 289">
      <a:srgbClr val="002144"/>
    </a:custClr>
    <a:custClr name="PANTONE 2925">
      <a:srgbClr val="0096DB"/>
    </a:custClr>
    <a:custClr name="PANTONE 283">
      <a:srgbClr val="97C5EB"/>
    </a:custClr>
    <a:custClr name="PANTONE 2597">
      <a:srgbClr val="580F8B"/>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928359CC7305D47809A6E4D09895B12" ma:contentTypeVersion="0" ma:contentTypeDescription="Create a new document." ma:contentTypeScope="" ma:versionID="58734b0d5d00aaa9ecfcecd44c708e1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91D66D-CA73-4591-BA35-882D4C09612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FB024C0-3292-4B7C-9F10-F14F1C8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6D4C100-0EDD-4DD2-914D-A957225F12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whitelogo_lowerthirdwhite</Template>
  <TotalTime>3634</TotalTime>
  <Words>1249</Words>
  <Application>Microsoft Office PowerPoint</Application>
  <PresentationFormat>Custom</PresentationFormat>
  <Paragraphs>211</Paragraphs>
  <Slides>15</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Symbol</vt:lpstr>
      <vt:lpstr>Wingdings</vt:lpstr>
      <vt:lpstr>EO&amp;T Slide Master</vt:lpstr>
      <vt:lpstr>Visio</vt:lpstr>
      <vt:lpstr>Agile for Model-Based Standards Development</vt:lpstr>
      <vt:lpstr>Presentation Overview</vt:lpstr>
      <vt:lpstr>SAFe Framework Mapping Proposed by Jean Brange</vt:lpstr>
      <vt:lpstr>Agile Release Train</vt:lpstr>
      <vt:lpstr>Agile Release Train Works Together</vt:lpstr>
      <vt:lpstr>Requirements Management</vt:lpstr>
      <vt:lpstr>TERM Definitions</vt:lpstr>
      <vt:lpstr>TERM Definitions</vt:lpstr>
      <vt:lpstr>Proposed Solution 2: Agile Release Train</vt:lpstr>
      <vt:lpstr>Proposed Solution 3: Program Increment Planning</vt:lpstr>
      <vt:lpstr>Continued Research 1: Advanced Communication Tools</vt:lpstr>
      <vt:lpstr>Continued Research 2: Advanced Communication Tools</vt:lpstr>
      <vt:lpstr>Continued Research 3: Continuous Integration</vt:lpstr>
      <vt:lpstr>Benefits &amp; Impacts</vt:lpstr>
      <vt:lpstr>Next Steps</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Goodenough, Gail M</dc:creator>
  <cp:lastModifiedBy>Harvey (US), Melissa K</cp:lastModifiedBy>
  <cp:revision>233</cp:revision>
  <cp:lastPrinted>2019-08-08T22:07:45Z</cp:lastPrinted>
  <dcterms:created xsi:type="dcterms:W3CDTF">2014-07-09T16:57:44Z</dcterms:created>
  <dcterms:modified xsi:type="dcterms:W3CDTF">2019-09-05T20:26:33Z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0x010100B928359CC7305D47809A6E4D09895B12</vt:lpwstr>
  </property>
</Properties>
</file>