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18"/>
  </p:notesMasterIdLst>
  <p:handoutMasterIdLst>
    <p:handoutMasterId r:id="rId19"/>
  </p:handoutMasterIdLst>
  <p:sldIdLst>
    <p:sldId id="256" r:id="rId5"/>
    <p:sldId id="257" r:id="rId6"/>
    <p:sldId id="271" r:id="rId7"/>
    <p:sldId id="270" r:id="rId8"/>
    <p:sldId id="269" r:id="rId9"/>
    <p:sldId id="266" r:id="rId10"/>
    <p:sldId id="268" r:id="rId11"/>
    <p:sldId id="267" r:id="rId12"/>
    <p:sldId id="274" r:id="rId13"/>
    <p:sldId id="272" r:id="rId14"/>
    <p:sldId id="273" r:id="rId15"/>
    <p:sldId id="275" r:id="rId16"/>
    <p:sldId id="276" r:id="rId17"/>
  </p:sldIdLst>
  <p:sldSz cx="12188825" cy="6858000"/>
  <p:notesSz cx="7023100" cy="93091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2C547B95-4D14-41C2-AB53-7C48A72CE963}">
          <p14:sldIdLst>
            <p14:sldId id="256"/>
            <p14:sldId id="257"/>
          </p14:sldIdLst>
        </p14:section>
        <p14:section name="Agile" id="{256DC1E6-E825-4062-8B80-19478AAF3716}">
          <p14:sldIdLst>
            <p14:sldId id="271"/>
            <p14:sldId id="270"/>
            <p14:sldId id="269"/>
            <p14:sldId id="266"/>
            <p14:sldId id="268"/>
            <p14:sldId id="267"/>
            <p14:sldId id="274"/>
            <p14:sldId id="272"/>
            <p14:sldId id="273"/>
            <p14:sldId id="275"/>
          </p14:sldIdLst>
        </p14:section>
        <p14:section name="ISO Living Lab" id="{6484AC7A-B04A-4CAF-AC3B-12C62C27C0B9}">
          <p14:sldIdLst>
            <p14:sldId id="276"/>
          </p14:sldIdLst>
        </p14:section>
      </p14:sectionLst>
    </p:ext>
    <p:ext uri="{EFAFB233-063F-42B5-8137-9DF3F51BA10A}">
      <p15:sldGuideLst xmlns:p15="http://schemas.microsoft.com/office/powerpoint/2012/main">
        <p15:guide id="1" orient="horz">
          <p15:clr>
            <a:srgbClr val="A4A3A4"/>
          </p15:clr>
        </p15:guide>
        <p15:guide id="2" orient="horz" pos="4046">
          <p15:clr>
            <a:srgbClr val="A4A3A4"/>
          </p15:clr>
        </p15:guide>
        <p15:guide id="3" pos="3840">
          <p15:clr>
            <a:srgbClr val="A4A3A4"/>
          </p15:clr>
        </p15:guide>
        <p15:guide id="4" pos="289">
          <p15:clr>
            <a:srgbClr val="A4A3A4"/>
          </p15:clr>
        </p15:guide>
        <p15:guide id="5" pos="1832">
          <p15:clr>
            <a:srgbClr val="A4A3A4"/>
          </p15:clr>
        </p15:guide>
        <p15:guide id="6" pos="7398">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8288"/>
    <a:srgbClr val="0039A6"/>
    <a:srgbClr val="501788"/>
    <a:srgbClr val="C3DBE5"/>
    <a:srgbClr val="002525"/>
    <a:srgbClr val="00717B"/>
    <a:srgbClr val="EEE4B4"/>
    <a:srgbClr val="253747"/>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93693" autoAdjust="0"/>
  </p:normalViewPr>
  <p:slideViewPr>
    <p:cSldViewPr snapToGrid="0" showGuides="1">
      <p:cViewPr varScale="1">
        <p:scale>
          <a:sx n="101" d="100"/>
          <a:sy n="101" d="100"/>
        </p:scale>
        <p:origin x="114" y="138"/>
      </p:cViewPr>
      <p:guideLst>
        <p:guide orient="horz"/>
        <p:guide orient="horz" pos="4046"/>
        <p:guide pos="3840"/>
        <p:guide pos="289"/>
        <p:guide pos="1832"/>
        <p:guide pos="7398"/>
      </p:guideLst>
    </p:cSldViewPr>
  </p:slideViewPr>
  <p:notesTextViewPr>
    <p:cViewPr>
      <p:scale>
        <a:sx n="75" d="100"/>
        <a:sy n="75" d="100"/>
      </p:scale>
      <p:origin x="0" y="0"/>
    </p:cViewPr>
  </p:notesTextViewPr>
  <p:notesViewPr>
    <p:cSldViewPr snapToGrid="0">
      <p:cViewPr varScale="1">
        <p:scale>
          <a:sx n="61" d="100"/>
          <a:sy n="61" d="100"/>
        </p:scale>
        <p:origin x="-1632" y="-8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E4E05A4-29A6-45AB-82C9-31FC81F0251A}" type="datetimeFigureOut">
              <a:rPr lang="en-US" smtClean="0"/>
              <a:pPr/>
              <a:t>9/9/2019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5A7148C-7D20-4A16-A012-82F3B33BEC33}" type="slidenum">
              <a:rPr lang="en-US" smtClean="0"/>
              <a:pPr/>
              <a:t>‹#›</a:t>
            </a:fld>
            <a:endParaRPr lang="en-US" dirty="0"/>
          </a:p>
        </p:txBody>
      </p:sp>
    </p:spTree>
    <p:extLst>
      <p:ext uri="{BB962C8B-B14F-4D97-AF65-F5344CB8AC3E}">
        <p14:creationId xmlns:p14="http://schemas.microsoft.com/office/powerpoint/2010/main" val="2997003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defRPr sz="1200"/>
            </a:lvl1pPr>
          </a:lstStyle>
          <a:p>
            <a:endParaRPr lang="en-US" dirty="0"/>
          </a:p>
        </p:txBody>
      </p:sp>
      <p:sp>
        <p:nvSpPr>
          <p:cNvPr id="9219" name="Rectangle 3"/>
          <p:cNvSpPr>
            <a:spLocks noGrp="1" noChangeArrowheads="1"/>
          </p:cNvSpPr>
          <p:nvPr>
            <p:ph type="dt" idx="1"/>
          </p:nvPr>
        </p:nvSpPr>
        <p:spPr bwMode="auto">
          <a:xfrm>
            <a:off x="3978132"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defRPr sz="1200"/>
            </a:lvl1pPr>
          </a:lstStyle>
          <a:p>
            <a:endParaRPr lang="en-US" dirty="0"/>
          </a:p>
        </p:txBody>
      </p:sp>
      <p:sp>
        <p:nvSpPr>
          <p:cNvPr id="9220" name="Rectangle 4"/>
          <p:cNvSpPr>
            <a:spLocks noGrp="1" noRot="1" noChangeAspect="1" noChangeArrowheads="1" noTextEdit="1"/>
          </p:cNvSpPr>
          <p:nvPr>
            <p:ph type="sldImg" idx="2"/>
          </p:nvPr>
        </p:nvSpPr>
        <p:spPr bwMode="auto">
          <a:xfrm>
            <a:off x="409575" y="698500"/>
            <a:ext cx="6203950" cy="3490913"/>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2310" y="4421823"/>
            <a:ext cx="5618480" cy="418909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defRPr sz="1200"/>
            </a:lvl1pPr>
          </a:lstStyle>
          <a:p>
            <a:endParaRPr lang="en-US" dirty="0"/>
          </a:p>
        </p:txBody>
      </p:sp>
      <p:sp>
        <p:nvSpPr>
          <p:cNvPr id="9223" name="Rectangle 7"/>
          <p:cNvSpPr>
            <a:spLocks noGrp="1" noChangeArrowheads="1"/>
          </p:cNvSpPr>
          <p:nvPr>
            <p:ph type="sldNum" sz="quarter" idx="5"/>
          </p:nvPr>
        </p:nvSpPr>
        <p:spPr bwMode="auto">
          <a:xfrm>
            <a:off x="3978132"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defRPr sz="1200"/>
            </a:lvl1pPr>
          </a:lstStyle>
          <a:p>
            <a:fld id="{739F009B-AA83-4291-81BE-194F11CE1901}" type="slidenum">
              <a:rPr lang="en-US"/>
              <a:pPr/>
              <a:t>‹#›</a:t>
            </a:fld>
            <a:endParaRPr lang="en-US" dirty="0"/>
          </a:p>
        </p:txBody>
      </p:sp>
    </p:spTree>
    <p:extLst>
      <p:ext uri="{BB962C8B-B14F-4D97-AF65-F5344CB8AC3E}">
        <p14:creationId xmlns:p14="http://schemas.microsoft.com/office/powerpoint/2010/main" val="15435281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9</a:t>
            </a:fld>
            <a:endParaRPr lang="en-US" dirty="0"/>
          </a:p>
        </p:txBody>
      </p:sp>
    </p:spTree>
    <p:extLst>
      <p:ext uri="{BB962C8B-B14F-4D97-AF65-F5344CB8AC3E}">
        <p14:creationId xmlns:p14="http://schemas.microsoft.com/office/powerpoint/2010/main" val="216508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10</a:t>
            </a:fld>
            <a:endParaRPr lang="en-US" dirty="0"/>
          </a:p>
        </p:txBody>
      </p:sp>
    </p:spTree>
    <p:extLst>
      <p:ext uri="{BB962C8B-B14F-4D97-AF65-F5344CB8AC3E}">
        <p14:creationId xmlns:p14="http://schemas.microsoft.com/office/powerpoint/2010/main" val="123237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11</a:t>
            </a:fld>
            <a:endParaRPr lang="en-US" dirty="0"/>
          </a:p>
        </p:txBody>
      </p:sp>
    </p:spTree>
    <p:extLst>
      <p:ext uri="{BB962C8B-B14F-4D97-AF65-F5344CB8AC3E}">
        <p14:creationId xmlns:p14="http://schemas.microsoft.com/office/powerpoint/2010/main" val="530435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8" name="Picture 7"/>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349016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70" name="Picture 69"/>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9554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055" y="777240"/>
            <a:ext cx="11311128" cy="323165"/>
          </a:xfrm>
        </p:spPr>
        <p:txBody>
          <a:bodyPr tIns="45720"/>
          <a:lstStyle>
            <a:lvl1pPr>
              <a:buNone/>
              <a:defRPr b="0">
                <a:solidFill>
                  <a:schemeClr val="bg1"/>
                </a:solidFill>
              </a:defRPr>
            </a:lvl1pPr>
          </a:lstStyle>
          <a:p>
            <a:pPr lvl="0"/>
            <a:r>
              <a:rPr lang="en-US" dirty="0"/>
              <a:t>Click to edit Master text styles</a:t>
            </a:r>
          </a:p>
        </p:txBody>
      </p:sp>
      <p:sp>
        <p:nvSpPr>
          <p:cNvPr id="8" name="Content Placeholder 5"/>
          <p:cNvSpPr>
            <a:spLocks noGrp="1"/>
          </p:cNvSpPr>
          <p:nvPr>
            <p:ph sz="quarter" idx="16"/>
          </p:nvPr>
        </p:nvSpPr>
        <p:spPr>
          <a:xfrm>
            <a:off x="405383" y="1283208"/>
            <a:ext cx="11311128" cy="12741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6" name="Picture 47" descr="Boeing_white_standard"/>
          <p:cNvPicPr>
            <a:picLocks noChangeAspect="1" noChangeArrowheads="1"/>
          </p:cNvPicPr>
          <p:nvPr userDrawn="1"/>
        </p:nvPicPr>
        <p:blipFill>
          <a:blip r:embed="rId2" cstate="print"/>
          <a:srcRect/>
          <a:stretch>
            <a:fillRect/>
          </a:stretch>
        </p:blipFill>
        <p:spPr bwMode="auto">
          <a:xfrm>
            <a:off x="153646" y="6496049"/>
            <a:ext cx="1094129" cy="263939"/>
          </a:xfrm>
          <a:prstGeom prst="rect">
            <a:avLst/>
          </a:prstGeom>
          <a:noFill/>
        </p:spPr>
      </p:pic>
      <p:pic>
        <p:nvPicPr>
          <p:cNvPr id="9" name="Picture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1329926" y="6512385"/>
            <a:ext cx="566997" cy="14968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Content Placeholder 3"/>
          <p:cNvSpPr>
            <a:spLocks noGrp="1"/>
          </p:cNvSpPr>
          <p:nvPr>
            <p:ph sz="quarter" idx="10"/>
          </p:nvPr>
        </p:nvSpPr>
        <p:spPr>
          <a:xfrm>
            <a:off x="446088" y="1203325"/>
            <a:ext cx="11139487" cy="4144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5712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5" y="0"/>
            <a:ext cx="12192000"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453" y="458730"/>
            <a:ext cx="11309295"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628" y="1284670"/>
            <a:ext cx="11311128" cy="1311128"/>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687" r:id="rId1"/>
    <p:sldLayoutId id="2147483730" r:id="rId2"/>
    <p:sldLayoutId id="2147483690" r:id="rId3"/>
    <p:sldLayoutId id="214748373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i="0" u="none">
          <a:solidFill>
            <a:schemeClr val="bg1"/>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429768" y="2612549"/>
            <a:ext cx="10360501" cy="544765"/>
          </a:xfrm>
        </p:spPr>
        <p:txBody>
          <a:bodyPr/>
          <a:lstStyle/>
          <a:p>
            <a:r>
              <a:rPr lang="en-US" sz="3600" dirty="0"/>
              <a:t>Agile for Model-Based Standards Development</a:t>
            </a:r>
            <a:endParaRPr lang="en-GB" sz="3600" dirty="0"/>
          </a:p>
        </p:txBody>
      </p:sp>
      <p:sp>
        <p:nvSpPr>
          <p:cNvPr id="3" name="Subtitle 2"/>
          <p:cNvSpPr>
            <a:spLocks noGrp="1"/>
          </p:cNvSpPr>
          <p:nvPr>
            <p:ph type="subTitle" sz="quarter" idx="1"/>
          </p:nvPr>
        </p:nvSpPr>
        <p:spPr>
          <a:xfrm>
            <a:off x="429768" y="4637994"/>
            <a:ext cx="3876014" cy="904863"/>
          </a:xfrm>
        </p:spPr>
        <p:txBody>
          <a:bodyPr/>
          <a:lstStyle/>
          <a:p>
            <a:r>
              <a:rPr lang="en-US" dirty="0"/>
              <a:t>Brandon Sapp</a:t>
            </a:r>
          </a:p>
          <a:p>
            <a:r>
              <a:rPr lang="en-US" dirty="0"/>
              <a:t>Melissa Harvey</a:t>
            </a:r>
            <a:endParaRPr lang="en-GB" dirty="0"/>
          </a:p>
        </p:txBody>
      </p:sp>
      <p:sp>
        <p:nvSpPr>
          <p:cNvPr id="5" name="Subtitle 2"/>
          <p:cNvSpPr txBox="1">
            <a:spLocks/>
          </p:cNvSpPr>
          <p:nvPr/>
        </p:nvSpPr>
        <p:spPr bwMode="auto">
          <a:xfrm>
            <a:off x="7953996" y="4637994"/>
            <a:ext cx="3876014" cy="904863"/>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Tx/>
              <a:buNone/>
              <a:defRPr sz="2800" b="0">
                <a:solidFill>
                  <a:srgbClr val="788288"/>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r>
              <a:rPr lang="en-US" kern="0" dirty="0"/>
              <a:t>Sylvere Krima</a:t>
            </a:r>
            <a:endParaRPr lang="en-GB" kern="0" dirty="0"/>
          </a:p>
          <a:p>
            <a:pPr algn="r"/>
            <a:r>
              <a:rPr lang="en-US" kern="0" dirty="0"/>
              <a:t>Marion Toussaint</a:t>
            </a:r>
          </a:p>
        </p:txBody>
      </p:sp>
    </p:spTree>
    <p:extLst>
      <p:ext uri="{BB962C8B-B14F-4D97-AF65-F5344CB8AC3E}">
        <p14:creationId xmlns:p14="http://schemas.microsoft.com/office/powerpoint/2010/main" val="394627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2: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921347"/>
          </a:xfrm>
        </p:spPr>
        <p:txBody>
          <a:bodyPr/>
          <a:lstStyle/>
          <a:p>
            <a:pPr lvl="1" indent="0">
              <a:buNone/>
            </a:pPr>
            <a:endParaRPr lang="en-US" sz="1400" b="0" dirty="0"/>
          </a:p>
          <a:p>
            <a:pPr marL="342900" indent="-342900">
              <a:buFont typeface="Arial" panose="020B0604020202020204" pitchFamily="34" charset="0"/>
              <a:buChar char="•"/>
            </a:pPr>
            <a:r>
              <a:rPr lang="en-US" b="0" dirty="0"/>
              <a:t>Consensus management </a:t>
            </a:r>
          </a:p>
          <a:p>
            <a:pPr marL="631825" lvl="1" indent="-342900"/>
            <a:r>
              <a:rPr lang="en-US" sz="1600" b="0" dirty="0"/>
              <a:t>STEP experts:</a:t>
            </a:r>
          </a:p>
          <a:p>
            <a:pPr marL="850900" lvl="2" indent="-342900"/>
            <a:r>
              <a:rPr lang="en-US" sz="1400" dirty="0"/>
              <a:t>A</a:t>
            </a:r>
            <a:r>
              <a:rPr lang="en-US" sz="1400" b="0" dirty="0"/>
              <a:t>re geographical dispersed</a:t>
            </a:r>
          </a:p>
          <a:p>
            <a:pPr marL="850900" lvl="2" indent="-342900"/>
            <a:r>
              <a:rPr lang="en-US" sz="1400" dirty="0"/>
              <a:t>Can’t always attend all the meetings</a:t>
            </a:r>
          </a:p>
          <a:p>
            <a:pPr marL="850900" lvl="2" indent="-342900"/>
            <a:r>
              <a:rPr lang="en-US" sz="1400" dirty="0"/>
              <a:t>Cannot always be dedicated</a:t>
            </a:r>
          </a:p>
          <a:p>
            <a:pPr lvl="2" indent="0">
              <a:buNone/>
            </a:pPr>
            <a:endParaRPr lang="en-US" sz="1600" dirty="0"/>
          </a:p>
          <a:p>
            <a:pPr marL="631825" lvl="1" indent="-342900"/>
            <a:r>
              <a:rPr lang="en-US" sz="1600" dirty="0"/>
              <a:t>Importance of keeping track of and documenting all the activities and decisions during the different meetings</a:t>
            </a:r>
          </a:p>
          <a:p>
            <a:pPr marL="850900" lvl="2" indent="-342900"/>
            <a:r>
              <a:rPr lang="en-US" sz="1400" dirty="0"/>
              <a:t>Decisions can be achievements, new tasks, bugs, bug resolutions, requirements, assignments, …</a:t>
            </a:r>
          </a:p>
          <a:p>
            <a:pPr marL="631825" lvl="1" indent="-342900"/>
            <a:endParaRPr lang="en-US" sz="1600" dirty="0"/>
          </a:p>
          <a:p>
            <a:pPr marL="631825" lvl="1" indent="-342900"/>
            <a:r>
              <a:rPr lang="en-US" sz="1600" dirty="0"/>
              <a:t>Meeting minutes are not necessarily very detailed, formalized, and accessible</a:t>
            </a:r>
          </a:p>
          <a:p>
            <a:pPr marL="850900" lvl="2" indent="-342900"/>
            <a:r>
              <a:rPr lang="en-US" sz="1400" dirty="0"/>
              <a:t>Who, When, Where, What, Why, How </a:t>
            </a:r>
          </a:p>
          <a:p>
            <a:pPr marL="631825" lvl="1" indent="-342900"/>
            <a:endParaRPr lang="en-US" sz="1600" dirty="0"/>
          </a:p>
          <a:p>
            <a:pPr marL="631825" lvl="1" indent="-342900"/>
            <a:r>
              <a:rPr lang="en-US" sz="1600" dirty="0"/>
              <a:t>Develop and implement a formal meeting minutes model and strategy</a:t>
            </a:r>
          </a:p>
          <a:p>
            <a:pPr marL="850900" lvl="2" indent="-342900"/>
            <a:r>
              <a:rPr lang="en-US" sz="1400" b="0" dirty="0"/>
              <a:t>Easier access to the minutes</a:t>
            </a:r>
          </a:p>
          <a:p>
            <a:pPr marL="850900" lvl="2" indent="-342900"/>
            <a:r>
              <a:rPr lang="en-US" sz="1400" dirty="0"/>
              <a:t>Minutes traceability to requirements and </a:t>
            </a:r>
            <a:r>
              <a:rPr lang="en-US" sz="1400" dirty="0" smtClean="0"/>
              <a:t>tasks</a:t>
            </a:r>
          </a:p>
          <a:p>
            <a:pPr marL="850900" lvl="2" indent="-342900"/>
            <a:r>
              <a:rPr lang="en-US" sz="1400" dirty="0" smtClean="0"/>
              <a:t>Supports report generation, automation, and single source of truth</a:t>
            </a:r>
            <a:endParaRPr lang="en-US" sz="1200" dirty="0"/>
          </a:p>
          <a:p>
            <a:pPr marL="850900" lvl="2" indent="-342900"/>
            <a:endParaRPr lang="en-US" sz="1400" dirty="0"/>
          </a:p>
        </p:txBody>
      </p:sp>
    </p:spTree>
    <p:extLst>
      <p:ext uri="{BB962C8B-B14F-4D97-AF65-F5344CB8AC3E}">
        <p14:creationId xmlns:p14="http://schemas.microsoft.com/office/powerpoint/2010/main" val="134370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3: Continuous Integration</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967514"/>
          </a:xfrm>
        </p:spPr>
        <p:txBody>
          <a:bodyPr/>
          <a:lstStyle/>
          <a:p>
            <a:pPr marL="342900" indent="-342900">
              <a:buClr>
                <a:schemeClr val="bg1"/>
              </a:buClr>
              <a:buFont typeface="Arial" panose="020B0604020202020204" pitchFamily="34" charset="0"/>
              <a:buChar char="•"/>
            </a:pPr>
            <a:r>
              <a:rPr lang="en-US" b="0" dirty="0"/>
              <a:t>Continuous integration</a:t>
            </a:r>
          </a:p>
          <a:p>
            <a:pPr marL="631825" lvl="1" indent="-342900"/>
            <a:r>
              <a:rPr lang="en-US" sz="1600" dirty="0"/>
              <a:t>STEP development process:</a:t>
            </a:r>
          </a:p>
          <a:p>
            <a:pPr marL="850900" lvl="2" indent="-342900"/>
            <a:r>
              <a:rPr lang="en-US" sz="1400" dirty="0"/>
              <a:t>currently involves a set of bespoken tools (validation, documentation, packaging, …)</a:t>
            </a:r>
          </a:p>
          <a:p>
            <a:pPr marL="850900" lvl="2" indent="-342900"/>
            <a:r>
              <a:rPr lang="en-US" sz="1400" dirty="0"/>
              <a:t>Will involve new tools after transitioning to Agile</a:t>
            </a:r>
          </a:p>
          <a:p>
            <a:pPr marL="631825" lvl="1" indent="-342900"/>
            <a:endParaRPr lang="en-US" sz="1600" dirty="0"/>
          </a:p>
          <a:p>
            <a:pPr marL="574675" lvl="1" indent="-285750"/>
            <a:r>
              <a:rPr lang="en-US" sz="1600" dirty="0"/>
              <a:t>These tools need to be integrated into a global management system to ensure consistency across and integration of their data objects</a:t>
            </a:r>
          </a:p>
          <a:p>
            <a:pPr marL="574675" lvl="1" indent="-285750"/>
            <a:r>
              <a:rPr lang="en-US" sz="1600" dirty="0"/>
              <a:t>Tool integration will:</a:t>
            </a:r>
          </a:p>
          <a:p>
            <a:pPr marL="793750" lvl="2" indent="-285750"/>
            <a:r>
              <a:rPr lang="en-US" sz="1400" dirty="0"/>
              <a:t>Enable the creation of an automation pipeline</a:t>
            </a:r>
          </a:p>
          <a:p>
            <a:pPr marL="793750" lvl="2" indent="-285750"/>
            <a:r>
              <a:rPr lang="en-US" sz="1400" dirty="0"/>
              <a:t>Enable automated testing and validation of models and derived parts (documentation, publication, …)</a:t>
            </a:r>
          </a:p>
          <a:p>
            <a:pPr marL="793750" lvl="2" indent="-285750"/>
            <a:r>
              <a:rPr lang="en-US" sz="1400" dirty="0"/>
              <a:t>Improve the quality of the standard by detecting errors earlier in the workflow</a:t>
            </a:r>
          </a:p>
          <a:p>
            <a:pPr marL="793750" lvl="2" indent="-285750"/>
            <a:r>
              <a:rPr lang="en-US" sz="1400" dirty="0"/>
              <a:t>Ensure that requirements are properly met</a:t>
            </a:r>
          </a:p>
          <a:p>
            <a:pPr marL="793750" lvl="2" indent="-285750"/>
            <a:r>
              <a:rPr lang="en-US" sz="1400" dirty="0"/>
              <a:t>Reduce development and maintenance cost through automation</a:t>
            </a:r>
          </a:p>
          <a:p>
            <a:pPr marL="631825" lvl="1" indent="-342900"/>
            <a:endParaRPr lang="en-US" sz="1600" dirty="0"/>
          </a:p>
          <a:p>
            <a:pPr lvl="1" indent="0">
              <a:buNone/>
            </a:pPr>
            <a:endParaRPr lang="en-US" sz="1600" b="0" dirty="0"/>
          </a:p>
          <a:p>
            <a:pPr marL="631825" lvl="1" indent="-342900"/>
            <a:endParaRPr lang="en-US" sz="1600" dirty="0"/>
          </a:p>
          <a:p>
            <a:pPr lvl="1" indent="0">
              <a:buNone/>
            </a:pPr>
            <a:endParaRPr lang="en-US" sz="1600" dirty="0"/>
          </a:p>
          <a:p>
            <a:pPr lvl="1" indent="0">
              <a:buNone/>
            </a:pPr>
            <a:endParaRPr lang="en-US" sz="1600" dirty="0"/>
          </a:p>
        </p:txBody>
      </p:sp>
    </p:spTree>
    <p:extLst>
      <p:ext uri="{BB962C8B-B14F-4D97-AF65-F5344CB8AC3E}">
        <p14:creationId xmlns:p14="http://schemas.microsoft.com/office/powerpoint/2010/main" val="87907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Benefits &amp; Impacts</a:t>
            </a:r>
          </a:p>
        </p:txBody>
      </p:sp>
      <p:sp>
        <p:nvSpPr>
          <p:cNvPr id="6" name="Content Placeholder 3"/>
          <p:cNvSpPr>
            <a:spLocks noGrp="1"/>
          </p:cNvSpPr>
          <p:nvPr>
            <p:ph sz="quarter" idx="16"/>
          </p:nvPr>
        </p:nvSpPr>
        <p:spPr>
          <a:xfrm>
            <a:off x="405383" y="1400438"/>
            <a:ext cx="5601407" cy="276999"/>
          </a:xfrm>
        </p:spPr>
        <p:txBody>
          <a:bodyPr/>
          <a:lstStyle/>
          <a:p>
            <a:r>
              <a:rPr lang="en-US" dirty="0"/>
              <a:t>Benefits to MBS Developer</a:t>
            </a:r>
          </a:p>
        </p:txBody>
      </p:sp>
      <p:sp>
        <p:nvSpPr>
          <p:cNvPr id="7" name="Content Placeholder 3"/>
          <p:cNvSpPr txBox="1">
            <a:spLocks/>
          </p:cNvSpPr>
          <p:nvPr/>
        </p:nvSpPr>
        <p:spPr bwMode="auto">
          <a:xfrm>
            <a:off x="6204017" y="1400438"/>
            <a:ext cx="5601407" cy="276999"/>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r>
              <a:rPr lang="en-US" kern="0" dirty="0"/>
              <a:t>Benefits to Industry/Enterprise</a:t>
            </a:r>
          </a:p>
        </p:txBody>
      </p:sp>
      <p:sp>
        <p:nvSpPr>
          <p:cNvPr id="9"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3" name="Rectangle 2">
            <a:extLst>
              <a:ext uri="{FF2B5EF4-FFF2-40B4-BE49-F238E27FC236}">
                <a16:creationId xmlns:a16="http://schemas.microsoft.com/office/drawing/2014/main" id="{14DCAA50-2BFF-4021-8C1D-055AD6B9520A}"/>
              </a:ext>
            </a:extLst>
          </p:cNvPr>
          <p:cNvSpPr/>
          <p:nvPr/>
        </p:nvSpPr>
        <p:spPr>
          <a:xfrm>
            <a:off x="1632859" y="4152808"/>
            <a:ext cx="2772228" cy="91066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Immediate feedback loop to detect and fix issues early</a:t>
            </a:r>
          </a:p>
        </p:txBody>
      </p:sp>
      <p:sp>
        <p:nvSpPr>
          <p:cNvPr id="10" name="Rectangle 9">
            <a:extLst>
              <a:ext uri="{FF2B5EF4-FFF2-40B4-BE49-F238E27FC236}">
                <a16:creationId xmlns:a16="http://schemas.microsoft.com/office/drawing/2014/main" id="{FF7BB725-8815-4BAB-A9BB-00F31830F564}"/>
              </a:ext>
            </a:extLst>
          </p:cNvPr>
          <p:cNvSpPr/>
          <p:nvPr/>
        </p:nvSpPr>
        <p:spPr>
          <a:xfrm>
            <a:off x="1632859" y="5493657"/>
            <a:ext cx="2772228" cy="9071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Increased transparency and visibility across developers and team members</a:t>
            </a:r>
          </a:p>
        </p:txBody>
      </p:sp>
      <p:sp>
        <p:nvSpPr>
          <p:cNvPr id="11" name="Rectangle 10">
            <a:extLst>
              <a:ext uri="{FF2B5EF4-FFF2-40B4-BE49-F238E27FC236}">
                <a16:creationId xmlns:a16="http://schemas.microsoft.com/office/drawing/2014/main" id="{1AFEF8A2-9B6B-4C6E-89AB-FFEEFBFFA870}"/>
              </a:ext>
            </a:extLst>
          </p:cNvPr>
          <p:cNvSpPr/>
          <p:nvPr/>
        </p:nvSpPr>
        <p:spPr>
          <a:xfrm>
            <a:off x="1632859" y="2075185"/>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Avoid “integration hell”</a:t>
            </a:r>
          </a:p>
        </p:txBody>
      </p:sp>
      <p:sp>
        <p:nvSpPr>
          <p:cNvPr id="13" name="Rectangle 12">
            <a:extLst>
              <a:ext uri="{FF2B5EF4-FFF2-40B4-BE49-F238E27FC236}">
                <a16:creationId xmlns:a16="http://schemas.microsoft.com/office/drawing/2014/main" id="{5FCBAFB8-D71A-48C5-A85F-6D56D0EEDFEE}"/>
              </a:ext>
            </a:extLst>
          </p:cNvPr>
          <p:cNvSpPr/>
          <p:nvPr/>
        </p:nvSpPr>
        <p:spPr>
          <a:xfrm>
            <a:off x="1632859" y="3154361"/>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Improve quality and testability</a:t>
            </a:r>
          </a:p>
        </p:txBody>
      </p:sp>
      <p:cxnSp>
        <p:nvCxnSpPr>
          <p:cNvPr id="14" name="Straight Arrow Connector 13">
            <a:extLst>
              <a:ext uri="{FF2B5EF4-FFF2-40B4-BE49-F238E27FC236}">
                <a16:creationId xmlns:a16="http://schemas.microsoft.com/office/drawing/2014/main" id="{38E8BE6A-525B-4790-954B-63C9A20241ED}"/>
              </a:ext>
            </a:extLst>
          </p:cNvPr>
          <p:cNvCxnSpPr>
            <a:cxnSpLocks/>
            <a:stCxn id="11" idx="2"/>
            <a:endCxn id="13" idx="0"/>
          </p:cNvCxnSpPr>
          <p:nvPr/>
        </p:nvCxnSpPr>
        <p:spPr>
          <a:xfrm>
            <a:off x="3018973" y="2756612"/>
            <a:ext cx="0" cy="3977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E4E629-C192-4BAB-9292-D170CA9C6B31}"/>
              </a:ext>
            </a:extLst>
          </p:cNvPr>
          <p:cNvCxnSpPr>
            <a:cxnSpLocks/>
            <a:stCxn id="13" idx="2"/>
            <a:endCxn id="3" idx="0"/>
          </p:cNvCxnSpPr>
          <p:nvPr/>
        </p:nvCxnSpPr>
        <p:spPr>
          <a:xfrm>
            <a:off x="3018973" y="3835788"/>
            <a:ext cx="0" cy="31702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7649075-15C4-4627-8914-6BA54B526FED}"/>
              </a:ext>
            </a:extLst>
          </p:cNvPr>
          <p:cNvSpPr/>
          <p:nvPr/>
        </p:nvSpPr>
        <p:spPr>
          <a:xfrm>
            <a:off x="6535663" y="2644757"/>
            <a:ext cx="2772228" cy="6814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Increased standards coverage and quality</a:t>
            </a:r>
          </a:p>
        </p:txBody>
      </p:sp>
      <p:sp>
        <p:nvSpPr>
          <p:cNvPr id="18" name="Rectangle 17">
            <a:extLst>
              <a:ext uri="{FF2B5EF4-FFF2-40B4-BE49-F238E27FC236}">
                <a16:creationId xmlns:a16="http://schemas.microsoft.com/office/drawing/2014/main" id="{71528368-F886-44EC-9BB1-673A09C7FB51}"/>
              </a:ext>
            </a:extLst>
          </p:cNvPr>
          <p:cNvSpPr/>
          <p:nvPr/>
        </p:nvSpPr>
        <p:spPr>
          <a:xfrm>
            <a:off x="6535662" y="4401998"/>
            <a:ext cx="2772228" cy="66857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Reduction in interoperability costs</a:t>
            </a:r>
          </a:p>
        </p:txBody>
      </p:sp>
      <p:cxnSp>
        <p:nvCxnSpPr>
          <p:cNvPr id="25" name="Connector: Elbow 24">
            <a:extLst>
              <a:ext uri="{FF2B5EF4-FFF2-40B4-BE49-F238E27FC236}">
                <a16:creationId xmlns:a16="http://schemas.microsoft.com/office/drawing/2014/main" id="{F376FA18-8D5B-42BD-A25F-53AD72E11A08}"/>
              </a:ext>
            </a:extLst>
          </p:cNvPr>
          <p:cNvCxnSpPr>
            <a:stCxn id="3" idx="1"/>
            <a:endCxn id="13" idx="1"/>
          </p:cNvCxnSpPr>
          <p:nvPr/>
        </p:nvCxnSpPr>
        <p:spPr>
          <a:xfrm rot="10800000">
            <a:off x="1632859" y="3495076"/>
            <a:ext cx="12700" cy="1113063"/>
          </a:xfrm>
          <a:prstGeom prst="bentConnector3">
            <a:avLst>
              <a:gd name="adj1" fmla="val 180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66AA38A-3459-4465-9D46-A9D418081779}"/>
              </a:ext>
            </a:extLst>
          </p:cNvPr>
          <p:cNvCxnSpPr>
            <a:stCxn id="3" idx="3"/>
            <a:endCxn id="17" idx="1"/>
          </p:cNvCxnSpPr>
          <p:nvPr/>
        </p:nvCxnSpPr>
        <p:spPr>
          <a:xfrm flipV="1">
            <a:off x="4405087" y="2985471"/>
            <a:ext cx="2130576" cy="1622667"/>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B184277-E4A3-4BD5-80AD-4D83115D3348}"/>
              </a:ext>
            </a:extLst>
          </p:cNvPr>
          <p:cNvCxnSpPr>
            <a:stCxn id="11" idx="3"/>
            <a:endCxn id="18" idx="1"/>
          </p:cNvCxnSpPr>
          <p:nvPr/>
        </p:nvCxnSpPr>
        <p:spPr>
          <a:xfrm>
            <a:off x="4405087" y="2415899"/>
            <a:ext cx="2130575" cy="2320387"/>
          </a:xfrm>
          <a:prstGeom prst="bentConnector3">
            <a:avLst>
              <a:gd name="adj1" fmla="val 67672"/>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5DCA9EA-7EFD-47CD-B4F2-6D4327688AB6}"/>
              </a:ext>
            </a:extLst>
          </p:cNvPr>
          <p:cNvCxnSpPr>
            <a:cxnSpLocks/>
            <a:stCxn id="10" idx="3"/>
            <a:endCxn id="18" idx="1"/>
          </p:cNvCxnSpPr>
          <p:nvPr/>
        </p:nvCxnSpPr>
        <p:spPr>
          <a:xfrm flipV="1">
            <a:off x="4405087" y="4736286"/>
            <a:ext cx="2130575" cy="1210943"/>
          </a:xfrm>
          <a:prstGeom prst="bentConnector3">
            <a:avLst>
              <a:gd name="adj1" fmla="val 6744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B5E6E55-3EB5-4CC6-992F-2F6D4538C720}"/>
              </a:ext>
            </a:extLst>
          </p:cNvPr>
          <p:cNvCxnSpPr>
            <a:stCxn id="13" idx="3"/>
            <a:endCxn id="17" idx="1"/>
          </p:cNvCxnSpPr>
          <p:nvPr/>
        </p:nvCxnSpPr>
        <p:spPr>
          <a:xfrm flipV="1">
            <a:off x="4405087" y="2985471"/>
            <a:ext cx="2130576" cy="509604"/>
          </a:xfrm>
          <a:prstGeom prst="bentConnector3">
            <a:avLst/>
          </a:prstGeom>
          <a:ln w="222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04E6082-57F4-4E91-AAD7-CD569552E62F}"/>
              </a:ext>
            </a:extLst>
          </p:cNvPr>
          <p:cNvSpPr/>
          <p:nvPr/>
        </p:nvSpPr>
        <p:spPr>
          <a:xfrm>
            <a:off x="6535662" y="3564589"/>
            <a:ext cx="2772228" cy="5695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Faster delivery</a:t>
            </a:r>
          </a:p>
        </p:txBody>
      </p:sp>
      <p:cxnSp>
        <p:nvCxnSpPr>
          <p:cNvPr id="49" name="Connector: Elbow 48">
            <a:extLst>
              <a:ext uri="{FF2B5EF4-FFF2-40B4-BE49-F238E27FC236}">
                <a16:creationId xmlns:a16="http://schemas.microsoft.com/office/drawing/2014/main" id="{14AB8B05-AC98-40E4-A48B-6F34DD38F43A}"/>
              </a:ext>
            </a:extLst>
          </p:cNvPr>
          <p:cNvCxnSpPr>
            <a:stCxn id="3" idx="3"/>
            <a:endCxn id="47" idx="1"/>
          </p:cNvCxnSpPr>
          <p:nvPr/>
        </p:nvCxnSpPr>
        <p:spPr>
          <a:xfrm flipV="1">
            <a:off x="4405087" y="3849375"/>
            <a:ext cx="2130575" cy="758763"/>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EC09744-5105-45BE-B41A-F3D0DAC198E7}"/>
              </a:ext>
            </a:extLst>
          </p:cNvPr>
          <p:cNvCxnSpPr>
            <a:stCxn id="17" idx="3"/>
            <a:endCxn id="18" idx="3"/>
          </p:cNvCxnSpPr>
          <p:nvPr/>
        </p:nvCxnSpPr>
        <p:spPr>
          <a:xfrm flipH="1">
            <a:off x="9307890" y="2985471"/>
            <a:ext cx="1" cy="1750815"/>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B24F02D-E93F-4228-A5DC-002ED5CDBD22}"/>
              </a:ext>
            </a:extLst>
          </p:cNvPr>
          <p:cNvCxnSpPr>
            <a:stCxn id="47" idx="3"/>
            <a:endCxn id="18" idx="3"/>
          </p:cNvCxnSpPr>
          <p:nvPr/>
        </p:nvCxnSpPr>
        <p:spPr>
          <a:xfrm>
            <a:off x="9307890" y="3849375"/>
            <a:ext cx="12700" cy="88691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69CE710-F651-4FBD-A368-4B40A498E630}"/>
              </a:ext>
            </a:extLst>
          </p:cNvPr>
          <p:cNvCxnSpPr/>
          <p:nvPr/>
        </p:nvCxnSpPr>
        <p:spPr>
          <a:xfrm flipH="1">
            <a:off x="9307890" y="2985470"/>
            <a:ext cx="1" cy="1750815"/>
          </a:xfrm>
          <a:prstGeom prst="bentConnector3">
            <a:avLst>
              <a:gd name="adj1" fmla="val -228600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E7B39C58-556C-4AF5-B63D-A18866C4FCA7}"/>
              </a:ext>
            </a:extLst>
          </p:cNvPr>
          <p:cNvCxnSpPr/>
          <p:nvPr/>
        </p:nvCxnSpPr>
        <p:spPr>
          <a:xfrm>
            <a:off x="9307890" y="3849374"/>
            <a:ext cx="12700" cy="886911"/>
          </a:xfrm>
          <a:prstGeom prst="bentConnector3">
            <a:avLst>
              <a:gd name="adj1" fmla="val 18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33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378565"/>
          </a:xfrm>
        </p:spPr>
        <p:txBody>
          <a:bodyPr/>
          <a:lstStyle/>
          <a:p>
            <a:r>
              <a:rPr lang="en-US" dirty="0"/>
              <a:t>Presentation Overview</a:t>
            </a:r>
            <a:endParaRPr lang="en-GB" dirty="0"/>
          </a:p>
        </p:txBody>
      </p:sp>
      <p:sp>
        <p:nvSpPr>
          <p:cNvPr id="4" name="Content Placeholder 3"/>
          <p:cNvSpPr>
            <a:spLocks noGrp="1"/>
          </p:cNvSpPr>
          <p:nvPr>
            <p:ph sz="quarter" idx="16"/>
          </p:nvPr>
        </p:nvSpPr>
        <p:spPr>
          <a:xfrm>
            <a:off x="405383" y="1283208"/>
            <a:ext cx="11311128" cy="1384995"/>
          </a:xfrm>
        </p:spPr>
        <p:txBody>
          <a:bodyPr/>
          <a:lstStyle/>
          <a:p>
            <a:pPr>
              <a:buNone/>
            </a:pPr>
            <a:r>
              <a:rPr lang="en-US" dirty="0"/>
              <a:t>Living Lab:</a:t>
            </a:r>
          </a:p>
          <a:p>
            <a:pPr marL="342900" indent="-342900"/>
            <a:r>
              <a:rPr lang="en-US" dirty="0"/>
              <a:t>Bugzilla to JIRA</a:t>
            </a:r>
          </a:p>
          <a:p>
            <a:pPr marL="342900" indent="-342900"/>
            <a:r>
              <a:rPr lang="en-US" dirty="0"/>
              <a:t>STEPMOD to STEPDEV [CVS to GIT] Proof of Concept</a:t>
            </a:r>
            <a:endParaRPr lang="en-GB" dirty="0"/>
          </a:p>
          <a:p>
            <a:endParaRPr lang="en-GB" dirty="0"/>
          </a:p>
        </p:txBody>
      </p:sp>
    </p:spTree>
    <p:extLst>
      <p:ext uri="{BB962C8B-B14F-4D97-AF65-F5344CB8AC3E}">
        <p14:creationId xmlns:p14="http://schemas.microsoft.com/office/powerpoint/2010/main" val="399850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055" y="457200"/>
            <a:ext cx="11311128" cy="489365"/>
          </a:xfrm>
        </p:spPr>
        <p:txBody>
          <a:bodyPr/>
          <a:lstStyle/>
          <a:p>
            <a:r>
              <a:rPr lang="en-US" sz="3200" dirty="0"/>
              <a:t>Presentation Overview</a:t>
            </a:r>
            <a:endParaRPr lang="en-GB" sz="3200" dirty="0"/>
          </a:p>
        </p:txBody>
      </p:sp>
      <p:sp>
        <p:nvSpPr>
          <p:cNvPr id="6" name="Content Placeholder 5"/>
          <p:cNvSpPr>
            <a:spLocks noGrp="1"/>
          </p:cNvSpPr>
          <p:nvPr>
            <p:ph sz="quarter" idx="16"/>
          </p:nvPr>
        </p:nvSpPr>
        <p:spPr>
          <a:xfrm>
            <a:off x="405383" y="1283208"/>
            <a:ext cx="11311128" cy="1754326"/>
          </a:xfrm>
        </p:spPr>
        <p:txBody>
          <a:bodyPr/>
          <a:lstStyle/>
          <a:p>
            <a:pPr>
              <a:buNone/>
            </a:pPr>
            <a:r>
              <a:rPr lang="en-US" dirty="0"/>
              <a:t>Agile:</a:t>
            </a:r>
          </a:p>
          <a:p>
            <a:pPr marL="342900" indent="-342900"/>
            <a:r>
              <a:rPr lang="en-US" dirty="0"/>
              <a:t>Program Increment/Iteration </a:t>
            </a:r>
          </a:p>
          <a:p>
            <a:pPr marL="342900" indent="-342900"/>
            <a:r>
              <a:rPr lang="en-US" dirty="0"/>
              <a:t>Agile Release Train/Agile Team and Velocity/Estimation</a:t>
            </a:r>
          </a:p>
          <a:p>
            <a:pPr marL="342900" indent="-342900"/>
            <a:r>
              <a:rPr lang="en-US" dirty="0"/>
              <a:t>Requirements Management</a:t>
            </a:r>
          </a:p>
          <a:p>
            <a:pPr marL="342900" indent="-342900"/>
            <a:endParaRPr lang="en-US" dirty="0"/>
          </a:p>
        </p:txBody>
      </p:sp>
    </p:spTree>
    <p:extLst>
      <p:ext uri="{BB962C8B-B14F-4D97-AF65-F5344CB8AC3E}">
        <p14:creationId xmlns:p14="http://schemas.microsoft.com/office/powerpoint/2010/main" val="155209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Framework Mapping Proposed by Jean Brange</a:t>
            </a:r>
            <a:endParaRPr lang="en-GB" dirty="0"/>
          </a:p>
        </p:txBody>
      </p:sp>
      <p:pic>
        <p:nvPicPr>
          <p:cNvPr id="5" name="Picture 4"/>
          <p:cNvPicPr>
            <a:picLocks noChangeAspect="1"/>
          </p:cNvPicPr>
          <p:nvPr/>
        </p:nvPicPr>
        <p:blipFill>
          <a:blip r:embed="rId2"/>
          <a:stretch>
            <a:fillRect/>
          </a:stretch>
        </p:blipFill>
        <p:spPr>
          <a:xfrm>
            <a:off x="1470257" y="835765"/>
            <a:ext cx="9266723" cy="5675868"/>
          </a:xfrm>
          <a:prstGeom prst="rect">
            <a:avLst/>
          </a:prstGeom>
        </p:spPr>
      </p:pic>
      <p:sp>
        <p:nvSpPr>
          <p:cNvPr id="6" name="5-Point Star 5"/>
          <p:cNvSpPr/>
          <p:nvPr/>
        </p:nvSpPr>
        <p:spPr>
          <a:xfrm>
            <a:off x="5243331" y="3673699"/>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5-Point Star 6"/>
          <p:cNvSpPr/>
          <p:nvPr/>
        </p:nvSpPr>
        <p:spPr>
          <a:xfrm>
            <a:off x="4965538" y="395854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3792864" y="419708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3127093" y="519191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7513898" y="543045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6963980" y="4054664"/>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36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Release Train</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5" name="Picture 4"/>
          <p:cNvPicPr>
            <a:picLocks noChangeAspect="1"/>
          </p:cNvPicPr>
          <p:nvPr/>
        </p:nvPicPr>
        <p:blipFill>
          <a:blip r:embed="rId2"/>
          <a:stretch>
            <a:fillRect/>
          </a:stretch>
        </p:blipFill>
        <p:spPr>
          <a:xfrm>
            <a:off x="448055" y="1569585"/>
            <a:ext cx="7597450" cy="4634445"/>
          </a:xfrm>
          <a:prstGeom prst="rect">
            <a:avLst/>
          </a:prstGeom>
        </p:spPr>
      </p:pic>
    </p:spTree>
    <p:extLst>
      <p:ext uri="{BB962C8B-B14F-4D97-AF65-F5344CB8AC3E}">
        <p14:creationId xmlns:p14="http://schemas.microsoft.com/office/powerpoint/2010/main" val="122328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Release Train Works Together</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21" y="1735437"/>
            <a:ext cx="5355055" cy="364679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147" y="1365046"/>
            <a:ext cx="5278111" cy="4438891"/>
          </a:xfrm>
          <a:prstGeom prst="rect">
            <a:avLst/>
          </a:prstGeom>
        </p:spPr>
      </p:pic>
    </p:spTree>
    <p:extLst>
      <p:ext uri="{BB962C8B-B14F-4D97-AF65-F5344CB8AC3E}">
        <p14:creationId xmlns:p14="http://schemas.microsoft.com/office/powerpoint/2010/main" val="10069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endParaRPr lang="en-GB" dirty="0"/>
          </a:p>
        </p:txBody>
      </p:sp>
      <p:sp>
        <p:nvSpPr>
          <p:cNvPr id="9" name="Content Placeholder 8"/>
          <p:cNvSpPr>
            <a:spLocks noGrp="1"/>
          </p:cNvSpPr>
          <p:nvPr>
            <p:ph sz="quarter" idx="10"/>
          </p:nvPr>
        </p:nvSpPr>
        <p:spPr>
          <a:xfrm>
            <a:off x="446089" y="1203325"/>
            <a:ext cx="4808818" cy="3471720"/>
          </a:xfrm>
        </p:spPr>
        <p:txBody>
          <a:bodyPr/>
          <a:lstStyle/>
          <a:p>
            <a:r>
              <a:rPr lang="en-US" sz="1600" b="0" dirty="0"/>
              <a:t>EPIC [New Work Item] : AP242e3</a:t>
            </a:r>
          </a:p>
          <a:p>
            <a:pPr lvl="1"/>
            <a:r>
              <a:rPr lang="en-US" sz="1600" dirty="0"/>
              <a:t>Capability: Installation PMI</a:t>
            </a:r>
          </a:p>
          <a:p>
            <a:pPr lvl="2"/>
            <a:r>
              <a:rPr lang="en-US" sz="1600" dirty="0"/>
              <a:t>Feature: Installation Holes</a:t>
            </a:r>
          </a:p>
          <a:p>
            <a:pPr lvl="3"/>
            <a:r>
              <a:rPr lang="en-US" dirty="0"/>
              <a:t>Story: Implicit/Simplified Counterdrill Hole</a:t>
            </a:r>
          </a:p>
          <a:p>
            <a:pPr lvl="3"/>
            <a:r>
              <a:rPr lang="en-US" dirty="0"/>
              <a:t>Story: Implicit/Simplified Countersunk Hole</a:t>
            </a:r>
          </a:p>
          <a:p>
            <a:pPr lvl="2"/>
            <a:r>
              <a:rPr lang="en-US" sz="1600" dirty="0"/>
              <a:t>Feature: Installation Fastening Hardware</a:t>
            </a:r>
          </a:p>
          <a:p>
            <a:pPr lvl="3"/>
            <a:r>
              <a:rPr lang="en-US" dirty="0"/>
              <a:t>Story: Implicit/Simplified Rivets</a:t>
            </a:r>
          </a:p>
          <a:p>
            <a:pPr lvl="3"/>
            <a:r>
              <a:rPr lang="en-US" dirty="0"/>
              <a:t>Story: Implicit/Simplified Bolts/Nuts</a:t>
            </a:r>
          </a:p>
          <a:p>
            <a:pPr lvl="3"/>
            <a:endParaRPr lang="en-US" dirty="0"/>
          </a:p>
          <a:p>
            <a:pPr lvl="3"/>
            <a:endParaRPr lang="en-US" dirty="0"/>
          </a:p>
          <a:p>
            <a:pPr marL="115887" lvl="1" indent="0">
              <a:buNone/>
            </a:pPr>
            <a:r>
              <a:rPr lang="en-US" sz="1600" dirty="0"/>
              <a:t>EPIC [New Work Item] : </a:t>
            </a:r>
            <a:r>
              <a:rPr lang="en-US" sz="1600" dirty="0" err="1"/>
              <a:t>Isogeometric</a:t>
            </a:r>
            <a:r>
              <a:rPr lang="en-US" sz="1600" dirty="0"/>
              <a:t> Analysis</a:t>
            </a:r>
          </a:p>
          <a:p>
            <a:pPr marL="115887" lvl="1" indent="0">
              <a:buNone/>
            </a:pPr>
            <a:r>
              <a:rPr lang="en-US" sz="1600" dirty="0"/>
              <a:t>EPIC [New Work Item] : xxx</a:t>
            </a:r>
            <a:endParaRPr lang="en-GB" sz="1600" dirty="0"/>
          </a:p>
        </p:txBody>
      </p:sp>
      <p:sp>
        <p:nvSpPr>
          <p:cNvPr id="3" name="Text Placeholder 2"/>
          <p:cNvSpPr>
            <a:spLocks noGrp="1"/>
          </p:cNvSpPr>
          <p:nvPr>
            <p:ph type="body" sz="quarter" idx="4294967295"/>
          </p:nvPr>
        </p:nvSpPr>
        <p:spPr>
          <a:xfrm>
            <a:off x="445453" y="837295"/>
            <a:ext cx="11310937" cy="239713"/>
          </a:xfrm>
        </p:spPr>
        <p:txBody>
          <a:bodyPr/>
          <a:lstStyle/>
          <a:p>
            <a:r>
              <a:rPr lang="en-US" sz="1400" i="1" dirty="0"/>
              <a:t>SAFe Requirement Model</a:t>
            </a:r>
            <a:endParaRPr lang="en-GB" sz="1400" i="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2244" y="1155805"/>
            <a:ext cx="6066939" cy="4261147"/>
          </a:xfrm>
          <a:prstGeom prst="rect">
            <a:avLst/>
          </a:prstGeom>
          <a:ln>
            <a:noFill/>
          </a:ln>
          <a:effectLst>
            <a:outerShdw blurRad="381000" sx="102000" sy="102000" algn="ctr" rotWithShape="0">
              <a:schemeClr val="bg1">
                <a:alpha val="16000"/>
              </a:schemeClr>
            </a:outerShdw>
          </a:effectLst>
        </p:spPr>
      </p:pic>
      <p:sp>
        <p:nvSpPr>
          <p:cNvPr id="8" name="Rectangle 7"/>
          <p:cNvSpPr/>
          <p:nvPr/>
        </p:nvSpPr>
        <p:spPr>
          <a:xfrm>
            <a:off x="5692244" y="5555451"/>
            <a:ext cx="6092825" cy="276999"/>
          </a:xfrm>
          <a:prstGeom prst="rect">
            <a:avLst/>
          </a:prstGeom>
        </p:spPr>
        <p:txBody>
          <a:bodyPr>
            <a:spAutoFit/>
          </a:bodyPr>
          <a:lstStyle/>
          <a:p>
            <a:pPr algn="ctr"/>
            <a:r>
              <a:rPr lang="en-GB" sz="1200" dirty="0">
                <a:solidFill>
                  <a:schemeClr val="bg1"/>
                </a:solidFill>
              </a:rPr>
              <a:t>https://www.scaledagileframework.com/safe-requirements-model/</a:t>
            </a:r>
          </a:p>
        </p:txBody>
      </p:sp>
    </p:spTree>
    <p:extLst>
      <p:ext uri="{BB962C8B-B14F-4D97-AF65-F5344CB8AC3E}">
        <p14:creationId xmlns:p14="http://schemas.microsoft.com/office/powerpoint/2010/main" val="40385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545586"/>
          </a:xfrm>
        </p:spPr>
        <p:txBody>
          <a:bodyPr/>
          <a:lstStyle/>
          <a:p>
            <a:pPr>
              <a:buNone/>
            </a:pPr>
            <a:r>
              <a:rPr lang="en-US" sz="1600" b="0" u="sng" dirty="0"/>
              <a:t>Program Increment</a:t>
            </a:r>
            <a:r>
              <a:rPr lang="en-US" sz="1600" b="0" dirty="0"/>
              <a:t>: A Program Increment [PI]] is a time box which an Agile Release Train [ART] delivers incremental value tin the form of a working, tested software and systems. The most common pattern for a PI is four development iterations, followed by one Innovation and Planning Iteration.</a:t>
            </a:r>
          </a:p>
          <a:p>
            <a:pPr>
              <a:buNone/>
            </a:pPr>
            <a:endParaRPr lang="en-US" sz="1600" b="0" dirty="0"/>
          </a:p>
          <a:p>
            <a:pPr>
              <a:buNone/>
            </a:pPr>
            <a:r>
              <a:rPr lang="en-US" sz="1600" b="0" u="sng" dirty="0"/>
              <a:t>Iterations</a:t>
            </a:r>
            <a:r>
              <a:rPr lang="en-US" sz="1600" b="0" dirty="0"/>
              <a:t>: Iterations are the basic building block of Agile development. Each iteration is a standard, fixed-length time box, where Agile Teams deliver incremental value in the form of working, tested software and system. The recommended time box is two weeks. However, one to four weeks is acceptable, depending on the business context.</a:t>
            </a:r>
          </a:p>
          <a:p>
            <a:pPr>
              <a:buNone/>
            </a:pPr>
            <a:endParaRPr lang="en-US" sz="1600" b="0" dirty="0"/>
          </a:p>
          <a:p>
            <a:pPr>
              <a:buNone/>
            </a:pPr>
            <a:r>
              <a:rPr lang="en-US" sz="1600" b="0" u="sng" dirty="0"/>
              <a:t>Agile Release Train: </a:t>
            </a:r>
            <a:r>
              <a:rPr lang="en-US" sz="1600" b="0" dirty="0"/>
              <a:t>The Agile Release Train [ART] is a long-lived team of Agile Teams, which, along with stakeholders, incrementally develops, delivers, and where applicable operates, one or more solutions in a value stream.</a:t>
            </a:r>
          </a:p>
          <a:p>
            <a:pPr>
              <a:buNone/>
            </a:pPr>
            <a:endParaRPr lang="en-US" sz="1600" b="0" dirty="0"/>
          </a:p>
          <a:p>
            <a:pPr>
              <a:buNone/>
            </a:pPr>
            <a:r>
              <a:rPr lang="en-US" sz="1600" b="0" dirty="0"/>
              <a:t>Agile Team: An Agile Team is a cross-functional group of 5 to 11 people who have the responsibility to define, build, test, and where applicable deploy, some element of the Solution all in a short iteration time box. Includes Developers, Scrum Master and Product Owner roles.</a:t>
            </a:r>
          </a:p>
        </p:txBody>
      </p:sp>
    </p:spTree>
    <p:extLst>
      <p:ext uri="{BB962C8B-B14F-4D97-AF65-F5344CB8AC3E}">
        <p14:creationId xmlns:p14="http://schemas.microsoft.com/office/powerpoint/2010/main" val="38389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176254"/>
          </a:xfrm>
        </p:spPr>
        <p:txBody>
          <a:bodyPr/>
          <a:lstStyle/>
          <a:p>
            <a:pPr>
              <a:buNone/>
            </a:pPr>
            <a:r>
              <a:rPr lang="en-US" sz="1600" b="0" dirty="0"/>
              <a:t>EPIC: An EPIC is a container for a Solution [Product, Service or System delivered to the customer] development initiative large enough to requirement analysis and financial approval.</a:t>
            </a:r>
          </a:p>
          <a:p>
            <a:endParaRPr lang="en-US" sz="1600" b="0" dirty="0"/>
          </a:p>
          <a:p>
            <a:pPr>
              <a:buNone/>
            </a:pPr>
            <a:r>
              <a:rPr lang="en-US" sz="1600" b="0" dirty="0"/>
              <a:t>Capability: A Capability is a higher-level solution behavior that typically spans multiple ARTs. Capabilities are sized into multiple features to facilitate their implementation in a single Program Increment [PI]</a:t>
            </a:r>
          </a:p>
          <a:p>
            <a:pPr>
              <a:buNone/>
            </a:pPr>
            <a:endParaRPr lang="en-GB" sz="1600" b="0" dirty="0"/>
          </a:p>
          <a:p>
            <a:pPr>
              <a:buNone/>
            </a:pPr>
            <a:r>
              <a:rPr lang="en-US" sz="1600" b="0" dirty="0"/>
              <a:t>Feature: A Feature is a service that fulfills a stakeholder need. Each feature includes a benefit hypothesis and acceptance criteria, and is sized or split as necessary to be delivered by a single Agile Release Train in a Program Increment [PI]</a:t>
            </a:r>
          </a:p>
          <a:p>
            <a:pPr>
              <a:buNone/>
            </a:pPr>
            <a:endParaRPr lang="en-US" sz="1600" b="0" dirty="0"/>
          </a:p>
          <a:p>
            <a:pPr>
              <a:buNone/>
            </a:pPr>
            <a:r>
              <a:rPr lang="en-US" sz="1600" b="0" dirty="0"/>
              <a:t>Story: Stories are short descriptions of a small piece of desired functionality, written in the user’s language. Agile Teams implement small, vertical slices of a system functionality and are sized so they can be completed in a single iteration.</a:t>
            </a:r>
          </a:p>
          <a:p>
            <a:pPr>
              <a:buNone/>
            </a:pPr>
            <a:endParaRPr lang="en-US" sz="1600" b="0" dirty="0"/>
          </a:p>
        </p:txBody>
      </p:sp>
    </p:spTree>
    <p:extLst>
      <p:ext uri="{BB962C8B-B14F-4D97-AF65-F5344CB8AC3E}">
        <p14:creationId xmlns:p14="http://schemas.microsoft.com/office/powerpoint/2010/main" val="9414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1: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450449"/>
          </a:xfrm>
        </p:spPr>
        <p:txBody>
          <a:bodyPr/>
          <a:lstStyle/>
          <a:p>
            <a:pPr>
              <a:buNone/>
            </a:pPr>
            <a:endParaRPr lang="en-US" b="0" dirty="0"/>
          </a:p>
          <a:p>
            <a:pPr marL="342900" indent="-342900">
              <a:buFont typeface="Arial" panose="020B0604020202020204" pitchFamily="34" charset="0"/>
              <a:buChar char="•"/>
            </a:pPr>
            <a:r>
              <a:rPr lang="en-US" b="0" dirty="0"/>
              <a:t>Requirements traceability</a:t>
            </a:r>
          </a:p>
          <a:p>
            <a:pPr marL="631825" lvl="1" indent="-342900"/>
            <a:r>
              <a:rPr lang="en-US" sz="1600" dirty="0"/>
              <a:t>Requirements:</a:t>
            </a:r>
          </a:p>
          <a:p>
            <a:pPr marL="850900" lvl="2" indent="-342900"/>
            <a:r>
              <a:rPr lang="en-US" sz="1400" dirty="0"/>
              <a:t> come from different sources: users, implementers, domain experts, …</a:t>
            </a:r>
          </a:p>
          <a:p>
            <a:pPr marL="850900" lvl="2" indent="-342900"/>
            <a:r>
              <a:rPr lang="en-US" sz="1400" dirty="0"/>
              <a:t> in different forms: email, spreadsheet, word document, meetings, …</a:t>
            </a:r>
          </a:p>
          <a:p>
            <a:pPr marL="850900" lvl="2" indent="-342900"/>
            <a:r>
              <a:rPr lang="en-US" sz="1400" dirty="0"/>
              <a:t> </a:t>
            </a:r>
            <a:r>
              <a:rPr lang="en-US" sz="1400" b="0" dirty="0"/>
              <a:t>change during the development </a:t>
            </a:r>
            <a:r>
              <a:rPr lang="en-US" sz="1400" b="0" dirty="0" smtClean="0"/>
              <a:t>cycle</a:t>
            </a:r>
          </a:p>
          <a:p>
            <a:pPr marL="850900" lvl="2" indent="-342900"/>
            <a:r>
              <a:rPr lang="en-US" sz="1400" dirty="0" smtClean="0"/>
              <a:t>Requirement to be structured/semantic and computer interpretable for automation optimization (i.e. </a:t>
            </a:r>
            <a:r>
              <a:rPr lang="en-US" sz="1400" dirty="0" err="1" smtClean="0"/>
              <a:t>Req</a:t>
            </a:r>
            <a:r>
              <a:rPr lang="en-US" sz="1400" dirty="0" smtClean="0"/>
              <a:t>-IF)</a:t>
            </a:r>
            <a:endParaRPr lang="en-US" sz="1400" b="0" dirty="0"/>
          </a:p>
          <a:p>
            <a:pPr marL="631825" lvl="1" indent="-342900"/>
            <a:endParaRPr lang="en-US" sz="1600" b="0" dirty="0"/>
          </a:p>
          <a:p>
            <a:pPr marL="631825" lvl="1" indent="-342900"/>
            <a:r>
              <a:rPr lang="en-US" sz="1600" b="0" dirty="0"/>
              <a:t>Agile offers methods for requirements traceability</a:t>
            </a:r>
          </a:p>
          <a:p>
            <a:pPr marL="850900" lvl="2" indent="-342900"/>
            <a:r>
              <a:rPr lang="en-US" sz="1400" dirty="0"/>
              <a:t>These methods need tools to be implemented</a:t>
            </a:r>
          </a:p>
          <a:p>
            <a:pPr marL="850900" lvl="2" indent="-342900"/>
            <a:r>
              <a:rPr lang="en-US" sz="1400" dirty="0"/>
              <a:t>Existing tools do not share a common requirement representation and management strategy</a:t>
            </a:r>
          </a:p>
          <a:p>
            <a:pPr marL="850900" lvl="2" indent="-342900"/>
            <a:r>
              <a:rPr lang="en-US" sz="1400" dirty="0"/>
              <a:t>Because of that inconsistency, there is limited integration between the tools involved</a:t>
            </a:r>
            <a:endParaRPr lang="en-US" sz="1200" dirty="0"/>
          </a:p>
          <a:p>
            <a:pPr lvl="2" indent="0">
              <a:buNone/>
            </a:pPr>
            <a:endParaRPr lang="en-US" sz="1600" b="0" dirty="0"/>
          </a:p>
          <a:p>
            <a:pPr marL="631825" lvl="1" indent="-342900"/>
            <a:r>
              <a:rPr lang="en-US" sz="1600" dirty="0"/>
              <a:t>Develop and implement a requirement model and management strategy</a:t>
            </a:r>
          </a:p>
          <a:p>
            <a:pPr marL="850900" lvl="2" indent="-342900"/>
            <a:r>
              <a:rPr lang="en-US" sz="1400" dirty="0"/>
              <a:t>To ensure consistent definition, management and validation of the requirements</a:t>
            </a:r>
            <a:endParaRPr lang="en-US" sz="1400" b="0" dirty="0"/>
          </a:p>
          <a:p>
            <a:pPr lvl="1" indent="0">
              <a:buNone/>
            </a:pPr>
            <a:endParaRPr lang="en-US" sz="1400" b="0" dirty="0"/>
          </a:p>
        </p:txBody>
      </p:sp>
    </p:spTree>
    <p:extLst>
      <p:ext uri="{BB962C8B-B14F-4D97-AF65-F5344CB8AC3E}">
        <p14:creationId xmlns:p14="http://schemas.microsoft.com/office/powerpoint/2010/main" val="99292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487&quot;&gt;&lt;object type=&quot;3&quot; unique_id=&quot;10488&quot;&gt;&lt;property id=&quot;20148&quot; value=&quot;5&quot;/&gt;&lt;property id=&quot;20300&quot; value=&quot;Slide 1&quot;/&gt;&lt;property id=&quot;20307&quot; value=&quot;261&quot;/&gt;&lt;/object&gt;&lt;object type=&quot;3&quot; unique_id=&quot;10489&quot;&gt;&lt;property id=&quot;20148&quot; value=&quot;5&quot;/&gt;&lt;property id=&quot;20300&quot; value=&quot;Slide 2&quot;/&gt;&lt;property id=&quot;20307&quot; value=&quot;259&quot;/&gt;&lt;/object&gt;&lt;object type=&quot;3&quot; unique_id=&quot;10490&quot;&gt;&lt;property id=&quot;20148&quot; value=&quot;5&quot;/&gt;&lt;property id=&quot;20300&quot; value=&quot;Slide 3 - &amp;quot;Color preferences&amp;quot;&quot;/&gt;&lt;property id=&quot;20307&quot; value=&quot;262&quot;/&gt;&lt;/object&gt;&lt;/object&gt;&lt;object type=&quot;8&quot; unique_id=&quot;10495&quot;&gt;&lt;/object&gt;&lt;/object&gt;&lt;/database&gt;"/>
  <p:tag name="MMPROD_NEXTUNIQUEID" val="10028"/>
  <p:tag name="SECTOMILLISECCONVERTED" val="1"/>
</p:tagLst>
</file>

<file path=ppt/theme/theme1.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28359CC7305D47809A6E4D09895B12" ma:contentTypeVersion="0" ma:contentTypeDescription="Create a new document." ma:contentTypeScope="" ma:versionID="58734b0d5d00aaa9ecfcecd44c708e1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B024C0-3292-4B7C-9F10-F14F1C855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691D66D-CA73-4591-BA35-882D4C096123}">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D4C100-0EDD-4DD2-914D-A957225F1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whitelogo_lowerthirdwhite</Template>
  <TotalTime>3635</TotalTime>
  <Words>921</Words>
  <Application>Microsoft Office PowerPoint</Application>
  <PresentationFormat>Custom</PresentationFormat>
  <Paragraphs>120</Paragraphs>
  <Slides>13</Slides>
  <Notes>3</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Symbol</vt:lpstr>
      <vt:lpstr>EO&amp;T Slide Master</vt:lpstr>
      <vt:lpstr>Agile for Model-Based Standards Development</vt:lpstr>
      <vt:lpstr>Presentation Overview</vt:lpstr>
      <vt:lpstr>SAFe Framework Mapping Proposed by Jean Brange</vt:lpstr>
      <vt:lpstr>Agile Release Train</vt:lpstr>
      <vt:lpstr>Agile Release Train Works Together</vt:lpstr>
      <vt:lpstr>Requirements Management</vt:lpstr>
      <vt:lpstr>TERM Definitions</vt:lpstr>
      <vt:lpstr>TERM Definitions</vt:lpstr>
      <vt:lpstr>Continued Research 1: Advanced Communication Tools</vt:lpstr>
      <vt:lpstr>Continued Research 2: Advanced Communication Tools</vt:lpstr>
      <vt:lpstr>Continued Research 3: Continuous Integration</vt:lpstr>
      <vt:lpstr>Benefits &amp; Impacts</vt:lpstr>
      <vt:lpstr>Presentation Overview</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Goodenough, Gail M</dc:creator>
  <cp:lastModifiedBy>Sapp (US), Brandon</cp:lastModifiedBy>
  <cp:revision>237</cp:revision>
  <cp:lastPrinted>2019-08-08T22:07:45Z</cp:lastPrinted>
  <dcterms:created xsi:type="dcterms:W3CDTF">2014-07-09T16:57:44Z</dcterms:created>
  <dcterms:modified xsi:type="dcterms:W3CDTF">2019-09-09T18:16:51Z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0x010100B928359CC7305D47809A6E4D09895B12</vt:lpwstr>
  </property>
</Properties>
</file>