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3" r:id="rId8"/>
    <p:sldId id="259" r:id="rId9"/>
    <p:sldId id="260" r:id="rId10"/>
    <p:sldId id="261" r:id="rId11"/>
  </p:sldIdLst>
  <p:sldSz cx="12188825" cy="6858000"/>
  <p:notesSz cx="7023100" cy="93091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46">
          <p15:clr>
            <a:srgbClr val="A4A3A4"/>
          </p15:clr>
        </p15:guide>
        <p15:guide id="3" pos="3840">
          <p15:clr>
            <a:srgbClr val="A4A3A4"/>
          </p15:clr>
        </p15:guide>
        <p15:guide id="4" pos="289">
          <p15:clr>
            <a:srgbClr val="A4A3A4"/>
          </p15:clr>
        </p15:guide>
        <p15:guide id="5" pos="1832">
          <p15:clr>
            <a:srgbClr val="A4A3A4"/>
          </p15:clr>
        </p15:guide>
        <p15:guide id="6" pos="7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8288"/>
    <a:srgbClr val="0039A6"/>
    <a:srgbClr val="501788"/>
    <a:srgbClr val="C3DBE5"/>
    <a:srgbClr val="002525"/>
    <a:srgbClr val="00717B"/>
    <a:srgbClr val="EEE4B4"/>
    <a:srgbClr val="253747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61878" autoAdjust="0"/>
  </p:normalViewPr>
  <p:slideViewPr>
    <p:cSldViewPr snapToGrid="0" showGuides="1">
      <p:cViewPr varScale="1">
        <p:scale>
          <a:sx n="65" d="100"/>
          <a:sy n="65" d="100"/>
        </p:scale>
        <p:origin x="1502" y="48"/>
      </p:cViewPr>
      <p:guideLst>
        <p:guide orient="horz"/>
        <p:guide orient="horz" pos="4046"/>
        <p:guide pos="3840"/>
        <p:guide pos="289"/>
        <p:guide pos="1832"/>
        <p:guide pos="739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-1632" y="-8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E4E05A4-29A6-45AB-82C9-31FC81F0251A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5A7148C-7D20-4A16-A012-82F3B33BE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03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2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9F009B-AA83-4291-81BE-194F11CE190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28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3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Extended</a:t>
            </a:r>
            <a:r>
              <a:rPr lang="en-US" sz="1200" b="1" u="sng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Length</a:t>
            </a:r>
            <a:endParaRPr lang="en-US" sz="1200" b="1" u="sng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sample across 8 standards and 16 edition publishes revealed the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current average project duration is 43.5 months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(stage 10.99 to stage 60.60)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growth of 4.5 months from ed1 to ed2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Quality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Incomplete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Overtly Complex/Non Implementable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3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768" y="2529450"/>
            <a:ext cx="10360501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10999568" cy="42976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99733"/>
            <a:ext cx="1855788" cy="447675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5" y="399429"/>
            <a:ext cx="1343918" cy="354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01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768" y="2529450"/>
            <a:ext cx="10360501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10999568" cy="42976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99733"/>
            <a:ext cx="1855788" cy="447675"/>
          </a:xfrm>
          <a:prstGeom prst="rect">
            <a:avLst/>
          </a:prstGeom>
          <a:noFill/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5" y="399429"/>
            <a:ext cx="1343918" cy="354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5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055" y="777240"/>
            <a:ext cx="11311128" cy="323165"/>
          </a:xfrm>
        </p:spPr>
        <p:txBody>
          <a:bodyPr tIns="45720"/>
          <a:lstStyle>
            <a:lvl1pPr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2741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9871" y="6291247"/>
            <a:ext cx="1855788" cy="44767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6" y="6290943"/>
            <a:ext cx="1343918" cy="35479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 userDrawn="1"/>
        </p:nvGrpSpPr>
        <p:grpSpPr>
          <a:xfrm>
            <a:off x="11575" y="0"/>
            <a:ext cx="12192000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453" y="458730"/>
            <a:ext cx="11309295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628" y="1284670"/>
            <a:ext cx="11311128" cy="1311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30" r:id="rId2"/>
    <p:sldLayoutId id="214748369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2000">
          <a:solidFill>
            <a:schemeClr val="bg1"/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>
          <a:solidFill>
            <a:schemeClr val="bg1"/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1600">
          <a:solidFill>
            <a:schemeClr val="bg1"/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29768" y="2612549"/>
            <a:ext cx="10360501" cy="544765"/>
          </a:xfrm>
        </p:spPr>
        <p:txBody>
          <a:bodyPr/>
          <a:lstStyle/>
          <a:p>
            <a:r>
              <a:rPr lang="en-US" sz="3600" dirty="0" smtClean="0"/>
              <a:t>Agile for Model-Based Standards Development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3876014" cy="904863"/>
          </a:xfrm>
        </p:spPr>
        <p:txBody>
          <a:bodyPr/>
          <a:lstStyle/>
          <a:p>
            <a:r>
              <a:rPr lang="en-US" dirty="0" smtClean="0"/>
              <a:t>Brandon Sapp</a:t>
            </a:r>
          </a:p>
          <a:p>
            <a:r>
              <a:rPr lang="en-US" dirty="0" smtClean="0"/>
              <a:t>Melissa Harvey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7953996" y="4637994"/>
            <a:ext cx="3876014" cy="9048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sz="2800" b="0">
                <a:solidFill>
                  <a:srgbClr val="788288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US" kern="0" dirty="0" smtClean="0"/>
              <a:t>Sylvere Krima</a:t>
            </a:r>
            <a:endParaRPr lang="en-GB" kern="0" dirty="0" smtClean="0"/>
          </a:p>
          <a:p>
            <a:pPr algn="r"/>
            <a:r>
              <a:rPr lang="en-US" kern="0" dirty="0" smtClean="0"/>
              <a:t>Marion Toussaint</a:t>
            </a:r>
          </a:p>
        </p:txBody>
      </p:sp>
    </p:spTree>
    <p:extLst>
      <p:ext uri="{BB962C8B-B14F-4D97-AF65-F5344CB8AC3E}">
        <p14:creationId xmlns:p14="http://schemas.microsoft.com/office/powerpoint/2010/main" val="39462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US" sz="3200" dirty="0" smtClean="0"/>
              <a:t>Presentation Overview</a:t>
            </a:r>
            <a:endParaRPr lang="en-GB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754326"/>
          </a:xfrm>
        </p:spPr>
        <p:txBody>
          <a:bodyPr/>
          <a:lstStyle/>
          <a:p>
            <a:pPr marL="342900" indent="-342900"/>
            <a:r>
              <a:rPr lang="en-US" dirty="0" smtClean="0"/>
              <a:t>Statement of Business Need</a:t>
            </a:r>
          </a:p>
          <a:p>
            <a:pPr marL="342900" indent="-342900"/>
            <a:r>
              <a:rPr lang="en-US" dirty="0" smtClean="0"/>
              <a:t>Problem Statement</a:t>
            </a:r>
          </a:p>
          <a:p>
            <a:pPr marL="342900" indent="-342900"/>
            <a:r>
              <a:rPr lang="en-US" dirty="0" smtClean="0"/>
              <a:t>Proposed Solutions</a:t>
            </a:r>
          </a:p>
          <a:p>
            <a:pPr marL="342900" indent="-342900"/>
            <a:r>
              <a:rPr lang="en-US" dirty="0" smtClean="0"/>
              <a:t>Benefits/Impacts</a:t>
            </a:r>
          </a:p>
          <a:p>
            <a:pPr marL="342900" indent="-342900"/>
            <a:r>
              <a:rPr lang="en-US" dirty="0" smtClean="0"/>
              <a:t>Next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0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US" sz="3200" dirty="0" smtClean="0"/>
              <a:t>Business/Industry Needs</a:t>
            </a:r>
            <a:endParaRPr lang="en-GB" sz="3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066857" y="1829321"/>
            <a:ext cx="560140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kern="0" dirty="0" smtClean="0"/>
              <a:t>Information requirements are not represented in the standard (i.e. gaps)</a:t>
            </a:r>
          </a:p>
          <a:p>
            <a:pPr marL="171450" indent="-171450"/>
            <a:r>
              <a:rPr lang="en-US" sz="1600" kern="0" dirty="0" smtClean="0"/>
              <a:t>Time to reduce gaps (standards development) is not keeping with the speed of business need</a:t>
            </a:r>
          </a:p>
          <a:p>
            <a:pPr marL="171450" indent="-171450"/>
            <a:r>
              <a:rPr lang="en-US" sz="1600" kern="0" dirty="0" smtClean="0"/>
              <a:t>Interim interoperability cause non-value added costs to the business to: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400438"/>
            <a:ext cx="5601407" cy="276999"/>
          </a:xfrm>
        </p:spPr>
        <p:txBody>
          <a:bodyPr/>
          <a:lstStyle/>
          <a:p>
            <a:r>
              <a:rPr lang="en-US" dirty="0" smtClean="0"/>
              <a:t>Business Scenarios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140043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Business Consequences</a:t>
            </a:r>
            <a:endParaRPr lang="en-US" kern="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256793" y="1829321"/>
            <a:ext cx="5601407" cy="10341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kern="0" dirty="0" smtClean="0"/>
              <a:t>OEM Submission of Technical Data Package to Authority for Certification</a:t>
            </a:r>
          </a:p>
          <a:p>
            <a:pPr marL="171450" indent="-171450"/>
            <a:r>
              <a:rPr lang="en-US" sz="1600" kern="0" dirty="0" smtClean="0"/>
              <a:t>Manufacturing and Support Enablement</a:t>
            </a:r>
          </a:p>
          <a:p>
            <a:pPr marL="171450" indent="-171450"/>
            <a:r>
              <a:rPr lang="en-US" sz="1600" kern="0" dirty="0" smtClean="0"/>
              <a:t>Design Integration</a:t>
            </a:r>
            <a:endParaRPr lang="en-US" sz="1600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6217920" y="3425093"/>
            <a:ext cx="5657850" cy="83099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Manual re-entry and remodeling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Conversion cleanup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Cost of maintaining multiple CAD licenses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Supplier assertion costs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448055" y="917917"/>
            <a:ext cx="11311128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defRPr sz="20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solidFill>
                  <a:schemeClr val="bg1">
                    <a:lumMod val="50000"/>
                  </a:schemeClr>
                </a:solidFill>
              </a:rPr>
              <a:t>Agile for Model-Based-Standards Development</a:t>
            </a: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04" y="2621846"/>
            <a:ext cx="2381373" cy="17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4802532"/>
            <a:ext cx="5601407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200" kern="0" dirty="0" smtClean="0"/>
              <a:t>Lack of Knowledge</a:t>
            </a:r>
          </a:p>
          <a:p>
            <a:pPr lvl="1"/>
            <a:r>
              <a:rPr lang="en-US" sz="1200" kern="0" dirty="0" smtClean="0"/>
              <a:t>Attrition</a:t>
            </a:r>
          </a:p>
          <a:p>
            <a:pPr lvl="1"/>
            <a:r>
              <a:rPr lang="en-US" sz="1200" kern="0" dirty="0" smtClean="0"/>
              <a:t>Disjointed/Incomplete Training</a:t>
            </a:r>
          </a:p>
          <a:p>
            <a:pPr marL="171450" indent="-171450"/>
            <a:r>
              <a:rPr lang="en-US" sz="1200" kern="0" dirty="0" smtClean="0"/>
              <a:t>Lack of Adequate Tool-Chain</a:t>
            </a:r>
          </a:p>
          <a:p>
            <a:pPr lvl="1"/>
            <a:r>
              <a:rPr lang="en-US" sz="1200" kern="0" dirty="0" smtClean="0"/>
              <a:t>Manually Integrated (process controlled)</a:t>
            </a:r>
          </a:p>
          <a:p>
            <a:pPr lvl="1"/>
            <a:r>
              <a:rPr lang="en-US" sz="1200" kern="0" dirty="0" smtClean="0"/>
              <a:t>Outdated Tools</a:t>
            </a:r>
          </a:p>
          <a:p>
            <a:pPr lvl="1"/>
            <a:r>
              <a:rPr lang="en-US" sz="1200" kern="0" dirty="0" smtClean="0"/>
              <a:t>Tools Extended Past Intended Usage</a:t>
            </a:r>
            <a:endParaRPr lang="en-US" sz="12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US" sz="3200" dirty="0" smtClean="0"/>
              <a:t>Problem Statement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5601407" cy="276999"/>
          </a:xfrm>
        </p:spPr>
        <p:txBody>
          <a:bodyPr/>
          <a:lstStyle/>
          <a:p>
            <a:r>
              <a:rPr lang="en-US" dirty="0" smtClean="0"/>
              <a:t>Extended Development Time Length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204017" y="128320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Defects in Quality/Completeness of Releases</a:t>
            </a:r>
            <a:endParaRPr lang="en-US" kern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05383" y="4802532"/>
            <a:ext cx="5601407" cy="14957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1200" kern="0" dirty="0" smtClean="0"/>
              <a:t>Failure to Gain Consensus</a:t>
            </a:r>
          </a:p>
          <a:p>
            <a:pPr marL="574675" lvl="1" indent="-285750"/>
            <a:r>
              <a:rPr lang="en-US" sz="1200" kern="0" dirty="0"/>
              <a:t>Non Optimized </a:t>
            </a:r>
            <a:r>
              <a:rPr lang="en-US" sz="1200" kern="0" dirty="0" smtClean="0"/>
              <a:t>Tool-Chain</a:t>
            </a:r>
          </a:p>
          <a:p>
            <a:pPr marL="574675" lvl="1" indent="-285750"/>
            <a:r>
              <a:rPr lang="en-US" sz="1200" kern="0" dirty="0" smtClean="0"/>
              <a:t>Lack of Workflow Constraints</a:t>
            </a:r>
          </a:p>
          <a:p>
            <a:pPr marL="285750" indent="-285750"/>
            <a:r>
              <a:rPr lang="en-US" sz="1200" kern="0" dirty="0" smtClean="0"/>
              <a:t>Resource Commitment/Management</a:t>
            </a:r>
          </a:p>
          <a:p>
            <a:pPr marL="574675" lvl="1" indent="-285750"/>
            <a:r>
              <a:rPr lang="en-US" sz="1200" kern="0" dirty="0" smtClean="0"/>
              <a:t>Volunteer Staff</a:t>
            </a:r>
          </a:p>
          <a:p>
            <a:pPr marL="574675" lvl="1" indent="-285750"/>
            <a:r>
              <a:rPr lang="en-US" sz="1200" kern="0" dirty="0" smtClean="0"/>
              <a:t>Lack of Resources</a:t>
            </a:r>
          </a:p>
          <a:p>
            <a:pPr marL="574675" lvl="1" indent="-285750"/>
            <a:r>
              <a:rPr lang="en-US" sz="1200" kern="0" dirty="0" smtClean="0"/>
              <a:t>Virtually Distributed Team</a:t>
            </a:r>
            <a:endParaRPr lang="en-US" sz="1200" kern="0" dirty="0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1" y="1579277"/>
            <a:ext cx="5195878" cy="313917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41" y="1586075"/>
            <a:ext cx="4997906" cy="3124943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7" y="2641600"/>
            <a:ext cx="2531110" cy="187198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Proposed Solution</a:t>
            </a:r>
            <a:endParaRPr lang="en-GB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400438"/>
            <a:ext cx="5444432" cy="48398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788" y="1435824"/>
            <a:ext cx="2768118" cy="11761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13" y="3463975"/>
            <a:ext cx="2765782" cy="664596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177976"/>
              </p:ext>
            </p:extLst>
          </p:nvPr>
        </p:nvGraphicFramePr>
        <p:xfrm>
          <a:off x="9104884" y="2671511"/>
          <a:ext cx="2743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5" imgW="5467350" imgH="3819396" progId="Visio.Drawing.15">
                  <p:embed/>
                </p:oleObj>
              </mc:Choice>
              <mc:Fallback>
                <p:oleObj name="Visio" r:id="rId5" imgW="5467350" imgH="38193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4884" y="2671511"/>
                        <a:ext cx="2743200" cy="190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1235" y="1441937"/>
            <a:ext cx="2798687" cy="19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Benefits &amp; Impacts</a:t>
            </a:r>
            <a:endParaRPr lang="en-GB" sz="3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285042" y="1822232"/>
            <a:ext cx="5601407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kern="0" dirty="0" smtClean="0"/>
              <a:t>Increase speed of standards supporting info requirements gap closure</a:t>
            </a:r>
          </a:p>
          <a:p>
            <a:pPr marL="171450" indent="-171450"/>
            <a:r>
              <a:rPr lang="en-US" sz="1600" kern="0" dirty="0" smtClean="0"/>
              <a:t>Reduction in interoperability costs (supplier assertion reduction, manual reentry, conversion)</a:t>
            </a:r>
            <a:endParaRPr lang="en-US" sz="1600" kern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400438"/>
            <a:ext cx="5601407" cy="276999"/>
          </a:xfrm>
        </p:spPr>
        <p:txBody>
          <a:bodyPr/>
          <a:lstStyle/>
          <a:p>
            <a:r>
              <a:rPr lang="en-US" dirty="0" smtClean="0"/>
              <a:t>Benefits to MBS Developer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140043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Benefits to Industry/Enterprise</a:t>
            </a:r>
            <a:endParaRPr lang="en-US" kern="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05383" y="1822232"/>
            <a:ext cx="5601407" cy="13295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1600" kern="0" dirty="0" smtClean="0"/>
              <a:t>Immediate feedback loop to detect and fix issues early</a:t>
            </a:r>
          </a:p>
          <a:p>
            <a:pPr marL="285750" indent="-285750"/>
            <a:r>
              <a:rPr lang="en-US" sz="1600" kern="0" dirty="0" smtClean="0"/>
              <a:t>Increase transparency and visibility to other developers and team members </a:t>
            </a:r>
          </a:p>
          <a:p>
            <a:pPr marL="285750" indent="-285750"/>
            <a:r>
              <a:rPr lang="en-US" sz="1600" kern="0" dirty="0" smtClean="0"/>
              <a:t>Avoid “integration hell”</a:t>
            </a:r>
          </a:p>
          <a:p>
            <a:pPr marL="285750" indent="-285750"/>
            <a:r>
              <a:rPr lang="en-US" sz="1600" kern="0" dirty="0" smtClean="0"/>
              <a:t>Improve quality and testability</a:t>
            </a:r>
            <a:endParaRPr lang="en-US" sz="1600" kern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9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Next Steps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400438"/>
            <a:ext cx="11311128" cy="1015663"/>
          </a:xfrm>
        </p:spPr>
        <p:txBody>
          <a:bodyPr/>
          <a:lstStyle/>
          <a:p>
            <a:r>
              <a:rPr lang="en-GB" dirty="0" smtClean="0"/>
              <a:t>Implement:</a:t>
            </a:r>
          </a:p>
          <a:p>
            <a:endParaRPr lang="en-GB" dirty="0"/>
          </a:p>
          <a:p>
            <a:r>
              <a:rPr lang="en-GB" dirty="0" smtClean="0"/>
              <a:t>Continued Research: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8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487&quot;&gt;&lt;object type=&quot;3&quot; unique_id=&quot;10488&quot;&gt;&lt;property id=&quot;20148&quot; value=&quot;5&quot;/&gt;&lt;property id=&quot;20300&quot; value=&quot;Slide 1&quot;/&gt;&lt;property id=&quot;20307&quot; value=&quot;261&quot;/&gt;&lt;/object&gt;&lt;object type=&quot;3&quot; unique_id=&quot;10489&quot;&gt;&lt;property id=&quot;20148&quot; value=&quot;5&quot;/&gt;&lt;property id=&quot;20300&quot; value=&quot;Slide 2&quot;/&gt;&lt;property id=&quot;20307&quot; value=&quot;259&quot;/&gt;&lt;/object&gt;&lt;object type=&quot;3&quot; unique_id=&quot;10490&quot;&gt;&lt;property id=&quot;20148&quot; value=&quot;5&quot;/&gt;&lt;property id=&quot;20300&quot; value=&quot;Slide 3 - &amp;quot;Color preferences&amp;quot;&quot;/&gt;&lt;property id=&quot;20307&quot; value=&quot;262&quot;/&gt;&lt;/object&gt;&lt;/object&gt;&lt;object type=&quot;8&quot; unique_id=&quot;10495&quot;&gt;&lt;/object&gt;&lt;/object&gt;&lt;/database&gt;"/>
  <p:tag name="MMPROD_NEXTUNIQUEID" val="10028"/>
  <p:tag name="SECTOMILLISECCONVERTED" val="1"/>
</p:tagLst>
</file>

<file path=ppt/theme/theme1.xml><?xml version="1.0" encoding="utf-8"?>
<a:theme xmlns:a="http://schemas.openxmlformats.org/drawingml/2006/main" name="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ANTONE 7421">
      <a:srgbClr val="61162D"/>
    </a:custClr>
    <a:custClr name="PANTONE 221">
      <a:srgbClr val="96004B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9041">
      <a:srgbClr val="E2EBE4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28359CC7305D47809A6E4D09895B12" ma:contentTypeVersion="0" ma:contentTypeDescription="Create a new document." ma:contentTypeScope="" ma:versionID="58734b0d5d00aaa9ecfcecd44c708e1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D4C100-0EDD-4DD2-914D-A957225F1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B024C0-3292-4B7C-9F10-F14F1C855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91D66D-CA73-4591-BA35-882D4C09612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whitelogo_lowerthirdwhite</Template>
  <TotalTime>3089</TotalTime>
  <Words>295</Words>
  <Application>Microsoft Office PowerPoint</Application>
  <PresentationFormat>Custom</PresentationFormat>
  <Paragraphs>71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Symbol</vt:lpstr>
      <vt:lpstr>EO&amp;T Slide Master</vt:lpstr>
      <vt:lpstr>Visio</vt:lpstr>
      <vt:lpstr>Agile for Model-Based Standards Development</vt:lpstr>
      <vt:lpstr>Presentation Overview</vt:lpstr>
      <vt:lpstr>Business/Industry Needs</vt:lpstr>
      <vt:lpstr>Problem Statement</vt:lpstr>
      <vt:lpstr>Proposed Solution</vt:lpstr>
      <vt:lpstr>Benefits &amp; Impacts</vt:lpstr>
      <vt:lpstr>Next Steps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Goodenough, Gail M</dc:creator>
  <cp:lastModifiedBy>Harvey, Melissa K</cp:lastModifiedBy>
  <cp:revision>189</cp:revision>
  <cp:lastPrinted>2019-08-08T22:07:45Z</cp:lastPrinted>
  <dcterms:created xsi:type="dcterms:W3CDTF">2014-07-09T16:57:44Z</dcterms:created>
  <dcterms:modified xsi:type="dcterms:W3CDTF">2019-08-20T23:05:20Z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0x010100B928359CC7305D47809A6E4D09895B12</vt:lpwstr>
  </property>
</Properties>
</file>