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3" r:id="rId8"/>
    <p:sldId id="259" r:id="rId9"/>
    <p:sldId id="265" r:id="rId10"/>
    <p:sldId id="264" r:id="rId11"/>
    <p:sldId id="266" r:id="rId12"/>
    <p:sldId id="267" r:id="rId13"/>
    <p:sldId id="260" r:id="rId14"/>
    <p:sldId id="261" r:id="rId15"/>
  </p:sldIdLst>
  <p:sldSz cx="12188825" cy="6858000"/>
  <p:notesSz cx="7023100" cy="93091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46">
          <p15:clr>
            <a:srgbClr val="A4A3A4"/>
          </p15:clr>
        </p15:guide>
        <p15:guide id="3" pos="3840">
          <p15:clr>
            <a:srgbClr val="A4A3A4"/>
          </p15:clr>
        </p15:guide>
        <p15:guide id="4" pos="289">
          <p15:clr>
            <a:srgbClr val="A4A3A4"/>
          </p15:clr>
        </p15:guide>
        <p15:guide id="5" pos="1832">
          <p15:clr>
            <a:srgbClr val="A4A3A4"/>
          </p15:clr>
        </p15:guide>
        <p15:guide id="6" pos="7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8288"/>
    <a:srgbClr val="0039A6"/>
    <a:srgbClr val="501788"/>
    <a:srgbClr val="C3DBE5"/>
    <a:srgbClr val="002525"/>
    <a:srgbClr val="00717B"/>
    <a:srgbClr val="EEE4B4"/>
    <a:srgbClr val="253747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304" autoAdjust="0"/>
  </p:normalViewPr>
  <p:slideViewPr>
    <p:cSldViewPr snapToGrid="0" showGuides="1">
      <p:cViewPr varScale="1">
        <p:scale>
          <a:sx n="102" d="100"/>
          <a:sy n="102" d="100"/>
        </p:scale>
        <p:origin x="58" y="58"/>
      </p:cViewPr>
      <p:guideLst>
        <p:guide orient="horz"/>
        <p:guide orient="horz" pos="4046"/>
        <p:guide pos="3840"/>
        <p:guide pos="289"/>
        <p:guide pos="1832"/>
        <p:guide pos="7398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632" y="-8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4E05A4-29A6-45AB-82C9-31FC81F0251A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5A7148C-7D20-4A16-A012-82F3B33BEC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3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823"/>
            <a:ext cx="561848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9F009B-AA83-4291-81BE-194F11CE19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8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Extended</a:t>
            </a:r>
            <a:r>
              <a:rPr lang="en-US" sz="1200" b="1" u="sng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Length</a:t>
            </a:r>
            <a:endParaRPr lang="en-US" sz="1200" b="1" u="sng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sample across 8 standards and 16 edition publishes revealed the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current average project duration is 43.5 months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(stage 10.99 to stage 60.60)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growth of 4.5 months from ed1 to ed2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Quality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Incomplete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Overtly Complex/Non Implementable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3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8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10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5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F009B-AA83-4291-81BE-194F11CE19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8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01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eing 12 column grid" hidden="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20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41" name="Group 40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0" name="Straight Connector 59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Straight Connector 60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4" name="Straight Connector 63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5" name="Straight Connector 64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6" name="Straight Connector 65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1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22" name="Straight Connector 21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Connector 18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1"/>
          <p:cNvSpPr>
            <a:spLocks noGrp="1"/>
          </p:cNvSpPr>
          <p:nvPr>
            <p:ph type="ctrTitle" sz="quarter"/>
          </p:nvPr>
        </p:nvSpPr>
        <p:spPr>
          <a:xfrm>
            <a:off x="429768" y="2529450"/>
            <a:ext cx="10360501" cy="710964"/>
          </a:xfrm>
        </p:spPr>
        <p:txBody>
          <a:bodyPr anchor="ctr" anchorCtr="0"/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10999568" cy="429768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rgbClr val="788288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399733"/>
            <a:ext cx="1855788" cy="447675"/>
          </a:xfrm>
          <a:prstGeom prst="rect">
            <a:avLst/>
          </a:prstGeom>
          <a:noFill/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55" y="399429"/>
            <a:ext cx="1343918" cy="354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5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3785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48055" y="777240"/>
            <a:ext cx="11311128" cy="323165"/>
          </a:xfrm>
        </p:spPr>
        <p:txBody>
          <a:bodyPr tIns="4572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2741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47" descr="Boeing_white_standar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9871" y="6291247"/>
            <a:ext cx="1855788" cy="44767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6" y="6290943"/>
            <a:ext cx="1343918" cy="3547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oeing 12 column grid" hidden="1"/>
          <p:cNvGrpSpPr/>
          <p:nvPr userDrawn="1"/>
        </p:nvGrpSpPr>
        <p:grpSpPr>
          <a:xfrm>
            <a:off x="11575" y="0"/>
            <a:ext cx="12192000" cy="6858000"/>
            <a:chOff x="0" y="0"/>
            <a:chExt cx="12192000" cy="6858000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grpSp>
            <p:nvGrpSpPr>
              <p:cNvPr id="15" name="Boeing 12 column grid"/>
              <p:cNvGrpSpPr/>
              <p:nvPr userDrawn="1"/>
            </p:nvGrpSpPr>
            <p:grpSpPr>
              <a:xfrm>
                <a:off x="0" y="461727"/>
                <a:ext cx="12188825" cy="5957180"/>
                <a:chOff x="129803" y="456356"/>
                <a:chExt cx="8890818" cy="5958732"/>
              </a:xfrm>
            </p:grpSpPr>
            <p:cxnSp>
              <p:nvCxnSpPr>
                <p:cNvPr id="20" name="Straight Connector 19"/>
                <p:cNvCxnSpPr/>
                <p:nvPr userDrawn="1"/>
              </p:nvCxnSpPr>
              <p:spPr>
                <a:xfrm>
                  <a:off x="471778" y="995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Straight Connector 20"/>
                <p:cNvCxnSpPr/>
                <p:nvPr userDrawn="1"/>
              </p:nvCxnSpPr>
              <p:spPr>
                <a:xfrm>
                  <a:off x="471778" y="1291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>
                <a:xfrm>
                  <a:off x="464396" y="2136995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Straight Connector 22"/>
                <p:cNvCxnSpPr/>
                <p:nvPr userDrawn="1"/>
              </p:nvCxnSpPr>
              <p:spPr>
                <a:xfrm>
                  <a:off x="464396" y="2432456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>
                <a:xfrm>
                  <a:off x="459993" y="3288274"/>
                  <a:ext cx="8223097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Straight Connector 24"/>
                <p:cNvCxnSpPr/>
                <p:nvPr userDrawn="1"/>
              </p:nvCxnSpPr>
              <p:spPr>
                <a:xfrm>
                  <a:off x="466598" y="3583735"/>
                  <a:ext cx="821649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>
                <a:xfrm>
                  <a:off x="464396" y="4424269"/>
                  <a:ext cx="8218694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26"/>
                <p:cNvCxnSpPr/>
                <p:nvPr userDrawn="1"/>
              </p:nvCxnSpPr>
              <p:spPr>
                <a:xfrm>
                  <a:off x="462195" y="4719730"/>
                  <a:ext cx="8220896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471778" y="5567906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471778" y="586336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0" name="Rectangle 29"/>
                <p:cNvSpPr/>
                <p:nvPr userDrawn="1"/>
              </p:nvSpPr>
              <p:spPr>
                <a:xfrm>
                  <a:off x="463550" y="456356"/>
                  <a:ext cx="8223250" cy="5944444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471782" y="1143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129803" y="2284726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463550" y="3432679"/>
                  <a:ext cx="8223250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129803" y="4572000"/>
                  <a:ext cx="8890818" cy="0"/>
                </a:xfrm>
                <a:prstGeom prst="line">
                  <a:avLst/>
                </a:prstGeom>
                <a:noFill/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471782" y="5715637"/>
                  <a:ext cx="8211312" cy="0"/>
                </a:xfrm>
                <a:prstGeom prst="line">
                  <a:avLst/>
                </a:prstGeom>
                <a:noFill/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6" name="Group 35"/>
                <p:cNvGrpSpPr/>
                <p:nvPr userDrawn="1"/>
              </p:nvGrpSpPr>
              <p:grpSpPr>
                <a:xfrm>
                  <a:off x="1043681" y="457200"/>
                  <a:ext cx="7060730" cy="5957888"/>
                  <a:chOff x="1043681" y="0"/>
                  <a:chExt cx="7060730" cy="6858000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7081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lgDash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8" name="Straight Connector 20"/>
                  <p:cNvCxnSpPr/>
                  <p:nvPr/>
                </p:nvCxnSpPr>
                <p:spPr>
                  <a:xfrm>
                    <a:off x="104368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9" name="Straight Connector 15"/>
                  <p:cNvCxnSpPr/>
                  <p:nvPr/>
                </p:nvCxnSpPr>
                <p:spPr>
                  <a:xfrm>
                    <a:off x="11584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4150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185298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43709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32550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5473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5" name="Straight Connector 44"/>
                  <p:cNvCxnSpPr/>
                  <p:nvPr userDrawn="1"/>
                </p:nvCxnSpPr>
                <p:spPr>
                  <a:xfrm>
                    <a:off x="3128876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6" name="Straight Connector 45"/>
                  <p:cNvCxnSpPr/>
                  <p:nvPr userDrawn="1"/>
                </p:nvCxnSpPr>
                <p:spPr>
                  <a:xfrm>
                    <a:off x="324337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7" name="Straight Connector 46"/>
                  <p:cNvCxnSpPr/>
                  <p:nvPr userDrawn="1"/>
                </p:nvCxnSpPr>
                <p:spPr>
                  <a:xfrm>
                    <a:off x="382641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8" name="Straight Connector 47"/>
                  <p:cNvCxnSpPr/>
                  <p:nvPr userDrawn="1"/>
                </p:nvCxnSpPr>
                <p:spPr>
                  <a:xfrm>
                    <a:off x="3937473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49" name="Straight Connector 48"/>
                  <p:cNvCxnSpPr/>
                  <p:nvPr userDrawn="1"/>
                </p:nvCxnSpPr>
                <p:spPr>
                  <a:xfrm>
                    <a:off x="452230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0" name="Straight Connector 49"/>
                  <p:cNvCxnSpPr/>
                  <p:nvPr userDrawn="1"/>
                </p:nvCxnSpPr>
                <p:spPr>
                  <a:xfrm>
                    <a:off x="462823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1" name="Straight Connector 50"/>
                  <p:cNvCxnSpPr/>
                  <p:nvPr userDrawn="1"/>
                </p:nvCxnSpPr>
                <p:spPr>
                  <a:xfrm>
                    <a:off x="5213787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2" name="Straight Connector 51"/>
                  <p:cNvCxnSpPr/>
                  <p:nvPr userDrawn="1"/>
                </p:nvCxnSpPr>
                <p:spPr>
                  <a:xfrm>
                    <a:off x="8104411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3" name="Straight Connector 52"/>
                  <p:cNvCxnSpPr/>
                  <p:nvPr userDrawn="1"/>
                </p:nvCxnSpPr>
                <p:spPr>
                  <a:xfrm>
                    <a:off x="590715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/>
                  <p:cNvCxnSpPr/>
                  <p:nvPr userDrawn="1"/>
                </p:nvCxnSpPr>
                <p:spPr>
                  <a:xfrm>
                    <a:off x="6019769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5" name="Straight Connector 54"/>
                  <p:cNvCxnSpPr/>
                  <p:nvPr userDrawn="1"/>
                </p:nvCxnSpPr>
                <p:spPr>
                  <a:xfrm>
                    <a:off x="6605010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6" name="Straight Connector 55"/>
                  <p:cNvCxnSpPr/>
                  <p:nvPr userDrawn="1"/>
                </p:nvCxnSpPr>
                <p:spPr>
                  <a:xfrm>
                    <a:off x="6713862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7" name="Straight Connector 56"/>
                  <p:cNvCxnSpPr/>
                  <p:nvPr userDrawn="1"/>
                </p:nvCxnSpPr>
                <p:spPr>
                  <a:xfrm>
                    <a:off x="729868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Straight Connector 57"/>
                  <p:cNvCxnSpPr/>
                  <p:nvPr userDrawn="1"/>
                </p:nvCxnSpPr>
                <p:spPr>
                  <a:xfrm>
                    <a:off x="740902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9" name="Straight Connector 58"/>
                  <p:cNvCxnSpPr/>
                  <p:nvPr userDrawn="1"/>
                </p:nvCxnSpPr>
                <p:spPr>
                  <a:xfrm>
                    <a:off x="7990175" y="0"/>
                    <a:ext cx="0" cy="6858000"/>
                  </a:xfrm>
                  <a:prstGeom prst="line">
                    <a:avLst/>
                  </a:prstGeom>
                  <a:noFill/>
                  <a:ln w="6350">
                    <a:solidFill>
                      <a:schemeClr val="accent1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6" name="Group 41"/>
              <p:cNvGrpSpPr/>
              <p:nvPr userDrawn="1"/>
            </p:nvGrpSpPr>
            <p:grpSpPr>
              <a:xfrm>
                <a:off x="7002578" y="0"/>
                <a:ext cx="5178519" cy="6858000"/>
                <a:chOff x="3954578" y="0"/>
                <a:chExt cx="5178519" cy="6858000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3954578" y="0"/>
                  <a:ext cx="5167884" cy="6858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>
                <a:xfrm flipH="1">
                  <a:off x="5670489" y="2280213"/>
                  <a:ext cx="3449617" cy="4577787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 userDrawn="1"/>
              </p:nvCxnSpPr>
              <p:spPr>
                <a:xfrm flipH="1">
                  <a:off x="7419192" y="4583575"/>
                  <a:ext cx="1713905" cy="2274425"/>
                </a:xfrm>
                <a:prstGeom prst="line">
                  <a:avLst/>
                </a:prstGeom>
                <a:ln w="3175">
                  <a:solidFill>
                    <a:schemeClr val="accent1">
                      <a:lumMod val="20000"/>
                      <a:lumOff val="8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/>
            <p:cNvCxnSpPr/>
            <p:nvPr userDrawn="1"/>
          </p:nvCxnSpPr>
          <p:spPr>
            <a:xfrm flipH="1">
              <a:off x="9599143" y="3419347"/>
              <a:ext cx="2592857" cy="3438653"/>
            </a:xfrm>
            <a:prstGeom prst="line">
              <a:avLst/>
            </a:prstGeom>
            <a:ln w="317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5453" y="458730"/>
            <a:ext cx="11309295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628" y="1284670"/>
            <a:ext cx="11311128" cy="1311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30" r:id="rId2"/>
    <p:sldLayoutId id="21474836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0" indent="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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288925" indent="-1730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2000">
          <a:solidFill>
            <a:schemeClr val="bg1"/>
          </a:solidFill>
          <a:latin typeface="+mn-lt"/>
        </a:defRPr>
      </a:lvl2pPr>
      <a:lvl3pPr marL="508000" indent="-184150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>
          <a:solidFill>
            <a:schemeClr val="bg1"/>
          </a:solidFill>
          <a:latin typeface="+mn-lt"/>
        </a:defRPr>
      </a:lvl3pPr>
      <a:lvl4pPr marL="803275" indent="-225425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1600">
          <a:solidFill>
            <a:schemeClr val="bg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12" Type="http://schemas.microsoft.com/office/2007/relationships/hdphoto" Target="../media/hdphoto2.wd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package" Target="../embeddings/Microsoft_Visio_Drawing2.vsdx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3.vsdx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4.vsdx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5.vsdx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29768" y="2612549"/>
            <a:ext cx="10360501" cy="544765"/>
          </a:xfrm>
        </p:spPr>
        <p:txBody>
          <a:bodyPr/>
          <a:lstStyle/>
          <a:p>
            <a:r>
              <a:rPr lang="en-US" sz="3600" dirty="0" smtClean="0"/>
              <a:t>Agile for Model-Based Standards Development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429768" y="4637994"/>
            <a:ext cx="3876014" cy="904863"/>
          </a:xfrm>
        </p:spPr>
        <p:txBody>
          <a:bodyPr/>
          <a:lstStyle/>
          <a:p>
            <a:r>
              <a:rPr lang="en-US" dirty="0" smtClean="0"/>
              <a:t>Brandon Sapp</a:t>
            </a:r>
          </a:p>
          <a:p>
            <a:r>
              <a:rPr lang="en-US" dirty="0" smtClean="0"/>
              <a:t>Melissa Harvey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953996" y="4637994"/>
            <a:ext cx="3876014" cy="904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sz="2800" b="0">
                <a:solidFill>
                  <a:srgbClr val="788288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en-US" kern="0" dirty="0" smtClean="0"/>
              <a:t>Sylvere Krima</a:t>
            </a:r>
            <a:endParaRPr lang="en-GB" kern="0" dirty="0" smtClean="0"/>
          </a:p>
          <a:p>
            <a:pPr algn="r"/>
            <a:r>
              <a:rPr lang="en-US" kern="0" dirty="0" smtClean="0"/>
              <a:t>Marion Toussaint</a:t>
            </a:r>
          </a:p>
        </p:txBody>
      </p:sp>
    </p:spTree>
    <p:extLst>
      <p:ext uri="{BB962C8B-B14F-4D97-AF65-F5344CB8AC3E}">
        <p14:creationId xmlns:p14="http://schemas.microsoft.com/office/powerpoint/2010/main" val="39462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Benefits &amp; Impacts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85042" y="1822232"/>
            <a:ext cx="560140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Increase speed of standards supporting info requirements gap closure</a:t>
            </a:r>
          </a:p>
          <a:p>
            <a:pPr marL="171450" indent="-171450"/>
            <a:r>
              <a:rPr lang="en-US" sz="1600" kern="0" dirty="0" smtClean="0"/>
              <a:t>Reduction in interoperability costs (supplier assertion reduction, manual reentry, conversion)</a:t>
            </a:r>
            <a:endParaRPr lang="en-US" sz="1600" kern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Benefits to MBS Developer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Benefits to Industry/Enterprise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05383" y="1822232"/>
            <a:ext cx="5601407" cy="13295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600" kern="0" dirty="0" smtClean="0"/>
              <a:t>Immediate feedback loop to detect and fix issues early</a:t>
            </a:r>
          </a:p>
          <a:p>
            <a:pPr marL="285750" indent="-285750"/>
            <a:r>
              <a:rPr lang="en-US" sz="1600" kern="0" dirty="0" smtClean="0"/>
              <a:t>Increase transparency and visibility to other developers and team members </a:t>
            </a:r>
          </a:p>
          <a:p>
            <a:pPr marL="285750" indent="-285750"/>
            <a:r>
              <a:rPr lang="en-US" sz="1600" kern="0" dirty="0" smtClean="0"/>
              <a:t>Avoid “integration hell”</a:t>
            </a:r>
          </a:p>
          <a:p>
            <a:pPr marL="285750" indent="-285750"/>
            <a:r>
              <a:rPr lang="en-US" sz="1600" kern="0" dirty="0" smtClean="0"/>
              <a:t>Improve quality and testability</a:t>
            </a:r>
            <a:endParaRPr lang="en-US" sz="1600" kern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0974" y="2967335"/>
            <a:ext cx="2646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Sylvere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60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Next Steps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11311128" cy="5336846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GB" sz="2800" u="sng" dirty="0" smtClean="0"/>
              <a:t>Implement</a:t>
            </a:r>
            <a:r>
              <a:rPr lang="en-GB" sz="2800" u="sng" dirty="0" smtClean="0"/>
              <a:t>:</a:t>
            </a:r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Backlog Management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dirty="0" smtClean="0"/>
              <a:t>JIRA or GIT KANBANs</a:t>
            </a:r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Agile Release Train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dirty="0" smtClean="0"/>
              <a:t>JIRA Workflow Management</a:t>
            </a:r>
            <a:endParaRPr lang="en-GB" b="0" dirty="0" smtClean="0"/>
          </a:p>
          <a:p>
            <a:pPr>
              <a:buClr>
                <a:schemeClr val="bg1"/>
              </a:buClr>
              <a:buNone/>
            </a:pPr>
            <a:r>
              <a:rPr lang="en-GB" b="0" dirty="0" smtClean="0"/>
              <a:t>Program Increment Planning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GB" b="0" dirty="0"/>
              <a:t>JIRA Workflow </a:t>
            </a:r>
            <a:r>
              <a:rPr lang="en-GB" b="0" dirty="0" smtClean="0"/>
              <a:t>Management</a:t>
            </a:r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/>
              <a:t>Planning Poker, T-Shirt Sizes, Dot Voting </a:t>
            </a:r>
            <a:endParaRPr lang="en-GB" b="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Clr>
                <a:schemeClr val="bg1"/>
              </a:buClr>
            </a:pPr>
            <a:r>
              <a:rPr lang="en-GB" sz="2800" u="sng" dirty="0" smtClean="0"/>
              <a:t>Continued Research</a:t>
            </a:r>
            <a:r>
              <a:rPr lang="en-GB" sz="2800" u="sng" dirty="0" smtClean="0"/>
              <a:t>: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b="0" dirty="0" smtClean="0"/>
              <a:t>Advanced Communication Tools </a:t>
            </a:r>
            <a:r>
              <a:rPr lang="en-GB" sz="1600" b="0" dirty="0"/>
              <a:t>(for consensus management; requirements traceability)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b="0" dirty="0" smtClean="0"/>
              <a:t>Continuous Integration Tools &amp; Automation </a:t>
            </a:r>
            <a:r>
              <a:rPr lang="en-GB" sz="1600" b="0" dirty="0" smtClean="0"/>
              <a:t>(</a:t>
            </a:r>
            <a:r>
              <a:rPr lang="en-US" sz="1600" b="0" dirty="0" err="1"/>
              <a:t>Bitbucket</a:t>
            </a:r>
            <a:r>
              <a:rPr lang="en-US" sz="1600" b="0" dirty="0"/>
              <a:t>/Bamboo, Jenkins, AWS </a:t>
            </a:r>
            <a:r>
              <a:rPr lang="en-US" sz="1600" b="0" dirty="0" err="1"/>
              <a:t>CodePipeline</a:t>
            </a:r>
            <a:r>
              <a:rPr lang="en-US" sz="1600" b="0" dirty="0"/>
              <a:t>, and </a:t>
            </a:r>
            <a:r>
              <a:rPr lang="en-US" sz="1600" b="0" dirty="0" err="1" smtClean="0"/>
              <a:t>Gitlab</a:t>
            </a:r>
            <a:r>
              <a:rPr lang="en-US" sz="1600" b="0" dirty="0" smtClean="0"/>
              <a:t>)</a:t>
            </a:r>
            <a:endParaRPr lang="en-US" b="0" dirty="0" smtClean="0"/>
          </a:p>
          <a:p>
            <a:pPr marL="631825" lvl="1" indent="-342900">
              <a:buFont typeface="Wingdings" panose="05000000000000000000" pitchFamily="2" charset="2"/>
              <a:buChar char="§"/>
            </a:pPr>
            <a:r>
              <a:rPr lang="en-US" dirty="0"/>
              <a:t>EXPRESS Engine, JSDAI Compiles, Python scripts or ANT Builds</a:t>
            </a:r>
            <a:endParaRPr lang="en-GB" b="0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GB" b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968585"/>
              </p:ext>
            </p:extLst>
          </p:nvPr>
        </p:nvGraphicFramePr>
        <p:xfrm>
          <a:off x="7256585" y="1606060"/>
          <a:ext cx="3552092" cy="246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5467350" imgH="3819396" progId="Visio.Drawing.15">
                  <p:embed/>
                </p:oleObj>
              </mc:Choice>
              <mc:Fallback>
                <p:oleObj name="Visio" r:id="rId3" imgW="5467350" imgH="38193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585" y="1606060"/>
                        <a:ext cx="3552092" cy="2466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8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Presentation Overview</a:t>
            </a:r>
            <a:endParaRPr lang="en-GB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11311128" cy="1754326"/>
          </a:xfrm>
        </p:spPr>
        <p:txBody>
          <a:bodyPr/>
          <a:lstStyle/>
          <a:p>
            <a:pPr marL="342900" indent="-342900"/>
            <a:r>
              <a:rPr lang="en-US" dirty="0" smtClean="0"/>
              <a:t>Statement of Business Need</a:t>
            </a:r>
          </a:p>
          <a:p>
            <a:pPr marL="342900" indent="-342900"/>
            <a:r>
              <a:rPr lang="en-US" dirty="0" smtClean="0"/>
              <a:t>Problem Statement</a:t>
            </a:r>
          </a:p>
          <a:p>
            <a:pPr marL="342900" indent="-342900"/>
            <a:r>
              <a:rPr lang="en-US" dirty="0" smtClean="0"/>
              <a:t>Proposed Solutions</a:t>
            </a:r>
          </a:p>
          <a:p>
            <a:pPr marL="342900" indent="-342900"/>
            <a:r>
              <a:rPr lang="en-US" dirty="0" smtClean="0"/>
              <a:t>Benefits/Impacts</a:t>
            </a:r>
          </a:p>
          <a:p>
            <a:pPr marL="342900" indent="-342900"/>
            <a:r>
              <a:rPr lang="en-US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Business/Industry Needs</a:t>
            </a:r>
            <a:endParaRPr lang="en-GB" sz="3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066857" y="1829321"/>
            <a:ext cx="56014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kern="0" dirty="0" smtClean="0"/>
              <a:t>Information requirements are not represented in the standard (i.e. gaps</a:t>
            </a:r>
            <a:r>
              <a:rPr lang="en-US" sz="1600" kern="0" dirty="0" smtClean="0"/>
              <a:t>).</a:t>
            </a:r>
            <a:endParaRPr lang="en-US" sz="1600" kern="0" dirty="0" smtClean="0"/>
          </a:p>
          <a:p>
            <a:pPr marL="171450" indent="-171450"/>
            <a:r>
              <a:rPr lang="en-US" sz="1600" kern="0" dirty="0" smtClean="0"/>
              <a:t>Time to reduce gaps (standards development) is not keeping with the speed of business </a:t>
            </a:r>
            <a:r>
              <a:rPr lang="en-US" sz="1600" kern="0" dirty="0" smtClean="0"/>
              <a:t>need.</a:t>
            </a:r>
            <a:endParaRPr lang="en-US" sz="1600" kern="0" dirty="0" smtClean="0"/>
          </a:p>
          <a:p>
            <a:pPr marL="171450" indent="-171450"/>
            <a:r>
              <a:rPr lang="en-US" sz="1600" kern="0" dirty="0" smtClean="0"/>
              <a:t>Interim interoperability cause non-value added costs to the business to: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400438"/>
            <a:ext cx="5601407" cy="276999"/>
          </a:xfrm>
        </p:spPr>
        <p:txBody>
          <a:bodyPr/>
          <a:lstStyle/>
          <a:p>
            <a:r>
              <a:rPr lang="en-US" dirty="0" smtClean="0"/>
              <a:t>Business Scenarios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140043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Business Consequences</a:t>
            </a:r>
            <a:endParaRPr lang="en-US" kern="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256793" y="1829321"/>
            <a:ext cx="5601407" cy="1625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600" dirty="0"/>
              <a:t>Today, organizations are more aware of the importance of the digital integration and exchange of information assets. </a:t>
            </a:r>
            <a:endParaRPr lang="en-US" sz="1600" dirty="0" smtClean="0"/>
          </a:p>
          <a:p>
            <a:pPr marL="171450" indent="-171450"/>
            <a:r>
              <a:rPr lang="en-US" sz="1600" dirty="0" smtClean="0"/>
              <a:t>Hence</a:t>
            </a:r>
            <a:r>
              <a:rPr lang="en-US" sz="1600" dirty="0"/>
              <a:t>, information standards are developed to ensure an optimal interoperability and compatibility between information assets in order to exploit and process these assets in a consistent fashion.</a:t>
            </a:r>
            <a:endParaRPr lang="en-US" sz="1600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6217920" y="3835401"/>
            <a:ext cx="565785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Manual re-entry and remodeling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Conversion cleanup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Cost of maintaining multiple CAD licenses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Supplier assertion costs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448055" y="917917"/>
            <a:ext cx="11311128" cy="3231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defRPr sz="20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olidFill>
                  <a:schemeClr val="bg1">
                    <a:lumMod val="50000"/>
                  </a:schemeClr>
                </a:solidFill>
              </a:rPr>
              <a:t>Agile for Model-Based-Standards Development</a:t>
            </a: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7804" y="2621846"/>
            <a:ext cx="2381373" cy="1786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760" y="3835401"/>
            <a:ext cx="5657850" cy="10772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OEM Submission of Technical Data Package to Authority for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Manufacturing and Support Enablement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Design Integration</a:t>
            </a:r>
          </a:p>
        </p:txBody>
      </p:sp>
    </p:spTree>
    <p:extLst>
      <p:ext uri="{BB962C8B-B14F-4D97-AF65-F5344CB8AC3E}">
        <p14:creationId xmlns:p14="http://schemas.microsoft.com/office/powerpoint/2010/main" val="7784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6204017" y="4802532"/>
            <a:ext cx="5601407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-171450"/>
            <a:r>
              <a:rPr lang="en-US" sz="1200" kern="0" dirty="0" smtClean="0"/>
              <a:t>Lack of Knowledge</a:t>
            </a:r>
          </a:p>
          <a:p>
            <a:pPr lvl="1"/>
            <a:r>
              <a:rPr lang="en-US" sz="1200" kern="0" dirty="0" smtClean="0"/>
              <a:t>Attrition</a:t>
            </a:r>
          </a:p>
          <a:p>
            <a:pPr lvl="1"/>
            <a:r>
              <a:rPr lang="en-US" sz="1200" kern="0" dirty="0" smtClean="0"/>
              <a:t>Disjointed/Incomplete Training</a:t>
            </a:r>
          </a:p>
          <a:p>
            <a:pPr marL="171450" indent="-171450"/>
            <a:r>
              <a:rPr lang="en-US" sz="1200" kern="0" dirty="0" smtClean="0"/>
              <a:t>Lack of Adequate Tool-Chain</a:t>
            </a:r>
          </a:p>
          <a:p>
            <a:pPr lvl="1"/>
            <a:r>
              <a:rPr lang="en-US" sz="1200" kern="0" dirty="0" smtClean="0"/>
              <a:t>Manually Integrated (process controlled)</a:t>
            </a:r>
          </a:p>
          <a:p>
            <a:pPr lvl="1"/>
            <a:r>
              <a:rPr lang="en-US" sz="1200" kern="0" dirty="0" smtClean="0"/>
              <a:t>Outdated Tools</a:t>
            </a:r>
          </a:p>
          <a:p>
            <a:pPr lvl="1"/>
            <a:r>
              <a:rPr lang="en-US" sz="1200" kern="0" dirty="0" smtClean="0"/>
              <a:t>Tools Extended Past Intended Usage</a:t>
            </a:r>
            <a:endParaRPr lang="en-US" sz="12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US" sz="3200" dirty="0" smtClean="0"/>
              <a:t>Problem Statement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05383" y="1283208"/>
            <a:ext cx="5601407" cy="276999"/>
          </a:xfrm>
        </p:spPr>
        <p:txBody>
          <a:bodyPr/>
          <a:lstStyle/>
          <a:p>
            <a:r>
              <a:rPr lang="en-US" dirty="0" smtClean="0"/>
              <a:t>Extended Development Time Length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6204017" y="1283208"/>
            <a:ext cx="5601407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Defects in Quality/Completeness of Releases</a:t>
            </a:r>
            <a:endParaRPr lang="en-US" kern="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05383" y="4802532"/>
            <a:ext cx="5601407" cy="14957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"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8925" indent="-173038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08000" indent="-184150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3pPr>
            <a:lvl4pPr marL="803275" indent="-225425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4pPr>
            <a:lvl5pPr marL="9572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4144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18716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23288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2786063" indent="-163513" algn="l" defTabSz="820738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1200" kern="0" dirty="0" smtClean="0"/>
              <a:t>Failure to Gain Consensus</a:t>
            </a:r>
          </a:p>
          <a:p>
            <a:pPr marL="574675" lvl="1" indent="-285750"/>
            <a:r>
              <a:rPr lang="en-US" sz="1200" kern="0" dirty="0"/>
              <a:t>Non Optimized </a:t>
            </a:r>
            <a:r>
              <a:rPr lang="en-US" sz="1200" kern="0" dirty="0" smtClean="0"/>
              <a:t>Tool-Chain</a:t>
            </a:r>
          </a:p>
          <a:p>
            <a:pPr marL="574675" lvl="1" indent="-285750"/>
            <a:r>
              <a:rPr lang="en-US" sz="1200" kern="0" dirty="0" smtClean="0"/>
              <a:t>Lack of Workflow Constraints</a:t>
            </a:r>
          </a:p>
          <a:p>
            <a:pPr marL="285750" indent="-285750"/>
            <a:r>
              <a:rPr lang="en-US" sz="1200" kern="0" dirty="0" smtClean="0"/>
              <a:t>Resource Commitment/Management</a:t>
            </a:r>
          </a:p>
          <a:p>
            <a:pPr marL="574675" lvl="1" indent="-285750"/>
            <a:r>
              <a:rPr lang="en-US" sz="1200" kern="0" dirty="0" smtClean="0"/>
              <a:t>Volunteer Staff</a:t>
            </a:r>
          </a:p>
          <a:p>
            <a:pPr marL="574675" lvl="1" indent="-285750"/>
            <a:r>
              <a:rPr lang="en-US" sz="1200" kern="0" dirty="0" smtClean="0"/>
              <a:t>Lack of Resources</a:t>
            </a:r>
          </a:p>
          <a:p>
            <a:pPr marL="574675" lvl="1" indent="-285750"/>
            <a:r>
              <a:rPr lang="en-US" sz="1200" kern="0" dirty="0" smtClean="0"/>
              <a:t>Virtually Distributed Team</a:t>
            </a:r>
            <a:endParaRPr lang="en-US" sz="1200" kern="0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1" y="1579277"/>
            <a:ext cx="5195878" cy="313917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41" y="1586075"/>
            <a:ext cx="4997906" cy="312494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7" y="2641600"/>
            <a:ext cx="2531110" cy="18719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783840" y="6263640"/>
            <a:ext cx="6797040" cy="1188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</a:t>
            </a:r>
            <a:r>
              <a:rPr lang="en-GB" sz="3200" dirty="0" smtClean="0"/>
              <a:t>Solution 1: Backlog Management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44" y="2022038"/>
            <a:ext cx="2765782" cy="66459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36040"/>
              </p:ext>
            </p:extLst>
          </p:nvPr>
        </p:nvGraphicFramePr>
        <p:xfrm>
          <a:off x="12317007" y="4031389"/>
          <a:ext cx="2743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5" imgW="5467350" imgH="3819396" progId="Visio.Drawing.15">
                  <p:embed/>
                </p:oleObj>
              </mc:Choice>
              <mc:Fallback>
                <p:oleObj name="Visio" r:id="rId5" imgW="5467350" imgH="38193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007" y="4031389"/>
                        <a:ext cx="2743200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2066" y="0"/>
            <a:ext cx="2798687" cy="1961105"/>
          </a:xfrm>
          <a:prstGeom prst="rect">
            <a:avLst/>
          </a:prstGeom>
        </p:spPr>
      </p:pic>
      <p:sp>
        <p:nvSpPr>
          <p:cNvPr id="76" name="Content Placeholder 7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355" y="2967335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Mel/Brandon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5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783840" y="6263640"/>
            <a:ext cx="6797040" cy="1188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</a:t>
            </a:r>
            <a:r>
              <a:rPr lang="en-GB" sz="3200" dirty="0" smtClean="0"/>
              <a:t>Solution 2: Agile Release Train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44" y="2022038"/>
            <a:ext cx="2765782" cy="66459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36040"/>
              </p:ext>
            </p:extLst>
          </p:nvPr>
        </p:nvGraphicFramePr>
        <p:xfrm>
          <a:off x="12317007" y="4031389"/>
          <a:ext cx="2743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5" imgW="5467350" imgH="3819396" progId="Visio.Drawing.15">
                  <p:embed/>
                </p:oleObj>
              </mc:Choice>
              <mc:Fallback>
                <p:oleObj name="Visio" r:id="rId5" imgW="5467350" imgH="38193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007" y="4031389"/>
                        <a:ext cx="2743200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2066" y="0"/>
            <a:ext cx="2798687" cy="196110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446584" y="1264530"/>
            <a:ext cx="5275384" cy="492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AP242e3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07767" y="1862406"/>
            <a:ext cx="1149588" cy="4079631"/>
            <a:chOff x="6541479" y="2233246"/>
            <a:chExt cx="799459" cy="355795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" name="Flowchart: Delay 12"/>
            <p:cNvSpPr/>
            <p:nvPr/>
          </p:nvSpPr>
          <p:spPr>
            <a:xfrm rot="16200000">
              <a:off x="6546699" y="2230315"/>
              <a:ext cx="791308" cy="79717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1479" y="3012831"/>
              <a:ext cx="797169" cy="2778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55918" y="1862406"/>
            <a:ext cx="1149591" cy="4079631"/>
            <a:chOff x="6541477" y="2233246"/>
            <a:chExt cx="799461" cy="355795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7" name="Flowchart: Delay 16"/>
            <p:cNvSpPr/>
            <p:nvPr/>
          </p:nvSpPr>
          <p:spPr>
            <a:xfrm rot="16200000">
              <a:off x="6546699" y="2230315"/>
              <a:ext cx="791308" cy="79717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41477" y="3012831"/>
              <a:ext cx="797169" cy="2778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92349" y="1862406"/>
            <a:ext cx="1149591" cy="4079631"/>
            <a:chOff x="6541477" y="2233246"/>
            <a:chExt cx="799461" cy="355795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Flowchart: Delay 19"/>
            <p:cNvSpPr/>
            <p:nvPr/>
          </p:nvSpPr>
          <p:spPr>
            <a:xfrm rot="16200000">
              <a:off x="6546699" y="2230315"/>
              <a:ext cx="791308" cy="79717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1477" y="3012831"/>
              <a:ext cx="797169" cy="2778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63949" y="1862406"/>
            <a:ext cx="1149591" cy="4079631"/>
            <a:chOff x="6541477" y="2233246"/>
            <a:chExt cx="799461" cy="3557954"/>
          </a:xfrm>
          <a:solidFill>
            <a:schemeClr val="bg1">
              <a:lumMod val="75000"/>
            </a:schemeClr>
          </a:solidFill>
        </p:grpSpPr>
        <p:sp>
          <p:nvSpPr>
            <p:cNvPr id="23" name="Flowchart: Delay 22"/>
            <p:cNvSpPr/>
            <p:nvPr/>
          </p:nvSpPr>
          <p:spPr>
            <a:xfrm rot="16200000">
              <a:off x="6546699" y="2230315"/>
              <a:ext cx="791308" cy="79717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41477" y="3012831"/>
              <a:ext cx="797169" cy="2778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Content Placeholder 24"/>
          <p:cNvPicPr>
            <a:picLocks noGrp="1" noChangeAspect="1"/>
          </p:cNvPicPr>
          <p:nvPr>
            <p:ph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105" y="2542344"/>
            <a:ext cx="636404" cy="636404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4" y="2541174"/>
            <a:ext cx="668359" cy="63421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65" y="2537809"/>
            <a:ext cx="671706" cy="62585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Content Placeholder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0459" y="2542344"/>
            <a:ext cx="636404" cy="6364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Rounded Rectangle 28"/>
          <p:cNvSpPr/>
          <p:nvPr/>
        </p:nvSpPr>
        <p:spPr>
          <a:xfrm>
            <a:off x="2110153" y="2518898"/>
            <a:ext cx="6784489" cy="6916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80492" y="2671298"/>
            <a:ext cx="1105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PMI Team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2110153" y="3878775"/>
            <a:ext cx="6784489" cy="6916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180492" y="4031175"/>
            <a:ext cx="1217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EWH Team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783428" y="336295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6751" y="336295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Build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91459" y="3362959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74782" y="3362959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Deploy</a:t>
            </a:r>
          </a:p>
        </p:txBody>
      </p:sp>
      <p:pic>
        <p:nvPicPr>
          <p:cNvPr id="37" name="Content Placeholder 2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9105" y="3902221"/>
            <a:ext cx="636404" cy="6364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4" y="3901051"/>
            <a:ext cx="668359" cy="63421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65" y="3897686"/>
            <a:ext cx="671706" cy="62585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Content Placeholder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0459" y="3902221"/>
            <a:ext cx="636404" cy="6364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1" name="Rounded Rectangle 40"/>
          <p:cNvSpPr/>
          <p:nvPr/>
        </p:nvSpPr>
        <p:spPr>
          <a:xfrm>
            <a:off x="2110153" y="5180036"/>
            <a:ext cx="6784489" cy="6916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180492" y="5332436"/>
            <a:ext cx="1047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 Team</a:t>
            </a:r>
            <a:endParaRPr lang="en-US" sz="1600" dirty="0"/>
          </a:p>
        </p:txBody>
      </p:sp>
      <p:pic>
        <p:nvPicPr>
          <p:cNvPr id="43" name="Content Placeholder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9105" y="5203482"/>
            <a:ext cx="636404" cy="6364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4" y="5202312"/>
            <a:ext cx="668359" cy="634215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65" y="5198947"/>
            <a:ext cx="671706" cy="625858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Content Placeholder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0459" y="5203482"/>
            <a:ext cx="636404" cy="6364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 cap="rnd">
            <a:solidFill>
              <a:srgbClr val="333333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7" name="TextBox 46"/>
          <p:cNvSpPr txBox="1"/>
          <p:nvPr/>
        </p:nvSpPr>
        <p:spPr>
          <a:xfrm>
            <a:off x="3783428" y="467594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Define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66751" y="467594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Build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91459" y="4675944"/>
            <a:ext cx="467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74782" y="467594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Deploy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35660" y="4055405"/>
            <a:ext cx="1296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Agile Teams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2" idx="1"/>
            <a:endCxn id="29" idx="3"/>
          </p:cNvCxnSpPr>
          <p:nvPr/>
        </p:nvCxnSpPr>
        <p:spPr>
          <a:xfrm flipH="1" flipV="1">
            <a:off x="8894642" y="2864729"/>
            <a:ext cx="941018" cy="13599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1"/>
            <a:endCxn id="31" idx="3"/>
          </p:cNvCxnSpPr>
          <p:nvPr/>
        </p:nvCxnSpPr>
        <p:spPr>
          <a:xfrm flipH="1" flipV="1">
            <a:off x="8894642" y="4224606"/>
            <a:ext cx="941018" cy="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1"/>
            <a:endCxn id="41" idx="3"/>
          </p:cNvCxnSpPr>
          <p:nvPr/>
        </p:nvCxnSpPr>
        <p:spPr>
          <a:xfrm flipH="1">
            <a:off x="8894642" y="4224682"/>
            <a:ext cx="941018" cy="13011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1"/>
            <a:endCxn id="10" idx="3"/>
          </p:cNvCxnSpPr>
          <p:nvPr/>
        </p:nvCxnSpPr>
        <p:spPr>
          <a:xfrm flipH="1" flipV="1">
            <a:off x="8721968" y="1510715"/>
            <a:ext cx="1137138" cy="59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87416" y="6211668"/>
            <a:ext cx="849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Scrum Master	Product Owner	Development Team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5" idx="0"/>
            <a:endCxn id="43" idx="4"/>
          </p:cNvCxnSpPr>
          <p:nvPr/>
        </p:nvCxnSpPr>
        <p:spPr>
          <a:xfrm flipH="1" flipV="1">
            <a:off x="4097307" y="5839886"/>
            <a:ext cx="2039724" cy="37178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</p:cNvCxnSpPr>
          <p:nvPr/>
        </p:nvCxnSpPr>
        <p:spPr>
          <a:xfrm flipH="1" flipV="1">
            <a:off x="6131169" y="5859976"/>
            <a:ext cx="5862" cy="3516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0"/>
            <a:endCxn id="46" idx="4"/>
          </p:cNvCxnSpPr>
          <p:nvPr/>
        </p:nvCxnSpPr>
        <p:spPr>
          <a:xfrm flipV="1">
            <a:off x="6137031" y="5839886"/>
            <a:ext cx="2051630" cy="37178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905355" y="2967335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Mel/Brandon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9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783840" y="6263640"/>
            <a:ext cx="6797040" cy="1188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Proposed </a:t>
            </a:r>
            <a:r>
              <a:rPr lang="en-GB" sz="3200" dirty="0" smtClean="0"/>
              <a:t>Solution 3: Program Increment Planning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44" y="2022038"/>
            <a:ext cx="2765782" cy="66459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36040"/>
              </p:ext>
            </p:extLst>
          </p:nvPr>
        </p:nvGraphicFramePr>
        <p:xfrm>
          <a:off x="12317007" y="4031389"/>
          <a:ext cx="2743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5" imgW="5467350" imgH="3819396" progId="Visio.Drawing.15">
                  <p:embed/>
                </p:oleObj>
              </mc:Choice>
              <mc:Fallback>
                <p:oleObj name="Visio" r:id="rId5" imgW="5467350" imgH="38193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007" y="4031389"/>
                        <a:ext cx="2743200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2066" y="0"/>
            <a:ext cx="2798687" cy="196110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05355" y="2967335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Mel/Brandon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69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783840" y="6263640"/>
            <a:ext cx="6797040" cy="1188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Continued Research 1: Advanced Communication Tools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44" y="2022038"/>
            <a:ext cx="2765782" cy="66459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36040"/>
              </p:ext>
            </p:extLst>
          </p:nvPr>
        </p:nvGraphicFramePr>
        <p:xfrm>
          <a:off x="12317007" y="4031389"/>
          <a:ext cx="2743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5" imgW="5467350" imgH="3819396" progId="Visio.Drawing.15">
                  <p:embed/>
                </p:oleObj>
              </mc:Choice>
              <mc:Fallback>
                <p:oleObj name="Visio" r:id="rId5" imgW="5467350" imgH="38193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007" y="4031389"/>
                        <a:ext cx="2743200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2066" y="0"/>
            <a:ext cx="2798687" cy="196110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67156" y="296733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791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783840" y="6263640"/>
            <a:ext cx="6797040" cy="11887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5" y="457200"/>
            <a:ext cx="11311128" cy="489365"/>
          </a:xfrm>
        </p:spPr>
        <p:txBody>
          <a:bodyPr/>
          <a:lstStyle/>
          <a:p>
            <a:r>
              <a:rPr lang="en-GB" sz="3200" dirty="0" smtClean="0"/>
              <a:t>Continued Research 2: Continuous Integration</a:t>
            </a:r>
            <a:endParaRPr lang="en-GB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487400" y="2087880"/>
            <a:ext cx="12188825" cy="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055" y="917917"/>
            <a:ext cx="11311128" cy="323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for Model-Based-Standards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44" y="2022038"/>
            <a:ext cx="2765782" cy="66459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36040"/>
              </p:ext>
            </p:extLst>
          </p:nvPr>
        </p:nvGraphicFramePr>
        <p:xfrm>
          <a:off x="12317007" y="4031389"/>
          <a:ext cx="2743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5" imgW="5467350" imgH="3819396" progId="Visio.Drawing.15">
                  <p:embed/>
                </p:oleObj>
              </mc:Choice>
              <mc:Fallback>
                <p:oleObj name="Visio" r:id="rId5" imgW="5467350" imgH="381939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007" y="4031389"/>
                        <a:ext cx="2743200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2066" y="0"/>
            <a:ext cx="2798687" cy="196110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859106" y="1347373"/>
            <a:ext cx="589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539871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Marion/Sylvere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8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487&quot;&gt;&lt;object type=&quot;3&quot; unique_id=&quot;10488&quot;&gt;&lt;property id=&quot;20148&quot; value=&quot;5&quot;/&gt;&lt;property id=&quot;20300&quot; value=&quot;Slide 1&quot;/&gt;&lt;property id=&quot;20307&quot; value=&quot;261&quot;/&gt;&lt;/object&gt;&lt;object type=&quot;3&quot; unique_id=&quot;10489&quot;&gt;&lt;property id=&quot;20148&quot; value=&quot;5&quot;/&gt;&lt;property id=&quot;20300&quot; value=&quot;Slide 2&quot;/&gt;&lt;property id=&quot;20307&quot; value=&quot;259&quot;/&gt;&lt;/object&gt;&lt;object type=&quot;3&quot; unique_id=&quot;10490&quot;&gt;&lt;property id=&quot;20148&quot; value=&quot;5&quot;/&gt;&lt;property id=&quot;20300&quot; value=&quot;Slide 3 - &amp;quot;Color preferences&amp;quot;&quot;/&gt;&lt;property id=&quot;20307&quot; value=&quot;262&quot;/&gt;&lt;/object&gt;&lt;/object&gt;&lt;object type=&quot;8&quot; unique_id=&quot;10495&quot;&gt;&lt;/object&gt;&lt;/object&gt;&lt;/database&gt;"/>
  <p:tag name="MMPROD_NEXTUNIQUEID" val="10028"/>
  <p:tag name="SECTOMILLISECCONVERTED" val="1"/>
</p:tagLst>
</file>

<file path=ppt/theme/theme1.xml><?xml version="1.0" encoding="utf-8"?>
<a:theme xmlns:a="http://schemas.openxmlformats.org/drawingml/2006/main" name="EO&amp;T Slide Master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rocess Magenta">
      <a:srgbClr val="CC3366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08">
      <a:srgbClr val="F6DA14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7457">
      <a:srgbClr val="BADCE6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8359CC7305D47809A6E4D09895B12" ma:contentTypeVersion="0" ma:contentTypeDescription="Create a new document." ma:contentTypeScope="" ma:versionID="58734b0d5d00aaa9ecfcecd44c708e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4C100-0EDD-4DD2-914D-A957225F1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91D66D-CA73-4591-BA35-882D4C09612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B024C0-3292-4B7C-9F10-F14F1C855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whitelogo_lowerthirdwhite</Template>
  <TotalTime>3170</TotalTime>
  <Words>489</Words>
  <Application>Microsoft Office PowerPoint</Application>
  <PresentationFormat>Custom</PresentationFormat>
  <Paragraphs>120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Symbol</vt:lpstr>
      <vt:lpstr>Wingdings</vt:lpstr>
      <vt:lpstr>EO&amp;T Slide Master</vt:lpstr>
      <vt:lpstr>Visio</vt:lpstr>
      <vt:lpstr>Microsoft Visio Drawing</vt:lpstr>
      <vt:lpstr>Agile for Model-Based Standards Development</vt:lpstr>
      <vt:lpstr>Presentation Overview</vt:lpstr>
      <vt:lpstr>Business/Industry Needs</vt:lpstr>
      <vt:lpstr>Problem Statement</vt:lpstr>
      <vt:lpstr>Proposed Solution 1: Backlog Management</vt:lpstr>
      <vt:lpstr>Proposed Solution 2: Agile Release Train</vt:lpstr>
      <vt:lpstr>Proposed Solution 3: Program Increment Planning</vt:lpstr>
      <vt:lpstr>Continued Research 1: Advanced Communication Tools</vt:lpstr>
      <vt:lpstr>Continued Research 2: Continuous Integration</vt:lpstr>
      <vt:lpstr>Benefits &amp; Impacts</vt:lpstr>
      <vt:lpstr>Next Steps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Goodenough, Gail M</dc:creator>
  <cp:lastModifiedBy>Harvey, Melissa K</cp:lastModifiedBy>
  <cp:revision>196</cp:revision>
  <cp:lastPrinted>2019-08-08T22:07:45Z</cp:lastPrinted>
  <dcterms:created xsi:type="dcterms:W3CDTF">2014-07-09T16:57:44Z</dcterms:created>
  <dcterms:modified xsi:type="dcterms:W3CDTF">2019-08-26T19:14:11Z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0x010100B928359CC7305D47809A6E4D09895B12</vt:lpwstr>
  </property>
</Properties>
</file>