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63" r:id="rId8"/>
    <p:sldId id="259" r:id="rId9"/>
    <p:sldId id="260" r:id="rId10"/>
    <p:sldId id="261" r:id="rId11"/>
  </p:sldIdLst>
  <p:sldSz cx="12188825" cy="6858000"/>
  <p:notesSz cx="7023100" cy="93091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4046">
          <p15:clr>
            <a:srgbClr val="A4A3A4"/>
          </p15:clr>
        </p15:guide>
        <p15:guide id="3" pos="3840">
          <p15:clr>
            <a:srgbClr val="A4A3A4"/>
          </p15:clr>
        </p15:guide>
        <p15:guide id="4" pos="289">
          <p15:clr>
            <a:srgbClr val="A4A3A4"/>
          </p15:clr>
        </p15:guide>
        <p15:guide id="5" pos="1832">
          <p15:clr>
            <a:srgbClr val="A4A3A4"/>
          </p15:clr>
        </p15:guide>
        <p15:guide id="6" pos="73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788288"/>
    <a:srgbClr val="0039A6"/>
    <a:srgbClr val="501788"/>
    <a:srgbClr val="C3DBE5"/>
    <a:srgbClr val="002525"/>
    <a:srgbClr val="00717B"/>
    <a:srgbClr val="EEE4B4"/>
    <a:srgbClr val="253747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61878" autoAdjust="0"/>
  </p:normalViewPr>
  <p:slideViewPr>
    <p:cSldViewPr snapToGrid="0" showGuides="1">
      <p:cViewPr>
        <p:scale>
          <a:sx n="66" d="100"/>
          <a:sy n="66" d="100"/>
        </p:scale>
        <p:origin x="2064" y="86"/>
      </p:cViewPr>
      <p:guideLst>
        <p:guide orient="horz"/>
        <p:guide orient="horz" pos="4046"/>
        <p:guide pos="3840"/>
        <p:guide pos="289"/>
        <p:guide pos="1832"/>
        <p:guide pos="739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-1632" y="-82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BE4E05A4-29A6-45AB-82C9-31FC81F0251A}" type="datetimeFigureOut">
              <a:rPr lang="en-US" smtClean="0"/>
              <a:pPr/>
              <a:t>8/15/2019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5A7148C-7D20-4A16-A012-82F3B33BEC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03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132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9575" y="698500"/>
            <a:ext cx="62039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310" y="4421823"/>
            <a:ext cx="5618480" cy="418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029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132" y="8842029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9F009B-AA83-4291-81BE-194F11CE190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28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30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b="1" u="sng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Extended</a:t>
            </a:r>
            <a:r>
              <a:rPr lang="en-US" sz="1200" b="1" u="sng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Length</a:t>
            </a:r>
            <a:endParaRPr lang="en-US" sz="1200" b="1" u="sng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sample across 8 standards and 16 edition publishes revealed the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current average project duration is 43.5 months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(stage 10.99 to stage 60.60)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growth of 4.5 months from ed1 to ed2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u="sng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Quality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Data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Quality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Incomplete Solutions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Overtly Complex/Non Implementable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35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768" y="2529450"/>
            <a:ext cx="10360501" cy="710964"/>
          </a:xfrm>
        </p:spPr>
        <p:txBody>
          <a:bodyPr anchor="ctr" anchorCtr="0"/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768" y="4637994"/>
            <a:ext cx="10999568" cy="42976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00" y="399733"/>
            <a:ext cx="1855788" cy="447675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155" y="399429"/>
            <a:ext cx="1343918" cy="3547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016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768" y="2529450"/>
            <a:ext cx="10360501" cy="710964"/>
          </a:xfrm>
        </p:spPr>
        <p:txBody>
          <a:bodyPr anchor="ctr" anchorCtr="0"/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768" y="4637994"/>
            <a:ext cx="10999568" cy="42976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00" y="399733"/>
            <a:ext cx="1855788" cy="447675"/>
          </a:xfrm>
          <a:prstGeom prst="rect">
            <a:avLst/>
          </a:prstGeom>
          <a:noFill/>
        </p:spPr>
      </p:pic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155" y="399429"/>
            <a:ext cx="1343918" cy="3547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5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055" y="777240"/>
            <a:ext cx="11311128" cy="323165"/>
          </a:xfrm>
        </p:spPr>
        <p:txBody>
          <a:bodyPr tIns="45720"/>
          <a:lstStyle>
            <a:lvl1pPr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/>
          </p:nvPr>
        </p:nvSpPr>
        <p:spPr>
          <a:xfrm>
            <a:off x="405383" y="1283208"/>
            <a:ext cx="11311128" cy="12741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6" name="Picture 47" descr="Boeing_white_standar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9871" y="6291247"/>
            <a:ext cx="1855788" cy="447675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26" y="6290943"/>
            <a:ext cx="1343918" cy="35479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Boeing 12 column grid" hidden="1"/>
          <p:cNvGrpSpPr/>
          <p:nvPr userDrawn="1"/>
        </p:nvGrpSpPr>
        <p:grpSpPr>
          <a:xfrm>
            <a:off x="11575" y="0"/>
            <a:ext cx="12192000" cy="6858000"/>
            <a:chOff x="0" y="0"/>
            <a:chExt cx="12192000" cy="6858000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5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0" name="Straight Connector 19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0" name="Rectangle 29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6" name="Group 35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8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9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6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17" name="Straight Connector 16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" name="Straight Connector 13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45453" y="458730"/>
            <a:ext cx="11309295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9628" y="1284670"/>
            <a:ext cx="11311128" cy="1311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30" r:id="rId2"/>
    <p:sldLayoutId id="2147483690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i="0" u="none">
          <a:solidFill>
            <a:schemeClr val="bg1"/>
          </a:solidFill>
          <a:latin typeface="+mj-lt"/>
          <a:ea typeface="+mj-ea"/>
          <a:cs typeface="+mj-cs"/>
        </a:defRPr>
      </a:lvl1pPr>
      <a:lvl2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0" indent="0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"/>
        <a:defRPr sz="2000" b="1">
          <a:solidFill>
            <a:schemeClr val="bg1"/>
          </a:solidFill>
          <a:latin typeface="+mn-lt"/>
          <a:ea typeface="+mn-ea"/>
          <a:cs typeface="+mn-cs"/>
        </a:defRPr>
      </a:lvl1pPr>
      <a:lvl2pPr marL="288925" indent="-173038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bg1"/>
        </a:buClr>
        <a:buFont typeface="Arial" panose="020B0604020202020204" pitchFamily="34" charset="0"/>
        <a:buChar char="•"/>
        <a:defRPr sz="2000">
          <a:solidFill>
            <a:schemeClr val="bg1"/>
          </a:solidFill>
          <a:latin typeface="+mn-lt"/>
        </a:defRPr>
      </a:lvl2pPr>
      <a:lvl3pPr marL="508000" indent="-184150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bg1"/>
        </a:buClr>
        <a:buFont typeface="Arial" panose="020B0604020202020204" pitchFamily="34" charset="0"/>
        <a:buChar char="•"/>
        <a:defRPr>
          <a:solidFill>
            <a:schemeClr val="bg1"/>
          </a:solidFill>
          <a:latin typeface="+mn-lt"/>
        </a:defRPr>
      </a:lvl3pPr>
      <a:lvl4pPr marL="803275" indent="-225425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bg1"/>
        </a:buClr>
        <a:buFont typeface="Arial" panose="020B0604020202020204" pitchFamily="34" charset="0"/>
        <a:buChar char="•"/>
        <a:defRPr sz="1600">
          <a:solidFill>
            <a:schemeClr val="bg1"/>
          </a:solidFill>
          <a:latin typeface="+mn-lt"/>
        </a:defRPr>
      </a:lvl4pPr>
      <a:lvl5pPr marL="9572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14144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18716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3288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27860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Visio_Drawing1.vsdx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429768" y="2612549"/>
            <a:ext cx="10360501" cy="544765"/>
          </a:xfrm>
        </p:spPr>
        <p:txBody>
          <a:bodyPr/>
          <a:lstStyle/>
          <a:p>
            <a:r>
              <a:rPr lang="en-US" sz="3600" dirty="0" smtClean="0"/>
              <a:t>Agile for Model-Based Standards Development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768" y="4637994"/>
            <a:ext cx="3876014" cy="904863"/>
          </a:xfrm>
        </p:spPr>
        <p:txBody>
          <a:bodyPr/>
          <a:lstStyle/>
          <a:p>
            <a:r>
              <a:rPr lang="en-US" dirty="0" smtClean="0"/>
              <a:t>Brandon Sapp</a:t>
            </a:r>
          </a:p>
          <a:p>
            <a:r>
              <a:rPr lang="en-US" dirty="0" smtClean="0"/>
              <a:t>Melissa Harvey</a:t>
            </a:r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7953996" y="4637994"/>
            <a:ext cx="3876014" cy="9048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Tx/>
              <a:buNone/>
              <a:defRPr sz="2800" b="0">
                <a:solidFill>
                  <a:srgbClr val="788288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en-US" kern="0" dirty="0" smtClean="0"/>
              <a:t>Sylvere Krima</a:t>
            </a:r>
            <a:endParaRPr lang="en-GB" kern="0" dirty="0" smtClean="0"/>
          </a:p>
          <a:p>
            <a:pPr algn="r"/>
            <a:r>
              <a:rPr lang="en-US" kern="0" dirty="0" smtClean="0"/>
              <a:t>Marion Toussaint</a:t>
            </a:r>
          </a:p>
        </p:txBody>
      </p:sp>
    </p:spTree>
    <p:extLst>
      <p:ext uri="{BB962C8B-B14F-4D97-AF65-F5344CB8AC3E}">
        <p14:creationId xmlns:p14="http://schemas.microsoft.com/office/powerpoint/2010/main" val="394627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405383" y="1283208"/>
            <a:ext cx="11311128" cy="1754326"/>
          </a:xfrm>
        </p:spPr>
        <p:txBody>
          <a:bodyPr/>
          <a:lstStyle/>
          <a:p>
            <a:pPr marL="342900" indent="-342900"/>
            <a:r>
              <a:rPr lang="en-US" dirty="0" smtClean="0"/>
              <a:t>Statement of Business Need</a:t>
            </a:r>
          </a:p>
          <a:p>
            <a:pPr marL="342900" indent="-342900"/>
            <a:r>
              <a:rPr lang="en-US" dirty="0" smtClean="0"/>
              <a:t>Problem Statement</a:t>
            </a:r>
          </a:p>
          <a:p>
            <a:pPr marL="342900" indent="-342900"/>
            <a:r>
              <a:rPr lang="en-US" dirty="0" smtClean="0"/>
              <a:t>Proposed Solutions</a:t>
            </a:r>
          </a:p>
          <a:p>
            <a:pPr marL="342900" indent="-342900"/>
            <a:r>
              <a:rPr lang="en-US" dirty="0" smtClean="0"/>
              <a:t>Benefits/Impacts</a:t>
            </a:r>
          </a:p>
          <a:p>
            <a:pPr marL="342900" indent="-342900"/>
            <a:r>
              <a:rPr lang="en-US" dirty="0" smtClean="0"/>
              <a:t>Next Steps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09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Business/Industry Needs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Agile for Model-Based-Standards Development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6066857" y="1712091"/>
            <a:ext cx="560140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71450" indent="-171450"/>
            <a:r>
              <a:rPr lang="en-US" sz="1600" kern="0" dirty="0" smtClean="0"/>
              <a:t>Information requirements are not represented in the standard (i.e. gaps)</a:t>
            </a:r>
          </a:p>
          <a:p>
            <a:pPr marL="171450" indent="-171450"/>
            <a:r>
              <a:rPr lang="en-US" sz="1600" kern="0" dirty="0" smtClean="0"/>
              <a:t>Time to reduce gaps (standards development) is not keeping with the speed of business need</a:t>
            </a:r>
          </a:p>
          <a:p>
            <a:pPr marL="171450" indent="-171450"/>
            <a:r>
              <a:rPr lang="en-US" sz="1600" kern="0" dirty="0" smtClean="0"/>
              <a:t>Interim interoperability cause non-value added costs to the business to: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6"/>
          </p:nvPr>
        </p:nvSpPr>
        <p:spPr>
          <a:xfrm>
            <a:off x="405383" y="1283208"/>
            <a:ext cx="5601407" cy="276999"/>
          </a:xfrm>
        </p:spPr>
        <p:txBody>
          <a:bodyPr/>
          <a:lstStyle/>
          <a:p>
            <a:r>
              <a:rPr lang="en-US" dirty="0" smtClean="0"/>
              <a:t>Business Scenarios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6204017" y="1283208"/>
            <a:ext cx="5601407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Business Consequences</a:t>
            </a:r>
            <a:endParaRPr lang="en-US" kern="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256793" y="1712091"/>
            <a:ext cx="5601407" cy="10341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71450" indent="-171450"/>
            <a:r>
              <a:rPr lang="en-US" sz="1600" kern="0" dirty="0" smtClean="0"/>
              <a:t>OEM Submission of Technical Data Package to Authority for Certification</a:t>
            </a:r>
          </a:p>
          <a:p>
            <a:pPr marL="171450" indent="-171450"/>
            <a:r>
              <a:rPr lang="en-US" sz="1600" kern="0" dirty="0" smtClean="0"/>
              <a:t>Manufacturing and Support Enablement</a:t>
            </a:r>
          </a:p>
          <a:p>
            <a:pPr marL="171450" indent="-171450"/>
            <a:r>
              <a:rPr lang="en-US" sz="1600" kern="0" dirty="0" smtClean="0"/>
              <a:t>Design Integration</a:t>
            </a:r>
            <a:endParaRPr lang="en-US" sz="1600" kern="0" dirty="0"/>
          </a:p>
        </p:txBody>
      </p:sp>
      <p:sp>
        <p:nvSpPr>
          <p:cNvPr id="15" name="TextBox 14"/>
          <p:cNvSpPr txBox="1"/>
          <p:nvPr/>
        </p:nvSpPr>
        <p:spPr>
          <a:xfrm>
            <a:off x="6217920" y="3425093"/>
            <a:ext cx="5657850" cy="83099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Manual re-entry and remodeling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Conversion cleanup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Cost of maintaining multiple CAD licenses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Supplier assertion costs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43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6204017" y="4802532"/>
            <a:ext cx="5601407" cy="149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71450" indent="-171450"/>
            <a:r>
              <a:rPr lang="en-US" sz="1200" kern="0" dirty="0" smtClean="0"/>
              <a:t>Lack of Knowledge</a:t>
            </a:r>
          </a:p>
          <a:p>
            <a:pPr lvl="1"/>
            <a:r>
              <a:rPr lang="en-US" sz="1200" kern="0" dirty="0" smtClean="0"/>
              <a:t>Attrition</a:t>
            </a:r>
          </a:p>
          <a:p>
            <a:pPr lvl="1"/>
            <a:r>
              <a:rPr lang="en-US" sz="1200" kern="0" dirty="0" smtClean="0"/>
              <a:t>Disjointed/Incomplete Training</a:t>
            </a:r>
          </a:p>
          <a:p>
            <a:pPr marL="171450" indent="-171450"/>
            <a:r>
              <a:rPr lang="en-US" sz="1200" kern="0" dirty="0" smtClean="0"/>
              <a:t>Lack of Adequate Tool-Chain</a:t>
            </a:r>
          </a:p>
          <a:p>
            <a:pPr lvl="1"/>
            <a:r>
              <a:rPr lang="en-US" sz="1200" kern="0" dirty="0" smtClean="0"/>
              <a:t>Manually Integrated (process controlled)</a:t>
            </a:r>
          </a:p>
          <a:p>
            <a:pPr lvl="1"/>
            <a:r>
              <a:rPr lang="en-US" sz="1200" kern="0" dirty="0" smtClean="0"/>
              <a:t>Outdated Tools</a:t>
            </a:r>
          </a:p>
          <a:p>
            <a:pPr lvl="1"/>
            <a:r>
              <a:rPr lang="en-US" sz="1200" kern="0" dirty="0" smtClean="0"/>
              <a:t>Tools Extended Past Intended Usage</a:t>
            </a:r>
            <a:endParaRPr lang="en-US" sz="1200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Agile for Model-Based-Standards Development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05383" y="1283208"/>
            <a:ext cx="5601407" cy="276999"/>
          </a:xfrm>
        </p:spPr>
        <p:txBody>
          <a:bodyPr/>
          <a:lstStyle/>
          <a:p>
            <a:r>
              <a:rPr lang="en-US" dirty="0" smtClean="0"/>
              <a:t>Extended Development Time Length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6204017" y="1283208"/>
            <a:ext cx="5601407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Defects in Quality/Completeness of Releases</a:t>
            </a:r>
            <a:endParaRPr lang="en-US" kern="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405383" y="4802532"/>
            <a:ext cx="5601407" cy="14957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/>
            <a:r>
              <a:rPr lang="en-US" sz="1200" kern="0" dirty="0" smtClean="0"/>
              <a:t>Failure to Gain Consensus</a:t>
            </a:r>
          </a:p>
          <a:p>
            <a:pPr marL="574675" lvl="1" indent="-285750"/>
            <a:r>
              <a:rPr lang="en-US" sz="1200" kern="0" dirty="0"/>
              <a:t>Non Optimized </a:t>
            </a:r>
            <a:r>
              <a:rPr lang="en-US" sz="1200" kern="0" dirty="0" smtClean="0"/>
              <a:t>Tool-Chain</a:t>
            </a:r>
          </a:p>
          <a:p>
            <a:pPr marL="574675" lvl="1" indent="-285750"/>
            <a:r>
              <a:rPr lang="en-US" sz="1200" kern="0" dirty="0" smtClean="0"/>
              <a:t>Lack of Workflow Constraints</a:t>
            </a:r>
          </a:p>
          <a:p>
            <a:pPr marL="285750" indent="-285750"/>
            <a:r>
              <a:rPr lang="en-US" sz="1200" kern="0" dirty="0" smtClean="0"/>
              <a:t>Resource Commitment/Management</a:t>
            </a:r>
          </a:p>
          <a:p>
            <a:pPr marL="574675" lvl="1" indent="-285750"/>
            <a:r>
              <a:rPr lang="en-US" sz="1200" kern="0" dirty="0" smtClean="0"/>
              <a:t>Volunteer Staff</a:t>
            </a:r>
          </a:p>
          <a:p>
            <a:pPr marL="574675" lvl="1" indent="-285750"/>
            <a:r>
              <a:rPr lang="en-US" sz="1200" kern="0" dirty="0" smtClean="0"/>
              <a:t>Lack of Resources</a:t>
            </a:r>
          </a:p>
          <a:p>
            <a:pPr marL="574675" lvl="1" indent="-285750"/>
            <a:r>
              <a:rPr lang="en-US" sz="1200" kern="0" dirty="0" smtClean="0"/>
              <a:t>Virtually Distributed Team</a:t>
            </a:r>
            <a:endParaRPr lang="en-US" sz="1200" kern="0" dirty="0"/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31" y="1579277"/>
            <a:ext cx="5195878" cy="3139176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441" y="1586075"/>
            <a:ext cx="4997906" cy="3124943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587" y="2641600"/>
            <a:ext cx="2531110" cy="187198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737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Solution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055" y="777240"/>
            <a:ext cx="11311128" cy="3231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Agile for Model-Based-Standards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05383" y="1283208"/>
            <a:ext cx="11311128" cy="4839800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911" y="3487362"/>
            <a:ext cx="2768118" cy="117613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521" y="2737144"/>
            <a:ext cx="2765782" cy="664596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487400" y="2087880"/>
            <a:ext cx="12188825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864786"/>
              </p:ext>
            </p:extLst>
          </p:nvPr>
        </p:nvGraphicFramePr>
        <p:xfrm>
          <a:off x="9269007" y="4723049"/>
          <a:ext cx="27432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5" imgW="5467350" imgH="3819396" progId="Visio.Drawing.15">
                  <p:embed/>
                </p:oleObj>
              </mc:Choice>
              <mc:Fallback>
                <p:oleObj name="Visio" r:id="rId5" imgW="5467350" imgH="381939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9007" y="4723049"/>
                        <a:ext cx="2743200" cy="1905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453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Benefits &amp; Impacts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055" y="777240"/>
            <a:ext cx="11311128" cy="3231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Agile for Model-Based-Standards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6285042" y="1705002"/>
            <a:ext cx="5601407" cy="96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71450" indent="-171450"/>
            <a:r>
              <a:rPr lang="en-US" sz="1600" kern="0" dirty="0" smtClean="0"/>
              <a:t>Increase speed of standards supporting info requirements gap closure</a:t>
            </a:r>
          </a:p>
          <a:p>
            <a:pPr marL="171450" indent="-171450"/>
            <a:r>
              <a:rPr lang="en-US" sz="1600" kern="0" dirty="0" smtClean="0"/>
              <a:t>Reduction in interoperability costs (supplier assertion reduction, manual reentry, conversion)</a:t>
            </a:r>
            <a:endParaRPr lang="en-US" sz="1600" kern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6"/>
          </p:nvPr>
        </p:nvSpPr>
        <p:spPr>
          <a:xfrm>
            <a:off x="405383" y="1283208"/>
            <a:ext cx="5601407" cy="276999"/>
          </a:xfrm>
        </p:spPr>
        <p:txBody>
          <a:bodyPr/>
          <a:lstStyle/>
          <a:p>
            <a:r>
              <a:rPr lang="en-US" dirty="0" smtClean="0"/>
              <a:t>Benefits to MBS Developer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6204017" y="1283208"/>
            <a:ext cx="5601407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Benefits to Industry/Enterprise</a:t>
            </a:r>
            <a:endParaRPr lang="en-US" kern="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05383" y="1705002"/>
            <a:ext cx="5601407" cy="13295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/>
            <a:r>
              <a:rPr lang="en-US" sz="1600" kern="0" dirty="0" smtClean="0"/>
              <a:t>Immediate feedback loop to detect and fix issues early</a:t>
            </a:r>
          </a:p>
          <a:p>
            <a:pPr marL="285750" indent="-285750"/>
            <a:r>
              <a:rPr lang="en-US" sz="1600" kern="0" dirty="0" smtClean="0"/>
              <a:t>Increase transparency and visibility to other developers and team members </a:t>
            </a:r>
          </a:p>
          <a:p>
            <a:pPr marL="285750" indent="-285750"/>
            <a:r>
              <a:rPr lang="en-US" sz="1600" kern="0" dirty="0" smtClean="0"/>
              <a:t>Avoid “integration hell”</a:t>
            </a:r>
          </a:p>
          <a:p>
            <a:pPr marL="285750" indent="-285750"/>
            <a:r>
              <a:rPr lang="en-US" sz="1600" kern="0" dirty="0" smtClean="0"/>
              <a:t>Improve quality and testability</a:t>
            </a: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177609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055" y="777240"/>
            <a:ext cx="11311128" cy="3231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Agile for Model-Based-Standards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05383" y="1283208"/>
            <a:ext cx="11311128" cy="1015663"/>
          </a:xfrm>
        </p:spPr>
        <p:txBody>
          <a:bodyPr/>
          <a:lstStyle/>
          <a:p>
            <a:r>
              <a:rPr lang="en-GB" dirty="0" smtClean="0"/>
              <a:t>Implement:</a:t>
            </a:r>
          </a:p>
          <a:p>
            <a:endParaRPr lang="en-GB" dirty="0"/>
          </a:p>
          <a:p>
            <a:r>
              <a:rPr lang="en-GB" dirty="0" smtClean="0"/>
              <a:t>Continued Research: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780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0.0&quot;&gt;&lt;object type=&quot;1&quot; unique_id=&quot;10001&quot;&gt;&lt;object type=&quot;2&quot; unique_id=&quot;10487&quot;&gt;&lt;object type=&quot;3&quot; unique_id=&quot;10488&quot;&gt;&lt;property id=&quot;20148&quot; value=&quot;5&quot;/&gt;&lt;property id=&quot;20300&quot; value=&quot;Slide 1&quot;/&gt;&lt;property id=&quot;20307&quot; value=&quot;261&quot;/&gt;&lt;/object&gt;&lt;object type=&quot;3&quot; unique_id=&quot;10489&quot;&gt;&lt;property id=&quot;20148&quot; value=&quot;5&quot;/&gt;&lt;property id=&quot;20300&quot; value=&quot;Slide 2&quot;/&gt;&lt;property id=&quot;20307&quot; value=&quot;259&quot;/&gt;&lt;/object&gt;&lt;object type=&quot;3&quot; unique_id=&quot;10490&quot;&gt;&lt;property id=&quot;20148&quot; value=&quot;5&quot;/&gt;&lt;property id=&quot;20300&quot; value=&quot;Slide 3 - &amp;quot;Color preferences&amp;quot;&quot;/&gt;&lt;property id=&quot;20307&quot; value=&quot;262&quot;/&gt;&lt;/object&gt;&lt;/object&gt;&lt;object type=&quot;8&quot; unique_id=&quot;10495&quot;&gt;&lt;/object&gt;&lt;/object&gt;&lt;/database&gt;"/>
  <p:tag name="MMPROD_NEXTUNIQUEID" val="10028"/>
  <p:tag name="SECTOMILLISECCONVERTED" val="1"/>
</p:tagLst>
</file>

<file path=ppt/theme/theme1.xml><?xml version="1.0" encoding="utf-8"?>
<a:theme xmlns:a="http://schemas.openxmlformats.org/drawingml/2006/main" name="EO&amp;T Slide Master">
  <a:themeElements>
    <a:clrScheme name="Boeing Color Palette">
      <a:dk1>
        <a:srgbClr val="000000"/>
      </a:dk1>
      <a:lt1>
        <a:srgbClr val="FFFFFF"/>
      </a:lt1>
      <a:dk2>
        <a:srgbClr val="0039A6"/>
      </a:dk2>
      <a:lt2>
        <a:srgbClr val="A5ACB0"/>
      </a:lt2>
      <a:accent1>
        <a:srgbClr val="0039A6"/>
      </a:accent1>
      <a:accent2>
        <a:srgbClr val="E70033"/>
      </a:accent2>
      <a:accent3>
        <a:srgbClr val="0096DB"/>
      </a:accent3>
      <a:accent4>
        <a:srgbClr val="77B800"/>
      </a:accent4>
      <a:accent5>
        <a:srgbClr val="580F8B"/>
      </a:accent5>
      <a:accent6>
        <a:srgbClr val="FFA200"/>
      </a:accent6>
      <a:hlink>
        <a:srgbClr val="0039A6"/>
      </a:hlink>
      <a:folHlink>
        <a:srgbClr val="A5ACB0"/>
      </a:folHlink>
    </a:clrScheme>
    <a:fontScheme name="4_GradientBar_IdentityBar_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oeing Color Palette">
        <a:dk1>
          <a:srgbClr val="000000"/>
        </a:dk1>
        <a:lt1>
          <a:srgbClr val="FFFFFF"/>
        </a:lt1>
        <a:dk2>
          <a:srgbClr val="0039A6"/>
        </a:dk2>
        <a:lt2>
          <a:srgbClr val="A5ACB0"/>
        </a:lt2>
        <a:accent1>
          <a:srgbClr val="0039A6"/>
        </a:accent1>
        <a:accent2>
          <a:srgbClr val="E70033"/>
        </a:accent2>
        <a:accent3>
          <a:srgbClr val="0096DB"/>
        </a:accent3>
        <a:accent4>
          <a:srgbClr val="77B800"/>
        </a:accent4>
        <a:accent5>
          <a:srgbClr val="580F8B"/>
        </a:accent5>
        <a:accent6>
          <a:srgbClr val="FFA200"/>
        </a:accent6>
        <a:hlink>
          <a:srgbClr val="0039A6"/>
        </a:hlink>
        <a:folHlink>
          <a:srgbClr val="A5AC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PANTONE 7546">
      <a:srgbClr val="394A59"/>
    </a:custClr>
    <a:custClr name="PANTONE 431">
      <a:srgbClr val="5F6A72"/>
    </a:custClr>
    <a:custClr name="PANTONE 429">
      <a:srgbClr val="A5ACB0"/>
    </a:custClr>
    <a:custClr name="PANTONE CG1">
      <a:srgbClr val="E2E1DD"/>
    </a:custClr>
    <a:custClr name="Process Magenta">
      <a:srgbClr val="CC3366"/>
    </a:custClr>
    <a:custClr name="PANTONE 4975">
      <a:srgbClr val="462324"/>
    </a:custClr>
    <a:custClr name="PANTONE 201">
      <a:srgbClr val="9E1B32"/>
    </a:custClr>
    <a:custClr name="PANTONE 185">
      <a:srgbClr val="E70033"/>
    </a:custClr>
    <a:custClr name="PANTONE 1665">
      <a:srgbClr val="E24912"/>
    </a:custClr>
    <a:custClr name="PANTONE 137">
      <a:srgbClr val="FFA200"/>
    </a:custClr>
    <a:custClr name="PANTONE 108">
      <a:srgbClr val="F6DA14"/>
    </a:custClr>
    <a:custClr name="PANTONE 1215">
      <a:srgbClr val="FBDE81"/>
    </a:custClr>
    <a:custClr name="PANTONE 7499">
      <a:srgbClr val="EEE8C5"/>
    </a:custClr>
    <a:custClr name="PANTONE 553">
      <a:srgbClr val="214232"/>
    </a:custClr>
    <a:custClr name="PANTONE 376">
      <a:srgbClr val="77B800"/>
    </a:custClr>
    <a:custClr name="PANTONE 373">
      <a:srgbClr val="CFEA8B"/>
    </a:custClr>
    <a:custClr name="PANTONE 328">
      <a:srgbClr val="007165"/>
    </a:custClr>
    <a:custClr name="PANTONE 309">
      <a:srgbClr val="003D4D"/>
    </a:custClr>
    <a:custClr name="PANTONE 3135">
      <a:srgbClr val="0091B5"/>
    </a:custClr>
    <a:custClr name="PANTONE 7457">
      <a:srgbClr val="BADCE6"/>
    </a:custClr>
    <a:custClr name="PANTONE 289">
      <a:srgbClr val="002144"/>
    </a:custClr>
    <a:custClr name="PANTONE 2925">
      <a:srgbClr val="0096DB"/>
    </a:custClr>
    <a:custClr name="PANTONE 283">
      <a:srgbClr val="97C5EB"/>
    </a:custClr>
    <a:custClr name="PANTONE 2597">
      <a:srgbClr val="580F8B"/>
    </a:custClr>
  </a:custClr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PANTONE 7546">
      <a:srgbClr val="394A59"/>
    </a:custClr>
    <a:custClr name="PANTONE 431">
      <a:srgbClr val="5F6A72"/>
    </a:custClr>
    <a:custClr name="PANTONE 429">
      <a:srgbClr val="A5ACB0"/>
    </a:custClr>
    <a:custClr name="PANTONE CG1">
      <a:srgbClr val="E2E1DD"/>
    </a:custClr>
    <a:custClr name="PANTONE 7421">
      <a:srgbClr val="61162D"/>
    </a:custClr>
    <a:custClr name="PANTONE 221">
      <a:srgbClr val="96004B"/>
    </a:custClr>
    <a:custClr name="PANTONE 4975">
      <a:srgbClr val="462324"/>
    </a:custClr>
    <a:custClr name="PANTONE 201">
      <a:srgbClr val="9E1B32"/>
    </a:custClr>
    <a:custClr name="PANTONE 185">
      <a:srgbClr val="E70033"/>
    </a:custClr>
    <a:custClr name="PANTONE 1665">
      <a:srgbClr val="E24912"/>
    </a:custClr>
    <a:custClr name="PANTONE 137">
      <a:srgbClr val="FFA200"/>
    </a:custClr>
    <a:custClr name="PANTONE 1215">
      <a:srgbClr val="FBDE81"/>
    </a:custClr>
    <a:custClr name="PANTONE 7499">
      <a:srgbClr val="EEE8C5"/>
    </a:custClr>
    <a:custClr name="PANTONE 553">
      <a:srgbClr val="214232"/>
    </a:custClr>
    <a:custClr name="PANTONE 376">
      <a:srgbClr val="77B800"/>
    </a:custClr>
    <a:custClr name="PANTONE 373">
      <a:srgbClr val="CFEA8B"/>
    </a:custClr>
    <a:custClr name="PANTONE 328">
      <a:srgbClr val="007165"/>
    </a:custClr>
    <a:custClr name="PANTONE 309">
      <a:srgbClr val="003D4D"/>
    </a:custClr>
    <a:custClr name="PANTONE 3135">
      <a:srgbClr val="0091B5"/>
    </a:custClr>
    <a:custClr name="PANTONE 9041">
      <a:srgbClr val="E2EBE4"/>
    </a:custClr>
    <a:custClr name="PANTONE 289">
      <a:srgbClr val="002144"/>
    </a:custClr>
    <a:custClr name="PANTONE 2925">
      <a:srgbClr val="0096DB"/>
    </a:custClr>
    <a:custClr name="PANTONE 283">
      <a:srgbClr val="97C5EB"/>
    </a:custClr>
    <a:custClr name="PANTONE 2597">
      <a:srgbClr val="580F8B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28359CC7305D47809A6E4D09895B12" ma:contentTypeVersion="0" ma:contentTypeDescription="Create a new document." ma:contentTypeScope="" ma:versionID="58734b0d5d00aaa9ecfcecd44c708e1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D4C100-0EDD-4DD2-914D-A957225F12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B024C0-3292-4B7C-9F10-F14F1C8552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691D66D-CA73-4591-BA35-882D4C096123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whitelogo_lowerthirdwhite</Template>
  <TotalTime>2910</TotalTime>
  <Words>295</Words>
  <Application>Microsoft Office PowerPoint</Application>
  <PresentationFormat>Custom</PresentationFormat>
  <Paragraphs>71</Paragraphs>
  <Slides>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Symbol</vt:lpstr>
      <vt:lpstr>EO&amp;T Slide Master</vt:lpstr>
      <vt:lpstr>Microsoft Visio Drawing</vt:lpstr>
      <vt:lpstr>Agile for Model-Based Standards Development</vt:lpstr>
      <vt:lpstr>Presentation Overview</vt:lpstr>
      <vt:lpstr>Business/Industry Needs</vt:lpstr>
      <vt:lpstr>Problem Statement</vt:lpstr>
      <vt:lpstr>Proposed Solution</vt:lpstr>
      <vt:lpstr>Benefits &amp; Impacts</vt:lpstr>
      <vt:lpstr>Next Steps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Goodenough, Gail M</dc:creator>
  <cp:lastModifiedBy>Harvey, Melissa K</cp:lastModifiedBy>
  <cp:revision>184</cp:revision>
  <cp:lastPrinted>2019-08-08T22:07:45Z</cp:lastPrinted>
  <dcterms:created xsi:type="dcterms:W3CDTF">2014-07-09T16:57:44Z</dcterms:created>
  <dcterms:modified xsi:type="dcterms:W3CDTF">2019-08-15T20:21:13Z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0x010100B928359CC7305D47809A6E4D09895B12</vt:lpwstr>
  </property>
</Properties>
</file>