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"/>
  </p:notesMasterIdLst>
  <p:sldIdLst>
    <p:sldId id="1192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0" userDrawn="1">
          <p15:clr>
            <a:srgbClr val="F26B43"/>
          </p15:clr>
        </p15:guide>
        <p15:guide id="4" pos="3991" userDrawn="1">
          <p15:clr>
            <a:srgbClr val="F26B43"/>
          </p15:clr>
        </p15:guide>
        <p15:guide id="7" pos="5647" userDrawn="1">
          <p15:clr>
            <a:srgbClr val="A4A3A4"/>
          </p15:clr>
        </p15:guide>
        <p15:guide id="9" orient="horz" pos="548" userDrawn="1">
          <p15:clr>
            <a:srgbClr val="A4A3A4"/>
          </p15:clr>
        </p15:guide>
        <p15:guide id="10" orient="horz" pos="1008" userDrawn="1">
          <p15:clr>
            <a:srgbClr val="A4A3A4"/>
          </p15:clr>
        </p15:guide>
        <p15:guide id="11" orient="horz" pos="1790" userDrawn="1">
          <p15:clr>
            <a:srgbClr val="F26B43"/>
          </p15:clr>
        </p15:guide>
        <p15:guide id="12" orient="horz" pos="276" userDrawn="1">
          <p15:clr>
            <a:srgbClr val="A4A3A4"/>
          </p15:clr>
        </p15:guide>
        <p15:guide id="16" orient="horz" pos="2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F26B43"/>
    <a:srgbClr val="00A1DE"/>
    <a:srgbClr val="002060"/>
    <a:srgbClr val="0079A6"/>
    <a:srgbClr val="33CCFF"/>
    <a:srgbClr val="3AB5E5"/>
    <a:srgbClr val="5B9BD5"/>
    <a:srgbClr val="2E75B6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79" autoAdjust="0"/>
    <p:restoredTop sz="93910" autoAdjust="0"/>
  </p:normalViewPr>
  <p:slideViewPr>
    <p:cSldViewPr snapToGrid="0" showGuides="1">
      <p:cViewPr varScale="1">
        <p:scale>
          <a:sx n="102" d="100"/>
          <a:sy n="102" d="100"/>
        </p:scale>
        <p:origin x="184" y="816"/>
      </p:cViewPr>
      <p:guideLst>
        <p:guide pos="90"/>
        <p:guide pos="3991"/>
        <p:guide pos="5647"/>
        <p:guide orient="horz" pos="548"/>
        <p:guide orient="horz" pos="1008"/>
        <p:guide orient="horz" pos="1790"/>
        <p:guide orient="horz" pos="276"/>
        <p:guide orient="horz" pos="2981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E0D20-9DC2-47B0-AAF3-86EC73241C02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B0BA2-C8FE-47AA-B703-089FA5C0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614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55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174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545694" y="409921"/>
            <a:ext cx="339365" cy="339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442681"/>
            <a:ext cx="3493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569965"/>
            <a:ext cx="264319" cy="107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</p:spTree>
    <p:extLst>
      <p:ext uri="{BB962C8B-B14F-4D97-AF65-F5344CB8AC3E}">
        <p14:creationId xmlns:p14="http://schemas.microsoft.com/office/powerpoint/2010/main" val="603357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545694" y="409921"/>
            <a:ext cx="339365" cy="3393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0685" y="442681"/>
            <a:ext cx="3493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bg1"/>
                </a:solidFill>
              </a:defRPr>
            </a:lvl1pPr>
          </a:lstStyle>
          <a:p>
            <a:fld id="{3A04D4E0-389E-484C-8A9A-BC4E16FEFA0F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0" y="569965"/>
            <a:ext cx="264319" cy="1071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</p:spTree>
    <p:extLst>
      <p:ext uri="{BB962C8B-B14F-4D97-AF65-F5344CB8AC3E}">
        <p14:creationId xmlns:p14="http://schemas.microsoft.com/office/powerpoint/2010/main" val="2193042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4378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48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0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79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0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80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0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37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1143000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38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143000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39" name="Picture Placeholder 46"/>
          <p:cNvSpPr>
            <a:spLocks noGrp="1"/>
          </p:cNvSpPr>
          <p:nvPr>
            <p:ph type="pic" sz="quarter" idx="16"/>
          </p:nvPr>
        </p:nvSpPr>
        <p:spPr>
          <a:xfrm>
            <a:off x="1143000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0" name="Picture Placeholder 46"/>
          <p:cNvSpPr>
            <a:spLocks noGrp="1"/>
          </p:cNvSpPr>
          <p:nvPr>
            <p:ph type="pic" sz="quarter" idx="17"/>
          </p:nvPr>
        </p:nvSpPr>
        <p:spPr>
          <a:xfrm>
            <a:off x="1143000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1" name="Picture Placeholder 46"/>
          <p:cNvSpPr>
            <a:spLocks noGrp="1"/>
          </p:cNvSpPr>
          <p:nvPr>
            <p:ph type="pic" sz="quarter" idx="18"/>
          </p:nvPr>
        </p:nvSpPr>
        <p:spPr>
          <a:xfrm>
            <a:off x="2286000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2" name="Picture Placeholder 46"/>
          <p:cNvSpPr>
            <a:spLocks noGrp="1"/>
          </p:cNvSpPr>
          <p:nvPr>
            <p:ph type="pic" sz="quarter" idx="19"/>
          </p:nvPr>
        </p:nvSpPr>
        <p:spPr>
          <a:xfrm>
            <a:off x="2286000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3" name="Picture Placeholder 46"/>
          <p:cNvSpPr>
            <a:spLocks noGrp="1"/>
          </p:cNvSpPr>
          <p:nvPr>
            <p:ph type="pic" sz="quarter" idx="20"/>
          </p:nvPr>
        </p:nvSpPr>
        <p:spPr>
          <a:xfrm>
            <a:off x="2286000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4" name="Picture Placeholder 46"/>
          <p:cNvSpPr>
            <a:spLocks noGrp="1"/>
          </p:cNvSpPr>
          <p:nvPr>
            <p:ph type="pic" sz="quarter" idx="21"/>
          </p:nvPr>
        </p:nvSpPr>
        <p:spPr>
          <a:xfrm>
            <a:off x="2286000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5" name="Picture Placeholder 46"/>
          <p:cNvSpPr>
            <a:spLocks noGrp="1"/>
          </p:cNvSpPr>
          <p:nvPr>
            <p:ph type="pic" sz="quarter" idx="22"/>
          </p:nvPr>
        </p:nvSpPr>
        <p:spPr>
          <a:xfrm>
            <a:off x="3429000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6" name="Picture Placeholder 46"/>
          <p:cNvSpPr>
            <a:spLocks noGrp="1"/>
          </p:cNvSpPr>
          <p:nvPr>
            <p:ph type="pic" sz="quarter" idx="23"/>
          </p:nvPr>
        </p:nvSpPr>
        <p:spPr>
          <a:xfrm>
            <a:off x="3429000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7" name="Picture Placeholder 46"/>
          <p:cNvSpPr>
            <a:spLocks noGrp="1"/>
          </p:cNvSpPr>
          <p:nvPr>
            <p:ph type="pic" sz="quarter" idx="24"/>
          </p:nvPr>
        </p:nvSpPr>
        <p:spPr>
          <a:xfrm>
            <a:off x="3429000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8" name="Picture Placeholder 46"/>
          <p:cNvSpPr>
            <a:spLocks noGrp="1"/>
          </p:cNvSpPr>
          <p:nvPr>
            <p:ph type="pic" sz="quarter" idx="25"/>
          </p:nvPr>
        </p:nvSpPr>
        <p:spPr>
          <a:xfrm>
            <a:off x="3429000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49" name="Picture Placeholder 46"/>
          <p:cNvSpPr>
            <a:spLocks noGrp="1"/>
          </p:cNvSpPr>
          <p:nvPr>
            <p:ph type="pic" sz="quarter" idx="26"/>
          </p:nvPr>
        </p:nvSpPr>
        <p:spPr>
          <a:xfrm>
            <a:off x="4579144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0" name="Picture Placeholder 46"/>
          <p:cNvSpPr>
            <a:spLocks noGrp="1"/>
          </p:cNvSpPr>
          <p:nvPr>
            <p:ph type="pic" sz="quarter" idx="27"/>
          </p:nvPr>
        </p:nvSpPr>
        <p:spPr>
          <a:xfrm>
            <a:off x="4579144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1" name="Picture Placeholder 46"/>
          <p:cNvSpPr>
            <a:spLocks noGrp="1"/>
          </p:cNvSpPr>
          <p:nvPr>
            <p:ph type="pic" sz="quarter" idx="28"/>
          </p:nvPr>
        </p:nvSpPr>
        <p:spPr>
          <a:xfrm>
            <a:off x="4579144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2" name="Picture Placeholder 46"/>
          <p:cNvSpPr>
            <a:spLocks noGrp="1"/>
          </p:cNvSpPr>
          <p:nvPr>
            <p:ph type="pic" sz="quarter" idx="29"/>
          </p:nvPr>
        </p:nvSpPr>
        <p:spPr>
          <a:xfrm>
            <a:off x="4579144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3" name="Picture Placeholder 46"/>
          <p:cNvSpPr>
            <a:spLocks noGrp="1"/>
          </p:cNvSpPr>
          <p:nvPr>
            <p:ph type="pic" sz="quarter" idx="30"/>
          </p:nvPr>
        </p:nvSpPr>
        <p:spPr>
          <a:xfrm>
            <a:off x="5722144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4" name="Picture Placeholder 46"/>
          <p:cNvSpPr>
            <a:spLocks noGrp="1"/>
          </p:cNvSpPr>
          <p:nvPr>
            <p:ph type="pic" sz="quarter" idx="31"/>
          </p:nvPr>
        </p:nvSpPr>
        <p:spPr>
          <a:xfrm>
            <a:off x="5722144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5" name="Picture Placeholder 46"/>
          <p:cNvSpPr>
            <a:spLocks noGrp="1"/>
          </p:cNvSpPr>
          <p:nvPr>
            <p:ph type="pic" sz="quarter" idx="32"/>
          </p:nvPr>
        </p:nvSpPr>
        <p:spPr>
          <a:xfrm>
            <a:off x="5722144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6" name="Picture Placeholder 46"/>
          <p:cNvSpPr>
            <a:spLocks noGrp="1"/>
          </p:cNvSpPr>
          <p:nvPr>
            <p:ph type="pic" sz="quarter" idx="33"/>
          </p:nvPr>
        </p:nvSpPr>
        <p:spPr>
          <a:xfrm>
            <a:off x="5722144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7" name="Picture Placeholder 46"/>
          <p:cNvSpPr>
            <a:spLocks noGrp="1"/>
          </p:cNvSpPr>
          <p:nvPr>
            <p:ph type="pic" sz="quarter" idx="34"/>
          </p:nvPr>
        </p:nvSpPr>
        <p:spPr>
          <a:xfrm>
            <a:off x="6865144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8" name="Picture Placeholder 46"/>
          <p:cNvSpPr>
            <a:spLocks noGrp="1"/>
          </p:cNvSpPr>
          <p:nvPr>
            <p:ph type="pic" sz="quarter" idx="35"/>
          </p:nvPr>
        </p:nvSpPr>
        <p:spPr>
          <a:xfrm>
            <a:off x="6865144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59" name="Picture Placeholder 46"/>
          <p:cNvSpPr>
            <a:spLocks noGrp="1"/>
          </p:cNvSpPr>
          <p:nvPr>
            <p:ph type="pic" sz="quarter" idx="36"/>
          </p:nvPr>
        </p:nvSpPr>
        <p:spPr>
          <a:xfrm>
            <a:off x="6865144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0" name="Picture Placeholder 46"/>
          <p:cNvSpPr>
            <a:spLocks noGrp="1"/>
          </p:cNvSpPr>
          <p:nvPr>
            <p:ph type="pic" sz="quarter" idx="37"/>
          </p:nvPr>
        </p:nvSpPr>
        <p:spPr>
          <a:xfrm>
            <a:off x="6865144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1" name="Picture Placeholder 46"/>
          <p:cNvSpPr>
            <a:spLocks noGrp="1"/>
          </p:cNvSpPr>
          <p:nvPr>
            <p:ph type="pic" sz="quarter" idx="38"/>
          </p:nvPr>
        </p:nvSpPr>
        <p:spPr>
          <a:xfrm>
            <a:off x="8008144" y="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2" name="Picture Placeholder 46"/>
          <p:cNvSpPr>
            <a:spLocks noGrp="1"/>
          </p:cNvSpPr>
          <p:nvPr>
            <p:ph type="pic" sz="quarter" idx="39"/>
          </p:nvPr>
        </p:nvSpPr>
        <p:spPr>
          <a:xfrm>
            <a:off x="8008144" y="128587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3" name="Picture Placeholder 46"/>
          <p:cNvSpPr>
            <a:spLocks noGrp="1"/>
          </p:cNvSpPr>
          <p:nvPr>
            <p:ph type="pic" sz="quarter" idx="40"/>
          </p:nvPr>
        </p:nvSpPr>
        <p:spPr>
          <a:xfrm>
            <a:off x="8008144" y="2575125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64" name="Picture Placeholder 46"/>
          <p:cNvSpPr>
            <a:spLocks noGrp="1"/>
          </p:cNvSpPr>
          <p:nvPr>
            <p:ph type="pic" sz="quarter" idx="41"/>
          </p:nvPr>
        </p:nvSpPr>
        <p:spPr>
          <a:xfrm>
            <a:off x="8008144" y="3861000"/>
            <a:ext cx="1144800" cy="1282500"/>
          </a:xfr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2641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52798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2798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2798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5348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05348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8147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58147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10448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0448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0448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3247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763247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3247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7903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52798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2798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8147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04489" y="17145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32479" y="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32479" y="3429000"/>
            <a:ext cx="1525500" cy="1714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521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477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84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167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274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4166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9669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7892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996D-FF91-48F6-B4C1-3B10616C7377}" type="datetime1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560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6996D-FF91-48F6-B4C1-3B10616C7377}" type="datetime1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285A-CDC1-45A3-9BCB-3048B367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88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57950" y="4992731"/>
            <a:ext cx="2057400" cy="273844"/>
          </a:xfrm>
        </p:spPr>
        <p:txBody>
          <a:bodyPr/>
          <a:lstStyle/>
          <a:p>
            <a:fld id="{EBA8285A-CDC1-45A3-9BCB-3048B3673279}" type="slidenum">
              <a:rPr lang="en-US" smtClean="0"/>
              <a:t>1</a:t>
            </a:fld>
            <a:endParaRPr lang="en-US"/>
          </a:p>
        </p:txBody>
      </p:sp>
      <p:sp>
        <p:nvSpPr>
          <p:cNvPr id="3" name="Pentagon 33">
            <a:extLst>
              <a:ext uri="{FF2B5EF4-FFF2-40B4-BE49-F238E27FC236}">
                <a16:creationId xmlns:a16="http://schemas.microsoft.com/office/drawing/2014/main" xmlns="" id="{B7DA880A-695F-5643-85E5-4B71C7AD0761}"/>
              </a:ext>
            </a:extLst>
          </p:cNvPr>
          <p:cNvSpPr/>
          <p:nvPr/>
        </p:nvSpPr>
        <p:spPr>
          <a:xfrm>
            <a:off x="6567228" y="1012383"/>
            <a:ext cx="2109463" cy="344444"/>
          </a:xfrm>
          <a:prstGeom prst="homePlate">
            <a:avLst>
              <a:gd name="adj" fmla="val 22464"/>
            </a:avLst>
          </a:prstGeom>
          <a:solidFill>
            <a:schemeClr val="accent4"/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测试验证</a:t>
            </a:r>
            <a:endParaRPr 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Pentagon 33">
            <a:extLst>
              <a:ext uri="{FF2B5EF4-FFF2-40B4-BE49-F238E27FC236}">
                <a16:creationId xmlns:a16="http://schemas.microsoft.com/office/drawing/2014/main" xmlns="" id="{B7DA880A-695F-5643-85E5-4B71C7AD0761}"/>
              </a:ext>
            </a:extLst>
          </p:cNvPr>
          <p:cNvSpPr/>
          <p:nvPr/>
        </p:nvSpPr>
        <p:spPr>
          <a:xfrm>
            <a:off x="4593577" y="1010877"/>
            <a:ext cx="2073246" cy="344444"/>
          </a:xfrm>
          <a:prstGeom prst="homePlate">
            <a:avLst>
              <a:gd name="adj" fmla="val 22464"/>
            </a:avLst>
          </a:prstGeom>
          <a:solidFill>
            <a:schemeClr val="accent1"/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开发编码</a:t>
            </a:r>
            <a:endParaRPr 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Pentagon 33">
            <a:extLst>
              <a:ext uri="{FF2B5EF4-FFF2-40B4-BE49-F238E27FC236}">
                <a16:creationId xmlns:a16="http://schemas.microsoft.com/office/drawing/2014/main" xmlns="" id="{B7DA880A-695F-5643-85E5-4B71C7AD0761}"/>
              </a:ext>
            </a:extLst>
          </p:cNvPr>
          <p:cNvSpPr/>
          <p:nvPr/>
        </p:nvSpPr>
        <p:spPr>
          <a:xfrm>
            <a:off x="2628976" y="1010878"/>
            <a:ext cx="2046085" cy="344444"/>
          </a:xfrm>
          <a:prstGeom prst="homePlate">
            <a:avLst>
              <a:gd name="adj" fmla="val 22464"/>
            </a:avLst>
          </a:prstGeom>
          <a:solidFill>
            <a:schemeClr val="accent4"/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架构设计</a:t>
            </a:r>
            <a:endParaRPr 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Pentagon 33">
            <a:extLst>
              <a:ext uri="{FF2B5EF4-FFF2-40B4-BE49-F238E27FC236}">
                <a16:creationId xmlns:a16="http://schemas.microsoft.com/office/drawing/2014/main" xmlns="" id="{B7DA880A-695F-5643-85E5-4B71C7AD0761}"/>
              </a:ext>
            </a:extLst>
          </p:cNvPr>
          <p:cNvSpPr/>
          <p:nvPr/>
        </p:nvSpPr>
        <p:spPr>
          <a:xfrm>
            <a:off x="700589" y="1014240"/>
            <a:ext cx="2024952" cy="339576"/>
          </a:xfrm>
          <a:prstGeom prst="homePlate">
            <a:avLst>
              <a:gd name="adj" fmla="val 22464"/>
            </a:avLst>
          </a:prstGeom>
          <a:solidFill>
            <a:schemeClr val="accent1"/>
          </a:solidFill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需求分析</a:t>
            </a:r>
            <a:endParaRPr 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xmlns="" id="{016FAB36-056A-7C44-9508-D8E771B0FC26}"/>
              </a:ext>
            </a:extLst>
          </p:cNvPr>
          <p:cNvSpPr txBox="1"/>
          <p:nvPr/>
        </p:nvSpPr>
        <p:spPr>
          <a:xfrm>
            <a:off x="693907" y="596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质量内建体系概览</a:t>
            </a:r>
            <a:endParaRPr lang="zh-CN" altLang="en-US" sz="18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5B3CF0D4-4063-634E-ABBF-025074387B10}"/>
              </a:ext>
            </a:extLst>
          </p:cNvPr>
          <p:cNvSpPr/>
          <p:nvPr/>
        </p:nvSpPr>
        <p:spPr>
          <a:xfrm>
            <a:off x="94610" y="85093"/>
            <a:ext cx="429630" cy="3142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1200" b="1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Verdana" panose="020B0604030504040204" pitchFamily="34" charset="0"/>
              </a:rPr>
              <a:t>1</a:t>
            </a:r>
            <a:endParaRPr lang="en-US" sz="12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586E3957-3F84-7A45-B03E-896486FCF2D2}"/>
              </a:ext>
            </a:extLst>
          </p:cNvPr>
          <p:cNvSpPr/>
          <p:nvPr/>
        </p:nvSpPr>
        <p:spPr>
          <a:xfrm>
            <a:off x="610181" y="83739"/>
            <a:ext cx="40649" cy="3142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Straight Connector 50">
            <a:extLst>
              <a:ext uri="{FF2B5EF4-FFF2-40B4-BE49-F238E27FC236}">
                <a16:creationId xmlns:a16="http://schemas.microsoft.com/office/drawing/2014/main" xmlns="" id="{EB706FB2-AFCC-3C43-BDC9-A7000DC5522E}"/>
              </a:ext>
            </a:extLst>
          </p:cNvPr>
          <p:cNvCxnSpPr>
            <a:cxnSpLocks/>
          </p:cNvCxnSpPr>
          <p:nvPr/>
        </p:nvCxnSpPr>
        <p:spPr>
          <a:xfrm>
            <a:off x="650830" y="397946"/>
            <a:ext cx="8343551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679009" y="1390389"/>
            <a:ext cx="1928389" cy="37531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678315" y="1390389"/>
            <a:ext cx="1964602" cy="3753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686676" y="1390389"/>
            <a:ext cx="1964602" cy="37531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705598" y="1390389"/>
            <a:ext cx="1964602" cy="37531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00642" y="1443096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需求实例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需求拆分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需求一致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Rectangle 47">
            <a:extLst>
              <a:ext uri="{FF2B5EF4-FFF2-40B4-BE49-F238E27FC236}">
                <a16:creationId xmlns:a16="http://schemas.microsoft.com/office/drawing/2014/main" xmlns="" id="{57F13851-A2CE-1746-AFED-65F306B30327}"/>
              </a:ext>
            </a:extLst>
          </p:cNvPr>
          <p:cNvSpPr/>
          <p:nvPr/>
        </p:nvSpPr>
        <p:spPr>
          <a:xfrm>
            <a:off x="746460" y="2682101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4494" y="2754304"/>
            <a:ext cx="9541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需求实例化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需求澄清</a:t>
            </a:r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会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需求评审会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需求</a:t>
            </a:r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wiki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化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需求体系化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用户故事拆分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用户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故事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地图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24250" y="1444885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设计</a:t>
            </a:r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原则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架构模式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架构原型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架构决策记录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架构评审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</a:t>
            </a:r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可视化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Rectangle 47">
            <a:extLst>
              <a:ext uri="{FF2B5EF4-FFF2-40B4-BE49-F238E27FC236}">
                <a16:creationId xmlns:a16="http://schemas.microsoft.com/office/drawing/2014/main" xmlns="" id="{57F13851-A2CE-1746-AFED-65F306B30327}"/>
              </a:ext>
            </a:extLst>
          </p:cNvPr>
          <p:cNvSpPr/>
          <p:nvPr/>
        </p:nvSpPr>
        <p:spPr>
          <a:xfrm>
            <a:off x="2754817" y="2673044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Rectangle 47">
            <a:extLst>
              <a:ext uri="{FF2B5EF4-FFF2-40B4-BE49-F238E27FC236}">
                <a16:creationId xmlns:a16="http://schemas.microsoft.com/office/drawing/2014/main" xmlns="" id="{57F13851-A2CE-1746-AFED-65F306B30327}"/>
              </a:ext>
            </a:extLst>
          </p:cNvPr>
          <p:cNvSpPr/>
          <p:nvPr/>
        </p:nvSpPr>
        <p:spPr>
          <a:xfrm>
            <a:off x="4763178" y="2673041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Rectangle 47">
            <a:extLst>
              <a:ext uri="{FF2B5EF4-FFF2-40B4-BE49-F238E27FC236}">
                <a16:creationId xmlns:a16="http://schemas.microsoft.com/office/drawing/2014/main" xmlns="" id="{57F13851-A2CE-1746-AFED-65F306B30327}"/>
              </a:ext>
            </a:extLst>
          </p:cNvPr>
          <p:cNvSpPr/>
          <p:nvPr/>
        </p:nvSpPr>
        <p:spPr>
          <a:xfrm>
            <a:off x="6782101" y="2673041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15052" y="2746120"/>
            <a:ext cx="96051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架构评审会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架构检查单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可视化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事件风暴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MVC/MVVM</a:t>
            </a:r>
          </a:p>
        </p:txBody>
      </p:sp>
      <p:sp>
        <p:nvSpPr>
          <p:cNvPr id="30" name="矩形 29"/>
          <p:cNvSpPr/>
          <p:nvPr/>
        </p:nvSpPr>
        <p:spPr>
          <a:xfrm>
            <a:off x="692038" y="4063832"/>
            <a:ext cx="875561" cy="132343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Kanban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Cucumber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Jira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Confluence</a:t>
            </a:r>
          </a:p>
          <a:p>
            <a:r>
              <a:rPr lang="en-US" altLang="zh-CN" sz="1000" dirty="0" err="1">
                <a:latin typeface="Microsoft YaHei" charset="-122"/>
                <a:ea typeface="Microsoft YaHei" charset="-122"/>
                <a:cs typeface="Microsoft YaHei" charset="-122"/>
              </a:rPr>
              <a:t>Axure</a:t>
            </a:r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RP</a:t>
            </a:r>
          </a:p>
          <a:p>
            <a:r>
              <a:rPr lang="en-US" altLang="zh-CN" sz="1000" dirty="0" err="1">
                <a:latin typeface="Microsoft YaHei" charset="-122"/>
                <a:ea typeface="Microsoft YaHei" charset="-122"/>
                <a:cs typeface="Microsoft YaHei" charset="-122"/>
              </a:rPr>
              <a:t>Mockplus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91318" y="2735557"/>
            <a:ext cx="9541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整洁架构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FCIS</a:t>
            </a: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前后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端分离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服务化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微服务架构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服务网格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无服务器架构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企业中台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7761" y="4060214"/>
            <a:ext cx="968535" cy="86177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C4</a:t>
            </a:r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modeling</a:t>
            </a:r>
          </a:p>
          <a:p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Istio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Envoy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Lambda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TLA+</a:t>
            </a:r>
          </a:p>
        </p:txBody>
      </p:sp>
      <p:sp>
        <p:nvSpPr>
          <p:cNvPr id="33" name="矩形 32"/>
          <p:cNvSpPr/>
          <p:nvPr/>
        </p:nvSpPr>
        <p:spPr>
          <a:xfrm>
            <a:off x="3707917" y="4062179"/>
            <a:ext cx="700833" cy="707886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ArcUnit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swagger</a:t>
            </a:r>
          </a:p>
          <a:p>
            <a:endParaRPr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08302" y="1447262"/>
            <a:ext cx="8258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持续集成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代码度量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代码评审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源代码管理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接口测试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开发自测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77526" y="2729982"/>
            <a:ext cx="95410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Story</a:t>
            </a:r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kickoff</a:t>
            </a: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代码评审会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在线代码评审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评审</a:t>
            </a:r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规约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Desk</a:t>
            </a:r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check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63052" y="2719418"/>
            <a:ext cx="9541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容器化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制品发布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测试替身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分支策略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功能开关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提交合入规范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单元测试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契约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  <a:endParaRPr lang="zh-CN" altLang="en-US" sz="1000" dirty="0"/>
          </a:p>
        </p:txBody>
      </p:sp>
      <p:sp>
        <p:nvSpPr>
          <p:cNvPr id="37" name="矩形 36"/>
          <p:cNvSpPr/>
          <p:nvPr/>
        </p:nvSpPr>
        <p:spPr>
          <a:xfrm>
            <a:off x="6740970" y="1443096"/>
            <a:ext cx="95410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测试用例评审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验收</a:t>
            </a:r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自动化测试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22722" y="2726720"/>
            <a:ext cx="1082348" cy="1015663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测试用例评审会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集成</a:t>
            </a:r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端到端测试</a:t>
            </a:r>
            <a:endParaRPr lang="en-US" altLang="zh-CN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自动化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容量测试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浸泡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682961" y="4020876"/>
            <a:ext cx="2093620" cy="11695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altLang="zh-CN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Junit</a:t>
            </a:r>
          </a:p>
          <a:p>
            <a:r>
              <a:rPr lang="en-US" altLang="zh-CN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Sonar</a:t>
            </a:r>
            <a:r>
              <a:rPr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扫描</a:t>
            </a:r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Jmockit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Artifactory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Gitlab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Distroless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docker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images</a:t>
            </a:r>
          </a:p>
        </p:txBody>
      </p:sp>
      <p:sp>
        <p:nvSpPr>
          <p:cNvPr id="41" name="Rectangle 47">
            <a:extLst>
              <a:ext uri="{FF2B5EF4-FFF2-40B4-BE49-F238E27FC236}">
                <a16:creationId xmlns:a16="http://schemas.microsoft.com/office/drawing/2014/main" xmlns="" id="{57F13851-A2CE-1746-AFED-65F306B30327}"/>
              </a:ext>
            </a:extLst>
          </p:cNvPr>
          <p:cNvSpPr/>
          <p:nvPr/>
        </p:nvSpPr>
        <p:spPr>
          <a:xfrm>
            <a:off x="2753310" y="3984288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Rectangle 47">
            <a:extLst>
              <a:ext uri="{FF2B5EF4-FFF2-40B4-BE49-F238E27FC236}">
                <a16:creationId xmlns:a16="http://schemas.microsoft.com/office/drawing/2014/main" xmlns="" id="{57F13851-A2CE-1746-AFED-65F306B30327}"/>
              </a:ext>
            </a:extLst>
          </p:cNvPr>
          <p:cNvSpPr/>
          <p:nvPr/>
        </p:nvSpPr>
        <p:spPr>
          <a:xfrm>
            <a:off x="735894" y="3985799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Rectangle 47">
            <a:extLst>
              <a:ext uri="{FF2B5EF4-FFF2-40B4-BE49-F238E27FC236}">
                <a16:creationId xmlns:a16="http://schemas.microsoft.com/office/drawing/2014/main" xmlns="" id="{57F13851-A2CE-1746-AFED-65F306B30327}"/>
              </a:ext>
            </a:extLst>
          </p:cNvPr>
          <p:cNvSpPr/>
          <p:nvPr/>
        </p:nvSpPr>
        <p:spPr>
          <a:xfrm>
            <a:off x="4761669" y="3966178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Rectangle 47">
            <a:extLst>
              <a:ext uri="{FF2B5EF4-FFF2-40B4-BE49-F238E27FC236}">
                <a16:creationId xmlns:a16="http://schemas.microsoft.com/office/drawing/2014/main" xmlns="" id="{57F13851-A2CE-1746-AFED-65F306B30327}"/>
              </a:ext>
            </a:extLst>
          </p:cNvPr>
          <p:cNvSpPr/>
          <p:nvPr/>
        </p:nvSpPr>
        <p:spPr>
          <a:xfrm>
            <a:off x="6771538" y="3975231"/>
            <a:ext cx="1815671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80234" y="1445896"/>
            <a:ext cx="964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接口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设计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领域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驱动设计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属性驱动设计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761544" y="4020876"/>
            <a:ext cx="1037463" cy="1477328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主干开发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Git</a:t>
            </a:r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Aone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flow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Code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Scene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Docker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Pact</a:t>
            </a: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Postman</a:t>
            </a:r>
          </a:p>
          <a:p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801669" y="2713150"/>
            <a:ext cx="8193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耐久度测试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生成式测试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挡板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影子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流量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>
                <a:latin typeface="Microsoft YaHei" charset="-122"/>
                <a:ea typeface="Microsoft YaHei" charset="-122"/>
                <a:cs typeface="Microsoft YaHei" charset="-122"/>
              </a:rPr>
              <a:t>A/B</a:t>
            </a:r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混沌工程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模型测试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717597" y="4033402"/>
            <a:ext cx="1245854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MFQ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Snowy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owl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Mountebank</a:t>
            </a:r>
          </a:p>
          <a:p>
            <a:r>
              <a:rPr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Wiremock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REST-assured</a:t>
            </a:r>
          </a:p>
          <a:p>
            <a:r>
              <a:rPr lang="en-US" altLang="zh-CN" sz="1000" dirty="0" err="1">
                <a:latin typeface="Microsoft YaHei" charset="-122"/>
                <a:ea typeface="Microsoft YaHei" charset="-122"/>
                <a:cs typeface="Microsoft YaHei" charset="-122"/>
              </a:rPr>
              <a:t>RobotFramework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718759" y="4033402"/>
            <a:ext cx="8386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Selenium</a:t>
            </a: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WebDriver</a:t>
            </a: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3067093"/>
            <a:ext cx="450049" cy="450049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737620"/>
            <a:ext cx="451667" cy="451667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4360103"/>
            <a:ext cx="439627" cy="439627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50104" y="2179528"/>
            <a:ext cx="63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方法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578" y="3509375"/>
            <a:ext cx="63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实践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0104" y="4762763"/>
            <a:ext cx="63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工具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779966" y="1439097"/>
            <a:ext cx="8258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需求体系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工作流分析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价值分析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业务建模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威胁建模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76344" y="2756392"/>
            <a:ext cx="95410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工作流切分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全员参与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行为驱动开发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UI</a:t>
            </a:r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原型设计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475728"/>
            <a:ext cx="494082" cy="494082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77244" y="916490"/>
            <a:ext cx="63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原则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705605" y="1433318"/>
            <a:ext cx="9582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简单设计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>
                <a:latin typeface="Microsoft YaHei" charset="-122"/>
                <a:ea typeface="Microsoft YaHei" charset="-122"/>
                <a:cs typeface="Microsoft YaHei" charset="-122"/>
              </a:rPr>
              <a:t>测试驱动开发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重构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自动化测试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795242" y="1445184"/>
            <a:ext cx="8258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测试设计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性能测试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渗透测试</a:t>
            </a:r>
            <a:endParaRPr lang="en-US" altLang="zh-CN" sz="1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探索性测试</a:t>
            </a:r>
            <a:endParaRPr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768779" y="493126"/>
            <a:ext cx="1928389" cy="423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前置化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2775031" y="483731"/>
            <a:ext cx="1928389" cy="423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工具化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791713" y="482688"/>
            <a:ext cx="1928389" cy="423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线上化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6810487" y="472250"/>
            <a:ext cx="1928389" cy="423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自动化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793271" y="1791222"/>
            <a:ext cx="17134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注：</a:t>
            </a:r>
            <a:endParaRPr kumimoji="1" lang="en-US" altLang="zh-CN" sz="1000" dirty="0" smtClean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1000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蓝色字体内容适用于快速质量止血</a:t>
            </a:r>
            <a:endParaRPr kumimoji="1" lang="zh-CN" altLang="en-US" sz="1000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29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SlideSalad Theme 01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17649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FFFFFF"/>
      </a:hlink>
      <a:folHlink>
        <a:srgbClr val="59595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41463</TotalTime>
  <Words>270</Words>
  <Application>Microsoft Macintosh PowerPoint</Application>
  <PresentationFormat>全屏显示(16:9)</PresentationFormat>
  <Paragraphs>136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Microsoft YaHei</vt:lpstr>
      <vt:lpstr>Verdana</vt:lpstr>
      <vt:lpstr>等线</vt:lpstr>
      <vt:lpstr>Arial</vt:lpstr>
      <vt:lpstr>1_Office 主题​​</vt:lpstr>
      <vt:lpstr>PowerPoint 演示文稿</vt:lpstr>
    </vt:vector>
  </TitlesOfParts>
  <Company>Deloitte Touche Tohmatsu Services, Inc.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Fay Yufei Chen</dc:creator>
  <cp:lastModifiedBy>Microsoft Office 用户</cp:lastModifiedBy>
  <cp:revision>3433</cp:revision>
  <cp:lastPrinted>2018-11-13T12:47:12Z</cp:lastPrinted>
  <dcterms:created xsi:type="dcterms:W3CDTF">2018-07-26T00:45:24Z</dcterms:created>
  <dcterms:modified xsi:type="dcterms:W3CDTF">2019-01-13T03:26:42Z</dcterms:modified>
</cp:coreProperties>
</file>