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7" r:id="rId6"/>
  </p:sldMasterIdLst>
  <p:notesMasterIdLst>
    <p:notesMasterId r:id="rId33"/>
  </p:notesMasterIdLst>
  <p:handoutMasterIdLst>
    <p:handoutMasterId r:id="rId34"/>
  </p:handoutMasterIdLst>
  <p:sldIdLst>
    <p:sldId id="591" r:id="rId7"/>
    <p:sldId id="635" r:id="rId8"/>
    <p:sldId id="665" r:id="rId9"/>
    <p:sldId id="636" r:id="rId10"/>
    <p:sldId id="658" r:id="rId11"/>
    <p:sldId id="637" r:id="rId12"/>
    <p:sldId id="653" r:id="rId13"/>
    <p:sldId id="638" r:id="rId14"/>
    <p:sldId id="654" r:id="rId15"/>
    <p:sldId id="639" r:id="rId16"/>
    <p:sldId id="659" r:id="rId17"/>
    <p:sldId id="640" r:id="rId18"/>
    <p:sldId id="641" r:id="rId19"/>
    <p:sldId id="642" r:id="rId20"/>
    <p:sldId id="660" r:id="rId21"/>
    <p:sldId id="661" r:id="rId22"/>
    <p:sldId id="643" r:id="rId23"/>
    <p:sldId id="646" r:id="rId24"/>
    <p:sldId id="662" r:id="rId25"/>
    <p:sldId id="647" r:id="rId26"/>
    <p:sldId id="648" r:id="rId27"/>
    <p:sldId id="649" r:id="rId28"/>
    <p:sldId id="650" r:id="rId29"/>
    <p:sldId id="663" r:id="rId30"/>
    <p:sldId id="667" r:id="rId31"/>
    <p:sldId id="668" r:id="rId32"/>
  </p:sldIdLst>
  <p:sldSz cx="9906000" cy="6858000" type="A4"/>
  <p:notesSz cx="9926638" cy="6797675"/>
  <p:custDataLst>
    <p:tags r:id="rId35"/>
  </p:custDataLst>
  <p:defaultTextStyle>
    <a:defPPr>
      <a:defRPr lang="en-US"/>
    </a:defPPr>
    <a:lvl1pPr algn="l" rtl="0" fontAlgn="base">
      <a:spcBef>
        <a:spcPct val="0"/>
      </a:spcBef>
      <a:spcAft>
        <a:spcPct val="0"/>
      </a:spcAft>
      <a:defRPr sz="1900" i="1" kern="1200">
        <a:solidFill>
          <a:schemeClr val="tx1"/>
        </a:solidFill>
        <a:latin typeface="Arial" pitchFamily="34" charset="0"/>
        <a:ea typeface="+mn-ea"/>
        <a:cs typeface="Times New Roman" pitchFamily="18" charset="0"/>
      </a:defRPr>
    </a:lvl1pPr>
    <a:lvl2pPr marL="395288" indent="61913" algn="l" rtl="0" fontAlgn="base">
      <a:spcBef>
        <a:spcPct val="0"/>
      </a:spcBef>
      <a:spcAft>
        <a:spcPct val="0"/>
      </a:spcAft>
      <a:defRPr sz="1900" i="1" kern="1200">
        <a:solidFill>
          <a:schemeClr val="tx1"/>
        </a:solidFill>
        <a:latin typeface="Arial" pitchFamily="34" charset="0"/>
        <a:ea typeface="+mn-ea"/>
        <a:cs typeface="Times New Roman" pitchFamily="18" charset="0"/>
      </a:defRPr>
    </a:lvl2pPr>
    <a:lvl3pPr marL="793750" indent="120650" algn="l" rtl="0" fontAlgn="base">
      <a:spcBef>
        <a:spcPct val="0"/>
      </a:spcBef>
      <a:spcAft>
        <a:spcPct val="0"/>
      </a:spcAft>
      <a:defRPr sz="1900" i="1" kern="1200">
        <a:solidFill>
          <a:schemeClr val="tx1"/>
        </a:solidFill>
        <a:latin typeface="Arial" pitchFamily="34" charset="0"/>
        <a:ea typeface="+mn-ea"/>
        <a:cs typeface="Times New Roman" pitchFamily="18" charset="0"/>
      </a:defRPr>
    </a:lvl3pPr>
    <a:lvl4pPr marL="1190625" indent="180975" algn="l" rtl="0" fontAlgn="base">
      <a:spcBef>
        <a:spcPct val="0"/>
      </a:spcBef>
      <a:spcAft>
        <a:spcPct val="0"/>
      </a:spcAft>
      <a:defRPr sz="1900" i="1" kern="1200">
        <a:solidFill>
          <a:schemeClr val="tx1"/>
        </a:solidFill>
        <a:latin typeface="Arial" pitchFamily="34" charset="0"/>
        <a:ea typeface="+mn-ea"/>
        <a:cs typeface="Times New Roman" pitchFamily="18" charset="0"/>
      </a:defRPr>
    </a:lvl4pPr>
    <a:lvl5pPr marL="1587500" indent="241300" algn="l" rtl="0" fontAlgn="base">
      <a:spcBef>
        <a:spcPct val="0"/>
      </a:spcBef>
      <a:spcAft>
        <a:spcPct val="0"/>
      </a:spcAft>
      <a:defRPr sz="1900" i="1" kern="1200">
        <a:solidFill>
          <a:schemeClr val="tx1"/>
        </a:solidFill>
        <a:latin typeface="Arial" pitchFamily="34" charset="0"/>
        <a:ea typeface="+mn-ea"/>
        <a:cs typeface="Times New Roman" pitchFamily="18" charset="0"/>
      </a:defRPr>
    </a:lvl5pPr>
    <a:lvl6pPr marL="2286000" algn="l" defTabSz="914400" rtl="0" eaLnBrk="1" latinLnBrk="0" hangingPunct="1">
      <a:defRPr sz="1900" i="1" kern="1200">
        <a:solidFill>
          <a:schemeClr val="tx1"/>
        </a:solidFill>
        <a:latin typeface="Arial" pitchFamily="34" charset="0"/>
        <a:ea typeface="+mn-ea"/>
        <a:cs typeface="Times New Roman" pitchFamily="18" charset="0"/>
      </a:defRPr>
    </a:lvl6pPr>
    <a:lvl7pPr marL="2743200" algn="l" defTabSz="914400" rtl="0" eaLnBrk="1" latinLnBrk="0" hangingPunct="1">
      <a:defRPr sz="1900" i="1" kern="1200">
        <a:solidFill>
          <a:schemeClr val="tx1"/>
        </a:solidFill>
        <a:latin typeface="Arial" pitchFamily="34" charset="0"/>
        <a:ea typeface="+mn-ea"/>
        <a:cs typeface="Times New Roman" pitchFamily="18" charset="0"/>
      </a:defRPr>
    </a:lvl7pPr>
    <a:lvl8pPr marL="3200400" algn="l" defTabSz="914400" rtl="0" eaLnBrk="1" latinLnBrk="0" hangingPunct="1">
      <a:defRPr sz="1900" i="1" kern="1200">
        <a:solidFill>
          <a:schemeClr val="tx1"/>
        </a:solidFill>
        <a:latin typeface="Arial" pitchFamily="34" charset="0"/>
        <a:ea typeface="+mn-ea"/>
        <a:cs typeface="Times New Roman" pitchFamily="18" charset="0"/>
      </a:defRPr>
    </a:lvl8pPr>
    <a:lvl9pPr marL="3657600" algn="l" defTabSz="914400" rtl="0" eaLnBrk="1" latinLnBrk="0" hangingPunct="1">
      <a:defRPr sz="1900" i="1" kern="1200">
        <a:solidFill>
          <a:schemeClr val="tx1"/>
        </a:solidFill>
        <a:latin typeface="Arial" pitchFamily="34" charset="0"/>
        <a:ea typeface="+mn-ea"/>
        <a:cs typeface="Times New Roman" pitchFamily="18"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ppellettim"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FF"/>
    <a:srgbClr val="FFFFFF"/>
    <a:srgbClr val="FFFF99"/>
    <a:srgbClr val="CC99FF"/>
    <a:srgbClr val="FF3300"/>
    <a:srgbClr val="C0BDBA"/>
    <a:srgbClr val="969696"/>
    <a:srgbClr val="BDA6F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2362" autoAdjust="0"/>
  </p:normalViewPr>
  <p:slideViewPr>
    <p:cSldViewPr snapToGrid="0">
      <p:cViewPr>
        <p:scale>
          <a:sx n="100" d="100"/>
          <a:sy n="100" d="100"/>
        </p:scale>
        <p:origin x="-396" y="120"/>
      </p:cViewPr>
      <p:guideLst>
        <p:guide orient="horz" pos="2153"/>
        <p:guide pos="31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05" d="100"/>
          <a:sy n="105" d="100"/>
        </p:scale>
        <p:origin x="-468" y="-84"/>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4334340" cy="370893"/>
          </a:xfrm>
          <a:prstGeom prst="rect">
            <a:avLst/>
          </a:prstGeom>
          <a:noFill/>
          <a:ln w="12700">
            <a:noFill/>
            <a:miter lim="800000"/>
            <a:headEnd type="none" w="sm" len="sm"/>
            <a:tailEnd type="none" w="sm" len="sm"/>
          </a:ln>
        </p:spPr>
        <p:txBody>
          <a:bodyPr vert="horz" wrap="none" lIns="43330" tIns="43330" rIns="43330" bIns="43330" numCol="1" anchor="ctr" anchorCtr="0" compatLnSpc="1">
            <a:prstTxWarp prst="textNoShape">
              <a:avLst/>
            </a:prstTxWarp>
          </a:bodyPr>
          <a:lstStyle>
            <a:lvl1pPr defTabSz="865300" eaLnBrk="0" hangingPunct="0">
              <a:defRPr sz="1100" i="0">
                <a:latin typeface="Arial" charset="0"/>
              </a:defRPr>
            </a:lvl1pPr>
          </a:lstStyle>
          <a:p>
            <a:pPr>
              <a:defRPr/>
            </a:pPr>
            <a:endParaRPr lang="it-IT"/>
          </a:p>
        </p:txBody>
      </p:sp>
      <p:sp>
        <p:nvSpPr>
          <p:cNvPr id="35843" name="Rectangle 3"/>
          <p:cNvSpPr>
            <a:spLocks noGrp="1" noChangeArrowheads="1"/>
          </p:cNvSpPr>
          <p:nvPr>
            <p:ph type="dt" sz="quarter" idx="1"/>
          </p:nvPr>
        </p:nvSpPr>
        <p:spPr bwMode="auto">
          <a:xfrm>
            <a:off x="5663127" y="1"/>
            <a:ext cx="4249654" cy="370893"/>
          </a:xfrm>
          <a:prstGeom prst="rect">
            <a:avLst/>
          </a:prstGeom>
          <a:noFill/>
          <a:ln w="12700">
            <a:noFill/>
            <a:miter lim="800000"/>
            <a:headEnd type="none" w="sm" len="sm"/>
            <a:tailEnd type="none" w="sm" len="sm"/>
          </a:ln>
        </p:spPr>
        <p:txBody>
          <a:bodyPr vert="horz" wrap="none" lIns="43330" tIns="43330" rIns="43330" bIns="43330" numCol="1" anchor="ctr" anchorCtr="0" compatLnSpc="1">
            <a:prstTxWarp prst="textNoShape">
              <a:avLst/>
            </a:prstTxWarp>
          </a:bodyPr>
          <a:lstStyle>
            <a:lvl1pPr algn="r" defTabSz="865300" eaLnBrk="0" hangingPunct="0">
              <a:defRPr sz="1100" i="0">
                <a:latin typeface="Arial" charset="0"/>
              </a:defRPr>
            </a:lvl1pPr>
          </a:lstStyle>
          <a:p>
            <a:pPr>
              <a:defRPr/>
            </a:pPr>
            <a:endParaRPr lang="it-IT"/>
          </a:p>
        </p:txBody>
      </p:sp>
      <p:sp>
        <p:nvSpPr>
          <p:cNvPr id="35844" name="Rectangle 4"/>
          <p:cNvSpPr>
            <a:spLocks noGrp="1" noChangeArrowheads="1"/>
          </p:cNvSpPr>
          <p:nvPr>
            <p:ph type="ftr" sz="quarter" idx="2"/>
          </p:nvPr>
        </p:nvSpPr>
        <p:spPr bwMode="auto">
          <a:xfrm>
            <a:off x="0" y="6426783"/>
            <a:ext cx="4334340" cy="370893"/>
          </a:xfrm>
          <a:prstGeom prst="rect">
            <a:avLst/>
          </a:prstGeom>
          <a:noFill/>
          <a:ln w="12700">
            <a:noFill/>
            <a:miter lim="800000"/>
            <a:headEnd type="none" w="sm" len="sm"/>
            <a:tailEnd type="none" w="sm" len="sm"/>
          </a:ln>
        </p:spPr>
        <p:txBody>
          <a:bodyPr vert="horz" wrap="none" lIns="43330" tIns="43330" rIns="43330" bIns="43330" numCol="1" anchor="b" anchorCtr="0" compatLnSpc="1">
            <a:prstTxWarp prst="textNoShape">
              <a:avLst/>
            </a:prstTxWarp>
          </a:bodyPr>
          <a:lstStyle>
            <a:lvl1pPr defTabSz="865300" eaLnBrk="0" hangingPunct="0">
              <a:defRPr sz="1100" i="0">
                <a:latin typeface="Arial" charset="0"/>
              </a:defRPr>
            </a:lvl1pPr>
          </a:lstStyle>
          <a:p>
            <a:pPr>
              <a:defRPr/>
            </a:pPr>
            <a:endParaRPr lang="it-IT"/>
          </a:p>
        </p:txBody>
      </p:sp>
      <p:sp>
        <p:nvSpPr>
          <p:cNvPr id="35845" name="Rectangle 5"/>
          <p:cNvSpPr>
            <a:spLocks noGrp="1" noChangeArrowheads="1"/>
          </p:cNvSpPr>
          <p:nvPr>
            <p:ph type="sldNum" sz="quarter" idx="3"/>
          </p:nvPr>
        </p:nvSpPr>
        <p:spPr bwMode="auto">
          <a:xfrm>
            <a:off x="5663127" y="6426783"/>
            <a:ext cx="4249654" cy="370893"/>
          </a:xfrm>
          <a:prstGeom prst="rect">
            <a:avLst/>
          </a:prstGeom>
          <a:noFill/>
          <a:ln w="12700">
            <a:noFill/>
            <a:miter lim="800000"/>
            <a:headEnd type="none" w="sm" len="sm"/>
            <a:tailEnd type="none" w="sm" len="sm"/>
          </a:ln>
        </p:spPr>
        <p:txBody>
          <a:bodyPr vert="horz" wrap="none" lIns="43330" tIns="43330" rIns="43330" bIns="43330" numCol="1" anchor="b" anchorCtr="0" compatLnSpc="1">
            <a:prstTxWarp prst="textNoShape">
              <a:avLst/>
            </a:prstTxWarp>
          </a:bodyPr>
          <a:lstStyle>
            <a:lvl1pPr algn="r" defTabSz="865300" eaLnBrk="0" hangingPunct="0">
              <a:defRPr sz="1100" i="0">
                <a:latin typeface="Arial" charset="0"/>
              </a:defRPr>
            </a:lvl1pPr>
          </a:lstStyle>
          <a:p>
            <a:pPr>
              <a:defRPr/>
            </a:pPr>
            <a:fld id="{A63AE80F-42D1-4325-BFF7-5625F3FA733D}" type="slidenum">
              <a:rPr lang="it-IT"/>
              <a:pPr>
                <a:defRPr/>
              </a:pPr>
              <a:t>‹#›</a:t>
            </a:fld>
            <a:endParaRPr lang="it-IT"/>
          </a:p>
        </p:txBody>
      </p:sp>
    </p:spTree>
    <p:extLst>
      <p:ext uri="{BB962C8B-B14F-4D97-AF65-F5344CB8AC3E}">
        <p14:creationId xmlns:p14="http://schemas.microsoft.com/office/powerpoint/2010/main" val="3550912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50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Times New Roman" pitchFamily="18" charset="0"/>
        <a:ea typeface="+mn-ea"/>
        <a:cs typeface="Arial" charset="0"/>
      </a:defRPr>
    </a:lvl1pPr>
    <a:lvl2pPr marL="395288" indent="61913" algn="l" rtl="0" eaLnBrk="0" fontAlgn="base" hangingPunct="0">
      <a:spcBef>
        <a:spcPct val="30000"/>
      </a:spcBef>
      <a:spcAft>
        <a:spcPct val="0"/>
      </a:spcAft>
      <a:defRPr sz="1000" kern="1200">
        <a:solidFill>
          <a:schemeClr val="tx1"/>
        </a:solidFill>
        <a:latin typeface="Times New Roman" pitchFamily="18" charset="0"/>
        <a:ea typeface="+mn-ea"/>
        <a:cs typeface="Arial" charset="0"/>
      </a:defRPr>
    </a:lvl2pPr>
    <a:lvl3pPr marL="793750" indent="120650" algn="l" rtl="0" eaLnBrk="0" fontAlgn="base" hangingPunct="0">
      <a:spcBef>
        <a:spcPct val="30000"/>
      </a:spcBef>
      <a:spcAft>
        <a:spcPct val="0"/>
      </a:spcAft>
      <a:defRPr sz="1000" kern="1200">
        <a:solidFill>
          <a:schemeClr val="tx1"/>
        </a:solidFill>
        <a:latin typeface="Times New Roman" pitchFamily="18" charset="0"/>
        <a:ea typeface="+mn-ea"/>
        <a:cs typeface="Arial" charset="0"/>
      </a:defRPr>
    </a:lvl3pPr>
    <a:lvl4pPr marL="1190625" indent="180975" algn="l" rtl="0" eaLnBrk="0" fontAlgn="base" hangingPunct="0">
      <a:spcBef>
        <a:spcPct val="30000"/>
      </a:spcBef>
      <a:spcAft>
        <a:spcPct val="0"/>
      </a:spcAft>
      <a:defRPr sz="1000" kern="1200">
        <a:solidFill>
          <a:schemeClr val="tx1"/>
        </a:solidFill>
        <a:latin typeface="Times New Roman" pitchFamily="18" charset="0"/>
        <a:ea typeface="+mn-ea"/>
        <a:cs typeface="Arial" charset="0"/>
      </a:defRPr>
    </a:lvl4pPr>
    <a:lvl5pPr marL="1587500" indent="241300" algn="l" rtl="0" eaLnBrk="0" fontAlgn="base" hangingPunct="0">
      <a:spcBef>
        <a:spcPct val="30000"/>
      </a:spcBef>
      <a:spcAft>
        <a:spcPct val="0"/>
      </a:spcAft>
      <a:defRPr sz="1000" kern="1200">
        <a:solidFill>
          <a:schemeClr val="tx1"/>
        </a:solidFill>
        <a:latin typeface="Times New Roman" pitchFamily="18" charset="0"/>
        <a:ea typeface="+mn-ea"/>
        <a:cs typeface="Arial" charset="0"/>
      </a:defRPr>
    </a:lvl5pPr>
    <a:lvl6pPr marL="1987713" algn="l" defTabSz="795086" rtl="0" eaLnBrk="1" latinLnBrk="0" hangingPunct="1">
      <a:defRPr sz="1000" kern="1200">
        <a:solidFill>
          <a:schemeClr val="tx1"/>
        </a:solidFill>
        <a:latin typeface="+mn-lt"/>
        <a:ea typeface="+mn-ea"/>
        <a:cs typeface="+mn-cs"/>
      </a:defRPr>
    </a:lvl6pPr>
    <a:lvl7pPr marL="2385256" algn="l" defTabSz="795086" rtl="0" eaLnBrk="1" latinLnBrk="0" hangingPunct="1">
      <a:defRPr sz="1000" kern="1200">
        <a:solidFill>
          <a:schemeClr val="tx1"/>
        </a:solidFill>
        <a:latin typeface="+mn-lt"/>
        <a:ea typeface="+mn-ea"/>
        <a:cs typeface="+mn-cs"/>
      </a:defRPr>
    </a:lvl7pPr>
    <a:lvl8pPr marL="2782798" algn="l" defTabSz="795086" rtl="0" eaLnBrk="1" latinLnBrk="0" hangingPunct="1">
      <a:defRPr sz="1000" kern="1200">
        <a:solidFill>
          <a:schemeClr val="tx1"/>
        </a:solidFill>
        <a:latin typeface="+mn-lt"/>
        <a:ea typeface="+mn-ea"/>
        <a:cs typeface="+mn-cs"/>
      </a:defRPr>
    </a:lvl8pPr>
    <a:lvl9pPr marL="3180341" algn="l" defTabSz="795086"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egnaposto numero diapositiva 5"/>
          <p:cNvSpPr>
            <a:spLocks noGrp="1"/>
          </p:cNvSpPr>
          <p:nvPr>
            <p:ph type="sldNum" sz="quarter" idx="10"/>
          </p:nvPr>
        </p:nvSpPr>
        <p:spPr>
          <a:ln/>
        </p:spPr>
        <p:txBody>
          <a:bodyPr/>
          <a:lstStyle>
            <a:lvl1pPr>
              <a:defRPr/>
            </a:lvl1pPr>
          </a:lstStyle>
          <a:p>
            <a:pPr>
              <a:defRPr/>
            </a:pPr>
            <a:fld id="{8EA3B8B9-3C40-4EC8-B634-A19A162BBF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77"/>
          <p:cNvSpPr>
            <a:spLocks noGrp="1" noChangeArrowheads="1"/>
          </p:cNvSpPr>
          <p:nvPr>
            <p:ph type="body" idx="1"/>
          </p:nvPr>
        </p:nvSpPr>
        <p:spPr bwMode="auto">
          <a:xfrm>
            <a:off x="503239" y="720727"/>
            <a:ext cx="8904287" cy="5072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p>
        </p:txBody>
      </p:sp>
      <p:sp>
        <p:nvSpPr>
          <p:cNvPr id="3075" name="Title1"/>
          <p:cNvSpPr>
            <a:spLocks noGrp="1" noChangeArrowheads="1"/>
          </p:cNvSpPr>
          <p:nvPr>
            <p:ph type="title"/>
            <p:custDataLst>
              <p:tags r:id="rId3"/>
            </p:custDataLst>
          </p:nvPr>
        </p:nvSpPr>
        <p:spPr bwMode="auto">
          <a:xfrm>
            <a:off x="503238" y="252413"/>
            <a:ext cx="8280400" cy="360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it-IT" smtClean="0"/>
              <a:t>CLICK TO EDIT MASTER TITLE STYLE</a:t>
            </a:r>
          </a:p>
        </p:txBody>
      </p:sp>
      <p:sp>
        <p:nvSpPr>
          <p:cNvPr id="11" name="Segnaposto numero diapositiva 5"/>
          <p:cNvSpPr>
            <a:spLocks noGrp="1"/>
          </p:cNvSpPr>
          <p:nvPr>
            <p:ph type="sldNum" sz="quarter" idx="4"/>
          </p:nvPr>
        </p:nvSpPr>
        <p:spPr bwMode="auto">
          <a:xfrm>
            <a:off x="6205538" y="6453188"/>
            <a:ext cx="2311400" cy="252412"/>
          </a:xfrm>
          <a:prstGeom prst="rect">
            <a:avLst/>
          </a:prstGeom>
          <a:noFill/>
          <a:ln w="9525">
            <a:noFill/>
            <a:miter lim="800000"/>
            <a:headEnd/>
            <a:tailEnd/>
          </a:ln>
        </p:spPr>
        <p:txBody>
          <a:bodyPr vert="horz" wrap="square" lIns="79505" tIns="39753" rIns="79505" bIns="39753" numCol="1" anchor="t" anchorCtr="0" compatLnSpc="1">
            <a:prstTxWarp prst="textNoShape">
              <a:avLst/>
            </a:prstTxWarp>
          </a:bodyPr>
          <a:lstStyle>
            <a:lvl1pPr algn="r" eaLnBrk="0" hangingPunct="0">
              <a:defRPr sz="1200">
                <a:solidFill>
                  <a:schemeClr val="bg2"/>
                </a:solidFill>
                <a:latin typeface="Arial" charset="0"/>
              </a:defRPr>
            </a:lvl1pPr>
          </a:lstStyle>
          <a:p>
            <a:pPr>
              <a:defRPr/>
            </a:pPr>
            <a:fld id="{0656DF84-9062-4E22-BD15-557213E01EE6}" type="slidenum">
              <a:rPr lang="en-US"/>
              <a:pPr>
                <a:defRPr/>
              </a:pPr>
              <a:t>‹#›</a:t>
            </a:fld>
            <a:endParaRPr lang="en-US" dirty="0"/>
          </a:p>
        </p:txBody>
      </p:sp>
      <p:sp>
        <p:nvSpPr>
          <p:cNvPr id="9" name="Rectangle 86"/>
          <p:cNvSpPr>
            <a:spLocks noChangeArrowheads="1"/>
          </p:cNvSpPr>
          <p:nvPr userDrawn="1"/>
        </p:nvSpPr>
        <p:spPr bwMode="auto">
          <a:xfrm>
            <a:off x="382588" y="6392864"/>
            <a:ext cx="3771211" cy="205176"/>
          </a:xfrm>
          <a:prstGeom prst="rect">
            <a:avLst/>
          </a:prstGeom>
          <a:noFill/>
          <a:ln w="9525" algn="ctr">
            <a:noFill/>
            <a:miter lim="800000"/>
            <a:headEnd/>
            <a:tailEnd/>
          </a:ln>
        </p:spPr>
        <p:txBody>
          <a:bodyPr wrap="none" lIns="96513" tIns="48256" rIns="96513" bIns="48256">
            <a:spAutoFit/>
          </a:bodyPr>
          <a:lstStyle/>
          <a:p>
            <a:pPr defTabSz="1068388" eaLnBrk="0" hangingPunct="0">
              <a:tabLst>
                <a:tab pos="565150" algn="l"/>
              </a:tabLst>
              <a:defRPr/>
            </a:pPr>
            <a:r>
              <a:rPr lang="it-IT" sz="700" dirty="0">
                <a:solidFill>
                  <a:schemeClr val="bg2"/>
                </a:solidFill>
                <a:latin typeface="Arial" charset="0"/>
              </a:rPr>
              <a:t>The information </a:t>
            </a:r>
            <a:r>
              <a:rPr lang="it-IT" sz="700" dirty="0" err="1">
                <a:solidFill>
                  <a:schemeClr val="bg2"/>
                </a:solidFill>
                <a:latin typeface="Arial" charset="0"/>
              </a:rPr>
              <a:t>contained</a:t>
            </a:r>
            <a:r>
              <a:rPr lang="it-IT" sz="700" dirty="0">
                <a:solidFill>
                  <a:schemeClr val="bg2"/>
                </a:solidFill>
                <a:latin typeface="Arial" charset="0"/>
              </a:rPr>
              <a:t> in </a:t>
            </a:r>
            <a:r>
              <a:rPr lang="it-IT" sz="700" dirty="0" err="1">
                <a:solidFill>
                  <a:schemeClr val="bg2"/>
                </a:solidFill>
                <a:latin typeface="Arial" charset="0"/>
              </a:rPr>
              <a:t>this</a:t>
            </a:r>
            <a:r>
              <a:rPr lang="it-IT" sz="700" dirty="0">
                <a:solidFill>
                  <a:schemeClr val="bg2"/>
                </a:solidFill>
                <a:latin typeface="Arial" charset="0"/>
              </a:rPr>
              <a:t> </a:t>
            </a:r>
            <a:r>
              <a:rPr lang="it-IT" sz="700" dirty="0" err="1">
                <a:solidFill>
                  <a:schemeClr val="bg2"/>
                </a:solidFill>
                <a:latin typeface="Arial" charset="0"/>
              </a:rPr>
              <a:t>document</a:t>
            </a:r>
            <a:r>
              <a:rPr lang="it-IT" sz="700" dirty="0">
                <a:solidFill>
                  <a:schemeClr val="bg2"/>
                </a:solidFill>
                <a:latin typeface="Arial" charset="0"/>
              </a:rPr>
              <a:t> </a:t>
            </a:r>
            <a:r>
              <a:rPr lang="it-IT" sz="700" dirty="0" err="1">
                <a:solidFill>
                  <a:schemeClr val="bg2"/>
                </a:solidFill>
                <a:latin typeface="Arial" charset="0"/>
              </a:rPr>
              <a:t>is</a:t>
            </a:r>
            <a:r>
              <a:rPr lang="it-IT" sz="700" dirty="0">
                <a:solidFill>
                  <a:schemeClr val="bg2"/>
                </a:solidFill>
                <a:latin typeface="Arial" charset="0"/>
              </a:rPr>
              <a:t> </a:t>
            </a:r>
            <a:r>
              <a:rPr lang="it-IT" sz="700" dirty="0" err="1">
                <a:solidFill>
                  <a:schemeClr val="bg2"/>
                </a:solidFill>
                <a:latin typeface="Arial" charset="0"/>
              </a:rPr>
              <a:t>confidential</a:t>
            </a:r>
            <a:r>
              <a:rPr lang="it-IT" sz="700" dirty="0">
                <a:solidFill>
                  <a:schemeClr val="bg2"/>
                </a:solidFill>
                <a:latin typeface="Arial" charset="0"/>
              </a:rPr>
              <a:t> and </a:t>
            </a:r>
            <a:r>
              <a:rPr lang="it-IT" sz="700" dirty="0" err="1">
                <a:solidFill>
                  <a:schemeClr val="bg2"/>
                </a:solidFill>
                <a:latin typeface="Arial" charset="0"/>
              </a:rPr>
              <a:t>proprietary</a:t>
            </a:r>
            <a:r>
              <a:rPr lang="it-IT" sz="700" dirty="0">
                <a:solidFill>
                  <a:schemeClr val="bg2"/>
                </a:solidFill>
                <a:latin typeface="Arial" charset="0"/>
              </a:rPr>
              <a:t> </a:t>
            </a:r>
            <a:r>
              <a:rPr lang="it-IT" sz="700" dirty="0" err="1">
                <a:solidFill>
                  <a:schemeClr val="bg2"/>
                </a:solidFill>
                <a:latin typeface="Arial" charset="0"/>
              </a:rPr>
              <a:t>to</a:t>
            </a:r>
            <a:r>
              <a:rPr lang="it-IT" sz="700" dirty="0">
                <a:solidFill>
                  <a:schemeClr val="bg2"/>
                </a:solidFill>
                <a:latin typeface="Arial" charset="0"/>
              </a:rPr>
              <a:t> YOOX Group</a:t>
            </a:r>
            <a:endParaRPr lang="it-IT" sz="700" dirty="0">
              <a:latin typeface="Verdana" pitchFamily="34" charset="0"/>
            </a:endParaRPr>
          </a:p>
        </p:txBody>
      </p:sp>
      <p:pic>
        <p:nvPicPr>
          <p:cNvPr id="10" name="Picture 14" descr="C:\Documents and Settings\bonettie\Desktop\YOOX Group_grigio-01.jpg"/>
          <p:cNvPicPr>
            <a:picLocks noChangeAspect="1" noChangeArrowheads="1"/>
          </p:cNvPicPr>
          <p:nvPr userDrawn="1"/>
        </p:nvPicPr>
        <p:blipFill>
          <a:blip r:embed="rId4" cstate="email"/>
          <a:srcRect l="6567" r="6972"/>
          <a:stretch>
            <a:fillRect/>
          </a:stretch>
        </p:blipFill>
        <p:spPr bwMode="auto">
          <a:xfrm>
            <a:off x="8682044" y="6447740"/>
            <a:ext cx="885825" cy="255018"/>
          </a:xfrm>
          <a:prstGeom prst="rect">
            <a:avLst/>
          </a:prstGeom>
          <a:noFill/>
        </p:spPr>
      </p:pic>
      <p:pic>
        <p:nvPicPr>
          <p:cNvPr id="12" name="Picture 2" descr="C:\Documents and Settings\bonettie\Desktop\Y_grigio-01.jpg"/>
          <p:cNvPicPr>
            <a:picLocks noChangeAspect="1" noChangeArrowheads="1"/>
          </p:cNvPicPr>
          <p:nvPr userDrawn="1"/>
        </p:nvPicPr>
        <p:blipFill>
          <a:blip r:embed="rId5" cstate="email"/>
          <a:srcRect/>
          <a:stretch>
            <a:fillRect/>
          </a:stretch>
        </p:blipFill>
        <p:spPr bwMode="auto">
          <a:xfrm>
            <a:off x="9066215" y="142876"/>
            <a:ext cx="508001" cy="508001"/>
          </a:xfrm>
          <a:prstGeom prst="rect">
            <a:avLst/>
          </a:prstGeom>
          <a:noFill/>
        </p:spPr>
      </p:pic>
      <p:cxnSp>
        <p:nvCxnSpPr>
          <p:cNvPr id="13" name="Straight Connector 7"/>
          <p:cNvCxnSpPr/>
          <p:nvPr userDrawn="1"/>
        </p:nvCxnSpPr>
        <p:spPr bwMode="auto">
          <a:xfrm>
            <a:off x="363000" y="671513"/>
            <a:ext cx="9180000" cy="0"/>
          </a:xfrm>
          <a:prstGeom prst="line">
            <a:avLst/>
          </a:prstGeom>
          <a:ln w="12700">
            <a:solidFill>
              <a:srgbClr val="747373"/>
            </a:solidFill>
          </a:ln>
        </p:spPr>
        <p:style>
          <a:lnRef idx="1">
            <a:schemeClr val="accent1"/>
          </a:lnRef>
          <a:fillRef idx="0">
            <a:schemeClr val="accent1"/>
          </a:fillRef>
          <a:effectRef idx="0">
            <a:schemeClr val="accent1"/>
          </a:effectRef>
          <a:fontRef idx="minor">
            <a:schemeClr val="tx1"/>
          </a:fontRef>
        </p:style>
      </p:cxnSp>
      <p:cxnSp>
        <p:nvCxnSpPr>
          <p:cNvPr id="14" name="Straight Connector 4"/>
          <p:cNvCxnSpPr/>
          <p:nvPr userDrawn="1"/>
        </p:nvCxnSpPr>
        <p:spPr bwMode="auto">
          <a:xfrm>
            <a:off x="363000" y="6381750"/>
            <a:ext cx="9180000" cy="0"/>
          </a:xfrm>
          <a:prstGeom prst="line">
            <a:avLst/>
          </a:prstGeom>
          <a:ln w="12700">
            <a:solidFill>
              <a:srgbClr val="74737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09" r:id="rId1"/>
  </p:sldLayoutIdLst>
  <p:hf hdr="0" dt="0"/>
  <p:txStyles>
    <p:titleStyle>
      <a:lvl1pPr algn="l" defTabSz="827088" rtl="0" eaLnBrk="0" fontAlgn="base" hangingPunct="0">
        <a:spcBef>
          <a:spcPct val="0"/>
        </a:spcBef>
        <a:spcAft>
          <a:spcPct val="0"/>
        </a:spcAft>
        <a:defRPr sz="1500" b="1">
          <a:solidFill>
            <a:schemeClr val="tx1"/>
          </a:solidFill>
          <a:latin typeface="Arial" charset="0"/>
          <a:ea typeface="+mj-ea"/>
          <a:cs typeface="+mj-cs"/>
        </a:defRPr>
      </a:lvl1pPr>
      <a:lvl2pPr algn="l" defTabSz="827088" rtl="0" eaLnBrk="0" fontAlgn="base" hangingPunct="0">
        <a:spcBef>
          <a:spcPct val="0"/>
        </a:spcBef>
        <a:spcAft>
          <a:spcPct val="0"/>
        </a:spcAft>
        <a:defRPr sz="1500" b="1">
          <a:solidFill>
            <a:schemeClr val="tx1"/>
          </a:solidFill>
          <a:latin typeface="Arial" charset="0"/>
        </a:defRPr>
      </a:lvl2pPr>
      <a:lvl3pPr algn="l" defTabSz="827088" rtl="0" eaLnBrk="0" fontAlgn="base" hangingPunct="0">
        <a:spcBef>
          <a:spcPct val="0"/>
        </a:spcBef>
        <a:spcAft>
          <a:spcPct val="0"/>
        </a:spcAft>
        <a:defRPr sz="1500" b="1">
          <a:solidFill>
            <a:schemeClr val="tx1"/>
          </a:solidFill>
          <a:latin typeface="Arial" charset="0"/>
        </a:defRPr>
      </a:lvl3pPr>
      <a:lvl4pPr algn="l" defTabSz="827088" rtl="0" eaLnBrk="0" fontAlgn="base" hangingPunct="0">
        <a:spcBef>
          <a:spcPct val="0"/>
        </a:spcBef>
        <a:spcAft>
          <a:spcPct val="0"/>
        </a:spcAft>
        <a:defRPr sz="1500" b="1">
          <a:solidFill>
            <a:schemeClr val="tx1"/>
          </a:solidFill>
          <a:latin typeface="Arial" charset="0"/>
        </a:defRPr>
      </a:lvl4pPr>
      <a:lvl5pPr algn="l" defTabSz="827088" rtl="0" eaLnBrk="0" fontAlgn="base" hangingPunct="0">
        <a:spcBef>
          <a:spcPct val="0"/>
        </a:spcBef>
        <a:spcAft>
          <a:spcPct val="0"/>
        </a:spcAft>
        <a:defRPr sz="1500" b="1">
          <a:solidFill>
            <a:schemeClr val="tx1"/>
          </a:solidFill>
          <a:latin typeface="Arial" charset="0"/>
        </a:defRPr>
      </a:lvl5pPr>
      <a:lvl6pPr marL="397542" algn="l" defTabSz="829594" rtl="0" eaLnBrk="0" fontAlgn="base" hangingPunct="0">
        <a:spcBef>
          <a:spcPct val="0"/>
        </a:spcBef>
        <a:spcAft>
          <a:spcPct val="0"/>
        </a:spcAft>
        <a:defRPr sz="1200" b="1">
          <a:solidFill>
            <a:schemeClr val="tx1"/>
          </a:solidFill>
          <a:latin typeface="Arial" charset="0"/>
        </a:defRPr>
      </a:lvl6pPr>
      <a:lvl7pPr marL="795086" algn="l" defTabSz="829594" rtl="0" eaLnBrk="0" fontAlgn="base" hangingPunct="0">
        <a:spcBef>
          <a:spcPct val="0"/>
        </a:spcBef>
        <a:spcAft>
          <a:spcPct val="0"/>
        </a:spcAft>
        <a:defRPr sz="1200" b="1">
          <a:solidFill>
            <a:schemeClr val="tx1"/>
          </a:solidFill>
          <a:latin typeface="Arial" charset="0"/>
        </a:defRPr>
      </a:lvl7pPr>
      <a:lvl8pPr marL="1192627" algn="l" defTabSz="829594" rtl="0" eaLnBrk="0" fontAlgn="base" hangingPunct="0">
        <a:spcBef>
          <a:spcPct val="0"/>
        </a:spcBef>
        <a:spcAft>
          <a:spcPct val="0"/>
        </a:spcAft>
        <a:defRPr sz="1200" b="1">
          <a:solidFill>
            <a:schemeClr val="tx1"/>
          </a:solidFill>
          <a:latin typeface="Arial" charset="0"/>
        </a:defRPr>
      </a:lvl8pPr>
      <a:lvl9pPr marL="1590171" algn="l" defTabSz="829594" rtl="0" eaLnBrk="0" fontAlgn="base" hangingPunct="0">
        <a:spcBef>
          <a:spcPct val="0"/>
        </a:spcBef>
        <a:spcAft>
          <a:spcPct val="0"/>
        </a:spcAft>
        <a:defRPr sz="1200" b="1">
          <a:solidFill>
            <a:schemeClr val="tx1"/>
          </a:solidFill>
          <a:latin typeface="Arial" charset="0"/>
        </a:defRPr>
      </a:lvl9pPr>
    </p:titleStyle>
    <p:bodyStyle>
      <a:lvl1pPr marL="295275" indent="-295275" algn="just" defTabSz="827088" rtl="0" eaLnBrk="0" fontAlgn="base" hangingPunct="0">
        <a:lnSpc>
          <a:spcPct val="130000"/>
        </a:lnSpc>
        <a:spcBef>
          <a:spcPct val="0"/>
        </a:spcBef>
        <a:spcAft>
          <a:spcPct val="0"/>
        </a:spcAft>
        <a:buFont typeface="Wingdings" pitchFamily="2" charset="2"/>
        <a:buChar char="•"/>
        <a:defRPr sz="1200">
          <a:solidFill>
            <a:schemeClr val="tx1"/>
          </a:solidFill>
          <a:latin typeface="Arial" charset="0"/>
          <a:ea typeface="+mn-ea"/>
          <a:cs typeface="+mn-cs"/>
        </a:defRPr>
      </a:lvl1pPr>
      <a:lvl2pPr marL="620713" indent="-236538" algn="just" defTabSz="827088" rtl="0" eaLnBrk="0" fontAlgn="base" hangingPunct="0">
        <a:lnSpc>
          <a:spcPct val="120000"/>
        </a:lnSpc>
        <a:spcBef>
          <a:spcPct val="0"/>
        </a:spcBef>
        <a:spcAft>
          <a:spcPct val="0"/>
        </a:spcAft>
        <a:buFont typeface="Wingdings" pitchFamily="2" charset="2"/>
        <a:buChar char="§"/>
        <a:defRPr sz="1200">
          <a:solidFill>
            <a:schemeClr val="tx1"/>
          </a:solidFill>
          <a:latin typeface="Arial" charset="0"/>
        </a:defRPr>
      </a:lvl2pPr>
      <a:lvl3pPr marL="1216025" indent="-317500" algn="just" defTabSz="827088" rtl="0" eaLnBrk="0" fontAlgn="base" hangingPunct="0">
        <a:lnSpc>
          <a:spcPct val="120000"/>
        </a:lnSpc>
        <a:spcBef>
          <a:spcPct val="0"/>
        </a:spcBef>
        <a:spcAft>
          <a:spcPct val="0"/>
        </a:spcAft>
        <a:buChar char="•"/>
        <a:defRPr sz="1200">
          <a:solidFill>
            <a:schemeClr val="tx1"/>
          </a:solidFill>
          <a:latin typeface="Arial" charset="0"/>
        </a:defRPr>
      </a:lvl3pPr>
      <a:lvl4pPr marL="1719263" indent="-317500" algn="just" defTabSz="827088" rtl="0" eaLnBrk="0" fontAlgn="base" hangingPunct="0">
        <a:lnSpc>
          <a:spcPct val="120000"/>
        </a:lnSpc>
        <a:spcBef>
          <a:spcPct val="0"/>
        </a:spcBef>
        <a:spcAft>
          <a:spcPct val="0"/>
        </a:spcAft>
        <a:buFont typeface="Wingdings" pitchFamily="2" charset="2"/>
        <a:buChar char="ð"/>
        <a:defRPr sz="1200">
          <a:solidFill>
            <a:schemeClr val="tx1"/>
          </a:solidFill>
          <a:latin typeface="Arial" charset="0"/>
        </a:defRPr>
      </a:lvl4pPr>
      <a:lvl5pPr marL="2219325" indent="-317500" algn="just" defTabSz="827088" rtl="0" eaLnBrk="0" fontAlgn="base" hangingPunct="0">
        <a:lnSpc>
          <a:spcPct val="120000"/>
        </a:lnSpc>
        <a:spcBef>
          <a:spcPct val="0"/>
        </a:spcBef>
        <a:spcAft>
          <a:spcPct val="0"/>
        </a:spcAft>
        <a:buFont typeface="Wingdings" pitchFamily="2" charset="2"/>
        <a:buChar char="þ"/>
        <a:defRPr sz="1200">
          <a:solidFill>
            <a:schemeClr val="tx1"/>
          </a:solidFill>
          <a:latin typeface="Arial" charset="0"/>
        </a:defRPr>
      </a:lvl5pPr>
      <a:lvl6pPr marL="2618536" indent="-318862" algn="just" defTabSz="829594" rtl="0" eaLnBrk="0" fontAlgn="base" hangingPunct="0">
        <a:lnSpc>
          <a:spcPct val="120000"/>
        </a:lnSpc>
        <a:spcBef>
          <a:spcPct val="0"/>
        </a:spcBef>
        <a:spcAft>
          <a:spcPct val="0"/>
        </a:spcAft>
        <a:buFont typeface="Marlett" pitchFamily="2" charset="2"/>
        <a:buChar char="i"/>
        <a:defRPr sz="1000">
          <a:solidFill>
            <a:schemeClr val="tx1"/>
          </a:solidFill>
          <a:latin typeface="+mn-lt"/>
        </a:defRPr>
      </a:lvl6pPr>
      <a:lvl7pPr marL="3016080" indent="-318862" algn="just" defTabSz="829594" rtl="0" eaLnBrk="0" fontAlgn="base" hangingPunct="0">
        <a:lnSpc>
          <a:spcPct val="120000"/>
        </a:lnSpc>
        <a:spcBef>
          <a:spcPct val="0"/>
        </a:spcBef>
        <a:spcAft>
          <a:spcPct val="0"/>
        </a:spcAft>
        <a:buFont typeface="Marlett" pitchFamily="2" charset="2"/>
        <a:buChar char="i"/>
        <a:defRPr sz="1000">
          <a:solidFill>
            <a:schemeClr val="tx1"/>
          </a:solidFill>
          <a:latin typeface="+mn-lt"/>
        </a:defRPr>
      </a:lvl7pPr>
      <a:lvl8pPr marL="3413621" indent="-318862" algn="just" defTabSz="829594" rtl="0" eaLnBrk="0" fontAlgn="base" hangingPunct="0">
        <a:lnSpc>
          <a:spcPct val="120000"/>
        </a:lnSpc>
        <a:spcBef>
          <a:spcPct val="0"/>
        </a:spcBef>
        <a:spcAft>
          <a:spcPct val="0"/>
        </a:spcAft>
        <a:buFont typeface="Marlett" pitchFamily="2" charset="2"/>
        <a:buChar char="i"/>
        <a:defRPr sz="1000">
          <a:solidFill>
            <a:schemeClr val="tx1"/>
          </a:solidFill>
          <a:latin typeface="+mn-lt"/>
        </a:defRPr>
      </a:lvl8pPr>
      <a:lvl9pPr marL="3811165" indent="-318862" algn="just" defTabSz="829594" rtl="0" eaLnBrk="0" fontAlgn="base" hangingPunct="0">
        <a:lnSpc>
          <a:spcPct val="120000"/>
        </a:lnSpc>
        <a:spcBef>
          <a:spcPct val="0"/>
        </a:spcBef>
        <a:spcAft>
          <a:spcPct val="0"/>
        </a:spcAft>
        <a:buFont typeface="Marlett" pitchFamily="2" charset="2"/>
        <a:buChar char="i"/>
        <a:defRPr sz="1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Who</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is</a:t>
            </a:r>
            <a:r>
              <a:rPr lang="it-IT" sz="1800" dirty="0" smtClean="0">
                <a:solidFill>
                  <a:schemeClr val="tx1">
                    <a:lumMod val="65000"/>
                    <a:lumOff val="35000"/>
                  </a:schemeClr>
                </a:solidFill>
              </a:rPr>
              <a:t> the </a:t>
            </a:r>
            <a:r>
              <a:rPr lang="it-IT" sz="1800" smtClean="0">
                <a:solidFill>
                  <a:schemeClr val="tx1">
                    <a:lumMod val="65000"/>
                    <a:lumOff val="35000"/>
                  </a:schemeClr>
                </a:solidFill>
              </a:rPr>
              <a:t>«Architect»?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a:t>
            </a:fld>
            <a:endParaRPr lang="en-US" dirty="0"/>
          </a:p>
        </p:txBody>
      </p:sp>
      <p:sp>
        <p:nvSpPr>
          <p:cNvPr id="11" name="TextBox 10"/>
          <p:cNvSpPr txBox="1"/>
          <p:nvPr/>
        </p:nvSpPr>
        <p:spPr>
          <a:xfrm>
            <a:off x="1819273" y="3752087"/>
            <a:ext cx="5972175" cy="1754326"/>
          </a:xfrm>
          <a:prstGeom prst="rect">
            <a:avLst/>
          </a:prstGeom>
          <a:noFill/>
        </p:spPr>
        <p:txBody>
          <a:bodyPr wrap="square" rtlCol="0">
            <a:spAutoFit/>
          </a:bodyPr>
          <a:lstStyle/>
          <a:p>
            <a:pPr algn="ctr">
              <a:lnSpc>
                <a:spcPct val="150000"/>
              </a:lnSpc>
            </a:pPr>
            <a:r>
              <a:rPr lang="en-US" sz="1600" i="0" dirty="0">
                <a:latin typeface="Moire Light" pitchFamily="2" charset="0"/>
              </a:rPr>
              <a:t>[...] even by our industry's standards, "architect" and "architecture" are terribly overloaded words</a:t>
            </a:r>
            <a:r>
              <a:rPr lang="en-US" sz="1600" i="0" dirty="0" smtClean="0">
                <a:latin typeface="Moire Light" pitchFamily="2" charset="0"/>
              </a:rPr>
              <a:t>.</a:t>
            </a:r>
          </a:p>
          <a:p>
            <a:pPr algn="ctr">
              <a:lnSpc>
                <a:spcPct val="150000"/>
              </a:lnSpc>
            </a:pPr>
            <a:endParaRPr lang="it-IT" sz="1600" dirty="0">
              <a:latin typeface="Moire Light" pitchFamily="2" charset="0"/>
            </a:endParaRPr>
          </a:p>
          <a:p>
            <a:pPr algn="r">
              <a:lnSpc>
                <a:spcPct val="150000"/>
              </a:lnSpc>
            </a:pPr>
            <a:r>
              <a:rPr lang="it-IT" sz="1200" dirty="0" smtClean="0">
                <a:latin typeface="Moire Light" pitchFamily="2" charset="0"/>
              </a:rPr>
              <a:t>Martin </a:t>
            </a:r>
            <a:r>
              <a:rPr lang="it-IT" sz="1200" dirty="0" err="1" smtClean="0">
                <a:latin typeface="Moire Light" pitchFamily="2" charset="0"/>
              </a:rPr>
              <a:t>Fowler</a:t>
            </a:r>
            <a:endParaRPr lang="it-IT" sz="1200" dirty="0" smtClean="0">
              <a:latin typeface="Moire Light" pitchFamily="2" charset="0"/>
            </a:endParaRPr>
          </a:p>
          <a:p>
            <a:pPr algn="r">
              <a:lnSpc>
                <a:spcPct val="150000"/>
              </a:lnSpc>
            </a:pPr>
            <a:r>
              <a:rPr lang="it-IT" sz="1200" dirty="0" smtClean="0">
                <a:latin typeface="Moire Light" pitchFamily="2" charset="0"/>
              </a:rPr>
              <a:t>CHIEF Technology </a:t>
            </a:r>
            <a:r>
              <a:rPr lang="it-IT" sz="1200" dirty="0" err="1" smtClean="0">
                <a:latin typeface="Moire Light" pitchFamily="2" charset="0"/>
              </a:rPr>
              <a:t>Scientist</a:t>
            </a:r>
            <a:r>
              <a:rPr lang="it-IT" sz="1200" dirty="0" smtClean="0">
                <a:latin typeface="Moire Light" pitchFamily="2" charset="0"/>
              </a:rPr>
              <a:t> </a:t>
            </a:r>
            <a:r>
              <a:rPr lang="it-IT" sz="1200" dirty="0" err="1" smtClean="0">
                <a:latin typeface="Moire Light" pitchFamily="2" charset="0"/>
              </a:rPr>
              <a:t>at</a:t>
            </a:r>
            <a:r>
              <a:rPr lang="it-IT" sz="1200" dirty="0" smtClean="0">
                <a:latin typeface="Moire Light" pitchFamily="2" charset="0"/>
              </a:rPr>
              <a:t> </a:t>
            </a:r>
            <a:r>
              <a:rPr lang="it-IT" sz="1200" dirty="0" err="1" smtClean="0">
                <a:latin typeface="Moire Light" pitchFamily="2" charset="0"/>
              </a:rPr>
              <a:t>ThoughtWorks</a:t>
            </a:r>
            <a:endParaRPr lang="it-IT" sz="1200" dirty="0" smtClean="0">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595" y="1503038"/>
            <a:ext cx="2171529" cy="2096649"/>
          </a:xfrm>
          <a:prstGeom prst="rect">
            <a:avLst/>
          </a:prstGeom>
        </p:spPr>
      </p:pic>
    </p:spTree>
    <p:extLst>
      <p:ext uri="{BB962C8B-B14F-4D97-AF65-F5344CB8AC3E}">
        <p14:creationId xmlns:p14="http://schemas.microsoft.com/office/powerpoint/2010/main" val="1410885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Architectus</a:t>
            </a:r>
            <a:r>
              <a:rPr lang="it-IT" sz="1800" dirty="0">
                <a:solidFill>
                  <a:schemeClr val="tx1">
                    <a:lumMod val="65000"/>
                    <a:lumOff val="35000"/>
                  </a:schemeClr>
                </a:solidFill>
              </a:rPr>
              <a:t> </a:t>
            </a:r>
            <a:r>
              <a:rPr lang="it-IT" sz="1800" dirty="0" smtClean="0">
                <a:solidFill>
                  <a:schemeClr val="tx1">
                    <a:lumMod val="65000"/>
                    <a:lumOff val="35000"/>
                  </a:schemeClr>
                </a:solidFill>
              </a:rPr>
              <a:t>«</a:t>
            </a:r>
            <a:r>
              <a:rPr lang="it-IT" sz="1800" dirty="0" err="1" smtClean="0">
                <a:solidFill>
                  <a:schemeClr val="tx1">
                    <a:lumMod val="65000"/>
                    <a:lumOff val="35000"/>
                  </a:schemeClr>
                </a:solidFill>
              </a:rPr>
              <a:t>Oryzus</a:t>
            </a:r>
            <a:r>
              <a:rPr lang="it-IT" sz="1800" dirty="0" smtClean="0">
                <a:solidFill>
                  <a:schemeClr val="tx1">
                    <a:lumMod val="65000"/>
                    <a:lumOff val="35000"/>
                  </a:schemeClr>
                </a:solidFill>
              </a:rPr>
              <a:t>» (Part II)</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10</a:t>
            </a:fld>
            <a:endParaRPr lang="en-US" dirty="0"/>
          </a:p>
        </p:txBody>
      </p:sp>
      <p:sp>
        <p:nvSpPr>
          <p:cNvPr id="11" name="TextBox 10"/>
          <p:cNvSpPr txBox="1"/>
          <p:nvPr/>
        </p:nvSpPr>
        <p:spPr>
          <a:xfrm>
            <a:off x="66675" y="1412151"/>
            <a:ext cx="4914900" cy="4478149"/>
          </a:xfrm>
          <a:prstGeom prst="rect">
            <a:avLst/>
          </a:prstGeom>
          <a:noFill/>
        </p:spPr>
        <p:txBody>
          <a:bodyPr wrap="square" rtlCol="0">
            <a:spAutoFit/>
          </a:bodyPr>
          <a:lstStyle/>
          <a:p>
            <a:pPr algn="r">
              <a:lnSpc>
                <a:spcPct val="150000"/>
              </a:lnSpc>
            </a:pPr>
            <a:r>
              <a:rPr lang="en-US" i="0" dirty="0">
                <a:latin typeface="Moire Light" pitchFamily="2" charset="0"/>
              </a:rPr>
              <a:t>T</a:t>
            </a:r>
            <a:r>
              <a:rPr lang="en-US" i="0" dirty="0" smtClean="0">
                <a:latin typeface="Moire Light" pitchFamily="2" charset="0"/>
              </a:rPr>
              <a:t>he </a:t>
            </a:r>
            <a:r>
              <a:rPr lang="en-US" i="0" dirty="0">
                <a:latin typeface="Moire Light" pitchFamily="2" charset="0"/>
              </a:rPr>
              <a:t>most important activity of </a:t>
            </a:r>
            <a:r>
              <a:rPr lang="en-US" dirty="0" err="1" smtClean="0">
                <a:latin typeface="Moire Light" pitchFamily="2" charset="0"/>
              </a:rPr>
              <a:t>Architectus</a:t>
            </a:r>
            <a:r>
              <a:rPr lang="en-US" dirty="0" smtClean="0">
                <a:latin typeface="Moire Light" pitchFamily="2" charset="0"/>
              </a:rPr>
              <a:t> </a:t>
            </a:r>
            <a:r>
              <a:rPr lang="en-US" dirty="0" err="1" smtClean="0">
                <a:latin typeface="Moire Light" pitchFamily="2" charset="0"/>
              </a:rPr>
              <a:t>Oryzus</a:t>
            </a:r>
            <a:r>
              <a:rPr lang="en-US" i="0" dirty="0" smtClean="0">
                <a:latin typeface="Moire Light" pitchFamily="2" charset="0"/>
              </a:rPr>
              <a:t> </a:t>
            </a:r>
            <a:r>
              <a:rPr lang="en-US" i="0" dirty="0">
                <a:latin typeface="Moire Light" pitchFamily="2" charset="0"/>
              </a:rPr>
              <a:t>is to </a:t>
            </a:r>
            <a:r>
              <a:rPr lang="en-US" i="0" dirty="0">
                <a:solidFill>
                  <a:srgbClr val="0000FF"/>
                </a:solidFill>
                <a:latin typeface="Moire Light" pitchFamily="2" charset="0"/>
              </a:rPr>
              <a:t>mentor the development team, to raise their level</a:t>
            </a:r>
            <a:r>
              <a:rPr lang="en-US" i="0" dirty="0">
                <a:latin typeface="Moire Light" pitchFamily="2" charset="0"/>
              </a:rPr>
              <a:t> so that they can take on more complex </a:t>
            </a:r>
            <a:r>
              <a:rPr lang="en-US" i="0" dirty="0" smtClean="0">
                <a:latin typeface="Moire Light" pitchFamily="2" charset="0"/>
              </a:rPr>
              <a:t>issues.</a:t>
            </a:r>
          </a:p>
          <a:p>
            <a:pPr algn="r">
              <a:lnSpc>
                <a:spcPct val="150000"/>
              </a:lnSpc>
            </a:pPr>
            <a:endParaRPr lang="en-US" i="0" dirty="0" smtClean="0">
              <a:latin typeface="Moire Light" pitchFamily="2" charset="0"/>
            </a:endParaRPr>
          </a:p>
          <a:p>
            <a:pPr algn="r">
              <a:lnSpc>
                <a:spcPct val="150000"/>
              </a:lnSpc>
            </a:pPr>
            <a:r>
              <a:rPr lang="en-US" i="0" dirty="0" smtClean="0">
                <a:latin typeface="Moire Light" pitchFamily="2" charset="0"/>
              </a:rPr>
              <a:t>Improving </a:t>
            </a:r>
            <a:r>
              <a:rPr lang="en-US" i="0" dirty="0">
                <a:latin typeface="Moire Light" pitchFamily="2" charset="0"/>
              </a:rPr>
              <a:t>the development team's ability gives an architect much greater leverage than </a:t>
            </a:r>
            <a:r>
              <a:rPr lang="en-US" i="0" dirty="0">
                <a:solidFill>
                  <a:srgbClr val="0000FF"/>
                </a:solidFill>
                <a:latin typeface="Moire Light" pitchFamily="2" charset="0"/>
              </a:rPr>
              <a:t>being the sole decision maker and thus running the risk of being an architectural </a:t>
            </a:r>
            <a:r>
              <a:rPr lang="en-US" i="0" dirty="0" smtClean="0">
                <a:solidFill>
                  <a:srgbClr val="0000FF"/>
                </a:solidFill>
                <a:latin typeface="Moire Light" pitchFamily="2" charset="0"/>
              </a:rPr>
              <a:t>bottleneck</a:t>
            </a:r>
            <a:r>
              <a:rPr lang="en-US" i="0" dirty="0" smtClean="0">
                <a:latin typeface="Moire Light" pitchFamily="2"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2041501"/>
            <a:ext cx="4762500" cy="4343400"/>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000" t="9796" r="74800" b="72441"/>
          <a:stretch/>
        </p:blipFill>
        <p:spPr>
          <a:xfrm>
            <a:off x="5286374" y="2466975"/>
            <a:ext cx="1057275" cy="771525"/>
          </a:xfrm>
          <a:prstGeom prst="rect">
            <a:avLst/>
          </a:prstGeom>
        </p:spPr>
      </p:pic>
    </p:spTree>
    <p:extLst>
      <p:ext uri="{BB962C8B-B14F-4D97-AF65-F5344CB8AC3E}">
        <p14:creationId xmlns:p14="http://schemas.microsoft.com/office/powerpoint/2010/main" val="3825938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Architect's</a:t>
            </a:r>
            <a:r>
              <a:rPr lang="it-IT" sz="1800" dirty="0" smtClean="0">
                <a:solidFill>
                  <a:schemeClr val="tx1">
                    <a:lumMod val="65000"/>
                    <a:lumOff val="35000"/>
                  </a:schemeClr>
                </a:solidFill>
              </a:rPr>
              <a:t> </a:t>
            </a:r>
            <a:r>
              <a:rPr lang="it-IT" sz="1800" dirty="0" err="1">
                <a:solidFill>
                  <a:schemeClr val="tx1">
                    <a:lumMod val="65000"/>
                    <a:lumOff val="35000"/>
                  </a:schemeClr>
                </a:solidFill>
              </a:rPr>
              <a:t>value</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5800"/>
            <a:ext cx="7604261" cy="5699125"/>
          </a:xfrm>
          <a:prstGeom prst="rect">
            <a:avLst/>
          </a:prstGeom>
        </p:spPr>
      </p:pic>
      <p:sp>
        <p:nvSpPr>
          <p:cNvPr id="5" name="Rectangle 4"/>
          <p:cNvSpPr/>
          <p:nvPr/>
        </p:nvSpPr>
        <p:spPr>
          <a:xfrm>
            <a:off x="4583179" y="2740720"/>
            <a:ext cx="4953000" cy="3539430"/>
          </a:xfrm>
          <a:prstGeom prst="rect">
            <a:avLst/>
          </a:prstGeom>
        </p:spPr>
        <p:txBody>
          <a:bodyPr>
            <a:spAutoFit/>
          </a:bodyPr>
          <a:lstStyle/>
          <a:p>
            <a:pPr algn="r"/>
            <a:r>
              <a:rPr lang="en-US" sz="3200" i="0" dirty="0">
                <a:latin typeface="Moire Light" pitchFamily="2" charset="0"/>
              </a:rPr>
              <a:t>This leads to the satisfying rule of thumb that an architect's value is </a:t>
            </a:r>
            <a:r>
              <a:rPr lang="en-US" sz="3200" i="0" dirty="0">
                <a:solidFill>
                  <a:srgbClr val="FF0000"/>
                </a:solidFill>
                <a:latin typeface="Moire Light" pitchFamily="2" charset="0"/>
              </a:rPr>
              <a:t>inversely proportional to the number of decisions he or she makes</a:t>
            </a:r>
            <a:r>
              <a:rPr lang="en-US" sz="3200" i="0" dirty="0">
                <a:latin typeface="Moire Light" pitchFamily="2" charset="0"/>
              </a:rPr>
              <a:t>.</a:t>
            </a:r>
          </a:p>
        </p:txBody>
      </p:sp>
    </p:spTree>
    <p:extLst>
      <p:ext uri="{BB962C8B-B14F-4D97-AF65-F5344CB8AC3E}">
        <p14:creationId xmlns:p14="http://schemas.microsoft.com/office/powerpoint/2010/main" val="72664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smtClean="0">
                <a:solidFill>
                  <a:schemeClr val="tx1">
                    <a:lumMod val="65000"/>
                    <a:lumOff val="35000"/>
                  </a:schemeClr>
                </a:solidFill>
              </a:rPr>
              <a:t>«</a:t>
            </a:r>
            <a:r>
              <a:rPr lang="it-IT" sz="1800" dirty="0" err="1" smtClean="0">
                <a:solidFill>
                  <a:schemeClr val="tx1">
                    <a:lumMod val="65000"/>
                    <a:lumOff val="35000"/>
                  </a:schemeClr>
                </a:solidFill>
              </a:rPr>
              <a:t>Leading</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12</a:t>
            </a:fld>
            <a:endParaRPr lang="en-US" dirty="0"/>
          </a:p>
        </p:txBody>
      </p:sp>
      <p:sp>
        <p:nvSpPr>
          <p:cNvPr id="11" name="TextBox 10"/>
          <p:cNvSpPr txBox="1"/>
          <p:nvPr/>
        </p:nvSpPr>
        <p:spPr>
          <a:xfrm>
            <a:off x="400044" y="1532863"/>
            <a:ext cx="3714756" cy="4039567"/>
          </a:xfrm>
          <a:prstGeom prst="rect">
            <a:avLst/>
          </a:prstGeom>
          <a:noFill/>
        </p:spPr>
        <p:txBody>
          <a:bodyPr wrap="square" rtlCol="0">
            <a:spAutoFit/>
          </a:bodyPr>
          <a:lstStyle/>
          <a:p>
            <a:pPr>
              <a:lnSpc>
                <a:spcPct val="150000"/>
              </a:lnSpc>
            </a:pPr>
            <a:r>
              <a:rPr lang="en-US" dirty="0">
                <a:latin typeface="Moire Light" pitchFamily="2" charset="0"/>
              </a:rPr>
              <a:t>Mike Two</a:t>
            </a:r>
            <a:r>
              <a:rPr lang="en-US" i="0" dirty="0">
                <a:latin typeface="Moire Light" pitchFamily="2" charset="0"/>
              </a:rPr>
              <a:t> came up with the best name I’ve heard so far: </a:t>
            </a:r>
            <a:r>
              <a:rPr lang="en-US" b="1" i="0" dirty="0">
                <a:solidFill>
                  <a:srgbClr val="0000FF"/>
                </a:solidFill>
                <a:latin typeface="Moire Light" pitchFamily="2" charset="0"/>
              </a:rPr>
              <a:t>guide</a:t>
            </a:r>
            <a:r>
              <a:rPr lang="en-US" i="0" dirty="0">
                <a:latin typeface="Moire Light" pitchFamily="2" charset="0"/>
              </a:rPr>
              <a:t>, as in </a:t>
            </a:r>
            <a:r>
              <a:rPr lang="en-US" dirty="0" smtClean="0">
                <a:latin typeface="Moire Light" pitchFamily="2" charset="0"/>
              </a:rPr>
              <a:t>mountaineering</a:t>
            </a:r>
            <a:r>
              <a:rPr lang="en-US" i="0" dirty="0" smtClean="0">
                <a:latin typeface="Moire Light" pitchFamily="2" charset="0"/>
              </a:rPr>
              <a:t>.</a:t>
            </a:r>
          </a:p>
          <a:p>
            <a:pPr>
              <a:lnSpc>
                <a:spcPct val="150000"/>
              </a:lnSpc>
            </a:pPr>
            <a:r>
              <a:rPr lang="en-US" i="0" dirty="0" smtClean="0">
                <a:latin typeface="Moire Light" pitchFamily="2" charset="0"/>
              </a:rPr>
              <a:t>A </a:t>
            </a:r>
            <a:r>
              <a:rPr lang="en-US" i="0" dirty="0">
                <a:latin typeface="Moire Light" pitchFamily="2" charset="0"/>
              </a:rPr>
              <a:t>guide is a more experienced and skillful team member who teaches other team members to better fend for themselves yet is always there for the really tricky stuff.</a:t>
            </a:r>
            <a:endParaRPr lang="it-IT" b="1" dirty="0" smtClean="0">
              <a:solidFill>
                <a:srgbClr val="C00000"/>
              </a:solidFill>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0" y="1725282"/>
            <a:ext cx="5270500" cy="350233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98909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smtClean="0">
                <a:solidFill>
                  <a:schemeClr val="tx1">
                    <a:lumMod val="65000"/>
                    <a:lumOff val="35000"/>
                  </a:schemeClr>
                </a:solidFill>
              </a:rPr>
              <a:t>The </a:t>
            </a:r>
            <a:r>
              <a:rPr lang="it-IT" sz="1800" dirty="0" err="1" smtClean="0">
                <a:solidFill>
                  <a:schemeClr val="tx1">
                    <a:lumMod val="65000"/>
                    <a:lumOff val="35000"/>
                  </a:schemeClr>
                </a:solidFill>
              </a:rPr>
              <a:t>needs</a:t>
            </a:r>
            <a:r>
              <a:rPr lang="it-IT" sz="1800" dirty="0" smtClean="0">
                <a:solidFill>
                  <a:schemeClr val="tx1">
                    <a:lumMod val="65000"/>
                    <a:lumOff val="35000"/>
                  </a:schemeClr>
                </a:solidFill>
              </a:rPr>
              <a:t> for «</a:t>
            </a:r>
            <a:r>
              <a:rPr lang="it-IT" sz="1800" dirty="0" err="1" smtClean="0">
                <a:solidFill>
                  <a:schemeClr val="tx1">
                    <a:lumMod val="65000"/>
                    <a:lumOff val="35000"/>
                  </a:schemeClr>
                </a:solidFill>
              </a:rPr>
              <a:t>early</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decisions</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13</a:t>
            </a:fld>
            <a:endParaRPr lang="en-US" dirty="0"/>
          </a:p>
        </p:txBody>
      </p:sp>
      <p:sp>
        <p:nvSpPr>
          <p:cNvPr id="11" name="TextBox 10"/>
          <p:cNvSpPr txBox="1"/>
          <p:nvPr/>
        </p:nvSpPr>
        <p:spPr>
          <a:xfrm>
            <a:off x="638165" y="963908"/>
            <a:ext cx="8667757" cy="1408078"/>
          </a:xfrm>
          <a:prstGeom prst="rect">
            <a:avLst/>
          </a:prstGeom>
          <a:noFill/>
        </p:spPr>
        <p:txBody>
          <a:bodyPr wrap="square" rtlCol="0">
            <a:spAutoFit/>
          </a:bodyPr>
          <a:lstStyle/>
          <a:p>
            <a:pPr algn="ctr">
              <a:lnSpc>
                <a:spcPct val="150000"/>
              </a:lnSpc>
            </a:pPr>
            <a:r>
              <a:rPr lang="en-US" i="0" dirty="0">
                <a:latin typeface="Moire Light" pitchFamily="2" charset="0"/>
              </a:rPr>
              <a:t>There are </a:t>
            </a:r>
            <a:r>
              <a:rPr lang="en-US" i="0" dirty="0" smtClean="0">
                <a:latin typeface="Moire Light" pitchFamily="2" charset="0"/>
              </a:rPr>
              <a:t>decisions that you </a:t>
            </a:r>
            <a:r>
              <a:rPr lang="en-US" i="0" dirty="0">
                <a:latin typeface="Moire Light" pitchFamily="2" charset="0"/>
              </a:rPr>
              <a:t>wish you could get right </a:t>
            </a:r>
            <a:r>
              <a:rPr lang="en-US" i="0" dirty="0">
                <a:solidFill>
                  <a:srgbClr val="FF0000"/>
                </a:solidFill>
                <a:latin typeface="Moire Light" pitchFamily="2" charset="0"/>
              </a:rPr>
              <a:t>early</a:t>
            </a:r>
            <a:r>
              <a:rPr lang="en-US" i="0" dirty="0">
                <a:latin typeface="Moire Light" pitchFamily="2" charset="0"/>
              </a:rPr>
              <a:t> in a </a:t>
            </a:r>
            <a:r>
              <a:rPr lang="en-US" i="0" dirty="0" smtClean="0">
                <a:latin typeface="Moire Light" pitchFamily="2" charset="0"/>
              </a:rPr>
              <a:t>project, so people </a:t>
            </a:r>
            <a:r>
              <a:rPr lang="en-US" i="0" dirty="0">
                <a:latin typeface="Moire Light" pitchFamily="2" charset="0"/>
              </a:rPr>
              <a:t>end up defining architecture as </a:t>
            </a:r>
            <a:r>
              <a:rPr lang="en-US" dirty="0">
                <a:latin typeface="Moire Light" pitchFamily="2" charset="0"/>
              </a:rPr>
              <a:t>things that people perceive as hard to change</a:t>
            </a:r>
            <a:r>
              <a:rPr lang="en-US" i="0" dirty="0" smtClean="0">
                <a:latin typeface="Moire Light" pitchFamily="2" charset="0"/>
              </a:rPr>
              <a:t>.</a:t>
            </a:r>
            <a:endParaRPr lang="it-IT" b="1" dirty="0">
              <a:solidFill>
                <a:srgbClr val="C00000"/>
              </a:solidFill>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68" y="3227606"/>
            <a:ext cx="5467350" cy="2857500"/>
          </a:xfrm>
          <a:prstGeom prst="rect">
            <a:avLst/>
          </a:prstGeom>
        </p:spPr>
      </p:pic>
      <p:grpSp>
        <p:nvGrpSpPr>
          <p:cNvPr id="6" name="Group 5"/>
          <p:cNvGrpSpPr/>
          <p:nvPr/>
        </p:nvGrpSpPr>
        <p:grpSpPr>
          <a:xfrm>
            <a:off x="2571750" y="2962276"/>
            <a:ext cx="5773468" cy="2865656"/>
            <a:chOff x="2571750" y="2381250"/>
            <a:chExt cx="5773468" cy="3446681"/>
          </a:xfrm>
        </p:grpSpPr>
        <p:sp>
          <p:nvSpPr>
            <p:cNvPr id="9" name="TextBox 8"/>
            <p:cNvSpPr txBox="1"/>
            <p:nvPr/>
          </p:nvSpPr>
          <p:spPr>
            <a:xfrm>
              <a:off x="6628081" y="2381250"/>
              <a:ext cx="1717137" cy="384721"/>
            </a:xfrm>
            <a:prstGeom prst="rect">
              <a:avLst/>
            </a:prstGeom>
            <a:noFill/>
          </p:spPr>
          <p:txBody>
            <a:bodyPr wrap="none" rtlCol="0">
              <a:spAutoFit/>
            </a:bodyPr>
            <a:lstStyle/>
            <a:p>
              <a:r>
                <a:rPr lang="it-IT" i="0" dirty="0" err="1" smtClean="0">
                  <a:solidFill>
                    <a:srgbClr val="C00000"/>
                  </a:solidFill>
                  <a:latin typeface="Moire Light" pitchFamily="2" charset="0"/>
                </a:rPr>
                <a:t>irreversibility</a:t>
              </a:r>
              <a:endParaRPr lang="en-US" i="0" dirty="0">
                <a:solidFill>
                  <a:srgbClr val="C00000"/>
                </a:solidFill>
                <a:latin typeface="Moire Light" pitchFamily="2" charset="0"/>
              </a:endParaRPr>
            </a:p>
          </p:txBody>
        </p:sp>
        <p:sp>
          <p:nvSpPr>
            <p:cNvPr id="5" name="Freeform 4"/>
            <p:cNvSpPr/>
            <p:nvPr/>
          </p:nvSpPr>
          <p:spPr bwMode="auto">
            <a:xfrm>
              <a:off x="2571750" y="2722781"/>
              <a:ext cx="4876800" cy="3105150"/>
            </a:xfrm>
            <a:custGeom>
              <a:avLst/>
              <a:gdLst>
                <a:gd name="connsiteX0" fmla="*/ 0 w 4876800"/>
                <a:gd name="connsiteY0" fmla="*/ 3105150 h 3105150"/>
                <a:gd name="connsiteX1" fmla="*/ 1962150 w 4876800"/>
                <a:gd name="connsiteY1" fmla="*/ 2933700 h 3105150"/>
                <a:gd name="connsiteX2" fmla="*/ 3895725 w 4876800"/>
                <a:gd name="connsiteY2" fmla="*/ 2085975 h 3105150"/>
                <a:gd name="connsiteX3" fmla="*/ 4876800 w 4876800"/>
                <a:gd name="connsiteY3" fmla="*/ 0 h 3105150"/>
              </a:gdLst>
              <a:ahLst/>
              <a:cxnLst>
                <a:cxn ang="0">
                  <a:pos x="connsiteX0" y="connsiteY0"/>
                </a:cxn>
                <a:cxn ang="0">
                  <a:pos x="connsiteX1" y="connsiteY1"/>
                </a:cxn>
                <a:cxn ang="0">
                  <a:pos x="connsiteX2" y="connsiteY2"/>
                </a:cxn>
                <a:cxn ang="0">
                  <a:pos x="connsiteX3" y="connsiteY3"/>
                </a:cxn>
              </a:cxnLst>
              <a:rect l="l" t="t" r="r" b="b"/>
              <a:pathLst>
                <a:path w="4876800" h="3105150">
                  <a:moveTo>
                    <a:pt x="0" y="3105150"/>
                  </a:moveTo>
                  <a:cubicBezTo>
                    <a:pt x="656431" y="3104356"/>
                    <a:pt x="1312863" y="3103562"/>
                    <a:pt x="1962150" y="2933700"/>
                  </a:cubicBezTo>
                  <a:cubicBezTo>
                    <a:pt x="2611438" y="2763837"/>
                    <a:pt x="3409950" y="2574925"/>
                    <a:pt x="3895725" y="2085975"/>
                  </a:cubicBezTo>
                  <a:cubicBezTo>
                    <a:pt x="4381500" y="1597025"/>
                    <a:pt x="4629150" y="798512"/>
                    <a:pt x="4876800" y="0"/>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grpSp>
    </p:spTree>
    <p:extLst>
      <p:ext uri="{BB962C8B-B14F-4D97-AF65-F5344CB8AC3E}">
        <p14:creationId xmlns:p14="http://schemas.microsoft.com/office/powerpoint/2010/main" val="134738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smtClean="0">
                <a:solidFill>
                  <a:schemeClr val="tx1">
                    <a:lumMod val="65000"/>
                    <a:lumOff val="35000"/>
                  </a:schemeClr>
                </a:solidFill>
              </a:rPr>
              <a:t>«</a:t>
            </a:r>
            <a:r>
              <a:rPr lang="it-IT" sz="1800" dirty="0" err="1" smtClean="0">
                <a:solidFill>
                  <a:schemeClr val="tx1">
                    <a:lumMod val="65000"/>
                    <a:lumOff val="35000"/>
                  </a:schemeClr>
                </a:solidFill>
              </a:rPr>
              <a:t>Irreversibility</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14</a:t>
            </a:fld>
            <a:endParaRPr lang="en-US" dirty="0"/>
          </a:p>
        </p:txBody>
      </p:sp>
      <p:sp>
        <p:nvSpPr>
          <p:cNvPr id="11" name="TextBox 10"/>
          <p:cNvSpPr txBox="1"/>
          <p:nvPr/>
        </p:nvSpPr>
        <p:spPr>
          <a:xfrm>
            <a:off x="552438" y="1175341"/>
            <a:ext cx="8667757" cy="481670"/>
          </a:xfrm>
          <a:prstGeom prst="rect">
            <a:avLst/>
          </a:prstGeom>
          <a:noFill/>
        </p:spPr>
        <p:txBody>
          <a:bodyPr wrap="square" rtlCol="0">
            <a:spAutoFit/>
          </a:bodyPr>
          <a:lstStyle/>
          <a:p>
            <a:pPr algn="ctr">
              <a:lnSpc>
                <a:spcPct val="150000"/>
              </a:lnSpc>
            </a:pPr>
            <a:r>
              <a:rPr lang="en-US" dirty="0">
                <a:latin typeface="Moire Light" pitchFamily="2" charset="0"/>
              </a:rPr>
              <a:t>Irreversibility</a:t>
            </a:r>
            <a:r>
              <a:rPr lang="en-US" i="0" dirty="0">
                <a:latin typeface="Moire Light" pitchFamily="2" charset="0"/>
              </a:rPr>
              <a:t> i</a:t>
            </a:r>
            <a:r>
              <a:rPr lang="en-US" i="0" dirty="0" smtClean="0">
                <a:latin typeface="Moire Light" pitchFamily="2" charset="0"/>
              </a:rPr>
              <a:t>s </a:t>
            </a:r>
            <a:r>
              <a:rPr lang="en-US" i="0" dirty="0">
                <a:latin typeface="Moire Light" pitchFamily="2" charset="0"/>
              </a:rPr>
              <a:t>one of the prime drivers of complexity.</a:t>
            </a:r>
            <a:endParaRPr lang="it-IT" b="1" dirty="0">
              <a:solidFill>
                <a:srgbClr val="C00000"/>
              </a:solidFill>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18" y="2088609"/>
            <a:ext cx="5232400" cy="25781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52437" y="5038483"/>
            <a:ext cx="8667757" cy="969496"/>
          </a:xfrm>
          <a:prstGeom prst="rect">
            <a:avLst/>
          </a:prstGeom>
          <a:noFill/>
        </p:spPr>
        <p:txBody>
          <a:bodyPr wrap="square" rtlCol="0">
            <a:spAutoFit/>
          </a:bodyPr>
          <a:lstStyle/>
          <a:p>
            <a:pPr algn="ctr">
              <a:lnSpc>
                <a:spcPct val="150000"/>
              </a:lnSpc>
            </a:pPr>
            <a:r>
              <a:rPr lang="en-US" i="0" dirty="0">
                <a:latin typeface="Moire Light" pitchFamily="2" charset="0"/>
              </a:rPr>
              <a:t>You could see </a:t>
            </a:r>
            <a:r>
              <a:rPr lang="en-US" dirty="0">
                <a:latin typeface="Moire Light" pitchFamily="2" charset="0"/>
              </a:rPr>
              <a:t>agile methods</a:t>
            </a:r>
            <a:r>
              <a:rPr lang="en-US" i="0" dirty="0">
                <a:latin typeface="Moire Light" pitchFamily="2" charset="0"/>
              </a:rPr>
              <a:t> as a shift that seeks to </a:t>
            </a:r>
            <a:r>
              <a:rPr lang="en-US" i="0" dirty="0">
                <a:solidFill>
                  <a:srgbClr val="0000FF"/>
                </a:solidFill>
                <a:latin typeface="Moire Light" pitchFamily="2" charset="0"/>
              </a:rPr>
              <a:t>contain complexity by reducing irreversibility</a:t>
            </a:r>
            <a:r>
              <a:rPr lang="en-US" i="0" dirty="0">
                <a:latin typeface="Moire Light" pitchFamily="2" charset="0"/>
              </a:rPr>
              <a:t>.</a:t>
            </a:r>
            <a:endParaRPr lang="it-IT" b="1" i="0" dirty="0">
              <a:solidFill>
                <a:srgbClr val="C00000"/>
              </a:solidFill>
              <a:latin typeface="Moire Light" pitchFamily="2" charset="0"/>
            </a:endParaRPr>
          </a:p>
        </p:txBody>
      </p:sp>
    </p:spTree>
    <p:extLst>
      <p:ext uri="{BB962C8B-B14F-4D97-AF65-F5344CB8AC3E}">
        <p14:creationId xmlns:p14="http://schemas.microsoft.com/office/powerpoint/2010/main" val="1591922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Facing</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irreversibility</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15</a:t>
            </a:fld>
            <a:endParaRPr lang="en-US" dirty="0"/>
          </a:p>
        </p:txBody>
      </p:sp>
      <p:sp>
        <p:nvSpPr>
          <p:cNvPr id="3" name="TextBox 2"/>
          <p:cNvSpPr txBox="1"/>
          <p:nvPr/>
        </p:nvSpPr>
        <p:spPr>
          <a:xfrm>
            <a:off x="3876675" y="2277555"/>
            <a:ext cx="1475084" cy="384721"/>
          </a:xfrm>
          <a:prstGeom prst="rect">
            <a:avLst/>
          </a:prstGeom>
          <a:noFill/>
        </p:spPr>
        <p:txBody>
          <a:bodyPr wrap="none" rtlCol="0">
            <a:spAutoFit/>
          </a:bodyPr>
          <a:lstStyle/>
          <a:p>
            <a:r>
              <a:rPr lang="it-IT" b="1" i="0" dirty="0" err="1" smtClean="0">
                <a:latin typeface="Moire Light" pitchFamily="2" charset="0"/>
              </a:rPr>
              <a:t>Documents</a:t>
            </a:r>
            <a:endParaRPr lang="en-US" b="1" i="0" dirty="0">
              <a:latin typeface="Moire Light" pitchFamily="2" charset="0"/>
            </a:endParaRPr>
          </a:p>
        </p:txBody>
      </p:sp>
      <p:cxnSp>
        <p:nvCxnSpPr>
          <p:cNvPr id="8" name="Curved Connector 7"/>
          <p:cNvCxnSpPr>
            <a:stCxn id="5" idx="2"/>
            <a:endCxn id="3" idx="0"/>
          </p:cNvCxnSpPr>
          <p:nvPr/>
        </p:nvCxnSpPr>
        <p:spPr bwMode="auto">
          <a:xfrm rot="16200000" flipH="1">
            <a:off x="3712045" y="1375383"/>
            <a:ext cx="552450" cy="1251893"/>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5876925" y="3325305"/>
            <a:ext cx="1423788" cy="384721"/>
          </a:xfrm>
          <a:prstGeom prst="rect">
            <a:avLst/>
          </a:prstGeom>
          <a:noFill/>
        </p:spPr>
        <p:txBody>
          <a:bodyPr wrap="none" rtlCol="0">
            <a:spAutoFit/>
          </a:bodyPr>
          <a:lstStyle/>
          <a:p>
            <a:r>
              <a:rPr lang="it-IT" b="1" i="0" dirty="0" err="1" smtClean="0">
                <a:latin typeface="Moire Light" pitchFamily="2" charset="0"/>
              </a:rPr>
              <a:t>Feedbacks</a:t>
            </a:r>
            <a:endParaRPr lang="en-US" b="1" i="0" dirty="0">
              <a:latin typeface="Moire Light" pitchFamily="2" charset="0"/>
            </a:endParaRPr>
          </a:p>
        </p:txBody>
      </p:sp>
      <p:cxnSp>
        <p:nvCxnSpPr>
          <p:cNvPr id="13" name="Curved Connector 12"/>
          <p:cNvCxnSpPr>
            <a:stCxn id="3" idx="3"/>
            <a:endCxn id="12" idx="0"/>
          </p:cNvCxnSpPr>
          <p:nvPr/>
        </p:nvCxnSpPr>
        <p:spPr bwMode="auto">
          <a:xfrm>
            <a:off x="5351759" y="2469916"/>
            <a:ext cx="1237060" cy="855389"/>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16" name="Oval 15"/>
          <p:cNvSpPr/>
          <p:nvPr/>
        </p:nvSpPr>
        <p:spPr bwMode="auto">
          <a:xfrm>
            <a:off x="6096000" y="2611860"/>
            <a:ext cx="30480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sp>
        <p:nvSpPr>
          <p:cNvPr id="17" name="TextBox 16"/>
          <p:cNvSpPr txBox="1"/>
          <p:nvPr/>
        </p:nvSpPr>
        <p:spPr>
          <a:xfrm>
            <a:off x="3145297" y="4198808"/>
            <a:ext cx="1051890" cy="677108"/>
          </a:xfrm>
          <a:prstGeom prst="rect">
            <a:avLst/>
          </a:prstGeom>
          <a:noFill/>
        </p:spPr>
        <p:txBody>
          <a:bodyPr wrap="none" rtlCol="0">
            <a:spAutoFit/>
          </a:bodyPr>
          <a:lstStyle/>
          <a:p>
            <a:pPr algn="ctr"/>
            <a:r>
              <a:rPr lang="it-IT" b="1" i="0" dirty="0" err="1">
                <a:latin typeface="Moire Light" pitchFamily="2" charset="0"/>
              </a:rPr>
              <a:t>Wrong</a:t>
            </a:r>
            <a:endParaRPr lang="it-IT" b="1" i="0" dirty="0">
              <a:latin typeface="Moire Light" pitchFamily="2" charset="0"/>
            </a:endParaRPr>
          </a:p>
          <a:p>
            <a:pPr algn="ctr"/>
            <a:r>
              <a:rPr lang="it-IT" b="1" i="0" dirty="0" err="1">
                <a:latin typeface="Moire Light" pitchFamily="2" charset="0"/>
              </a:rPr>
              <a:t>choices</a:t>
            </a:r>
            <a:endParaRPr lang="en-US" b="1" i="0" dirty="0">
              <a:latin typeface="Moire Light" pitchFamily="2" charset="0"/>
            </a:endParaRPr>
          </a:p>
        </p:txBody>
      </p:sp>
      <p:cxnSp>
        <p:nvCxnSpPr>
          <p:cNvPr id="18" name="Curved Connector 17"/>
          <p:cNvCxnSpPr>
            <a:stCxn id="12" idx="2"/>
            <a:endCxn id="17" idx="3"/>
          </p:cNvCxnSpPr>
          <p:nvPr/>
        </p:nvCxnSpPr>
        <p:spPr bwMode="auto">
          <a:xfrm rot="5400000">
            <a:off x="4979335" y="2927878"/>
            <a:ext cx="827336" cy="239163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7" name="Curved Connector 26"/>
          <p:cNvCxnSpPr>
            <a:stCxn id="17" idx="1"/>
            <a:endCxn id="3" idx="1"/>
          </p:cNvCxnSpPr>
          <p:nvPr/>
        </p:nvCxnSpPr>
        <p:spPr bwMode="auto">
          <a:xfrm rot="10800000" flipH="1">
            <a:off x="3145297" y="2469916"/>
            <a:ext cx="731378" cy="2067446"/>
          </a:xfrm>
          <a:prstGeom prst="curvedConnector3">
            <a:avLst>
              <a:gd name="adj1" fmla="val -31256"/>
            </a:avLst>
          </a:prstGeom>
          <a:solidFill>
            <a:schemeClr val="accent1"/>
          </a:solidFill>
          <a:ln w="9525" cap="flat" cmpd="sng" algn="ctr">
            <a:solidFill>
              <a:schemeClr val="tx1"/>
            </a:solidFill>
            <a:prstDash val="solid"/>
            <a:round/>
            <a:headEnd type="none" w="med" len="med"/>
            <a:tailEnd type="triangle"/>
          </a:ln>
          <a:effectLst/>
        </p:spPr>
      </p:cxnSp>
      <p:sp>
        <p:nvSpPr>
          <p:cNvPr id="32" name="Oval 31"/>
          <p:cNvSpPr/>
          <p:nvPr/>
        </p:nvSpPr>
        <p:spPr bwMode="auto">
          <a:xfrm>
            <a:off x="5393003" y="4219868"/>
            <a:ext cx="30480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sp>
        <p:nvSpPr>
          <p:cNvPr id="2" name="TextBox 1"/>
          <p:cNvSpPr txBox="1"/>
          <p:nvPr/>
        </p:nvSpPr>
        <p:spPr>
          <a:xfrm>
            <a:off x="704850" y="5106293"/>
            <a:ext cx="8534400" cy="1077218"/>
          </a:xfrm>
          <a:prstGeom prst="rect">
            <a:avLst/>
          </a:prstGeom>
          <a:noFill/>
        </p:spPr>
        <p:txBody>
          <a:bodyPr wrap="square" rtlCol="0">
            <a:spAutoFit/>
          </a:bodyPr>
          <a:lstStyle/>
          <a:p>
            <a:pPr marL="342900" indent="-342900">
              <a:buFont typeface="Arial" pitchFamily="34" charset="0"/>
              <a:buChar char="•"/>
            </a:pPr>
            <a:r>
              <a:rPr lang="en-US" sz="1600" i="0" dirty="0" smtClean="0">
                <a:latin typeface="Moire Light" pitchFamily="2" charset="0"/>
              </a:rPr>
              <a:t>Create </a:t>
            </a:r>
            <a:r>
              <a:rPr lang="en-US" sz="1600" i="0" dirty="0">
                <a:latin typeface="Moire Light" pitchFamily="2" charset="0"/>
              </a:rPr>
              <a:t>virtuous cycles, in which positive feedback loops encourage the growth of good activities.</a:t>
            </a:r>
          </a:p>
          <a:p>
            <a:pPr marL="342900" indent="-342900">
              <a:buFont typeface="Arial" pitchFamily="34" charset="0"/>
              <a:buChar char="•"/>
            </a:pPr>
            <a:r>
              <a:rPr lang="en-US" sz="1600" i="0" dirty="0" smtClean="0">
                <a:latin typeface="Moire Light" pitchFamily="2" charset="0"/>
              </a:rPr>
              <a:t>Avoid </a:t>
            </a:r>
            <a:r>
              <a:rPr lang="en-US" sz="1600" i="0" dirty="0">
                <a:latin typeface="Moire Light" pitchFamily="2" charset="0"/>
              </a:rPr>
              <a:t>death spirals, in which positive feedback loops encourage the growth of unproductive or destructive activities.</a:t>
            </a:r>
          </a:p>
        </p:txBody>
      </p:sp>
      <p:sp>
        <p:nvSpPr>
          <p:cNvPr id="5" name="TextBox 4"/>
          <p:cNvSpPr txBox="1"/>
          <p:nvPr/>
        </p:nvSpPr>
        <p:spPr>
          <a:xfrm>
            <a:off x="2265709" y="1386551"/>
            <a:ext cx="2193229" cy="338554"/>
          </a:xfrm>
          <a:prstGeom prst="rect">
            <a:avLst/>
          </a:prstGeom>
          <a:noFill/>
          <a:ln w="19050">
            <a:solidFill>
              <a:srgbClr val="000066"/>
            </a:solidFill>
          </a:ln>
        </p:spPr>
        <p:txBody>
          <a:bodyPr wrap="none" rtlCol="0">
            <a:spAutoFit/>
          </a:bodyPr>
          <a:lstStyle/>
          <a:p>
            <a:r>
              <a:rPr lang="it-IT" sz="1600" i="0" dirty="0">
                <a:solidFill>
                  <a:srgbClr val="000066"/>
                </a:solidFill>
                <a:latin typeface="Moire Light" pitchFamily="2" charset="0"/>
              </a:rPr>
              <a:t>Architect </a:t>
            </a:r>
            <a:r>
              <a:rPr lang="it-IT" sz="1600" i="0" dirty="0" smtClean="0">
                <a:solidFill>
                  <a:srgbClr val="000066"/>
                </a:solidFill>
                <a:latin typeface="Moire Light" pitchFamily="2" charset="0"/>
              </a:rPr>
              <a:t>«</a:t>
            </a:r>
            <a:r>
              <a:rPr lang="it-IT" sz="1600" i="0" dirty="0" err="1" smtClean="0">
                <a:solidFill>
                  <a:srgbClr val="000066"/>
                </a:solidFill>
                <a:latin typeface="Moire Light" pitchFamily="2" charset="0"/>
              </a:rPr>
              <a:t>Reloadus</a:t>
            </a:r>
            <a:r>
              <a:rPr lang="it-IT" sz="1600" i="0" dirty="0" smtClean="0">
                <a:solidFill>
                  <a:srgbClr val="000066"/>
                </a:solidFill>
                <a:latin typeface="Moire Light" pitchFamily="2" charset="0"/>
              </a:rPr>
              <a:t>»</a:t>
            </a:r>
            <a:endParaRPr lang="en-US" sz="1600" i="0" dirty="0">
              <a:solidFill>
                <a:srgbClr val="000066"/>
              </a:solidFill>
              <a:latin typeface="Moire Light" pitchFamily="2" charset="0"/>
            </a:endParaRPr>
          </a:p>
        </p:txBody>
      </p:sp>
    </p:spTree>
    <p:extLst>
      <p:ext uri="{BB962C8B-B14F-4D97-AF65-F5344CB8AC3E}">
        <p14:creationId xmlns:p14="http://schemas.microsoft.com/office/powerpoint/2010/main" val="264033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Facing</a:t>
            </a:r>
            <a:r>
              <a:rPr lang="it-IT" sz="1800" dirty="0">
                <a:solidFill>
                  <a:schemeClr val="tx1">
                    <a:lumMod val="65000"/>
                    <a:lumOff val="35000"/>
                  </a:schemeClr>
                </a:solidFill>
              </a:rPr>
              <a:t> </a:t>
            </a:r>
            <a:r>
              <a:rPr lang="it-IT" sz="1800" dirty="0" err="1">
                <a:solidFill>
                  <a:schemeClr val="tx1">
                    <a:lumMod val="65000"/>
                    <a:lumOff val="35000"/>
                  </a:schemeClr>
                </a:solidFill>
              </a:rPr>
              <a:t>irreversibility</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16</a:t>
            </a:fld>
            <a:endParaRPr lang="en-US" dirty="0"/>
          </a:p>
        </p:txBody>
      </p:sp>
      <p:sp>
        <p:nvSpPr>
          <p:cNvPr id="3" name="TextBox 2"/>
          <p:cNvSpPr txBox="1"/>
          <p:nvPr/>
        </p:nvSpPr>
        <p:spPr>
          <a:xfrm>
            <a:off x="3876675" y="2277555"/>
            <a:ext cx="1475084" cy="384721"/>
          </a:xfrm>
          <a:prstGeom prst="rect">
            <a:avLst/>
          </a:prstGeom>
          <a:noFill/>
        </p:spPr>
        <p:txBody>
          <a:bodyPr wrap="none" rtlCol="0">
            <a:spAutoFit/>
          </a:bodyPr>
          <a:lstStyle/>
          <a:p>
            <a:r>
              <a:rPr lang="it-IT" b="1" i="0" dirty="0" err="1" smtClean="0">
                <a:latin typeface="Moire Light" pitchFamily="2" charset="0"/>
              </a:rPr>
              <a:t>Documents</a:t>
            </a:r>
            <a:endParaRPr lang="en-US" b="1" i="0" dirty="0">
              <a:latin typeface="Moire Light" pitchFamily="2" charset="0"/>
            </a:endParaRPr>
          </a:p>
        </p:txBody>
      </p:sp>
      <p:cxnSp>
        <p:nvCxnSpPr>
          <p:cNvPr id="8" name="Curved Connector 7"/>
          <p:cNvCxnSpPr>
            <a:stCxn id="22" idx="2"/>
            <a:endCxn id="14" idx="0"/>
          </p:cNvCxnSpPr>
          <p:nvPr/>
        </p:nvCxnSpPr>
        <p:spPr bwMode="auto">
          <a:xfrm rot="5400000">
            <a:off x="8097269" y="1514491"/>
            <a:ext cx="598214" cy="6694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5876925" y="3325305"/>
            <a:ext cx="1423788" cy="384721"/>
          </a:xfrm>
          <a:prstGeom prst="rect">
            <a:avLst/>
          </a:prstGeom>
          <a:noFill/>
        </p:spPr>
        <p:txBody>
          <a:bodyPr wrap="none" rtlCol="0">
            <a:spAutoFit/>
          </a:bodyPr>
          <a:lstStyle/>
          <a:p>
            <a:r>
              <a:rPr lang="it-IT" b="1" i="0" dirty="0" err="1" smtClean="0">
                <a:latin typeface="Moire Light" pitchFamily="2" charset="0"/>
              </a:rPr>
              <a:t>Feedbacks</a:t>
            </a:r>
            <a:endParaRPr lang="en-US" b="1" i="0" dirty="0">
              <a:latin typeface="Moire Light" pitchFamily="2" charset="0"/>
            </a:endParaRPr>
          </a:p>
        </p:txBody>
      </p:sp>
      <p:cxnSp>
        <p:nvCxnSpPr>
          <p:cNvPr id="13" name="Curved Connector 12"/>
          <p:cNvCxnSpPr>
            <a:stCxn id="3" idx="3"/>
            <a:endCxn id="14" idx="1"/>
          </p:cNvCxnSpPr>
          <p:nvPr/>
        </p:nvCxnSpPr>
        <p:spPr bwMode="auto">
          <a:xfrm flipV="1">
            <a:off x="5351759" y="2039430"/>
            <a:ext cx="1751410" cy="430486"/>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6" name="Oval 15"/>
          <p:cNvSpPr/>
          <p:nvPr/>
        </p:nvSpPr>
        <p:spPr bwMode="auto">
          <a:xfrm>
            <a:off x="6048375" y="2134680"/>
            <a:ext cx="30480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sp>
        <p:nvSpPr>
          <p:cNvPr id="17" name="TextBox 16"/>
          <p:cNvSpPr txBox="1"/>
          <p:nvPr/>
        </p:nvSpPr>
        <p:spPr>
          <a:xfrm>
            <a:off x="3145297" y="4198808"/>
            <a:ext cx="1051890" cy="677108"/>
          </a:xfrm>
          <a:prstGeom prst="rect">
            <a:avLst/>
          </a:prstGeom>
          <a:noFill/>
        </p:spPr>
        <p:txBody>
          <a:bodyPr wrap="none" rtlCol="0">
            <a:spAutoFit/>
          </a:bodyPr>
          <a:lstStyle/>
          <a:p>
            <a:pPr algn="ctr"/>
            <a:r>
              <a:rPr lang="it-IT" b="1" i="0" dirty="0" err="1">
                <a:latin typeface="Moire Light" pitchFamily="2" charset="0"/>
              </a:rPr>
              <a:t>Wrong</a:t>
            </a:r>
            <a:endParaRPr lang="it-IT" b="1" i="0" dirty="0">
              <a:latin typeface="Moire Light" pitchFamily="2" charset="0"/>
            </a:endParaRPr>
          </a:p>
          <a:p>
            <a:pPr algn="ctr"/>
            <a:r>
              <a:rPr lang="it-IT" b="1" i="0" dirty="0" err="1">
                <a:latin typeface="Moire Light" pitchFamily="2" charset="0"/>
              </a:rPr>
              <a:t>choices</a:t>
            </a:r>
            <a:endParaRPr lang="en-US" b="1" i="0" dirty="0">
              <a:latin typeface="Moire Light" pitchFamily="2" charset="0"/>
            </a:endParaRPr>
          </a:p>
        </p:txBody>
      </p:sp>
      <p:cxnSp>
        <p:nvCxnSpPr>
          <p:cNvPr id="18" name="Curved Connector 17"/>
          <p:cNvCxnSpPr>
            <a:stCxn id="12" idx="2"/>
            <a:endCxn id="17" idx="3"/>
          </p:cNvCxnSpPr>
          <p:nvPr/>
        </p:nvCxnSpPr>
        <p:spPr bwMode="auto">
          <a:xfrm rot="5400000">
            <a:off x="4979335" y="2927878"/>
            <a:ext cx="827336" cy="239163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7" name="Curved Connector 26"/>
          <p:cNvCxnSpPr>
            <a:stCxn id="17" idx="1"/>
            <a:endCxn id="3" idx="1"/>
          </p:cNvCxnSpPr>
          <p:nvPr/>
        </p:nvCxnSpPr>
        <p:spPr bwMode="auto">
          <a:xfrm rot="10800000" flipH="1">
            <a:off x="3145297" y="2469916"/>
            <a:ext cx="731378" cy="2067446"/>
          </a:xfrm>
          <a:prstGeom prst="curvedConnector3">
            <a:avLst>
              <a:gd name="adj1" fmla="val -31256"/>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p:cNvSpPr txBox="1"/>
          <p:nvPr/>
        </p:nvSpPr>
        <p:spPr>
          <a:xfrm>
            <a:off x="7103169" y="1847069"/>
            <a:ext cx="2519472" cy="384721"/>
          </a:xfrm>
          <a:prstGeom prst="rect">
            <a:avLst/>
          </a:prstGeom>
          <a:noFill/>
        </p:spPr>
        <p:txBody>
          <a:bodyPr wrap="none" rtlCol="0">
            <a:spAutoFit/>
          </a:bodyPr>
          <a:lstStyle/>
          <a:p>
            <a:r>
              <a:rPr lang="it-IT" b="1" i="0" dirty="0" smtClean="0">
                <a:latin typeface="Moire Light" pitchFamily="2" charset="0"/>
              </a:rPr>
              <a:t>Intense </a:t>
            </a:r>
            <a:r>
              <a:rPr lang="it-IT" b="1" i="0" dirty="0" err="1" smtClean="0">
                <a:latin typeface="Moire Light" pitchFamily="2" charset="0"/>
              </a:rPr>
              <a:t>collaboration</a:t>
            </a:r>
            <a:endParaRPr lang="en-US" b="1" i="0" dirty="0">
              <a:latin typeface="Moire Light" pitchFamily="2" charset="0"/>
            </a:endParaRPr>
          </a:p>
        </p:txBody>
      </p:sp>
      <p:cxnSp>
        <p:nvCxnSpPr>
          <p:cNvPr id="15" name="Curved Connector 14"/>
          <p:cNvCxnSpPr>
            <a:stCxn id="14" idx="2"/>
            <a:endCxn id="12" idx="0"/>
          </p:cNvCxnSpPr>
          <p:nvPr/>
        </p:nvCxnSpPr>
        <p:spPr bwMode="auto">
          <a:xfrm rot="5400000">
            <a:off x="6929105" y="1891504"/>
            <a:ext cx="1093515" cy="1774086"/>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20" name="Oval 19"/>
          <p:cNvSpPr/>
          <p:nvPr/>
        </p:nvSpPr>
        <p:spPr bwMode="auto">
          <a:xfrm>
            <a:off x="5199359" y="4251612"/>
            <a:ext cx="304800" cy="2857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sp>
        <p:nvSpPr>
          <p:cNvPr id="19" name="TextBox 18"/>
          <p:cNvSpPr txBox="1"/>
          <p:nvPr/>
        </p:nvSpPr>
        <p:spPr>
          <a:xfrm>
            <a:off x="704850" y="5106293"/>
            <a:ext cx="8534400" cy="1077218"/>
          </a:xfrm>
          <a:prstGeom prst="rect">
            <a:avLst/>
          </a:prstGeom>
          <a:noFill/>
        </p:spPr>
        <p:txBody>
          <a:bodyPr wrap="square" rtlCol="0">
            <a:spAutoFit/>
          </a:bodyPr>
          <a:lstStyle/>
          <a:p>
            <a:pPr marL="342900" indent="-342900">
              <a:buFont typeface="Arial" pitchFamily="34" charset="0"/>
              <a:buChar char="•"/>
            </a:pPr>
            <a:r>
              <a:rPr lang="en-US" sz="1600" i="0" dirty="0" smtClean="0">
                <a:latin typeface="Moire Light" pitchFamily="2" charset="0"/>
              </a:rPr>
              <a:t>Create </a:t>
            </a:r>
            <a:r>
              <a:rPr lang="en-US" sz="1600" i="0" dirty="0">
                <a:latin typeface="Moire Light" pitchFamily="2" charset="0"/>
              </a:rPr>
              <a:t>virtuous cycles, in which positive feedback loops encourage the growth of good activities.</a:t>
            </a:r>
          </a:p>
          <a:p>
            <a:pPr marL="342900" indent="-342900">
              <a:buFont typeface="Arial" pitchFamily="34" charset="0"/>
              <a:buChar char="•"/>
            </a:pPr>
            <a:r>
              <a:rPr lang="en-US" sz="1600" i="0" dirty="0" smtClean="0">
                <a:latin typeface="Moire Light" pitchFamily="2" charset="0"/>
              </a:rPr>
              <a:t>Avoid </a:t>
            </a:r>
            <a:r>
              <a:rPr lang="en-US" sz="1600" i="0" dirty="0">
                <a:latin typeface="Moire Light" pitchFamily="2" charset="0"/>
              </a:rPr>
              <a:t>death spirals, in which positive feedback loops encourage the growth of unproductive or destructive activities.</a:t>
            </a:r>
          </a:p>
        </p:txBody>
      </p:sp>
      <p:sp>
        <p:nvSpPr>
          <p:cNvPr id="22" name="TextBox 21"/>
          <p:cNvSpPr txBox="1"/>
          <p:nvPr/>
        </p:nvSpPr>
        <p:spPr>
          <a:xfrm>
            <a:off x="7429412" y="910301"/>
            <a:ext cx="2000869" cy="338554"/>
          </a:xfrm>
          <a:prstGeom prst="rect">
            <a:avLst/>
          </a:prstGeom>
          <a:noFill/>
          <a:ln w="19050">
            <a:solidFill>
              <a:srgbClr val="000066"/>
            </a:solidFill>
          </a:ln>
        </p:spPr>
        <p:txBody>
          <a:bodyPr wrap="none" rtlCol="0">
            <a:spAutoFit/>
          </a:bodyPr>
          <a:lstStyle/>
          <a:p>
            <a:r>
              <a:rPr lang="it-IT" sz="1600" i="0" dirty="0">
                <a:solidFill>
                  <a:srgbClr val="000066"/>
                </a:solidFill>
                <a:latin typeface="Moire Light" pitchFamily="2" charset="0"/>
              </a:rPr>
              <a:t>Architect «</a:t>
            </a:r>
            <a:r>
              <a:rPr lang="it-IT" sz="1600" i="0" dirty="0" err="1">
                <a:solidFill>
                  <a:srgbClr val="000066"/>
                </a:solidFill>
                <a:latin typeface="Moire Light" pitchFamily="2" charset="0"/>
              </a:rPr>
              <a:t>Oryzus</a:t>
            </a:r>
            <a:r>
              <a:rPr lang="it-IT" sz="1600" i="0" dirty="0">
                <a:solidFill>
                  <a:srgbClr val="000066"/>
                </a:solidFill>
                <a:latin typeface="Moire Light" pitchFamily="2" charset="0"/>
              </a:rPr>
              <a:t>»</a:t>
            </a:r>
            <a:endParaRPr lang="en-US" sz="1600" i="0" dirty="0">
              <a:solidFill>
                <a:srgbClr val="000066"/>
              </a:solidFill>
              <a:latin typeface="Moire Light" pitchFamily="2" charset="0"/>
            </a:endParaRPr>
          </a:p>
        </p:txBody>
      </p:sp>
    </p:spTree>
    <p:extLst>
      <p:ext uri="{BB962C8B-B14F-4D97-AF65-F5344CB8AC3E}">
        <p14:creationId xmlns:p14="http://schemas.microsoft.com/office/powerpoint/2010/main" val="1773648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2901" y="3681412"/>
            <a:ext cx="9201148" cy="2285241"/>
          </a:xfrm>
          <a:prstGeom prst="rect">
            <a:avLst/>
          </a:prstGeom>
          <a:noFill/>
        </p:spPr>
        <p:txBody>
          <a:bodyPr wrap="square" rtlCol="0">
            <a:spAutoFit/>
          </a:bodyPr>
          <a:lstStyle/>
          <a:p>
            <a:pPr>
              <a:lnSpc>
                <a:spcPct val="150000"/>
              </a:lnSpc>
            </a:pPr>
            <a:r>
              <a:rPr lang="en-US" b="1" i="0" dirty="0" smtClean="0">
                <a:solidFill>
                  <a:srgbClr val="C00000"/>
                </a:solidFill>
                <a:latin typeface="Moire Light" pitchFamily="2" charset="0"/>
              </a:rPr>
              <a:t>Supposed Solution</a:t>
            </a:r>
            <a:endParaRPr lang="en-US" i="0" dirty="0">
              <a:solidFill>
                <a:srgbClr val="C00000"/>
              </a:solidFill>
              <a:latin typeface="Moire Light" pitchFamily="2" charset="0"/>
            </a:endParaRPr>
          </a:p>
          <a:p>
            <a:pPr>
              <a:lnSpc>
                <a:spcPct val="150000"/>
              </a:lnSpc>
            </a:pPr>
            <a:r>
              <a:rPr lang="en-US" i="0" dirty="0" smtClean="0">
                <a:latin typeface="Moire Light" pitchFamily="2" charset="0"/>
              </a:rPr>
              <a:t>Some </a:t>
            </a:r>
            <a:r>
              <a:rPr lang="en-US" i="0" dirty="0">
                <a:latin typeface="Moire Light" pitchFamily="2" charset="0"/>
              </a:rPr>
              <a:t>expert, </a:t>
            </a:r>
            <a:r>
              <a:rPr lang="en-US" dirty="0">
                <a:latin typeface="Moire Light" pitchFamily="2" charset="0"/>
              </a:rPr>
              <a:t>usually</a:t>
            </a:r>
            <a:r>
              <a:rPr lang="en-US" i="0" dirty="0">
                <a:latin typeface="Moire Light" pitchFamily="2" charset="0"/>
              </a:rPr>
              <a:t> an authority, will architect the system on paper. The expert(s) won't be unduly bothered with technical </a:t>
            </a:r>
            <a:r>
              <a:rPr lang="en-US" i="0" dirty="0" smtClean="0">
                <a:latin typeface="Moire Light" pitchFamily="2" charset="0"/>
              </a:rPr>
              <a:t>implementation details </a:t>
            </a:r>
            <a:r>
              <a:rPr lang="en-US" i="0" dirty="0">
                <a:latin typeface="Moire Light" pitchFamily="2" charset="0"/>
              </a:rPr>
              <a:t>because their time is valuable. The team will be required to follow the architecture so that the good qualities of the system are assured.</a:t>
            </a:r>
            <a:endParaRPr lang="it-IT" i="0" dirty="0">
              <a:latin typeface="Moire Light"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0" y="690562"/>
            <a:ext cx="2419350" cy="2543175"/>
          </a:xfrm>
          <a:prstGeom prst="rect">
            <a:avLst/>
          </a:prstGeom>
        </p:spPr>
      </p:pic>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Architects</a:t>
            </a:r>
            <a:r>
              <a:rPr lang="it-IT" sz="1800" dirty="0">
                <a:solidFill>
                  <a:schemeClr val="tx1">
                    <a:lumMod val="65000"/>
                    <a:lumOff val="35000"/>
                  </a:schemeClr>
                </a:solidFill>
              </a:rPr>
              <a:t> </a:t>
            </a:r>
            <a:r>
              <a:rPr lang="it-IT" sz="1800" dirty="0" err="1" smtClean="0">
                <a:solidFill>
                  <a:schemeClr val="tx1">
                    <a:lumMod val="65000"/>
                    <a:lumOff val="35000"/>
                  </a:schemeClr>
                </a:solidFill>
              </a:rPr>
              <a:t>Don’t</a:t>
            </a:r>
            <a:r>
              <a:rPr lang="it-IT" sz="1800" dirty="0">
                <a:solidFill>
                  <a:schemeClr val="tx1">
                    <a:lumMod val="65000"/>
                    <a:lumOff val="35000"/>
                  </a:schemeClr>
                </a:solidFill>
              </a:rPr>
              <a:t> </a:t>
            </a:r>
            <a:r>
              <a:rPr lang="it-IT" sz="1800" dirty="0" smtClean="0">
                <a:solidFill>
                  <a:schemeClr val="tx1">
                    <a:lumMod val="65000"/>
                    <a:lumOff val="35000"/>
                  </a:schemeClr>
                </a:solidFill>
              </a:rPr>
              <a:t>Code</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17</a:t>
            </a:fld>
            <a:endParaRPr lang="en-US" dirty="0"/>
          </a:p>
        </p:txBody>
      </p:sp>
      <p:sp>
        <p:nvSpPr>
          <p:cNvPr id="2" name="TextBox 1"/>
          <p:cNvSpPr txBox="1"/>
          <p:nvPr/>
        </p:nvSpPr>
        <p:spPr>
          <a:xfrm>
            <a:off x="342901" y="1044287"/>
            <a:ext cx="6800850" cy="1408078"/>
          </a:xfrm>
          <a:prstGeom prst="rect">
            <a:avLst/>
          </a:prstGeom>
          <a:noFill/>
        </p:spPr>
        <p:txBody>
          <a:bodyPr wrap="square" rtlCol="0">
            <a:spAutoFit/>
          </a:bodyPr>
          <a:lstStyle/>
          <a:p>
            <a:pPr>
              <a:lnSpc>
                <a:spcPct val="150000"/>
              </a:lnSpc>
            </a:pPr>
            <a:r>
              <a:rPr lang="en-US" b="1" i="0" dirty="0" smtClean="0">
                <a:solidFill>
                  <a:srgbClr val="C00000"/>
                </a:solidFill>
                <a:latin typeface="Moire Light" pitchFamily="2" charset="0"/>
              </a:rPr>
              <a:t>Problem</a:t>
            </a:r>
            <a:endParaRPr lang="en-US" i="0" dirty="0" smtClean="0">
              <a:solidFill>
                <a:srgbClr val="C00000"/>
              </a:solidFill>
              <a:latin typeface="Moire Light" pitchFamily="2" charset="0"/>
            </a:endParaRPr>
          </a:p>
          <a:p>
            <a:pPr>
              <a:lnSpc>
                <a:spcPct val="150000"/>
              </a:lnSpc>
            </a:pPr>
            <a:r>
              <a:rPr lang="en-US" i="0" dirty="0" smtClean="0">
                <a:latin typeface="Moire Light" pitchFamily="2" charset="0"/>
              </a:rPr>
              <a:t>A </a:t>
            </a:r>
            <a:r>
              <a:rPr lang="en-US" i="0" dirty="0">
                <a:latin typeface="Moire Light" pitchFamily="2" charset="0"/>
              </a:rPr>
              <a:t>large, complicated system needs to be easy and quick to build, debug and maintain</a:t>
            </a:r>
            <a:r>
              <a:rPr lang="en-US" i="0" dirty="0" smtClean="0">
                <a:latin typeface="Moire Light" pitchFamily="2" charset="0"/>
              </a:rPr>
              <a:t>.</a:t>
            </a:r>
            <a:endParaRPr lang="en-US" i="0" dirty="0">
              <a:latin typeface="Moire Light" pitchFamily="2" charset="0"/>
            </a:endParaRPr>
          </a:p>
        </p:txBody>
      </p:sp>
      <p:sp>
        <p:nvSpPr>
          <p:cNvPr id="5" name="TextBox 4"/>
          <p:cNvSpPr txBox="1"/>
          <p:nvPr/>
        </p:nvSpPr>
        <p:spPr>
          <a:xfrm>
            <a:off x="342900" y="3681412"/>
            <a:ext cx="9220199" cy="1846659"/>
          </a:xfrm>
          <a:prstGeom prst="rect">
            <a:avLst/>
          </a:prstGeom>
          <a:noFill/>
        </p:spPr>
        <p:txBody>
          <a:bodyPr wrap="square" rtlCol="0">
            <a:spAutoFit/>
          </a:bodyPr>
          <a:lstStyle/>
          <a:p>
            <a:pPr>
              <a:lnSpc>
                <a:spcPct val="150000"/>
              </a:lnSpc>
            </a:pPr>
            <a:r>
              <a:rPr lang="en-US" b="1" i="0" dirty="0">
                <a:solidFill>
                  <a:srgbClr val="C00000"/>
                </a:solidFill>
                <a:latin typeface="Moire Light" pitchFamily="2" charset="0"/>
              </a:rPr>
              <a:t>Resulting context</a:t>
            </a:r>
          </a:p>
          <a:p>
            <a:pPr>
              <a:lnSpc>
                <a:spcPct val="150000"/>
              </a:lnSpc>
            </a:pPr>
            <a:r>
              <a:rPr lang="en-US" i="0" dirty="0">
                <a:latin typeface="Moire Light" pitchFamily="2" charset="0"/>
              </a:rPr>
              <a:t>Implementation lags and fingers are pointed; </a:t>
            </a:r>
            <a:r>
              <a:rPr lang="en-US" dirty="0">
                <a:latin typeface="Moire Light" pitchFamily="2" charset="0"/>
              </a:rPr>
              <a:t>whoever has the most authority wins</a:t>
            </a:r>
            <a:r>
              <a:rPr lang="en-US" i="0" dirty="0">
                <a:latin typeface="Moire Light" pitchFamily="2" charset="0"/>
              </a:rPr>
              <a:t>, usually the expert. The programmers may need to be replaced if they are deemed not to be "team players" because of arguing with the architect.</a:t>
            </a:r>
          </a:p>
        </p:txBody>
      </p:sp>
      <p:sp>
        <p:nvSpPr>
          <p:cNvPr id="9" name="TextBox 8"/>
          <p:cNvSpPr txBox="1"/>
          <p:nvPr/>
        </p:nvSpPr>
        <p:spPr>
          <a:xfrm>
            <a:off x="342900" y="3675205"/>
            <a:ext cx="9201149" cy="2285241"/>
          </a:xfrm>
          <a:prstGeom prst="rect">
            <a:avLst/>
          </a:prstGeom>
          <a:noFill/>
        </p:spPr>
        <p:txBody>
          <a:bodyPr wrap="square" rtlCol="0">
            <a:spAutoFit/>
          </a:bodyPr>
          <a:lstStyle/>
          <a:p>
            <a:pPr>
              <a:lnSpc>
                <a:spcPct val="150000"/>
              </a:lnSpc>
            </a:pPr>
            <a:r>
              <a:rPr lang="en-US" b="1" i="0" dirty="0">
                <a:solidFill>
                  <a:srgbClr val="C00000"/>
                </a:solidFill>
                <a:latin typeface="Moire Light" pitchFamily="2" charset="0"/>
              </a:rPr>
              <a:t>Real solution</a:t>
            </a:r>
          </a:p>
          <a:p>
            <a:pPr>
              <a:lnSpc>
                <a:spcPct val="150000"/>
              </a:lnSpc>
            </a:pPr>
            <a:r>
              <a:rPr lang="en-US" i="0" dirty="0">
                <a:latin typeface="Moire Light" pitchFamily="2" charset="0"/>
              </a:rPr>
              <a:t>Get architects involved at an implementation level. They don't need to be writing (necessarily) an equal share of production code but they need to get their feet wet from time to time and need to be aware of how changes in their design affect the project.</a:t>
            </a:r>
          </a:p>
        </p:txBody>
      </p:sp>
    </p:spTree>
    <p:extLst>
      <p:ext uri="{BB962C8B-B14F-4D97-AF65-F5344CB8AC3E}">
        <p14:creationId xmlns:p14="http://schemas.microsoft.com/office/powerpoint/2010/main" val="2735844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1" nodeType="clickEffect">
                                  <p:stCondLst>
                                    <p:cond delay="0"/>
                                  </p:stCondLst>
                                  <p:childTnLst>
                                    <p:anim calcmode="lin" valueType="num">
                                      <p:cBhvr additive="base">
                                        <p:cTn id="11" dur="500"/>
                                        <p:tgtEl>
                                          <p:spTgt spid="11"/>
                                        </p:tgtEl>
                                        <p:attrNameLst>
                                          <p:attrName>ppt_x</p:attrName>
                                        </p:attrNameLst>
                                      </p:cBhvr>
                                      <p:tavLst>
                                        <p:tav tm="0">
                                          <p:val>
                                            <p:strVal val="ppt_x"/>
                                          </p:val>
                                        </p:tav>
                                        <p:tav tm="100000">
                                          <p:val>
                                            <p:strVal val="0-ppt_w/2"/>
                                          </p:val>
                                        </p:tav>
                                      </p:tavLst>
                                    </p:anim>
                                    <p:anim calcmode="lin" valueType="num">
                                      <p:cBhvr additive="base">
                                        <p:cTn id="12" dur="500"/>
                                        <p:tgtEl>
                                          <p:spTgt spid="11"/>
                                        </p:tgtEl>
                                        <p:attrNameLst>
                                          <p:attrName>ppt_y</p:attrName>
                                        </p:attrNameLst>
                                      </p:cBhvr>
                                      <p:tavLst>
                                        <p:tav tm="0">
                                          <p:val>
                                            <p:strVal val="ppt_y"/>
                                          </p:val>
                                        </p:tav>
                                        <p:tav tm="100000">
                                          <p:val>
                                            <p:strVal val="ppt_y"/>
                                          </p:val>
                                        </p:tav>
                                      </p:tavLst>
                                    </p:anim>
                                    <p:set>
                                      <p:cBhvr>
                                        <p:cTn id="13" dur="1" fill="hold">
                                          <p:stCondLst>
                                            <p:cond delay="499"/>
                                          </p:stCondLst>
                                        </p:cTn>
                                        <p:tgtEl>
                                          <p:spTgt spid="11"/>
                                        </p:tgtEl>
                                        <p:attrNameLst>
                                          <p:attrName>style.visibility</p:attrName>
                                        </p:attrNameLst>
                                      </p:cBhvr>
                                      <p:to>
                                        <p:strVal val="hidden"/>
                                      </p:to>
                                    </p:set>
                                  </p:childTnLst>
                                </p:cTn>
                              </p:par>
                              <p:par>
                                <p:cTn id="14" presetID="2" presetClass="entr" presetSubtype="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8" fill="hold" grpId="1" nodeType="click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0-ppt_w/2"/>
                                          </p:val>
                                        </p:tav>
                                      </p:tavLst>
                                    </p:anim>
                                    <p:anim calcmode="lin" valueType="num">
                                      <p:cBhvr additive="base">
                                        <p:cTn id="22" dur="500"/>
                                        <p:tgtEl>
                                          <p:spTgt spid="5"/>
                                        </p:tgtEl>
                                        <p:attrNameLst>
                                          <p:attrName>ppt_y</p:attrName>
                                        </p:attrNameLst>
                                      </p:cBhvr>
                                      <p:tavLst>
                                        <p:tav tm="0">
                                          <p:val>
                                            <p:strVal val="ppt_y"/>
                                          </p:val>
                                        </p:tav>
                                        <p:tav tm="100000">
                                          <p:val>
                                            <p:strVal val="ppt_y"/>
                                          </p:val>
                                        </p:tav>
                                      </p:tavLst>
                                    </p:anim>
                                    <p:set>
                                      <p:cBhvr>
                                        <p:cTn id="23" dur="1" fill="hold">
                                          <p:stCondLst>
                                            <p:cond delay="499"/>
                                          </p:stCondLst>
                                        </p:cTn>
                                        <p:tgtEl>
                                          <p:spTgt spid="5"/>
                                        </p:tgtEl>
                                        <p:attrNameLst>
                                          <p:attrName>style.visibility</p:attrName>
                                        </p:attrNameLst>
                                      </p:cBhvr>
                                      <p:to>
                                        <p:strVal val="hidden"/>
                                      </p:to>
                                    </p:set>
                                  </p:childTnLst>
                                </p:cTn>
                              </p:par>
                              <p:par>
                                <p:cTn id="24" presetID="2" presetClass="entr" presetSubtype="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5" grpId="0"/>
      <p:bldP spid="5" grpId="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Architects</a:t>
            </a:r>
            <a:r>
              <a:rPr lang="it-IT" sz="1800" dirty="0">
                <a:solidFill>
                  <a:schemeClr val="tx1">
                    <a:lumMod val="65000"/>
                    <a:lumOff val="35000"/>
                  </a:schemeClr>
                </a:solidFill>
              </a:rPr>
              <a:t> Play Golf</a:t>
            </a: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18</a:t>
            </a:fld>
            <a:endParaRPr lang="en-US" dirty="0"/>
          </a:p>
        </p:txBody>
      </p:sp>
      <p:sp>
        <p:nvSpPr>
          <p:cNvPr id="11" name="TextBox 10"/>
          <p:cNvSpPr txBox="1"/>
          <p:nvPr/>
        </p:nvSpPr>
        <p:spPr>
          <a:xfrm>
            <a:off x="523867" y="1670446"/>
            <a:ext cx="5638807" cy="3600986"/>
          </a:xfrm>
          <a:prstGeom prst="rect">
            <a:avLst/>
          </a:prstGeom>
          <a:noFill/>
        </p:spPr>
        <p:txBody>
          <a:bodyPr wrap="square" rtlCol="0">
            <a:spAutoFit/>
          </a:bodyPr>
          <a:lstStyle/>
          <a:p>
            <a:pPr>
              <a:lnSpc>
                <a:spcPct val="150000"/>
              </a:lnSpc>
            </a:pPr>
            <a:r>
              <a:rPr lang="en-US" i="0" dirty="0">
                <a:latin typeface="Moire Light" pitchFamily="2" charset="0"/>
              </a:rPr>
              <a:t>Often </a:t>
            </a:r>
            <a:r>
              <a:rPr lang="en-US" i="0" dirty="0" smtClean="0">
                <a:latin typeface="Moire Light" pitchFamily="2" charset="0"/>
              </a:rPr>
              <a:t>architects </a:t>
            </a:r>
            <a:r>
              <a:rPr lang="en-US" i="0" dirty="0">
                <a:latin typeface="Moire Light" pitchFamily="2" charset="0"/>
              </a:rPr>
              <a:t>are difficult to get a hold of during the implementation phase because </a:t>
            </a:r>
            <a:r>
              <a:rPr lang="en-US" dirty="0">
                <a:latin typeface="Moire Light" pitchFamily="2" charset="0"/>
              </a:rPr>
              <a:t>they no longer feel the need to stick around</a:t>
            </a:r>
            <a:r>
              <a:rPr lang="en-US" i="0" dirty="0">
                <a:latin typeface="Moire Light" pitchFamily="2" charset="0"/>
              </a:rPr>
              <a:t>. Especially around midnight when most of the poor sob developers are still banging away. </a:t>
            </a:r>
            <a:r>
              <a:rPr lang="en-US" i="0" dirty="0">
                <a:solidFill>
                  <a:srgbClr val="0000FF"/>
                </a:solidFill>
                <a:latin typeface="Moire Light" pitchFamily="2" charset="0"/>
              </a:rPr>
              <a:t>After all, they've already solved the </a:t>
            </a:r>
            <a:r>
              <a:rPr lang="en-US" i="0" dirty="0" smtClean="0">
                <a:solidFill>
                  <a:srgbClr val="0000FF"/>
                </a:solidFill>
                <a:latin typeface="Moire Light" pitchFamily="2" charset="0"/>
              </a:rPr>
              <a:t>problem - the </a:t>
            </a:r>
            <a:r>
              <a:rPr lang="en-US" i="0" dirty="0">
                <a:solidFill>
                  <a:srgbClr val="0000FF"/>
                </a:solidFill>
                <a:latin typeface="Moire Light" pitchFamily="2" charset="0"/>
              </a:rPr>
              <a:t>rest is just an implementation exercise</a:t>
            </a:r>
            <a:r>
              <a:rPr lang="en-US" i="0" dirty="0">
                <a:latin typeface="Moire Light" pitchFamily="2" charset="0"/>
              </a:rPr>
              <a:t>. My favorite name for this </a:t>
            </a:r>
            <a:r>
              <a:rPr lang="en-US" i="0" dirty="0" err="1">
                <a:latin typeface="Moire Light" pitchFamily="2" charset="0"/>
              </a:rPr>
              <a:t>AntiPattern</a:t>
            </a:r>
            <a:r>
              <a:rPr lang="en-US" i="0" dirty="0">
                <a:latin typeface="Moire Light" pitchFamily="2" charset="0"/>
              </a:rPr>
              <a:t> is </a:t>
            </a:r>
            <a:r>
              <a:rPr lang="en-US" dirty="0" err="1">
                <a:latin typeface="Moire Light" pitchFamily="2" charset="0"/>
              </a:rPr>
              <a:t>ArchitectsPlayGolf</a:t>
            </a:r>
            <a:r>
              <a:rPr lang="en-US" i="0" dirty="0" smtClean="0">
                <a:latin typeface="Moire Light" pitchFamily="2" charset="0"/>
              </a:rPr>
              <a:t>.</a:t>
            </a:r>
            <a:endParaRPr lang="it-IT" i="0" dirty="0">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49" y="1537533"/>
            <a:ext cx="2847975" cy="4315114"/>
          </a:xfrm>
          <a:prstGeom prst="rect">
            <a:avLst/>
          </a:prstGeom>
        </p:spPr>
      </p:pic>
    </p:spTree>
    <p:extLst>
      <p:ext uri="{BB962C8B-B14F-4D97-AF65-F5344CB8AC3E}">
        <p14:creationId xmlns:p14="http://schemas.microsoft.com/office/powerpoint/2010/main" val="3749880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en-US" sz="1800" dirty="0">
                <a:solidFill>
                  <a:schemeClr val="tx1">
                    <a:lumMod val="65000"/>
                    <a:lumOff val="35000"/>
                  </a:schemeClr>
                </a:solidFill>
              </a:rPr>
              <a:t>Practices of an Agile Developer</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19</a:t>
            </a:fld>
            <a:endParaRPr lang="en-US" dirty="0"/>
          </a:p>
        </p:txBody>
      </p:sp>
      <p:sp>
        <p:nvSpPr>
          <p:cNvPr id="11" name="TextBox 10"/>
          <p:cNvSpPr txBox="1"/>
          <p:nvPr/>
        </p:nvSpPr>
        <p:spPr>
          <a:xfrm>
            <a:off x="523867" y="2118283"/>
            <a:ext cx="5638807" cy="2723823"/>
          </a:xfrm>
          <a:prstGeom prst="rect">
            <a:avLst/>
          </a:prstGeom>
          <a:noFill/>
        </p:spPr>
        <p:txBody>
          <a:bodyPr wrap="square" rtlCol="0">
            <a:spAutoFit/>
          </a:bodyPr>
          <a:lstStyle/>
          <a:p>
            <a:pPr>
              <a:lnSpc>
                <a:spcPct val="150000"/>
              </a:lnSpc>
            </a:pPr>
            <a:r>
              <a:rPr lang="en-US" i="0" dirty="0" smtClean="0">
                <a:latin typeface="Moire Light" pitchFamily="2" charset="0"/>
              </a:rPr>
              <a:t>“They </a:t>
            </a:r>
            <a:r>
              <a:rPr lang="en-US" i="0" dirty="0">
                <a:latin typeface="Moire Light" pitchFamily="2" charset="0"/>
              </a:rPr>
              <a:t>typically come in during the beginning of a project, draw all kinds of diagrams, and leave before any serious implementation takes place. There are many "</a:t>
            </a:r>
            <a:r>
              <a:rPr lang="en-US" dirty="0" err="1">
                <a:latin typeface="Moire Light" pitchFamily="2" charset="0"/>
              </a:rPr>
              <a:t>Powerpoint</a:t>
            </a:r>
            <a:r>
              <a:rPr lang="en-US" dirty="0">
                <a:latin typeface="Moire Light" pitchFamily="2" charset="0"/>
              </a:rPr>
              <a:t> architects</a:t>
            </a:r>
            <a:r>
              <a:rPr lang="en-US" i="0" dirty="0">
                <a:latin typeface="Moire Light" pitchFamily="2" charset="0"/>
              </a:rPr>
              <a:t>" out there, and they aren't effective because of </a:t>
            </a:r>
            <a:r>
              <a:rPr lang="en-US" i="0" dirty="0">
                <a:solidFill>
                  <a:srgbClr val="C00000"/>
                </a:solidFill>
                <a:latin typeface="Moire Light" pitchFamily="2" charset="0"/>
              </a:rPr>
              <a:t>lack of feedback</a:t>
            </a:r>
            <a:r>
              <a:rPr lang="en-US" i="0" dirty="0" smtClean="0">
                <a:latin typeface="Moire Light" pitchFamily="2" charset="0"/>
              </a:rPr>
              <a:t>.”</a:t>
            </a:r>
            <a:endParaRPr lang="it-IT" i="0" dirty="0">
              <a:latin typeface="Moire Light"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1646633"/>
            <a:ext cx="3055938" cy="3667125"/>
          </a:xfrm>
          <a:prstGeom prst="rect">
            <a:avLst/>
          </a:prstGeom>
        </p:spPr>
      </p:pic>
    </p:spTree>
    <p:extLst>
      <p:ext uri="{BB962C8B-B14F-4D97-AF65-F5344CB8AC3E}">
        <p14:creationId xmlns:p14="http://schemas.microsoft.com/office/powerpoint/2010/main" val="33509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57624" y="4563283"/>
            <a:ext cx="6048375" cy="1812988"/>
          </a:xfrm>
          <a:prstGeom prst="rect">
            <a:avLst/>
          </a:prstGeom>
        </p:spPr>
      </p:pic>
      <p:sp>
        <p:nvSpPr>
          <p:cNvPr id="4"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What</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is</a:t>
            </a:r>
            <a:r>
              <a:rPr lang="it-IT" sz="1800" dirty="0" smtClean="0">
                <a:solidFill>
                  <a:schemeClr val="tx1">
                    <a:lumMod val="65000"/>
                    <a:lumOff val="35000"/>
                  </a:schemeClr>
                </a:solidFill>
              </a:rPr>
              <a:t> «Architecture»?</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a:t>
            </a:fld>
            <a:endParaRPr lang="en-US" dirty="0"/>
          </a:p>
        </p:txBody>
      </p:sp>
      <p:sp>
        <p:nvSpPr>
          <p:cNvPr id="11" name="TextBox 10"/>
          <p:cNvSpPr txBox="1"/>
          <p:nvPr/>
        </p:nvSpPr>
        <p:spPr>
          <a:xfrm>
            <a:off x="466723" y="1285875"/>
            <a:ext cx="8810626" cy="2862322"/>
          </a:xfrm>
          <a:prstGeom prst="rect">
            <a:avLst/>
          </a:prstGeom>
          <a:noFill/>
        </p:spPr>
        <p:txBody>
          <a:bodyPr wrap="square" rtlCol="0">
            <a:spAutoFit/>
          </a:bodyPr>
          <a:lstStyle/>
          <a:p>
            <a:pPr algn="ctr">
              <a:lnSpc>
                <a:spcPct val="150000"/>
              </a:lnSpc>
            </a:pPr>
            <a:r>
              <a:rPr lang="en-US" sz="2000" i="0" dirty="0">
                <a:latin typeface="Moire Light" pitchFamily="2" charset="0"/>
              </a:rPr>
              <a:t>The RUP, working off the IEEE definition, defines architecture as “</a:t>
            </a:r>
            <a:r>
              <a:rPr lang="en-US" sz="2000" dirty="0">
                <a:latin typeface="Moire Light" pitchFamily="2" charset="0"/>
              </a:rPr>
              <a:t>the highest level concept of a system in its </a:t>
            </a:r>
            <a:r>
              <a:rPr lang="en-US" sz="2000" dirty="0" smtClean="0">
                <a:latin typeface="Moire Light" pitchFamily="2" charset="0"/>
              </a:rPr>
              <a:t>environment</a:t>
            </a:r>
            <a:r>
              <a:rPr lang="en-US" sz="2000" i="0" dirty="0" smtClean="0">
                <a:latin typeface="Moire Light" pitchFamily="2" charset="0"/>
              </a:rPr>
              <a:t>”.</a:t>
            </a:r>
            <a:endParaRPr lang="en-US" sz="2000" i="0" dirty="0">
              <a:latin typeface="Moire Light" pitchFamily="2" charset="0"/>
            </a:endParaRPr>
          </a:p>
          <a:p>
            <a:pPr algn="ctr">
              <a:lnSpc>
                <a:spcPct val="150000"/>
              </a:lnSpc>
            </a:pPr>
            <a:r>
              <a:rPr lang="en-US" sz="2000" i="0" dirty="0">
                <a:latin typeface="Moire Light" pitchFamily="2" charset="0"/>
              </a:rPr>
              <a:t>The architecture of a software system (at a given point in time) is its organization or structure of significant components interacting through interfaces, those components being composed of successively smaller components and interfaces.</a:t>
            </a:r>
            <a:endParaRPr lang="it-IT" sz="2000" i="0" dirty="0" smtClean="0">
              <a:latin typeface="Moire Light" pitchFamily="2" charset="0"/>
            </a:endParaRPr>
          </a:p>
        </p:txBody>
      </p:sp>
    </p:spTree>
    <p:extLst>
      <p:ext uri="{BB962C8B-B14F-4D97-AF65-F5344CB8AC3E}">
        <p14:creationId xmlns:p14="http://schemas.microsoft.com/office/powerpoint/2010/main" val="316591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smtClean="0">
                <a:solidFill>
                  <a:schemeClr val="tx1">
                    <a:lumMod val="65000"/>
                    <a:lumOff val="35000"/>
                  </a:schemeClr>
                </a:solidFill>
              </a:rPr>
              <a:t>A </a:t>
            </a:r>
            <a:r>
              <a:rPr lang="it-IT" sz="1800" dirty="0" err="1" smtClean="0">
                <a:solidFill>
                  <a:schemeClr val="tx1">
                    <a:lumMod val="65000"/>
                    <a:lumOff val="35000"/>
                  </a:schemeClr>
                </a:solidFill>
              </a:rPr>
              <a:t>conflict</a:t>
            </a:r>
            <a:r>
              <a:rPr lang="it-IT" sz="1800" dirty="0" smtClean="0">
                <a:solidFill>
                  <a:schemeClr val="tx1">
                    <a:lumMod val="65000"/>
                    <a:lumOff val="35000"/>
                  </a:schemeClr>
                </a:solidFill>
              </a:rPr>
              <a:t> in team </a:t>
            </a:r>
            <a:r>
              <a:rPr lang="it-IT" sz="1800" dirty="0" err="1" smtClean="0">
                <a:solidFill>
                  <a:schemeClr val="tx1">
                    <a:lumMod val="65000"/>
                    <a:lumOff val="35000"/>
                  </a:schemeClr>
                </a:solidFill>
              </a:rPr>
              <a:t>structure</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20</a:t>
            </a:fld>
            <a:endParaRPr lang="en-US" dirty="0"/>
          </a:p>
        </p:txBody>
      </p:sp>
      <p:sp>
        <p:nvSpPr>
          <p:cNvPr id="11" name="TextBox 10"/>
          <p:cNvSpPr txBox="1"/>
          <p:nvPr/>
        </p:nvSpPr>
        <p:spPr>
          <a:xfrm>
            <a:off x="842519" y="4326305"/>
            <a:ext cx="2790836" cy="1261884"/>
          </a:xfrm>
          <a:prstGeom prst="rect">
            <a:avLst/>
          </a:prstGeom>
          <a:noFill/>
        </p:spPr>
        <p:txBody>
          <a:bodyPr wrap="square" rtlCol="0">
            <a:spAutoFit/>
          </a:bodyPr>
          <a:lstStyle/>
          <a:p>
            <a:pPr algn="ctr"/>
            <a:r>
              <a:rPr lang="en-US" i="0" dirty="0" smtClean="0">
                <a:latin typeface="Moire Light" pitchFamily="2" charset="0"/>
              </a:rPr>
              <a:t>Single point of responsibility for the technical aspects of the software project</a:t>
            </a:r>
            <a:endParaRPr lang="it-IT" i="0" dirty="0">
              <a:latin typeface="Moire Light" pitchFamily="2" charset="0"/>
            </a:endParaRPr>
          </a:p>
        </p:txBody>
      </p:sp>
      <p:sp>
        <p:nvSpPr>
          <p:cNvPr id="5" name="TextBox 4"/>
          <p:cNvSpPr txBox="1"/>
          <p:nvPr/>
        </p:nvSpPr>
        <p:spPr>
          <a:xfrm>
            <a:off x="481687" y="1404589"/>
            <a:ext cx="3512500" cy="384721"/>
          </a:xfrm>
          <a:prstGeom prst="rect">
            <a:avLst/>
          </a:prstGeom>
          <a:noFill/>
        </p:spPr>
        <p:txBody>
          <a:bodyPr wrap="none" rtlCol="0">
            <a:spAutoFit/>
          </a:bodyPr>
          <a:lstStyle/>
          <a:p>
            <a:r>
              <a:rPr lang="it-IT" i="0" dirty="0" err="1" smtClean="0">
                <a:solidFill>
                  <a:srgbClr val="0000FF"/>
                </a:solidFill>
                <a:latin typeface="Moire Light" pitchFamily="2" charset="0"/>
              </a:rPr>
              <a:t>Dedicated</a:t>
            </a:r>
            <a:r>
              <a:rPr lang="it-IT" i="0" dirty="0" smtClean="0">
                <a:solidFill>
                  <a:srgbClr val="0000FF"/>
                </a:solidFill>
                <a:latin typeface="Moire Light" pitchFamily="2" charset="0"/>
              </a:rPr>
              <a:t> software </a:t>
            </a:r>
            <a:r>
              <a:rPr lang="it-IT" i="0" dirty="0" err="1" smtClean="0">
                <a:solidFill>
                  <a:srgbClr val="0000FF"/>
                </a:solidFill>
                <a:latin typeface="Moire Light" pitchFamily="2" charset="0"/>
              </a:rPr>
              <a:t>architect</a:t>
            </a:r>
            <a:endParaRPr lang="en-US" i="0" dirty="0">
              <a:solidFill>
                <a:srgbClr val="0000FF"/>
              </a:solidFill>
              <a:latin typeface="Moire Light" pitchFamily="2" charset="0"/>
            </a:endParaRPr>
          </a:p>
        </p:txBody>
      </p:sp>
      <p:sp>
        <p:nvSpPr>
          <p:cNvPr id="14" name="TextBox 13"/>
          <p:cNvSpPr txBox="1"/>
          <p:nvPr/>
        </p:nvSpPr>
        <p:spPr>
          <a:xfrm>
            <a:off x="5709188" y="1404237"/>
            <a:ext cx="3863558" cy="384721"/>
          </a:xfrm>
          <a:prstGeom prst="rect">
            <a:avLst/>
          </a:prstGeom>
          <a:noFill/>
        </p:spPr>
        <p:txBody>
          <a:bodyPr wrap="none" rtlCol="0">
            <a:spAutoFit/>
          </a:bodyPr>
          <a:lstStyle/>
          <a:p>
            <a:r>
              <a:rPr lang="it-IT" i="0" dirty="0" err="1" smtClean="0">
                <a:solidFill>
                  <a:srgbClr val="0000FF"/>
                </a:solidFill>
                <a:latin typeface="Moire Light" pitchFamily="2" charset="0"/>
              </a:rPr>
              <a:t>Everybody</a:t>
            </a:r>
            <a:r>
              <a:rPr lang="it-IT" i="0" dirty="0" smtClean="0">
                <a:solidFill>
                  <a:srgbClr val="0000FF"/>
                </a:solidFill>
                <a:latin typeface="Moire Light" pitchFamily="2" charset="0"/>
              </a:rPr>
              <a:t> </a:t>
            </a:r>
            <a:r>
              <a:rPr lang="it-IT" i="0" dirty="0" err="1" smtClean="0">
                <a:solidFill>
                  <a:srgbClr val="0000FF"/>
                </a:solidFill>
                <a:latin typeface="Moire Light" pitchFamily="2" charset="0"/>
              </a:rPr>
              <a:t>is</a:t>
            </a:r>
            <a:r>
              <a:rPr lang="it-IT" i="0" dirty="0" smtClean="0">
                <a:solidFill>
                  <a:srgbClr val="0000FF"/>
                </a:solidFill>
                <a:latin typeface="Moire Light" pitchFamily="2" charset="0"/>
              </a:rPr>
              <a:t> software </a:t>
            </a:r>
            <a:r>
              <a:rPr lang="it-IT" i="0" dirty="0" err="1" smtClean="0">
                <a:solidFill>
                  <a:srgbClr val="0000FF"/>
                </a:solidFill>
                <a:latin typeface="Moire Light" pitchFamily="2" charset="0"/>
              </a:rPr>
              <a:t>architect</a:t>
            </a:r>
            <a:endParaRPr lang="en-US" i="0" dirty="0">
              <a:solidFill>
                <a:srgbClr val="0000FF"/>
              </a:solidFill>
              <a:latin typeface="Moire Light" pitchFamily="2" charset="0"/>
            </a:endParaRPr>
          </a:p>
        </p:txBody>
      </p:sp>
      <p:sp>
        <p:nvSpPr>
          <p:cNvPr id="15" name="TextBox 14"/>
          <p:cNvSpPr txBox="1"/>
          <p:nvPr/>
        </p:nvSpPr>
        <p:spPr>
          <a:xfrm>
            <a:off x="6192965" y="4326305"/>
            <a:ext cx="2790836" cy="969496"/>
          </a:xfrm>
          <a:prstGeom prst="rect">
            <a:avLst/>
          </a:prstGeom>
          <a:noFill/>
        </p:spPr>
        <p:txBody>
          <a:bodyPr wrap="square" rtlCol="0">
            <a:spAutoFit/>
          </a:bodyPr>
          <a:lstStyle/>
          <a:p>
            <a:pPr algn="ctr"/>
            <a:r>
              <a:rPr lang="en-US" i="0" dirty="0" smtClean="0">
                <a:latin typeface="Moire Light" pitchFamily="2" charset="0"/>
              </a:rPr>
              <a:t>Joint responsibility for the technical aspects of the software project</a:t>
            </a:r>
            <a:endParaRPr lang="it-IT" i="0" dirty="0">
              <a:latin typeface="Moire Light" pitchFamily="2" charset="0"/>
            </a:endParaRPr>
          </a:p>
        </p:txBody>
      </p:sp>
      <p:grpSp>
        <p:nvGrpSpPr>
          <p:cNvPr id="23" name="Group 22"/>
          <p:cNvGrpSpPr/>
          <p:nvPr/>
        </p:nvGrpSpPr>
        <p:grpSpPr>
          <a:xfrm>
            <a:off x="1294830" y="2192161"/>
            <a:ext cx="1886214" cy="1795590"/>
            <a:chOff x="1224784" y="1857312"/>
            <a:chExt cx="1886214" cy="179559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84" y="2747901"/>
              <a:ext cx="628738" cy="905001"/>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522" y="2747900"/>
              <a:ext cx="628738" cy="905001"/>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260" y="2747899"/>
              <a:ext cx="628738" cy="905001"/>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270" y="1857312"/>
              <a:ext cx="724001" cy="914528"/>
            </a:xfrm>
            <a:prstGeom prst="rect">
              <a:avLst/>
            </a:prstGeom>
          </p:spPr>
        </p:pic>
      </p:grpSp>
      <p:grpSp>
        <p:nvGrpSpPr>
          <p:cNvPr id="27" name="Group 26"/>
          <p:cNvGrpSpPr/>
          <p:nvPr/>
        </p:nvGrpSpPr>
        <p:grpSpPr>
          <a:xfrm>
            <a:off x="5778381" y="2649425"/>
            <a:ext cx="2896004" cy="914528"/>
            <a:chOff x="6192966" y="2771841"/>
            <a:chExt cx="2896004" cy="914528"/>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66" y="2771841"/>
              <a:ext cx="724001" cy="91452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969" y="2771841"/>
              <a:ext cx="724001" cy="914528"/>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968" y="2771841"/>
              <a:ext cx="724001" cy="91452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967" y="2771841"/>
              <a:ext cx="724001" cy="914528"/>
            </a:xfrm>
            <a:prstGeom prst="rect">
              <a:avLst/>
            </a:prstGeom>
          </p:spPr>
        </p:pic>
      </p:grpSp>
    </p:spTree>
    <p:extLst>
      <p:ext uri="{BB962C8B-B14F-4D97-AF65-F5344CB8AC3E}">
        <p14:creationId xmlns:p14="http://schemas.microsoft.com/office/powerpoint/2010/main" val="4234119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21</a:t>
            </a:fld>
            <a:endParaRPr lang="en-US" dirty="0"/>
          </a:p>
        </p:txBody>
      </p:sp>
      <p:sp>
        <p:nvSpPr>
          <p:cNvPr id="17" name="TextBox 16"/>
          <p:cNvSpPr txBox="1"/>
          <p:nvPr/>
        </p:nvSpPr>
        <p:spPr>
          <a:xfrm>
            <a:off x="1385985" y="1819276"/>
            <a:ext cx="3475677" cy="523220"/>
          </a:xfrm>
          <a:prstGeom prst="rect">
            <a:avLst/>
          </a:prstGeom>
          <a:noFill/>
        </p:spPr>
        <p:txBody>
          <a:bodyPr wrap="square" rtlCol="0">
            <a:spAutoFit/>
          </a:bodyPr>
          <a:lstStyle/>
          <a:p>
            <a:pPr algn="ctr"/>
            <a:r>
              <a:rPr lang="en-US" sz="2800" b="1" i="0" dirty="0" smtClean="0">
                <a:solidFill>
                  <a:schemeClr val="tx1">
                    <a:lumMod val="50000"/>
                    <a:lumOff val="50000"/>
                  </a:schemeClr>
                </a:solidFill>
              </a:rPr>
              <a:t>Big up front design</a:t>
            </a:r>
            <a:endParaRPr lang="it-IT" sz="2800" b="1" i="0" dirty="0">
              <a:solidFill>
                <a:schemeClr val="tx1">
                  <a:lumMod val="50000"/>
                  <a:lumOff val="50000"/>
                </a:schemeClr>
              </a:solidFill>
            </a:endParaRPr>
          </a:p>
        </p:txBody>
      </p:sp>
      <p:sp>
        <p:nvSpPr>
          <p:cNvPr id="18" name="TextBox 17"/>
          <p:cNvSpPr txBox="1"/>
          <p:nvPr/>
        </p:nvSpPr>
        <p:spPr>
          <a:xfrm>
            <a:off x="1704569" y="2177534"/>
            <a:ext cx="3475677" cy="369332"/>
          </a:xfrm>
          <a:prstGeom prst="rect">
            <a:avLst/>
          </a:prstGeom>
          <a:noFill/>
        </p:spPr>
        <p:txBody>
          <a:bodyPr wrap="square" rtlCol="0">
            <a:spAutoFit/>
          </a:bodyPr>
          <a:lstStyle/>
          <a:p>
            <a:pPr algn="ctr"/>
            <a:r>
              <a:rPr lang="en-US" sz="1800" b="1" i="0" dirty="0" smtClean="0">
                <a:solidFill>
                  <a:schemeClr val="tx1">
                    <a:lumMod val="65000"/>
                    <a:lumOff val="35000"/>
                  </a:schemeClr>
                </a:solidFill>
              </a:rPr>
              <a:t>and analysis paralysis</a:t>
            </a:r>
            <a:endParaRPr lang="it-IT" sz="1800" b="1" i="0" dirty="0">
              <a:solidFill>
                <a:schemeClr val="tx1">
                  <a:lumMod val="65000"/>
                  <a:lumOff val="35000"/>
                </a:schemeClr>
              </a:solidFill>
            </a:endParaRPr>
          </a:p>
        </p:txBody>
      </p:sp>
      <p:sp>
        <p:nvSpPr>
          <p:cNvPr id="19" name="TextBox 18"/>
          <p:cNvSpPr txBox="1"/>
          <p:nvPr/>
        </p:nvSpPr>
        <p:spPr>
          <a:xfrm>
            <a:off x="4666573" y="2738161"/>
            <a:ext cx="3475677" cy="707886"/>
          </a:xfrm>
          <a:prstGeom prst="rect">
            <a:avLst/>
          </a:prstGeom>
          <a:noFill/>
        </p:spPr>
        <p:txBody>
          <a:bodyPr wrap="square" rtlCol="0">
            <a:spAutoFit/>
          </a:bodyPr>
          <a:lstStyle/>
          <a:p>
            <a:pPr algn="ctr"/>
            <a:r>
              <a:rPr lang="en-US" sz="4000" b="1" i="0" dirty="0" smtClean="0">
                <a:solidFill>
                  <a:schemeClr val="tx1">
                    <a:lumMod val="65000"/>
                    <a:lumOff val="35000"/>
                  </a:schemeClr>
                </a:solidFill>
              </a:rPr>
              <a:t>UML</a:t>
            </a:r>
            <a:endParaRPr lang="it-IT" sz="4000" b="1" i="0" dirty="0">
              <a:solidFill>
                <a:schemeClr val="tx1">
                  <a:lumMod val="65000"/>
                  <a:lumOff val="35000"/>
                </a:schemeClr>
              </a:solidFill>
            </a:endParaRPr>
          </a:p>
        </p:txBody>
      </p:sp>
      <p:sp>
        <p:nvSpPr>
          <p:cNvPr id="20" name="TextBox 19"/>
          <p:cNvSpPr txBox="1"/>
          <p:nvPr/>
        </p:nvSpPr>
        <p:spPr>
          <a:xfrm>
            <a:off x="5923872" y="1083819"/>
            <a:ext cx="3475677" cy="461665"/>
          </a:xfrm>
          <a:prstGeom prst="rect">
            <a:avLst/>
          </a:prstGeom>
          <a:noFill/>
        </p:spPr>
        <p:txBody>
          <a:bodyPr wrap="square" rtlCol="0">
            <a:spAutoFit/>
          </a:bodyPr>
          <a:lstStyle/>
          <a:p>
            <a:pPr algn="ctr"/>
            <a:r>
              <a:rPr lang="en-US" sz="2400" b="1" i="0" dirty="0" smtClean="0">
                <a:solidFill>
                  <a:schemeClr val="bg2">
                    <a:lumMod val="90000"/>
                  </a:schemeClr>
                </a:solidFill>
              </a:rPr>
              <a:t>Waterfall</a:t>
            </a:r>
            <a:endParaRPr lang="it-IT" sz="2400" b="1" i="0" dirty="0">
              <a:solidFill>
                <a:schemeClr val="bg2">
                  <a:lumMod val="90000"/>
                </a:schemeClr>
              </a:solidFill>
            </a:endParaRPr>
          </a:p>
        </p:txBody>
      </p:sp>
      <p:sp>
        <p:nvSpPr>
          <p:cNvPr id="21" name="TextBox 20"/>
          <p:cNvSpPr txBox="1"/>
          <p:nvPr/>
        </p:nvSpPr>
        <p:spPr>
          <a:xfrm>
            <a:off x="159892" y="5424211"/>
            <a:ext cx="3794262" cy="523220"/>
          </a:xfrm>
          <a:prstGeom prst="rect">
            <a:avLst/>
          </a:prstGeom>
          <a:noFill/>
        </p:spPr>
        <p:txBody>
          <a:bodyPr wrap="square" rtlCol="0">
            <a:spAutoFit/>
          </a:bodyPr>
          <a:lstStyle/>
          <a:p>
            <a:pPr algn="ctr"/>
            <a:r>
              <a:rPr lang="en-US" sz="2800" b="1" i="0" dirty="0" err="1" smtClean="0">
                <a:solidFill>
                  <a:schemeClr val="bg2">
                    <a:lumMod val="90000"/>
                  </a:schemeClr>
                </a:solidFill>
              </a:rPr>
              <a:t>GolfPlayerArchitect</a:t>
            </a:r>
            <a:endParaRPr lang="it-IT" sz="2800" b="1" i="0" dirty="0">
              <a:solidFill>
                <a:schemeClr val="bg2">
                  <a:lumMod val="90000"/>
                </a:schemeClr>
              </a:solidFill>
            </a:endParaRPr>
          </a:p>
        </p:txBody>
      </p:sp>
      <p:sp>
        <p:nvSpPr>
          <p:cNvPr id="22" name="TextBox 21"/>
          <p:cNvSpPr txBox="1"/>
          <p:nvPr/>
        </p:nvSpPr>
        <p:spPr>
          <a:xfrm>
            <a:off x="5764579" y="5010222"/>
            <a:ext cx="3794262" cy="400110"/>
          </a:xfrm>
          <a:prstGeom prst="rect">
            <a:avLst/>
          </a:prstGeom>
          <a:noFill/>
        </p:spPr>
        <p:txBody>
          <a:bodyPr wrap="square" rtlCol="0">
            <a:spAutoFit/>
          </a:bodyPr>
          <a:lstStyle/>
          <a:p>
            <a:pPr algn="ctr"/>
            <a:r>
              <a:rPr lang="en-US" sz="2000" b="1" i="0" dirty="0" smtClean="0">
                <a:solidFill>
                  <a:schemeClr val="tx1">
                    <a:lumMod val="95000"/>
                    <a:lumOff val="5000"/>
                  </a:schemeClr>
                </a:solidFill>
              </a:rPr>
              <a:t>Ivory Tower</a:t>
            </a:r>
            <a:endParaRPr lang="it-IT" sz="2000" b="1" i="0" dirty="0">
              <a:solidFill>
                <a:schemeClr val="tx1">
                  <a:lumMod val="95000"/>
                  <a:lumOff val="5000"/>
                </a:schemeClr>
              </a:solidFill>
            </a:endParaRPr>
          </a:p>
        </p:txBody>
      </p:sp>
      <p:sp>
        <p:nvSpPr>
          <p:cNvPr id="13"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When</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it</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comes</a:t>
            </a:r>
            <a:r>
              <a:rPr lang="it-IT" sz="1800" dirty="0" smtClean="0">
                <a:solidFill>
                  <a:schemeClr val="tx1">
                    <a:lumMod val="65000"/>
                    <a:lumOff val="35000"/>
                  </a:schemeClr>
                </a:solidFill>
              </a:rPr>
              <a:t> to </a:t>
            </a:r>
            <a:r>
              <a:rPr lang="it-IT" sz="1800" dirty="0" err="1" smtClean="0">
                <a:solidFill>
                  <a:schemeClr val="tx1">
                    <a:lumMod val="65000"/>
                    <a:lumOff val="35000"/>
                  </a:schemeClr>
                </a:solidFill>
              </a:rPr>
              <a:t>dedicated</a:t>
            </a:r>
            <a:r>
              <a:rPr lang="it-IT" sz="1800" dirty="0" smtClean="0">
                <a:solidFill>
                  <a:schemeClr val="tx1">
                    <a:lumMod val="65000"/>
                    <a:lumOff val="35000"/>
                  </a:schemeClr>
                </a:solidFill>
              </a:rPr>
              <a:t> software </a:t>
            </a:r>
            <a:r>
              <a:rPr lang="it-IT" sz="1800" dirty="0" err="1" smtClean="0">
                <a:solidFill>
                  <a:schemeClr val="tx1">
                    <a:lumMod val="65000"/>
                    <a:lumOff val="35000"/>
                  </a:schemeClr>
                </a:solidFill>
              </a:rPr>
              <a:t>architect</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Tree>
    <p:extLst>
      <p:ext uri="{BB962C8B-B14F-4D97-AF65-F5344CB8AC3E}">
        <p14:creationId xmlns:p14="http://schemas.microsoft.com/office/powerpoint/2010/main" val="428582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22</a:t>
            </a:fld>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89" y="2581274"/>
            <a:ext cx="1714501" cy="1714501"/>
          </a:xfrm>
          <a:prstGeom prst="rect">
            <a:avLst/>
          </a:prstGeom>
        </p:spPr>
      </p:pic>
      <p:sp>
        <p:nvSpPr>
          <p:cNvPr id="2" name="Right Arrow 1"/>
          <p:cNvSpPr/>
          <p:nvPr/>
        </p:nvSpPr>
        <p:spPr bwMode="auto">
          <a:xfrm>
            <a:off x="2400300" y="3390898"/>
            <a:ext cx="962025" cy="285751"/>
          </a:xfrm>
          <a:prstGeom prst="rightArrow">
            <a:avLst/>
          </a:prstGeom>
          <a:solidFill>
            <a:schemeClr val="bg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0" y="2414936"/>
            <a:ext cx="2438400" cy="2438400"/>
          </a:xfrm>
          <a:prstGeom prst="rect">
            <a:avLst/>
          </a:prstGeom>
        </p:spPr>
      </p:pic>
      <p:sp>
        <p:nvSpPr>
          <p:cNvPr id="22" name="TextBox 21"/>
          <p:cNvSpPr txBox="1"/>
          <p:nvPr/>
        </p:nvSpPr>
        <p:spPr>
          <a:xfrm rot="633078">
            <a:off x="2430150" y="3009087"/>
            <a:ext cx="3794262" cy="738664"/>
          </a:xfrm>
          <a:prstGeom prst="rect">
            <a:avLst/>
          </a:prstGeom>
          <a:noFill/>
        </p:spPr>
        <p:txBody>
          <a:bodyPr wrap="square" rtlCol="0">
            <a:spAutoFit/>
          </a:bodyPr>
          <a:lstStyle/>
          <a:p>
            <a:pPr algn="ctr"/>
            <a:r>
              <a:rPr lang="en-US" sz="1400" b="1" i="0" dirty="0" smtClean="0">
                <a:solidFill>
                  <a:schemeClr val="tx1">
                    <a:lumMod val="95000"/>
                    <a:lumOff val="5000"/>
                  </a:schemeClr>
                </a:solidFill>
                <a:latin typeface="Moire Light" pitchFamily="2" charset="0"/>
              </a:rPr>
              <a:t>Software </a:t>
            </a:r>
          </a:p>
          <a:p>
            <a:pPr algn="ctr"/>
            <a:r>
              <a:rPr lang="en-US" sz="1400" b="1" i="0" dirty="0" smtClean="0">
                <a:solidFill>
                  <a:schemeClr val="tx1">
                    <a:lumMod val="95000"/>
                    <a:lumOff val="5000"/>
                  </a:schemeClr>
                </a:solidFill>
                <a:latin typeface="Moire Light" pitchFamily="2" charset="0"/>
              </a:rPr>
              <a:t>architecture </a:t>
            </a:r>
          </a:p>
          <a:p>
            <a:pPr algn="ctr"/>
            <a:r>
              <a:rPr lang="en-US" sz="1400" b="1" i="0" dirty="0" smtClean="0">
                <a:solidFill>
                  <a:schemeClr val="tx1">
                    <a:lumMod val="95000"/>
                    <a:lumOff val="5000"/>
                  </a:schemeClr>
                </a:solidFill>
                <a:latin typeface="Moire Light" pitchFamily="2" charset="0"/>
              </a:rPr>
              <a:t>document</a:t>
            </a:r>
            <a:endParaRPr lang="it-IT" sz="1400" b="1" i="0" dirty="0">
              <a:solidFill>
                <a:schemeClr val="tx1">
                  <a:lumMod val="95000"/>
                  <a:lumOff val="5000"/>
                </a:schemeClr>
              </a:solidFill>
              <a:latin typeface="Moire Light" pitchFamily="2" charset="0"/>
            </a:endParaRPr>
          </a:p>
        </p:txBody>
      </p:sp>
      <p:sp>
        <p:nvSpPr>
          <p:cNvPr id="23" name="Right Arrow 22"/>
          <p:cNvSpPr/>
          <p:nvPr/>
        </p:nvSpPr>
        <p:spPr bwMode="auto">
          <a:xfrm>
            <a:off x="6259965" y="3390898"/>
            <a:ext cx="962025" cy="285751"/>
          </a:xfrm>
          <a:prstGeom prst="rightArrow">
            <a:avLst/>
          </a:prstGeom>
          <a:solidFill>
            <a:schemeClr val="bg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sp>
        <p:nvSpPr>
          <p:cNvPr id="6" name="Rounded Rectangle 5"/>
          <p:cNvSpPr/>
          <p:nvPr/>
        </p:nvSpPr>
        <p:spPr bwMode="auto">
          <a:xfrm>
            <a:off x="295275" y="1828800"/>
            <a:ext cx="5591175" cy="3390900"/>
          </a:xfrm>
          <a:prstGeom prst="roundRect">
            <a:avLst/>
          </a:prstGeom>
          <a:noFill/>
          <a:ln w="317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03300" rtl="0" eaLnBrk="0" fontAlgn="base" latinLnBrk="0" hangingPunct="0">
              <a:lnSpc>
                <a:spcPct val="100000"/>
              </a:lnSpc>
              <a:spcBef>
                <a:spcPct val="0"/>
              </a:spcBef>
              <a:spcAft>
                <a:spcPct val="0"/>
              </a:spcAft>
              <a:buClrTx/>
              <a:buSzTx/>
              <a:buFontTx/>
              <a:buNone/>
              <a:tabLst>
                <a:tab pos="531813" algn="l"/>
              </a:tabLst>
            </a:pPr>
            <a:endParaRPr kumimoji="0" lang="en-US" sz="2200" b="0" i="1" u="none" strike="noStrike" cap="none" normalizeH="0" baseline="0" smtClean="0">
              <a:ln>
                <a:noFill/>
              </a:ln>
              <a:solidFill>
                <a:schemeClr val="tx1"/>
              </a:solidFill>
              <a:effectLst/>
              <a:latin typeface="Verdana" pitchFamily="34" charset="0"/>
              <a:cs typeface="Times New Roman" pitchFamily="18" charset="0"/>
            </a:endParaRPr>
          </a:p>
        </p:txBody>
      </p:sp>
      <p:grpSp>
        <p:nvGrpSpPr>
          <p:cNvPr id="5" name="Group 4"/>
          <p:cNvGrpSpPr/>
          <p:nvPr/>
        </p:nvGrpSpPr>
        <p:grpSpPr>
          <a:xfrm>
            <a:off x="7705723" y="1519302"/>
            <a:ext cx="1162332" cy="4028942"/>
            <a:chOff x="7705723" y="1433318"/>
            <a:chExt cx="1162332" cy="4028942"/>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5723" y="1433318"/>
              <a:ext cx="1162332" cy="132893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5723" y="2783582"/>
              <a:ext cx="1162332" cy="1328932"/>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5723" y="4133328"/>
              <a:ext cx="1162332" cy="1328932"/>
            </a:xfrm>
            <a:prstGeom prst="rect">
              <a:avLst/>
            </a:prstGeom>
          </p:spPr>
        </p:pic>
      </p:grpSp>
      <p:sp>
        <p:nvSpPr>
          <p:cNvPr id="18" name="Title 3"/>
          <p:cNvSpPr>
            <a:spLocks noGrp="1"/>
          </p:cNvSpPr>
          <p:nvPr>
            <p:ph type="title"/>
          </p:nvPr>
        </p:nvSpPr>
        <p:spPr>
          <a:xfrm>
            <a:off x="318974" y="261938"/>
            <a:ext cx="8280400" cy="360362"/>
          </a:xfrm>
        </p:spPr>
        <p:txBody>
          <a:bodyPr/>
          <a:lstStyle/>
          <a:p>
            <a:r>
              <a:rPr lang="it-IT" sz="1800" dirty="0">
                <a:solidFill>
                  <a:schemeClr val="tx1">
                    <a:lumMod val="65000"/>
                    <a:lumOff val="35000"/>
                  </a:schemeClr>
                </a:solidFill>
              </a:rPr>
              <a:t>Architecture </a:t>
            </a:r>
            <a:r>
              <a:rPr lang="it-IT" sz="1800" dirty="0" err="1">
                <a:solidFill>
                  <a:schemeClr val="tx1">
                    <a:lumMod val="65000"/>
                    <a:lumOff val="35000"/>
                  </a:schemeClr>
                </a:solidFill>
              </a:rPr>
              <a:t>as</a:t>
            </a:r>
            <a:r>
              <a:rPr lang="it-IT" sz="1800" dirty="0">
                <a:solidFill>
                  <a:schemeClr val="tx1">
                    <a:lumMod val="65000"/>
                    <a:lumOff val="35000"/>
                  </a:schemeClr>
                </a:solidFill>
              </a:rPr>
              <a:t> a Service</a:t>
            </a:r>
          </a:p>
        </p:txBody>
      </p:sp>
    </p:spTree>
    <p:extLst>
      <p:ext uri="{BB962C8B-B14F-4D97-AF65-F5344CB8AC3E}">
        <p14:creationId xmlns:p14="http://schemas.microsoft.com/office/powerpoint/2010/main" val="4152428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23</a:t>
            </a:fld>
            <a:endParaRPr lang="en-US" dirty="0"/>
          </a:p>
        </p:txBody>
      </p:sp>
      <p:grpSp>
        <p:nvGrpSpPr>
          <p:cNvPr id="12" name="Group 11"/>
          <p:cNvGrpSpPr/>
          <p:nvPr/>
        </p:nvGrpSpPr>
        <p:grpSpPr>
          <a:xfrm>
            <a:off x="-145331" y="1768057"/>
            <a:ext cx="4227554" cy="3847733"/>
            <a:chOff x="-145331" y="1768057"/>
            <a:chExt cx="4227554" cy="3847733"/>
          </a:xfrm>
        </p:grpSpPr>
        <p:grpSp>
          <p:nvGrpSpPr>
            <p:cNvPr id="6" name="Group 5"/>
            <p:cNvGrpSpPr/>
            <p:nvPr/>
          </p:nvGrpSpPr>
          <p:grpSpPr>
            <a:xfrm>
              <a:off x="-145331" y="1768057"/>
              <a:ext cx="3794262" cy="2438400"/>
              <a:chOff x="88782" y="2501821"/>
              <a:chExt cx="3794262" cy="243840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082" y="2501821"/>
                <a:ext cx="2438400" cy="2438400"/>
              </a:xfrm>
              <a:prstGeom prst="rect">
                <a:avLst/>
              </a:prstGeom>
            </p:spPr>
          </p:pic>
          <p:sp>
            <p:nvSpPr>
              <p:cNvPr id="22" name="TextBox 21"/>
              <p:cNvSpPr txBox="1"/>
              <p:nvPr/>
            </p:nvSpPr>
            <p:spPr>
              <a:xfrm rot="633078">
                <a:off x="88782" y="3095972"/>
                <a:ext cx="3794262" cy="738664"/>
              </a:xfrm>
              <a:prstGeom prst="rect">
                <a:avLst/>
              </a:prstGeom>
              <a:noFill/>
            </p:spPr>
            <p:txBody>
              <a:bodyPr wrap="square" rtlCol="0">
                <a:spAutoFit/>
              </a:bodyPr>
              <a:lstStyle/>
              <a:p>
                <a:pPr algn="ctr"/>
                <a:r>
                  <a:rPr lang="en-US" sz="1400" b="1" i="0" dirty="0" smtClean="0">
                    <a:solidFill>
                      <a:schemeClr val="tx1">
                        <a:lumMod val="95000"/>
                        <a:lumOff val="5000"/>
                      </a:schemeClr>
                    </a:solidFill>
                    <a:latin typeface="Moire Light" pitchFamily="2" charset="0"/>
                  </a:rPr>
                  <a:t>Software </a:t>
                </a:r>
              </a:p>
              <a:p>
                <a:pPr algn="ctr"/>
                <a:r>
                  <a:rPr lang="en-US" sz="1400" b="1" i="0" dirty="0" smtClean="0">
                    <a:solidFill>
                      <a:schemeClr val="tx1">
                        <a:lumMod val="95000"/>
                        <a:lumOff val="5000"/>
                      </a:schemeClr>
                    </a:solidFill>
                    <a:latin typeface="Moire Light" pitchFamily="2" charset="0"/>
                  </a:rPr>
                  <a:t>architecture </a:t>
                </a:r>
              </a:p>
              <a:p>
                <a:pPr algn="ctr"/>
                <a:r>
                  <a:rPr lang="en-US" sz="1400" b="1" i="0" dirty="0" smtClean="0">
                    <a:solidFill>
                      <a:schemeClr val="tx1">
                        <a:lumMod val="95000"/>
                        <a:lumOff val="5000"/>
                      </a:schemeClr>
                    </a:solidFill>
                    <a:latin typeface="Moire Light" pitchFamily="2" charset="0"/>
                  </a:rPr>
                  <a:t>document</a:t>
                </a:r>
                <a:endParaRPr lang="it-IT" sz="1400" b="1" i="0" dirty="0">
                  <a:solidFill>
                    <a:schemeClr val="tx1">
                      <a:lumMod val="95000"/>
                      <a:lumOff val="5000"/>
                    </a:schemeClr>
                  </a:solidFill>
                  <a:latin typeface="Moire Light" pitchFamily="2" charset="0"/>
                </a:endParaRPr>
              </a:p>
            </p:txBody>
          </p:sp>
        </p:grpSp>
        <p:sp>
          <p:nvSpPr>
            <p:cNvPr id="5" name="Rectangle 4"/>
            <p:cNvSpPr/>
            <p:nvPr/>
          </p:nvSpPr>
          <p:spPr>
            <a:xfrm>
              <a:off x="163626" y="4538572"/>
              <a:ext cx="3918597" cy="1077218"/>
            </a:xfrm>
            <a:prstGeom prst="rect">
              <a:avLst/>
            </a:prstGeom>
          </p:spPr>
          <p:txBody>
            <a:bodyPr wrap="square">
              <a:spAutoFit/>
            </a:bodyPr>
            <a:lstStyle/>
            <a:p>
              <a:pPr algn="ctr"/>
              <a:r>
                <a:rPr lang="en-US" sz="1600" i="0" dirty="0">
                  <a:solidFill>
                    <a:srgbClr val="000066"/>
                  </a:solidFill>
                  <a:latin typeface="Moire Light" pitchFamily="2" charset="0"/>
                </a:rPr>
                <a:t>Big up front design</a:t>
              </a:r>
            </a:p>
            <a:p>
              <a:pPr algn="ctr"/>
              <a:r>
                <a:rPr lang="en-US" sz="1600" i="0" dirty="0">
                  <a:latin typeface="Moire Light" pitchFamily="2" charset="0"/>
                </a:rPr>
                <a:t>Requirements capture, analysis </a:t>
              </a:r>
            </a:p>
            <a:p>
              <a:pPr algn="ctr"/>
              <a:r>
                <a:rPr lang="en-US" sz="1600" i="0" dirty="0">
                  <a:latin typeface="Moire Light" pitchFamily="2" charset="0"/>
                </a:rPr>
                <a:t>and design complete before </a:t>
              </a:r>
            </a:p>
            <a:p>
              <a:pPr algn="ctr"/>
              <a:r>
                <a:rPr lang="en-US" sz="1600" i="0" dirty="0">
                  <a:latin typeface="Moire Light" pitchFamily="2" charset="0"/>
                </a:rPr>
                <a:t>coding starts</a:t>
              </a:r>
            </a:p>
          </p:txBody>
        </p:sp>
      </p:grpSp>
      <p:grpSp>
        <p:nvGrpSpPr>
          <p:cNvPr id="11" name="Group 10"/>
          <p:cNvGrpSpPr/>
          <p:nvPr/>
        </p:nvGrpSpPr>
        <p:grpSpPr>
          <a:xfrm>
            <a:off x="4453828" y="1654560"/>
            <a:ext cx="4953000" cy="3957270"/>
            <a:chOff x="4453828" y="1654560"/>
            <a:chExt cx="4953000" cy="3957270"/>
          </a:xfrm>
        </p:grpSpPr>
        <p:sp>
          <p:nvSpPr>
            <p:cNvPr id="8" name="Rectangle 7"/>
            <p:cNvSpPr/>
            <p:nvPr/>
          </p:nvSpPr>
          <p:spPr>
            <a:xfrm>
              <a:off x="4453828" y="4534612"/>
              <a:ext cx="4953000" cy="1077218"/>
            </a:xfrm>
            <a:prstGeom prst="rect">
              <a:avLst/>
            </a:prstGeom>
          </p:spPr>
          <p:txBody>
            <a:bodyPr>
              <a:spAutoFit/>
            </a:bodyPr>
            <a:lstStyle/>
            <a:p>
              <a:pPr algn="ctr"/>
              <a:r>
                <a:rPr lang="en-US" sz="1600" i="0" dirty="0">
                  <a:solidFill>
                    <a:srgbClr val="000066"/>
                  </a:solidFill>
                  <a:latin typeface="Moire Light" pitchFamily="2" charset="0"/>
                </a:rPr>
                <a:t>Evolutionary </a:t>
              </a:r>
              <a:r>
                <a:rPr lang="en-US" sz="1600" i="0" dirty="0" smtClean="0">
                  <a:solidFill>
                    <a:srgbClr val="000066"/>
                  </a:solidFill>
                  <a:latin typeface="Moire Light" pitchFamily="2" charset="0"/>
                </a:rPr>
                <a:t>architecture</a:t>
              </a:r>
              <a:endParaRPr lang="en-US" sz="1600" i="0" dirty="0">
                <a:solidFill>
                  <a:srgbClr val="000066"/>
                </a:solidFill>
                <a:latin typeface="Moire Light" pitchFamily="2" charset="0"/>
              </a:endParaRPr>
            </a:p>
            <a:p>
              <a:pPr algn="ctr"/>
              <a:r>
                <a:rPr lang="en-US" sz="1600" i="0" dirty="0">
                  <a:latin typeface="Moire Light" pitchFamily="2" charset="0"/>
                </a:rPr>
                <a:t>The architecture evolves </a:t>
              </a:r>
              <a:r>
                <a:rPr lang="en-US" sz="1600" i="0" dirty="0" smtClean="0">
                  <a:latin typeface="Moire Light" pitchFamily="2" charset="0"/>
                </a:rPr>
                <a:t>secondary </a:t>
              </a:r>
              <a:r>
                <a:rPr lang="en-US" sz="1600" i="0" dirty="0">
                  <a:latin typeface="Moire Light" pitchFamily="2" charset="0"/>
                </a:rPr>
                <a:t>to the value created </a:t>
              </a:r>
              <a:r>
                <a:rPr lang="en-US" sz="1600" i="0" dirty="0" smtClean="0">
                  <a:latin typeface="Moire Light" pitchFamily="2" charset="0"/>
                </a:rPr>
                <a:t>by </a:t>
              </a:r>
              <a:r>
                <a:rPr lang="en-US" sz="1600" i="0" dirty="0">
                  <a:latin typeface="Moire Light" pitchFamily="2" charset="0"/>
                </a:rPr>
                <a:t>early regular releases of </a:t>
              </a:r>
              <a:r>
                <a:rPr lang="en-US" sz="1600" i="0" dirty="0" smtClean="0">
                  <a:latin typeface="Moire Light" pitchFamily="2" charset="0"/>
                </a:rPr>
                <a:t>working </a:t>
              </a:r>
              <a:r>
                <a:rPr lang="en-US" sz="1600" i="0" dirty="0">
                  <a:latin typeface="Moire Light" pitchFamily="2" charset="0"/>
                </a:rPr>
                <a:t>software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116" y="1654560"/>
              <a:ext cx="4924425" cy="2657475"/>
            </a:xfrm>
            <a:prstGeom prst="rect">
              <a:avLst/>
            </a:prstGeom>
          </p:spPr>
        </p:pic>
      </p:grpSp>
      <p:sp>
        <p:nvSpPr>
          <p:cNvPr id="13" name="Title 3"/>
          <p:cNvSpPr>
            <a:spLocks noGrp="1"/>
          </p:cNvSpPr>
          <p:nvPr>
            <p:ph type="title"/>
          </p:nvPr>
        </p:nvSpPr>
        <p:spPr>
          <a:xfrm>
            <a:off x="318974" y="261938"/>
            <a:ext cx="8280400" cy="360362"/>
          </a:xfrm>
        </p:spPr>
        <p:txBody>
          <a:bodyPr/>
          <a:lstStyle/>
          <a:p>
            <a:r>
              <a:rPr lang="it-IT" sz="1800" dirty="0">
                <a:solidFill>
                  <a:schemeClr val="tx1">
                    <a:lumMod val="65000"/>
                    <a:lumOff val="35000"/>
                  </a:schemeClr>
                </a:solidFill>
              </a:rPr>
              <a:t>A </a:t>
            </a:r>
            <a:r>
              <a:rPr lang="it-IT" sz="1800" dirty="0" err="1">
                <a:solidFill>
                  <a:schemeClr val="tx1">
                    <a:lumMod val="65000"/>
                    <a:lumOff val="35000"/>
                  </a:schemeClr>
                </a:solidFill>
              </a:rPr>
              <a:t>conflict</a:t>
            </a:r>
            <a:r>
              <a:rPr lang="it-IT" sz="1800" dirty="0">
                <a:solidFill>
                  <a:schemeClr val="tx1">
                    <a:lumMod val="65000"/>
                    <a:lumOff val="35000"/>
                  </a:schemeClr>
                </a:solidFill>
              </a:rPr>
              <a:t> in </a:t>
            </a:r>
            <a:r>
              <a:rPr lang="it-IT" sz="1800" dirty="0" err="1">
                <a:solidFill>
                  <a:schemeClr val="tx1">
                    <a:lumMod val="65000"/>
                    <a:lumOff val="35000"/>
                  </a:schemeClr>
                </a:solidFill>
              </a:rPr>
              <a:t>process</a:t>
            </a:r>
            <a:endParaRPr lang="it-IT" sz="1800" dirty="0">
              <a:solidFill>
                <a:schemeClr val="tx1">
                  <a:lumMod val="65000"/>
                  <a:lumOff val="35000"/>
                </a:schemeClr>
              </a:solidFill>
            </a:endParaRPr>
          </a:p>
        </p:txBody>
      </p:sp>
    </p:spTree>
    <p:extLst>
      <p:ext uri="{BB962C8B-B14F-4D97-AF65-F5344CB8AC3E}">
        <p14:creationId xmlns:p14="http://schemas.microsoft.com/office/powerpoint/2010/main" val="241886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6183"/>
          <a:stretch/>
        </p:blipFill>
        <p:spPr>
          <a:xfrm>
            <a:off x="-28576" y="657225"/>
            <a:ext cx="9972675" cy="5734288"/>
          </a:xfrm>
          <a:prstGeom prst="rect">
            <a:avLst/>
          </a:prstGeom>
        </p:spPr>
      </p:pic>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24</a:t>
            </a:fld>
            <a:endParaRPr lang="en-US" dirty="0"/>
          </a:p>
        </p:txBody>
      </p:sp>
      <p:sp>
        <p:nvSpPr>
          <p:cNvPr id="4" name="TextBox 3"/>
          <p:cNvSpPr txBox="1"/>
          <p:nvPr/>
        </p:nvSpPr>
        <p:spPr>
          <a:xfrm>
            <a:off x="352425" y="1853431"/>
            <a:ext cx="9182100" cy="3785652"/>
          </a:xfrm>
          <a:prstGeom prst="rect">
            <a:avLst/>
          </a:prstGeom>
          <a:solidFill>
            <a:schemeClr val="bg1">
              <a:lumMod val="75000"/>
              <a:alpha val="81000"/>
            </a:schemeClr>
          </a:solidFill>
          <a:effectLst>
            <a:outerShdw blurRad="50800" dist="38100" dir="2700000" algn="tl" rotWithShape="0">
              <a:prstClr val="black">
                <a:alpha val="40000"/>
              </a:prstClr>
            </a:outerShdw>
          </a:effectLst>
        </p:spPr>
        <p:txBody>
          <a:bodyPr wrap="square" rtlCol="0">
            <a:spAutoFit/>
          </a:bodyPr>
          <a:lstStyle/>
          <a:p>
            <a:pPr algn="ctr">
              <a:lnSpc>
                <a:spcPct val="150000"/>
              </a:lnSpc>
            </a:pP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(collaborative) code </a:t>
            </a: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reviews</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a:t>
            </a:r>
          </a:p>
          <a:p>
            <a:pPr algn="ctr">
              <a:lnSpc>
                <a:spcPct val="150000"/>
              </a:lnSpc>
            </a:pP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knowledge</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 </a:t>
            </a: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sharing</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 (</a:t>
            </a: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crunching</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a:t>
            </a:r>
          </a:p>
          <a:p>
            <a:pPr algn="ctr">
              <a:lnSpc>
                <a:spcPct val="150000"/>
              </a:lnSpc>
            </a:pPr>
            <a:r>
              <a:rPr lang="it-IT" sz="3200" i="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p</a:t>
            </a: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air</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 </a:t>
            </a: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programming</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a:t>
            </a:r>
          </a:p>
          <a:p>
            <a:pPr algn="ctr">
              <a:lnSpc>
                <a:spcPct val="150000"/>
              </a:lnSpc>
            </a:pPr>
            <a:r>
              <a:rPr lang="it-IT" sz="3200" i="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brainstorming</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a:t>
            </a:r>
          </a:p>
          <a:p>
            <a:pPr algn="ctr">
              <a:lnSpc>
                <a:spcPct val="150000"/>
              </a:lnSpc>
            </a:pPr>
            <a:r>
              <a:rPr lang="it-IT" sz="3200" i="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prototyping</a:t>
            </a:r>
            <a:r>
              <a:rPr lang="it-IT" sz="3200" i="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rPr>
              <a:t>.</a:t>
            </a:r>
            <a:endParaRPr lang="en-US" sz="3200" i="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oire Light" pitchFamily="2" charset="0"/>
            </a:endParaRPr>
          </a:p>
        </p:txBody>
      </p:sp>
      <p:sp>
        <p:nvSpPr>
          <p:cNvPr id="8"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Superarchitect</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Tree>
    <p:extLst>
      <p:ext uri="{BB962C8B-B14F-4D97-AF65-F5344CB8AC3E}">
        <p14:creationId xmlns:p14="http://schemas.microsoft.com/office/powerpoint/2010/main" val="3043197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25</a:t>
            </a:fld>
            <a:endParaRPr lang="en-US" dirty="0"/>
          </a:p>
        </p:txBody>
      </p:sp>
      <p:sp>
        <p:nvSpPr>
          <p:cNvPr id="8"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What</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architecture</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is</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not</a:t>
            </a:r>
            <a:endParaRPr lang="it-IT" sz="1800" dirty="0">
              <a:solidFill>
                <a:schemeClr val="tx1">
                  <a:lumMod val="65000"/>
                  <a:lumOff val="3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3675"/>
            <a:ext cx="9906000" cy="3657600"/>
          </a:xfrm>
          <a:prstGeom prst="rect">
            <a:avLst/>
          </a:prstGeom>
        </p:spPr>
      </p:pic>
      <p:sp>
        <p:nvSpPr>
          <p:cNvPr id="5" name="TextBox 4"/>
          <p:cNvSpPr txBox="1"/>
          <p:nvPr/>
        </p:nvSpPr>
        <p:spPr>
          <a:xfrm>
            <a:off x="3838186" y="1181338"/>
            <a:ext cx="5877314" cy="3323987"/>
          </a:xfrm>
          <a:prstGeom prst="rect">
            <a:avLst/>
          </a:prstGeom>
          <a:noFill/>
        </p:spPr>
        <p:txBody>
          <a:bodyPr wrap="none" rtlCol="0">
            <a:spAutoFit/>
          </a:bodyPr>
          <a:lstStyle/>
          <a:p>
            <a:pPr algn="r">
              <a:lnSpc>
                <a:spcPct val="250000"/>
              </a:lnSpc>
            </a:pPr>
            <a:r>
              <a:rPr lang="it-IT" sz="2800" i="0" dirty="0" err="1" smtClean="0">
                <a:latin typeface="Moire Light" pitchFamily="2" charset="0"/>
              </a:rPr>
              <a:t>Governance</a:t>
            </a:r>
            <a:r>
              <a:rPr lang="it-IT" sz="2800" i="0" dirty="0" smtClean="0">
                <a:latin typeface="Moire Light" pitchFamily="2" charset="0"/>
              </a:rPr>
              <a:t>.</a:t>
            </a:r>
          </a:p>
          <a:p>
            <a:pPr algn="r">
              <a:lnSpc>
                <a:spcPct val="250000"/>
              </a:lnSpc>
            </a:pPr>
            <a:r>
              <a:rPr lang="it-IT" sz="2800" i="0" dirty="0" err="1" smtClean="0">
                <a:latin typeface="Moire Light" pitchFamily="2" charset="0"/>
              </a:rPr>
              <a:t>Commitee</a:t>
            </a:r>
            <a:r>
              <a:rPr lang="it-IT" sz="2800" i="0" dirty="0" smtClean="0">
                <a:latin typeface="Moire Light" pitchFamily="2" charset="0"/>
              </a:rPr>
              <a:t> for </a:t>
            </a:r>
            <a:r>
              <a:rPr lang="it-IT" sz="2800" i="0" dirty="0" err="1" smtClean="0">
                <a:latin typeface="Moire Light" pitchFamily="2" charset="0"/>
              </a:rPr>
              <a:t>validation</a:t>
            </a:r>
            <a:r>
              <a:rPr lang="it-IT" sz="2800" i="0" dirty="0" smtClean="0">
                <a:latin typeface="Moire Light" pitchFamily="2" charset="0"/>
              </a:rPr>
              <a:t>.</a:t>
            </a:r>
          </a:p>
          <a:p>
            <a:pPr algn="r">
              <a:lnSpc>
                <a:spcPct val="250000"/>
              </a:lnSpc>
            </a:pPr>
            <a:r>
              <a:rPr lang="it-IT" sz="2800" i="0" dirty="0" smtClean="0">
                <a:latin typeface="Moire Light" pitchFamily="2" charset="0"/>
              </a:rPr>
              <a:t>Best </a:t>
            </a:r>
            <a:r>
              <a:rPr lang="it-IT" sz="2800" i="0" dirty="0" err="1" smtClean="0">
                <a:latin typeface="Moire Light" pitchFamily="2" charset="0"/>
              </a:rPr>
              <a:t>practices</a:t>
            </a:r>
            <a:r>
              <a:rPr lang="it-IT" sz="2800" i="0" dirty="0" smtClean="0">
                <a:latin typeface="Moire Light" pitchFamily="2" charset="0"/>
              </a:rPr>
              <a:t> </a:t>
            </a:r>
            <a:r>
              <a:rPr lang="it-IT" sz="2800" i="0" dirty="0" err="1" smtClean="0">
                <a:latin typeface="Moire Light" pitchFamily="2" charset="0"/>
              </a:rPr>
              <a:t>document</a:t>
            </a:r>
            <a:r>
              <a:rPr lang="it-IT" sz="2800" i="0" dirty="0" smtClean="0">
                <a:latin typeface="Moire Light" pitchFamily="2" charset="0"/>
              </a:rPr>
              <a:t> provider.</a:t>
            </a:r>
            <a:endParaRPr lang="en-US" sz="2800" i="0" dirty="0">
              <a:latin typeface="Moire Light" pitchFamily="2" charset="0"/>
            </a:endParaRPr>
          </a:p>
        </p:txBody>
      </p:sp>
    </p:spTree>
    <p:extLst>
      <p:ext uri="{BB962C8B-B14F-4D97-AF65-F5344CB8AC3E}">
        <p14:creationId xmlns:p14="http://schemas.microsoft.com/office/powerpoint/2010/main" val="233697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26</a:t>
            </a:fld>
            <a:endParaRPr lang="en-US" dirty="0"/>
          </a:p>
        </p:txBody>
      </p:sp>
      <p:sp>
        <p:nvSpPr>
          <p:cNvPr id="8" name="Title 3"/>
          <p:cNvSpPr>
            <a:spLocks noGrp="1"/>
          </p:cNvSpPr>
          <p:nvPr>
            <p:ph type="title"/>
          </p:nvPr>
        </p:nvSpPr>
        <p:spPr>
          <a:xfrm>
            <a:off x="318974" y="261938"/>
            <a:ext cx="8280400" cy="360362"/>
          </a:xfrm>
        </p:spPr>
        <p:txBody>
          <a:bodyPr/>
          <a:lstStyle/>
          <a:p>
            <a:r>
              <a:rPr lang="it-IT" sz="1800" dirty="0" err="1" smtClean="0">
                <a:solidFill>
                  <a:schemeClr val="tx1">
                    <a:lumMod val="65000"/>
                    <a:lumOff val="35000"/>
                  </a:schemeClr>
                </a:solidFill>
              </a:rPr>
              <a:t>About</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centralised</a:t>
            </a:r>
            <a:r>
              <a:rPr lang="it-IT" sz="1800" dirty="0" smtClean="0">
                <a:solidFill>
                  <a:schemeClr val="tx1">
                    <a:lumMod val="65000"/>
                    <a:lumOff val="35000"/>
                  </a:schemeClr>
                </a:solidFill>
              </a:rPr>
              <a:t> </a:t>
            </a:r>
            <a:r>
              <a:rPr lang="it-IT" sz="1800" dirty="0" err="1" smtClean="0">
                <a:solidFill>
                  <a:schemeClr val="tx1">
                    <a:lumMod val="65000"/>
                    <a:lumOff val="35000"/>
                  </a:schemeClr>
                </a:solidFill>
              </a:rPr>
              <a:t>governance</a:t>
            </a:r>
            <a:endParaRPr lang="it-IT" sz="1800" dirty="0">
              <a:solidFill>
                <a:schemeClr val="tx1">
                  <a:lumMod val="65000"/>
                  <a:lumOff val="35000"/>
                </a:schemeClr>
              </a:solidFill>
            </a:endParaRPr>
          </a:p>
        </p:txBody>
      </p:sp>
      <p:sp>
        <p:nvSpPr>
          <p:cNvPr id="5" name="TextBox 4"/>
          <p:cNvSpPr txBox="1"/>
          <p:nvPr/>
        </p:nvSpPr>
        <p:spPr>
          <a:xfrm>
            <a:off x="352425" y="867013"/>
            <a:ext cx="9353550" cy="5016758"/>
          </a:xfrm>
          <a:prstGeom prst="rect">
            <a:avLst/>
          </a:prstGeom>
          <a:noFill/>
        </p:spPr>
        <p:txBody>
          <a:bodyPr wrap="square" rtlCol="0">
            <a:spAutoFit/>
          </a:bodyPr>
          <a:lstStyle/>
          <a:p>
            <a:r>
              <a:rPr lang="en-US" sz="2000" i="0" dirty="0" smtClean="0">
                <a:latin typeface="Moire Light" pitchFamily="2" charset="0"/>
              </a:rPr>
              <a:t>				[...] </a:t>
            </a:r>
            <a:r>
              <a:rPr lang="en-US" sz="2000" i="0" dirty="0" err="1">
                <a:solidFill>
                  <a:srgbClr val="C00000"/>
                </a:solidFill>
                <a:latin typeface="Moire Light" pitchFamily="2" charset="0"/>
              </a:rPr>
              <a:t>centralised</a:t>
            </a:r>
            <a:r>
              <a:rPr lang="en-US" sz="2000" i="0" dirty="0">
                <a:solidFill>
                  <a:srgbClr val="C00000"/>
                </a:solidFill>
                <a:latin typeface="Moire Light" pitchFamily="2" charset="0"/>
              </a:rPr>
              <a:t> governance</a:t>
            </a:r>
            <a:r>
              <a:rPr lang="en-US" sz="2000" i="0" dirty="0">
                <a:latin typeface="Moire Light" pitchFamily="2" charset="0"/>
              </a:rPr>
              <a:t> is the tendency to </a:t>
            </a:r>
            <a:endParaRPr lang="en-US" sz="2000" i="0" dirty="0" smtClean="0">
              <a:latin typeface="Moire Light" pitchFamily="2" charset="0"/>
            </a:endParaRPr>
          </a:p>
          <a:p>
            <a:r>
              <a:rPr lang="en-US" sz="2000" i="0" dirty="0">
                <a:latin typeface="Moire Light" pitchFamily="2" charset="0"/>
              </a:rPr>
              <a:t>	</a:t>
            </a:r>
            <a:r>
              <a:rPr lang="en-US" sz="2000" i="0" dirty="0" smtClean="0">
                <a:latin typeface="Moire Light" pitchFamily="2" charset="0"/>
              </a:rPr>
              <a:t>			</a:t>
            </a:r>
            <a:r>
              <a:rPr lang="en-US" sz="2000" i="0" dirty="0" err="1" smtClean="0">
                <a:latin typeface="Moire Light" pitchFamily="2" charset="0"/>
              </a:rPr>
              <a:t>standardise</a:t>
            </a:r>
            <a:r>
              <a:rPr lang="en-US" sz="2000" i="0" dirty="0" smtClean="0">
                <a:latin typeface="Moire Light" pitchFamily="2" charset="0"/>
              </a:rPr>
              <a:t> </a:t>
            </a:r>
            <a:r>
              <a:rPr lang="en-US" sz="2000" i="0" dirty="0">
                <a:latin typeface="Moire Light" pitchFamily="2" charset="0"/>
              </a:rPr>
              <a:t>on single technology platforms.</a:t>
            </a:r>
          </a:p>
          <a:p>
            <a:r>
              <a:rPr lang="en-US" sz="2000" i="0" dirty="0">
                <a:latin typeface="Moire Light" pitchFamily="2" charset="0"/>
              </a:rPr>
              <a:t>	</a:t>
            </a:r>
            <a:r>
              <a:rPr lang="en-US" sz="2000" i="0" dirty="0" smtClean="0">
                <a:latin typeface="Moire Light" pitchFamily="2" charset="0"/>
              </a:rPr>
              <a:t>			[...] </a:t>
            </a:r>
            <a:r>
              <a:rPr lang="en-US" sz="2000" b="1" i="0" dirty="0">
                <a:latin typeface="Moire Light" pitchFamily="2" charset="0"/>
              </a:rPr>
              <a:t>not every problem is a nail and not every </a:t>
            </a:r>
            <a:endParaRPr lang="en-US" sz="2000" b="1" i="0" dirty="0" smtClean="0">
              <a:latin typeface="Moire Light" pitchFamily="2" charset="0"/>
            </a:endParaRPr>
          </a:p>
          <a:p>
            <a:r>
              <a:rPr lang="en-US" sz="2000" b="1" i="0" dirty="0">
                <a:latin typeface="Moire Light" pitchFamily="2" charset="0"/>
              </a:rPr>
              <a:t>	</a:t>
            </a:r>
            <a:r>
              <a:rPr lang="en-US" sz="2000" b="1" i="0" dirty="0" smtClean="0">
                <a:latin typeface="Moire Light" pitchFamily="2" charset="0"/>
              </a:rPr>
              <a:t>			solution </a:t>
            </a:r>
            <a:r>
              <a:rPr lang="en-US" sz="2000" b="1" i="0" dirty="0">
                <a:latin typeface="Moire Light" pitchFamily="2" charset="0"/>
              </a:rPr>
              <a:t>a </a:t>
            </a:r>
            <a:r>
              <a:rPr lang="en-US" sz="2000" b="1" i="0" dirty="0" smtClean="0">
                <a:latin typeface="Moire Light" pitchFamily="2" charset="0"/>
              </a:rPr>
              <a:t>hammer</a:t>
            </a:r>
            <a:r>
              <a:rPr lang="en-US" sz="2000" i="0" dirty="0" smtClean="0">
                <a:latin typeface="Moire Light" pitchFamily="2" charset="0"/>
              </a:rPr>
              <a:t>.</a:t>
            </a:r>
            <a:endParaRPr lang="en-US" sz="2000" i="0" dirty="0">
              <a:latin typeface="Moire Light" pitchFamily="2" charset="0"/>
            </a:endParaRPr>
          </a:p>
          <a:p>
            <a:r>
              <a:rPr lang="en-US" sz="2000" i="0" dirty="0" smtClean="0">
                <a:latin typeface="Moire Light" pitchFamily="2" charset="0"/>
              </a:rPr>
              <a:t>				Teams </a:t>
            </a:r>
            <a:r>
              <a:rPr lang="en-US" sz="2000" i="0" dirty="0">
                <a:latin typeface="Moire Light" pitchFamily="2" charset="0"/>
              </a:rPr>
              <a:t>building </a:t>
            </a:r>
            <a:r>
              <a:rPr lang="en-US" sz="2000" i="0" dirty="0" err="1">
                <a:latin typeface="Moire Light" pitchFamily="2" charset="0"/>
              </a:rPr>
              <a:t>microservices</a:t>
            </a:r>
            <a:r>
              <a:rPr lang="en-US" sz="2000" i="0" dirty="0">
                <a:latin typeface="Moire Light" pitchFamily="2" charset="0"/>
              </a:rPr>
              <a:t> [...] rather than </a:t>
            </a:r>
            <a:endParaRPr lang="en-US" sz="2000" i="0" dirty="0" smtClean="0">
              <a:latin typeface="Moire Light" pitchFamily="2" charset="0"/>
            </a:endParaRPr>
          </a:p>
          <a:p>
            <a:r>
              <a:rPr lang="en-US" sz="2000" i="0" dirty="0">
                <a:latin typeface="Moire Light" pitchFamily="2" charset="0"/>
              </a:rPr>
              <a:t>	</a:t>
            </a:r>
            <a:r>
              <a:rPr lang="en-US" sz="2000" i="0" dirty="0" smtClean="0">
                <a:latin typeface="Moire Light" pitchFamily="2" charset="0"/>
              </a:rPr>
              <a:t>			use </a:t>
            </a:r>
            <a:r>
              <a:rPr lang="en-US" sz="2000" i="0" dirty="0">
                <a:latin typeface="Moire Light" pitchFamily="2" charset="0"/>
              </a:rPr>
              <a:t>a set of </a:t>
            </a:r>
            <a:r>
              <a:rPr lang="en-US" sz="2000" i="0" dirty="0">
                <a:solidFill>
                  <a:srgbClr val="C00000"/>
                </a:solidFill>
                <a:latin typeface="Moire Light" pitchFamily="2" charset="0"/>
              </a:rPr>
              <a:t>defined standards written down </a:t>
            </a:r>
            <a:endParaRPr lang="en-US" sz="2000" i="0" dirty="0" smtClean="0">
              <a:solidFill>
                <a:srgbClr val="C00000"/>
              </a:solidFill>
              <a:latin typeface="Moire Light" pitchFamily="2" charset="0"/>
            </a:endParaRPr>
          </a:p>
          <a:p>
            <a:r>
              <a:rPr lang="en-US" sz="2000" i="0" dirty="0">
                <a:solidFill>
                  <a:srgbClr val="C00000"/>
                </a:solidFill>
                <a:latin typeface="Moire Light" pitchFamily="2" charset="0"/>
              </a:rPr>
              <a:t>	</a:t>
            </a:r>
            <a:r>
              <a:rPr lang="en-US" sz="2000" i="0" dirty="0" smtClean="0">
                <a:solidFill>
                  <a:srgbClr val="C00000"/>
                </a:solidFill>
                <a:latin typeface="Moire Light" pitchFamily="2" charset="0"/>
              </a:rPr>
              <a:t>			somewhere </a:t>
            </a:r>
            <a:r>
              <a:rPr lang="en-US" sz="2000" i="0" dirty="0">
                <a:solidFill>
                  <a:srgbClr val="C00000"/>
                </a:solidFill>
                <a:latin typeface="Moire Light" pitchFamily="2" charset="0"/>
              </a:rPr>
              <a:t>on paper</a:t>
            </a:r>
            <a:r>
              <a:rPr lang="en-US" sz="2000" i="0" dirty="0">
                <a:latin typeface="Moire Light" pitchFamily="2" charset="0"/>
              </a:rPr>
              <a:t> they prefer the idea of </a:t>
            </a:r>
            <a:endParaRPr lang="en-US" sz="2000" i="0" dirty="0" smtClean="0">
              <a:latin typeface="Moire Light" pitchFamily="2" charset="0"/>
            </a:endParaRPr>
          </a:p>
          <a:p>
            <a:r>
              <a:rPr lang="en-US" sz="2000" i="0" dirty="0">
                <a:latin typeface="Moire Light" pitchFamily="2" charset="0"/>
              </a:rPr>
              <a:t>	</a:t>
            </a:r>
            <a:r>
              <a:rPr lang="en-US" sz="2000" i="0" dirty="0" smtClean="0">
                <a:latin typeface="Moire Light" pitchFamily="2" charset="0"/>
              </a:rPr>
              <a:t>			producing </a:t>
            </a:r>
            <a:r>
              <a:rPr lang="en-US" sz="2000" i="0" dirty="0">
                <a:latin typeface="Moire Light" pitchFamily="2" charset="0"/>
              </a:rPr>
              <a:t>useful tools that other developers can use to solve similar problems.</a:t>
            </a:r>
          </a:p>
          <a:p>
            <a:endParaRPr lang="en-US" sz="2000" i="0" dirty="0">
              <a:latin typeface="Moire Light" pitchFamily="2" charset="0"/>
            </a:endParaRPr>
          </a:p>
          <a:p>
            <a:r>
              <a:rPr lang="en-US" sz="2000" i="0" dirty="0">
                <a:latin typeface="Moire Light" pitchFamily="2" charset="0"/>
              </a:rPr>
              <a:t>Perhaps the apogee of </a:t>
            </a:r>
            <a:r>
              <a:rPr lang="en-US" sz="2000" i="0" dirty="0" err="1">
                <a:solidFill>
                  <a:srgbClr val="000066"/>
                </a:solidFill>
                <a:latin typeface="Moire Light" pitchFamily="2" charset="0"/>
              </a:rPr>
              <a:t>decentralised</a:t>
            </a:r>
            <a:r>
              <a:rPr lang="en-US" sz="2000" i="0" dirty="0">
                <a:solidFill>
                  <a:srgbClr val="000066"/>
                </a:solidFill>
                <a:latin typeface="Moire Light" pitchFamily="2" charset="0"/>
              </a:rPr>
              <a:t> governance</a:t>
            </a:r>
            <a:r>
              <a:rPr lang="en-US" sz="2000" i="0" dirty="0">
                <a:latin typeface="Moire Light" pitchFamily="2" charset="0"/>
              </a:rPr>
              <a:t> is the build it / run it ethos </a:t>
            </a:r>
            <a:r>
              <a:rPr lang="en-US" sz="2000" i="0" dirty="0" err="1">
                <a:latin typeface="Moire Light" pitchFamily="2" charset="0"/>
              </a:rPr>
              <a:t>popularised</a:t>
            </a:r>
            <a:r>
              <a:rPr lang="en-US" sz="2000" i="0" dirty="0">
                <a:latin typeface="Moire Light" pitchFamily="2" charset="0"/>
              </a:rPr>
              <a:t> by Amazon.</a:t>
            </a:r>
          </a:p>
          <a:p>
            <a:r>
              <a:rPr lang="en-US" sz="2000" i="0" dirty="0">
                <a:latin typeface="Moire Light" pitchFamily="2" charset="0"/>
              </a:rPr>
              <a:t>Teams are responsible for all aspects of the software they build including operating the software 24/7.</a:t>
            </a:r>
          </a:p>
          <a:p>
            <a:r>
              <a:rPr lang="en-US" sz="2000" i="0" dirty="0">
                <a:latin typeface="Moire Light" pitchFamily="2" charset="0"/>
              </a:rPr>
              <a:t>[...] These ideas are about as </a:t>
            </a:r>
            <a:r>
              <a:rPr lang="en-US" sz="2000" i="0" dirty="0">
                <a:solidFill>
                  <a:srgbClr val="C00000"/>
                </a:solidFill>
                <a:latin typeface="Moire Light" pitchFamily="2" charset="0"/>
              </a:rPr>
              <a:t>far away from the traditional centralized governance model</a:t>
            </a:r>
            <a:r>
              <a:rPr lang="en-US" sz="2000" i="0" dirty="0">
                <a:latin typeface="Moire Light" pitchFamily="2" charset="0"/>
              </a:rPr>
              <a:t> as it is possible to be.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893826"/>
            <a:ext cx="3657600" cy="2441448"/>
          </a:xfrm>
          <a:prstGeom prst="rect">
            <a:avLst/>
          </a:prstGeom>
        </p:spPr>
      </p:pic>
    </p:spTree>
    <p:extLst>
      <p:ext uri="{BB962C8B-B14F-4D97-AF65-F5344CB8AC3E}">
        <p14:creationId xmlns:p14="http://schemas.microsoft.com/office/powerpoint/2010/main" val="248089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en-US" sz="1800" dirty="0">
                <a:solidFill>
                  <a:schemeClr val="tx1">
                    <a:lumMod val="65000"/>
                    <a:lumOff val="35000"/>
                  </a:schemeClr>
                </a:solidFill>
              </a:rPr>
              <a:t>Developers who </a:t>
            </a:r>
            <a:r>
              <a:rPr lang="en-US" sz="1800" dirty="0" err="1">
                <a:solidFill>
                  <a:schemeClr val="tx1">
                    <a:lumMod val="65000"/>
                    <a:lumOff val="35000"/>
                  </a:schemeClr>
                </a:solidFill>
              </a:rPr>
              <a:t>transcendeds</a:t>
            </a:r>
            <a:r>
              <a:rPr lang="en-US" sz="1800" dirty="0">
                <a:solidFill>
                  <a:schemeClr val="tx1">
                    <a:lumMod val="65000"/>
                    <a:lumOff val="35000"/>
                  </a:schemeClr>
                </a:solidFill>
              </a:rPr>
              <a:t> their own nature</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6" y="673700"/>
            <a:ext cx="10353676" cy="5710699"/>
          </a:xfrm>
          <a:prstGeom prst="rect">
            <a:avLst/>
          </a:prstGeom>
        </p:spPr>
      </p:pic>
    </p:spTree>
    <p:extLst>
      <p:ext uri="{BB962C8B-B14F-4D97-AF65-F5344CB8AC3E}">
        <p14:creationId xmlns:p14="http://schemas.microsoft.com/office/powerpoint/2010/main" val="347454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0525" y="897647"/>
            <a:ext cx="9334500" cy="5170646"/>
          </a:xfrm>
          <a:prstGeom prst="rect">
            <a:avLst/>
          </a:prstGeom>
          <a:noFill/>
        </p:spPr>
        <p:txBody>
          <a:bodyPr wrap="square" rtlCol="0">
            <a:spAutoFit/>
          </a:bodyPr>
          <a:lstStyle/>
          <a:p>
            <a:pPr>
              <a:lnSpc>
                <a:spcPct val="150000"/>
              </a:lnSpc>
            </a:pPr>
            <a:r>
              <a:rPr lang="en-US" sz="2000" dirty="0" smtClean="0">
                <a:latin typeface="Moire Light" pitchFamily="2" charset="0"/>
              </a:rPr>
              <a:t>		  			    </a:t>
            </a:r>
            <a:r>
              <a:rPr lang="en-US" sz="2000" dirty="0" smtClean="0">
                <a:solidFill>
                  <a:srgbClr val="000066"/>
                </a:solidFill>
                <a:latin typeface="Moire Light" pitchFamily="2" charset="0"/>
              </a:rPr>
              <a:t>There </a:t>
            </a:r>
            <a:r>
              <a:rPr lang="en-US" sz="2000" dirty="0">
                <a:solidFill>
                  <a:srgbClr val="000066"/>
                </a:solidFill>
                <a:latin typeface="Moire Light" pitchFamily="2" charset="0"/>
              </a:rPr>
              <a:t>is no highest level concept </a:t>
            </a:r>
            <a:r>
              <a:rPr lang="en-US" sz="2000" dirty="0" smtClean="0">
                <a:solidFill>
                  <a:srgbClr val="000066"/>
                </a:solidFill>
                <a:latin typeface="Moire Light" pitchFamily="2" charset="0"/>
              </a:rPr>
              <a:t>of</a:t>
            </a:r>
          </a:p>
          <a:p>
            <a:pPr>
              <a:lnSpc>
                <a:spcPct val="150000"/>
              </a:lnSpc>
            </a:pPr>
            <a:r>
              <a:rPr lang="en-US" sz="2000" dirty="0" smtClean="0">
                <a:solidFill>
                  <a:srgbClr val="000066"/>
                </a:solidFill>
                <a:latin typeface="Moire Light" pitchFamily="2" charset="0"/>
              </a:rPr>
              <a:t>					     a system</a:t>
            </a:r>
            <a:r>
              <a:rPr lang="en-US" sz="2000" i="0" dirty="0" smtClean="0">
                <a:latin typeface="Moire Light" pitchFamily="2" charset="0"/>
              </a:rPr>
              <a:t>.</a:t>
            </a:r>
          </a:p>
          <a:p>
            <a:pPr>
              <a:lnSpc>
                <a:spcPct val="150000"/>
              </a:lnSpc>
            </a:pPr>
            <a:r>
              <a:rPr lang="en-US" sz="2000" i="0" dirty="0">
                <a:latin typeface="Moire Light" pitchFamily="2" charset="0"/>
              </a:rPr>
              <a:t>	</a:t>
            </a:r>
            <a:r>
              <a:rPr lang="en-US" sz="2000" i="0" dirty="0" smtClean="0">
                <a:latin typeface="Moire Light" pitchFamily="2" charset="0"/>
              </a:rPr>
              <a:t>				     Customers </a:t>
            </a:r>
            <a:r>
              <a:rPr lang="en-US" sz="2000" i="0" dirty="0">
                <a:latin typeface="Moire Light" pitchFamily="2" charset="0"/>
              </a:rPr>
              <a:t>have a different </a:t>
            </a:r>
            <a:r>
              <a:rPr lang="en-US" sz="2000" i="0" dirty="0" smtClean="0">
                <a:latin typeface="Moire Light" pitchFamily="2" charset="0"/>
              </a:rPr>
              <a:t>concept</a:t>
            </a:r>
          </a:p>
          <a:p>
            <a:pPr>
              <a:lnSpc>
                <a:spcPct val="150000"/>
              </a:lnSpc>
            </a:pPr>
            <a:r>
              <a:rPr lang="en-US" sz="2000" i="0" dirty="0">
                <a:latin typeface="Moire Light" pitchFamily="2" charset="0"/>
              </a:rPr>
              <a:t>	</a:t>
            </a:r>
            <a:r>
              <a:rPr lang="en-US" sz="2000" i="0" dirty="0" smtClean="0">
                <a:latin typeface="Moire Light" pitchFamily="2" charset="0"/>
              </a:rPr>
              <a:t>				     than </a:t>
            </a:r>
            <a:r>
              <a:rPr lang="en-US" sz="2000" i="0" dirty="0">
                <a:latin typeface="Moire Light" pitchFamily="2" charset="0"/>
              </a:rPr>
              <a:t>developers. Customers do </a:t>
            </a:r>
            <a:r>
              <a:rPr lang="en-US" sz="2000" i="0" dirty="0" smtClean="0">
                <a:latin typeface="Moire Light" pitchFamily="2" charset="0"/>
              </a:rPr>
              <a:t>not</a:t>
            </a:r>
          </a:p>
          <a:p>
            <a:pPr>
              <a:lnSpc>
                <a:spcPct val="150000"/>
              </a:lnSpc>
            </a:pPr>
            <a:r>
              <a:rPr lang="en-US" sz="2000" i="0" dirty="0">
                <a:latin typeface="Moire Light" pitchFamily="2" charset="0"/>
              </a:rPr>
              <a:t>	</a:t>
            </a:r>
            <a:r>
              <a:rPr lang="en-US" sz="2000" i="0" dirty="0" smtClean="0">
                <a:latin typeface="Moire Light" pitchFamily="2" charset="0"/>
              </a:rPr>
              <a:t>				     care </a:t>
            </a:r>
            <a:r>
              <a:rPr lang="en-US" sz="2000" i="0" dirty="0">
                <a:latin typeface="Moire Light" pitchFamily="2" charset="0"/>
              </a:rPr>
              <a:t>at all about the structure </a:t>
            </a:r>
            <a:r>
              <a:rPr lang="en-US" sz="2000" i="0" dirty="0" smtClean="0">
                <a:latin typeface="Moire Light" pitchFamily="2" charset="0"/>
              </a:rPr>
              <a:t>of</a:t>
            </a:r>
          </a:p>
          <a:p>
            <a:pPr>
              <a:lnSpc>
                <a:spcPct val="150000"/>
              </a:lnSpc>
            </a:pPr>
            <a:r>
              <a:rPr lang="en-US" sz="2000" i="0" dirty="0">
                <a:latin typeface="Moire Light" pitchFamily="2" charset="0"/>
              </a:rPr>
              <a:t>	</a:t>
            </a:r>
            <a:r>
              <a:rPr lang="en-US" sz="2000" i="0" dirty="0" smtClean="0">
                <a:latin typeface="Moire Light" pitchFamily="2" charset="0"/>
              </a:rPr>
              <a:t>				     significant </a:t>
            </a:r>
            <a:r>
              <a:rPr lang="en-US" sz="2000" i="0" dirty="0">
                <a:latin typeface="Moire Light" pitchFamily="2" charset="0"/>
              </a:rPr>
              <a:t>components. So, perhaps an architecture is the highest level concept that developers have of a system in its environment. Let’s forget the developers who just understand their little piece. Architecture is the highest level concept of the expert </a:t>
            </a:r>
            <a:r>
              <a:rPr lang="en-US" sz="2000" i="0" dirty="0" smtClean="0">
                <a:latin typeface="Moire Light" pitchFamily="2" charset="0"/>
              </a:rPr>
              <a:t>developers.</a:t>
            </a:r>
          </a:p>
          <a:p>
            <a:pPr>
              <a:lnSpc>
                <a:spcPct val="150000"/>
              </a:lnSpc>
            </a:pPr>
            <a:r>
              <a:rPr lang="en-US" sz="2000" i="0" dirty="0" smtClean="0">
                <a:latin typeface="Moire Light" pitchFamily="2" charset="0"/>
              </a:rPr>
              <a:t>What </a:t>
            </a:r>
            <a:r>
              <a:rPr lang="en-US" sz="2000" i="0" dirty="0">
                <a:latin typeface="Moire Light" pitchFamily="2" charset="0"/>
              </a:rPr>
              <a:t>makes a component significant? It is significant because the expert developers say so.</a:t>
            </a:r>
            <a:endParaRPr lang="it-IT" sz="2000" i="0" dirty="0" smtClean="0">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1050417"/>
            <a:ext cx="4762500" cy="2638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title"/>
          </p:nvPr>
        </p:nvSpPr>
        <p:spPr>
          <a:xfrm>
            <a:off x="318974" y="261938"/>
            <a:ext cx="8280400" cy="360362"/>
          </a:xfrm>
        </p:spPr>
        <p:txBody>
          <a:bodyPr/>
          <a:lstStyle/>
          <a:p>
            <a:r>
              <a:rPr lang="en-US" sz="1800" dirty="0">
                <a:solidFill>
                  <a:schemeClr val="tx1">
                    <a:lumMod val="65000"/>
                    <a:lumOff val="35000"/>
                  </a:schemeClr>
                </a:solidFill>
              </a:rPr>
              <a:t>Clearly a completely bogus definition...</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4</a:t>
            </a:fld>
            <a:endParaRPr lang="en-US" dirty="0"/>
          </a:p>
        </p:txBody>
      </p:sp>
    </p:spTree>
    <p:extLst>
      <p:ext uri="{BB962C8B-B14F-4D97-AF65-F5344CB8AC3E}">
        <p14:creationId xmlns:p14="http://schemas.microsoft.com/office/powerpoint/2010/main" val="401220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0525" y="897647"/>
            <a:ext cx="9334500" cy="5170646"/>
          </a:xfrm>
          <a:prstGeom prst="rect">
            <a:avLst/>
          </a:prstGeom>
          <a:noFill/>
        </p:spPr>
        <p:txBody>
          <a:bodyPr wrap="square" rtlCol="0">
            <a:spAutoFit/>
          </a:bodyPr>
          <a:lstStyle/>
          <a:p>
            <a:pPr>
              <a:lnSpc>
                <a:spcPct val="150000"/>
              </a:lnSpc>
            </a:pPr>
            <a:r>
              <a:rPr lang="en-US" sz="2000" dirty="0" smtClean="0">
                <a:solidFill>
                  <a:schemeClr val="bg1">
                    <a:lumMod val="65000"/>
                  </a:schemeClr>
                </a:solidFill>
                <a:latin typeface="Moire Light" pitchFamily="2" charset="0"/>
              </a:rPr>
              <a:t>		  			    There </a:t>
            </a:r>
            <a:r>
              <a:rPr lang="en-US" sz="2000" dirty="0">
                <a:solidFill>
                  <a:schemeClr val="bg1">
                    <a:lumMod val="65000"/>
                  </a:schemeClr>
                </a:solidFill>
                <a:latin typeface="Moire Light" pitchFamily="2" charset="0"/>
              </a:rPr>
              <a:t>is no highest level concept </a:t>
            </a:r>
            <a:r>
              <a:rPr lang="en-US" sz="2000" dirty="0" smtClean="0">
                <a:solidFill>
                  <a:schemeClr val="bg1">
                    <a:lumMod val="65000"/>
                  </a:schemeClr>
                </a:solidFill>
                <a:latin typeface="Moire Light" pitchFamily="2" charset="0"/>
              </a:rPr>
              <a:t>of</a:t>
            </a:r>
          </a:p>
          <a:p>
            <a:pPr>
              <a:lnSpc>
                <a:spcPct val="150000"/>
              </a:lnSpc>
            </a:pPr>
            <a:r>
              <a:rPr lang="en-US" sz="2000" dirty="0" smtClean="0">
                <a:solidFill>
                  <a:schemeClr val="bg1">
                    <a:lumMod val="65000"/>
                  </a:schemeClr>
                </a:solidFill>
                <a:latin typeface="Moire Light" pitchFamily="2" charset="0"/>
              </a:rPr>
              <a:t>					     a system</a:t>
            </a:r>
            <a:r>
              <a:rPr lang="en-US" sz="2000" i="0" dirty="0" smtClean="0">
                <a:solidFill>
                  <a:schemeClr val="bg1">
                    <a:lumMod val="65000"/>
                  </a:schemeClr>
                </a:solidFill>
                <a:latin typeface="Moire Light" pitchFamily="2" charset="0"/>
              </a:rPr>
              <a:t>.</a:t>
            </a:r>
          </a:p>
          <a:p>
            <a:pPr>
              <a:lnSpc>
                <a:spcPct val="150000"/>
              </a:lnSpc>
            </a:pPr>
            <a:r>
              <a:rPr lang="en-US" sz="2000" i="0" dirty="0">
                <a:solidFill>
                  <a:schemeClr val="bg1">
                    <a:lumMod val="65000"/>
                  </a:schemeClr>
                </a:solidFill>
                <a:latin typeface="Moire Light" pitchFamily="2" charset="0"/>
              </a:rPr>
              <a:t>	</a:t>
            </a:r>
            <a:r>
              <a:rPr lang="en-US" sz="2000" i="0" dirty="0" smtClean="0">
                <a:solidFill>
                  <a:schemeClr val="bg1">
                    <a:lumMod val="65000"/>
                  </a:schemeClr>
                </a:solidFill>
                <a:latin typeface="Moire Light" pitchFamily="2" charset="0"/>
              </a:rPr>
              <a:t>				     Customers </a:t>
            </a:r>
            <a:r>
              <a:rPr lang="en-US" sz="2000" i="0" dirty="0">
                <a:solidFill>
                  <a:schemeClr val="bg1">
                    <a:lumMod val="65000"/>
                  </a:schemeClr>
                </a:solidFill>
                <a:latin typeface="Moire Light" pitchFamily="2" charset="0"/>
              </a:rPr>
              <a:t>have a different </a:t>
            </a:r>
            <a:r>
              <a:rPr lang="en-US" sz="2000" i="0" dirty="0" smtClean="0">
                <a:solidFill>
                  <a:schemeClr val="bg1">
                    <a:lumMod val="65000"/>
                  </a:schemeClr>
                </a:solidFill>
                <a:latin typeface="Moire Light" pitchFamily="2" charset="0"/>
              </a:rPr>
              <a:t>concept</a:t>
            </a:r>
          </a:p>
          <a:p>
            <a:pPr>
              <a:lnSpc>
                <a:spcPct val="150000"/>
              </a:lnSpc>
            </a:pPr>
            <a:r>
              <a:rPr lang="en-US" sz="2000" i="0" dirty="0">
                <a:solidFill>
                  <a:schemeClr val="bg1">
                    <a:lumMod val="65000"/>
                  </a:schemeClr>
                </a:solidFill>
                <a:latin typeface="Moire Light" pitchFamily="2" charset="0"/>
              </a:rPr>
              <a:t>	</a:t>
            </a:r>
            <a:r>
              <a:rPr lang="en-US" sz="2000" i="0" dirty="0" smtClean="0">
                <a:solidFill>
                  <a:schemeClr val="bg1">
                    <a:lumMod val="65000"/>
                  </a:schemeClr>
                </a:solidFill>
                <a:latin typeface="Moire Light" pitchFamily="2" charset="0"/>
              </a:rPr>
              <a:t>				     than </a:t>
            </a:r>
            <a:r>
              <a:rPr lang="en-US" sz="2000" i="0" dirty="0">
                <a:latin typeface="Moire Light" pitchFamily="2" charset="0"/>
              </a:rPr>
              <a:t>developers</a:t>
            </a:r>
            <a:r>
              <a:rPr lang="en-US" sz="2000" i="0" dirty="0">
                <a:solidFill>
                  <a:schemeClr val="bg1">
                    <a:lumMod val="65000"/>
                  </a:schemeClr>
                </a:solidFill>
                <a:latin typeface="Moire Light" pitchFamily="2" charset="0"/>
              </a:rPr>
              <a:t>. Customers do </a:t>
            </a:r>
            <a:r>
              <a:rPr lang="en-US" sz="2000" i="0" dirty="0" smtClean="0">
                <a:solidFill>
                  <a:schemeClr val="bg1">
                    <a:lumMod val="65000"/>
                  </a:schemeClr>
                </a:solidFill>
                <a:latin typeface="Moire Light" pitchFamily="2" charset="0"/>
              </a:rPr>
              <a:t>not</a:t>
            </a:r>
          </a:p>
          <a:p>
            <a:pPr>
              <a:lnSpc>
                <a:spcPct val="150000"/>
              </a:lnSpc>
            </a:pPr>
            <a:r>
              <a:rPr lang="en-US" sz="2000" i="0" dirty="0">
                <a:solidFill>
                  <a:schemeClr val="bg1">
                    <a:lumMod val="65000"/>
                  </a:schemeClr>
                </a:solidFill>
                <a:latin typeface="Moire Light" pitchFamily="2" charset="0"/>
              </a:rPr>
              <a:t>	</a:t>
            </a:r>
            <a:r>
              <a:rPr lang="en-US" sz="2000" i="0" dirty="0" smtClean="0">
                <a:solidFill>
                  <a:schemeClr val="bg1">
                    <a:lumMod val="65000"/>
                  </a:schemeClr>
                </a:solidFill>
                <a:latin typeface="Moire Light" pitchFamily="2" charset="0"/>
              </a:rPr>
              <a:t>				     care </a:t>
            </a:r>
            <a:r>
              <a:rPr lang="en-US" sz="2000" i="0" dirty="0">
                <a:solidFill>
                  <a:schemeClr val="bg1">
                    <a:lumMod val="65000"/>
                  </a:schemeClr>
                </a:solidFill>
                <a:latin typeface="Moire Light" pitchFamily="2" charset="0"/>
              </a:rPr>
              <a:t>at all about the structure </a:t>
            </a:r>
            <a:r>
              <a:rPr lang="en-US" sz="2000" i="0" dirty="0" smtClean="0">
                <a:solidFill>
                  <a:schemeClr val="bg1">
                    <a:lumMod val="65000"/>
                  </a:schemeClr>
                </a:solidFill>
                <a:latin typeface="Moire Light" pitchFamily="2" charset="0"/>
              </a:rPr>
              <a:t>of</a:t>
            </a:r>
          </a:p>
          <a:p>
            <a:pPr>
              <a:lnSpc>
                <a:spcPct val="150000"/>
              </a:lnSpc>
            </a:pPr>
            <a:r>
              <a:rPr lang="en-US" sz="2000" i="0" dirty="0">
                <a:solidFill>
                  <a:schemeClr val="bg1">
                    <a:lumMod val="65000"/>
                  </a:schemeClr>
                </a:solidFill>
                <a:latin typeface="Moire Light" pitchFamily="2" charset="0"/>
              </a:rPr>
              <a:t>	</a:t>
            </a:r>
            <a:r>
              <a:rPr lang="en-US" sz="2000" i="0" dirty="0" smtClean="0">
                <a:solidFill>
                  <a:schemeClr val="bg1">
                    <a:lumMod val="65000"/>
                  </a:schemeClr>
                </a:solidFill>
                <a:latin typeface="Moire Light" pitchFamily="2" charset="0"/>
              </a:rPr>
              <a:t>				     significant </a:t>
            </a:r>
            <a:r>
              <a:rPr lang="en-US" sz="2000" i="0" dirty="0">
                <a:solidFill>
                  <a:schemeClr val="bg1">
                    <a:lumMod val="65000"/>
                  </a:schemeClr>
                </a:solidFill>
                <a:latin typeface="Moire Light" pitchFamily="2" charset="0"/>
              </a:rPr>
              <a:t>components. So, perhaps an architecture is the highest level concept that </a:t>
            </a:r>
            <a:r>
              <a:rPr lang="en-US" sz="2000" i="0" dirty="0">
                <a:latin typeface="Moire Light" pitchFamily="2" charset="0"/>
              </a:rPr>
              <a:t>developers</a:t>
            </a:r>
            <a:r>
              <a:rPr lang="en-US" sz="2000" i="0" dirty="0">
                <a:solidFill>
                  <a:schemeClr val="bg1">
                    <a:lumMod val="65000"/>
                  </a:schemeClr>
                </a:solidFill>
                <a:latin typeface="Moire Light" pitchFamily="2" charset="0"/>
              </a:rPr>
              <a:t> have of a system in its environment. Let’s forget the </a:t>
            </a:r>
            <a:r>
              <a:rPr lang="en-US" sz="2000" i="0" dirty="0">
                <a:latin typeface="Moire Light" pitchFamily="2" charset="0"/>
              </a:rPr>
              <a:t>developers</a:t>
            </a:r>
            <a:r>
              <a:rPr lang="en-US" sz="2000" i="0" dirty="0">
                <a:solidFill>
                  <a:schemeClr val="bg1">
                    <a:lumMod val="65000"/>
                  </a:schemeClr>
                </a:solidFill>
                <a:latin typeface="Moire Light" pitchFamily="2" charset="0"/>
              </a:rPr>
              <a:t> who just understand their little piece. Architecture is the highest level concept of the expert </a:t>
            </a:r>
            <a:r>
              <a:rPr lang="en-US" sz="2000" i="0" dirty="0" smtClean="0">
                <a:latin typeface="Moire Light" pitchFamily="2" charset="0"/>
              </a:rPr>
              <a:t>developers</a:t>
            </a:r>
            <a:r>
              <a:rPr lang="en-US" sz="2000" i="0" dirty="0" smtClean="0">
                <a:solidFill>
                  <a:schemeClr val="bg1">
                    <a:lumMod val="65000"/>
                  </a:schemeClr>
                </a:solidFill>
                <a:latin typeface="Moire Light" pitchFamily="2" charset="0"/>
              </a:rPr>
              <a:t>.</a:t>
            </a:r>
          </a:p>
          <a:p>
            <a:pPr>
              <a:lnSpc>
                <a:spcPct val="150000"/>
              </a:lnSpc>
            </a:pPr>
            <a:r>
              <a:rPr lang="en-US" sz="2000" i="0" dirty="0" smtClean="0">
                <a:solidFill>
                  <a:schemeClr val="bg1">
                    <a:lumMod val="65000"/>
                  </a:schemeClr>
                </a:solidFill>
                <a:latin typeface="Moire Light" pitchFamily="2" charset="0"/>
              </a:rPr>
              <a:t>What </a:t>
            </a:r>
            <a:r>
              <a:rPr lang="en-US" sz="2000" i="0" dirty="0">
                <a:solidFill>
                  <a:schemeClr val="bg1">
                    <a:lumMod val="65000"/>
                  </a:schemeClr>
                </a:solidFill>
                <a:latin typeface="Moire Light" pitchFamily="2" charset="0"/>
              </a:rPr>
              <a:t>makes a component significant? It is significant because the expert </a:t>
            </a:r>
            <a:r>
              <a:rPr lang="en-US" sz="2000" i="0" dirty="0">
                <a:latin typeface="Moire Light" pitchFamily="2" charset="0"/>
              </a:rPr>
              <a:t>developers</a:t>
            </a:r>
            <a:r>
              <a:rPr lang="en-US" sz="2000" i="0" dirty="0">
                <a:solidFill>
                  <a:schemeClr val="bg1">
                    <a:lumMod val="65000"/>
                  </a:schemeClr>
                </a:solidFill>
                <a:latin typeface="Moire Light" pitchFamily="2" charset="0"/>
              </a:rPr>
              <a:t> say so.</a:t>
            </a:r>
            <a:endParaRPr lang="it-IT" sz="2000" i="0" dirty="0" smtClean="0">
              <a:solidFill>
                <a:schemeClr val="bg1">
                  <a:lumMod val="65000"/>
                </a:schemeClr>
              </a:solidFill>
              <a:latin typeface="Moire Light"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1050417"/>
            <a:ext cx="4762500" cy="2638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title"/>
          </p:nvPr>
        </p:nvSpPr>
        <p:spPr>
          <a:xfrm>
            <a:off x="318974" y="261938"/>
            <a:ext cx="8280400" cy="360362"/>
          </a:xfrm>
        </p:spPr>
        <p:txBody>
          <a:bodyPr/>
          <a:lstStyle/>
          <a:p>
            <a:r>
              <a:rPr lang="en-US" sz="1800" dirty="0">
                <a:solidFill>
                  <a:schemeClr val="tx1">
                    <a:lumMod val="65000"/>
                    <a:lumOff val="35000"/>
                  </a:schemeClr>
                </a:solidFill>
              </a:rPr>
              <a:t>Clearly a completely bogus definition...</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5</a:t>
            </a:fld>
            <a:endParaRPr lang="en-US" dirty="0"/>
          </a:p>
        </p:txBody>
      </p:sp>
    </p:spTree>
    <p:extLst>
      <p:ext uri="{BB962C8B-B14F-4D97-AF65-F5344CB8AC3E}">
        <p14:creationId xmlns:p14="http://schemas.microsoft.com/office/powerpoint/2010/main" val="2887775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9986"/>
            <a:ext cx="9906000" cy="3940178"/>
          </a:xfrm>
          <a:prstGeom prst="rect">
            <a:avLst/>
          </a:prstGeom>
        </p:spPr>
      </p:pic>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Architectus</a:t>
            </a:r>
            <a:r>
              <a:rPr lang="it-IT" sz="1800" dirty="0">
                <a:solidFill>
                  <a:schemeClr val="tx1">
                    <a:lumMod val="65000"/>
                    <a:lumOff val="35000"/>
                  </a:schemeClr>
                </a:solidFill>
              </a:rPr>
              <a:t> </a:t>
            </a:r>
            <a:r>
              <a:rPr lang="it-IT" sz="1800" dirty="0" smtClean="0">
                <a:solidFill>
                  <a:schemeClr val="tx1">
                    <a:lumMod val="65000"/>
                    <a:lumOff val="35000"/>
                  </a:schemeClr>
                </a:solidFill>
              </a:rPr>
              <a:t>«</a:t>
            </a:r>
            <a:r>
              <a:rPr lang="it-IT" sz="1800" dirty="0" err="1" smtClean="0">
                <a:solidFill>
                  <a:schemeClr val="tx1">
                    <a:lumMod val="65000"/>
                    <a:lumOff val="35000"/>
                  </a:schemeClr>
                </a:solidFill>
              </a:rPr>
              <a:t>Reloadus</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6</a:t>
            </a:fld>
            <a:endParaRPr lang="en-US" dirty="0"/>
          </a:p>
        </p:txBody>
      </p:sp>
      <p:sp>
        <p:nvSpPr>
          <p:cNvPr id="6" name="TextBox 5"/>
          <p:cNvSpPr txBox="1"/>
          <p:nvPr/>
        </p:nvSpPr>
        <p:spPr>
          <a:xfrm>
            <a:off x="905426" y="1047990"/>
            <a:ext cx="8095147" cy="1077218"/>
          </a:xfrm>
          <a:prstGeom prst="rect">
            <a:avLst/>
          </a:prstGeom>
          <a:noFill/>
        </p:spPr>
        <p:txBody>
          <a:bodyPr wrap="square" rtlCol="0">
            <a:spAutoFit/>
          </a:bodyPr>
          <a:lstStyle/>
          <a:p>
            <a:pPr algn="ctr"/>
            <a:r>
              <a:rPr lang="en-US" sz="3200" b="1" i="0" spc="150" dirty="0">
                <a:ln w="11430"/>
                <a:solidFill>
                  <a:schemeClr val="tx1">
                    <a:lumMod val="65000"/>
                    <a:lumOff val="35000"/>
                  </a:schemeClr>
                </a:solidFill>
                <a:effectLst>
                  <a:innerShdw blurRad="63500" dist="50800" dir="18900000">
                    <a:prstClr val="black">
                      <a:alpha val="50000"/>
                    </a:prstClr>
                  </a:innerShdw>
                </a:effectLst>
                <a:latin typeface="Moire Light" pitchFamily="2" charset="0"/>
              </a:rPr>
              <a:t>Is the person who makes all the important decisions</a:t>
            </a:r>
            <a:r>
              <a:rPr lang="en-US" sz="3200" b="1" i="0" spc="150" dirty="0" smtClean="0">
                <a:ln w="11430"/>
                <a:solidFill>
                  <a:schemeClr val="tx1">
                    <a:lumMod val="65000"/>
                    <a:lumOff val="35000"/>
                  </a:schemeClr>
                </a:solidFill>
                <a:effectLst>
                  <a:innerShdw blurRad="63500" dist="50800" dir="18900000">
                    <a:prstClr val="black">
                      <a:alpha val="50000"/>
                    </a:prstClr>
                  </a:innerShdw>
                </a:effectLst>
                <a:latin typeface="Moire Light" pitchFamily="2" charset="0"/>
              </a:rPr>
              <a:t>.</a:t>
            </a:r>
            <a:endParaRPr lang="en-US" sz="3200" b="1" i="0" spc="150" dirty="0">
              <a:ln w="11430"/>
              <a:solidFill>
                <a:schemeClr val="tx1">
                  <a:lumMod val="65000"/>
                  <a:lumOff val="35000"/>
                </a:schemeClr>
              </a:solidFill>
              <a:effectLst>
                <a:innerShdw blurRad="63500" dist="50800" dir="18900000">
                  <a:prstClr val="black">
                    <a:alpha val="50000"/>
                  </a:prstClr>
                </a:innerShdw>
              </a:effectLst>
              <a:latin typeface="Moire Light" pitchFamily="2" charset="0"/>
            </a:endParaRPr>
          </a:p>
        </p:txBody>
      </p:sp>
    </p:spTree>
    <p:extLst>
      <p:ext uri="{BB962C8B-B14F-4D97-AF65-F5344CB8AC3E}">
        <p14:creationId xmlns:p14="http://schemas.microsoft.com/office/powerpoint/2010/main" val="3600902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439986"/>
            <a:ext cx="9906000" cy="3940178"/>
          </a:xfrm>
          <a:prstGeom prst="rect">
            <a:avLst/>
          </a:prstGeom>
        </p:spPr>
      </p:pic>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Architectus</a:t>
            </a:r>
            <a:r>
              <a:rPr lang="it-IT" sz="1800" dirty="0">
                <a:solidFill>
                  <a:schemeClr val="tx1">
                    <a:lumMod val="65000"/>
                    <a:lumOff val="35000"/>
                  </a:schemeClr>
                </a:solidFill>
              </a:rPr>
              <a:t> </a:t>
            </a:r>
            <a:r>
              <a:rPr lang="it-IT" sz="1800" dirty="0" smtClean="0">
                <a:solidFill>
                  <a:schemeClr val="tx1">
                    <a:lumMod val="65000"/>
                    <a:lumOff val="35000"/>
                  </a:schemeClr>
                </a:solidFill>
              </a:rPr>
              <a:t>«</a:t>
            </a:r>
            <a:r>
              <a:rPr lang="it-IT" sz="1800" dirty="0" err="1" smtClean="0">
                <a:solidFill>
                  <a:schemeClr val="tx1">
                    <a:lumMod val="65000"/>
                    <a:lumOff val="35000"/>
                  </a:schemeClr>
                </a:solidFill>
              </a:rPr>
              <a:t>Reloadus</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7</a:t>
            </a:fld>
            <a:endParaRPr lang="en-US" dirty="0"/>
          </a:p>
        </p:txBody>
      </p:sp>
      <p:sp>
        <p:nvSpPr>
          <p:cNvPr id="3" name="Rectangle 2"/>
          <p:cNvSpPr/>
          <p:nvPr/>
        </p:nvSpPr>
        <p:spPr>
          <a:xfrm>
            <a:off x="0" y="2459156"/>
            <a:ext cx="9906000" cy="3970318"/>
          </a:xfrm>
          <a:prstGeom prst="rect">
            <a:avLst/>
          </a:prstGeom>
          <a:noFill/>
        </p:spPr>
        <p:txBody>
          <a:bodyPr wrap="square" lIns="91440" tIns="45720" rIns="91440" bIns="45720">
            <a:spAutoFit/>
          </a:bodyPr>
          <a:lstStyle/>
          <a:p>
            <a:pPr>
              <a:lnSpc>
                <a:spcPct val="150000"/>
              </a:lnSpc>
            </a:pPr>
            <a:r>
              <a:rPr lang="en-US" sz="28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The architect does this because a </a:t>
            </a:r>
            <a:r>
              <a:rPr lang="en-US" sz="2800" b="1" i="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oire Light" pitchFamily="2" charset="0"/>
              </a:rPr>
              <a:t>single mind</a:t>
            </a:r>
            <a:r>
              <a:rPr lang="en-US" sz="28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is needed to ensure a system’s conceptual integrity, and perhaps because the architect doesn’t think that the team members are sufficiently skilled to make those </a:t>
            </a:r>
            <a:r>
              <a:rPr lang="en-US" sz="2800" b="1" i="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oire Light" pitchFamily="2" charset="0"/>
              </a:rPr>
              <a:t>decisions</a:t>
            </a:r>
            <a:r>
              <a:rPr lang="en-US" sz="28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Often, such </a:t>
            </a:r>
            <a:r>
              <a:rPr lang="en-US" sz="2800" b="1" i="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oire Light" pitchFamily="2" charset="0"/>
              </a:rPr>
              <a:t>decisions</a:t>
            </a:r>
            <a:r>
              <a:rPr lang="en-US" sz="28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must be made </a:t>
            </a:r>
            <a:r>
              <a:rPr lang="en-US" sz="2800" b="1" i="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oire Light" pitchFamily="2" charset="0"/>
              </a:rPr>
              <a:t>early</a:t>
            </a:r>
            <a:r>
              <a:rPr lang="en-US" sz="28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on so that everyone else has a </a:t>
            </a:r>
            <a:r>
              <a:rPr lang="en-US" sz="2800" b="1" i="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oire Light" pitchFamily="2" charset="0"/>
              </a:rPr>
              <a:t>plan to follow</a:t>
            </a:r>
            <a:r>
              <a:rPr lang="en-US" sz="28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a:t>
            </a: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endParaRPr>
          </a:p>
        </p:txBody>
      </p:sp>
      <p:sp>
        <p:nvSpPr>
          <p:cNvPr id="8" name="TextBox 7"/>
          <p:cNvSpPr txBox="1"/>
          <p:nvPr/>
        </p:nvSpPr>
        <p:spPr>
          <a:xfrm>
            <a:off x="905426" y="1047990"/>
            <a:ext cx="8095147" cy="1077218"/>
          </a:xfrm>
          <a:prstGeom prst="rect">
            <a:avLst/>
          </a:prstGeom>
          <a:noFill/>
        </p:spPr>
        <p:txBody>
          <a:bodyPr wrap="square" rtlCol="0">
            <a:spAutoFit/>
          </a:bodyPr>
          <a:lstStyle/>
          <a:p>
            <a:pPr algn="ctr"/>
            <a:r>
              <a:rPr lang="en-US" sz="3200" b="1" i="0" spc="150" dirty="0">
                <a:ln w="11430"/>
                <a:solidFill>
                  <a:schemeClr val="tx1">
                    <a:lumMod val="65000"/>
                    <a:lumOff val="35000"/>
                  </a:schemeClr>
                </a:solidFill>
                <a:effectLst>
                  <a:innerShdw blurRad="63500" dist="50800" dir="18900000">
                    <a:prstClr val="black">
                      <a:alpha val="50000"/>
                    </a:prstClr>
                  </a:innerShdw>
                </a:effectLst>
                <a:latin typeface="Moire Light" pitchFamily="2" charset="0"/>
              </a:rPr>
              <a:t>Is the person who makes all the important decisions</a:t>
            </a:r>
            <a:r>
              <a:rPr lang="en-US" sz="3200" b="1" i="0" spc="150" dirty="0" smtClean="0">
                <a:ln w="11430"/>
                <a:solidFill>
                  <a:schemeClr val="tx1">
                    <a:lumMod val="65000"/>
                    <a:lumOff val="35000"/>
                  </a:schemeClr>
                </a:solidFill>
                <a:effectLst>
                  <a:innerShdw blurRad="63500" dist="50800" dir="18900000">
                    <a:prstClr val="black">
                      <a:alpha val="50000"/>
                    </a:prstClr>
                  </a:innerShdw>
                </a:effectLst>
                <a:latin typeface="Moire Light" pitchFamily="2" charset="0"/>
              </a:rPr>
              <a:t>.</a:t>
            </a:r>
            <a:endParaRPr lang="en-US" sz="3200" b="1" i="0" spc="150" dirty="0">
              <a:ln w="11430"/>
              <a:solidFill>
                <a:schemeClr val="tx1">
                  <a:lumMod val="65000"/>
                  <a:lumOff val="35000"/>
                </a:schemeClr>
              </a:solidFill>
              <a:effectLst>
                <a:innerShdw blurRad="63500" dist="50800" dir="18900000">
                  <a:prstClr val="black">
                    <a:alpha val="50000"/>
                  </a:prstClr>
                </a:innerShdw>
              </a:effectLst>
              <a:latin typeface="Moire Light" pitchFamily="2" charset="0"/>
            </a:endParaRPr>
          </a:p>
        </p:txBody>
      </p:sp>
    </p:spTree>
    <p:extLst>
      <p:ext uri="{BB962C8B-B14F-4D97-AF65-F5344CB8AC3E}">
        <p14:creationId xmlns:p14="http://schemas.microsoft.com/office/powerpoint/2010/main" val="2437469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Architectus</a:t>
            </a:r>
            <a:r>
              <a:rPr lang="it-IT" sz="1800" dirty="0">
                <a:solidFill>
                  <a:schemeClr val="tx1">
                    <a:lumMod val="65000"/>
                    <a:lumOff val="35000"/>
                  </a:schemeClr>
                </a:solidFill>
              </a:rPr>
              <a:t> </a:t>
            </a:r>
            <a:r>
              <a:rPr lang="it-IT" sz="1800" dirty="0" smtClean="0">
                <a:solidFill>
                  <a:schemeClr val="tx1">
                    <a:lumMod val="65000"/>
                    <a:lumOff val="35000"/>
                  </a:schemeClr>
                </a:solidFill>
              </a:rPr>
              <a:t>«</a:t>
            </a:r>
            <a:r>
              <a:rPr lang="it-IT" sz="1800" dirty="0" err="1" smtClean="0">
                <a:solidFill>
                  <a:schemeClr val="tx1">
                    <a:lumMod val="65000"/>
                    <a:lumOff val="35000"/>
                  </a:schemeClr>
                </a:solidFill>
              </a:rPr>
              <a:t>Oryzus</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8</a:t>
            </a:fld>
            <a:endParaRPr lang="en-US" dirty="0"/>
          </a:p>
        </p:txBody>
      </p:sp>
      <p:sp>
        <p:nvSpPr>
          <p:cNvPr id="11" name="TextBox 10"/>
          <p:cNvSpPr txBox="1"/>
          <p:nvPr/>
        </p:nvSpPr>
        <p:spPr>
          <a:xfrm>
            <a:off x="219076" y="1005446"/>
            <a:ext cx="9410700" cy="1754326"/>
          </a:xfrm>
          <a:prstGeom prst="rect">
            <a:avLst/>
          </a:prstGeom>
          <a:noFill/>
        </p:spPr>
        <p:txBody>
          <a:bodyPr wrap="square" rtlCol="0">
            <a:spAutoFit/>
          </a:bodyPr>
          <a:lstStyle/>
          <a:p>
            <a:pPr algn="ctr">
              <a:lnSpc>
                <a:spcPct val="150000"/>
              </a:lnSpc>
            </a:pPr>
            <a:r>
              <a:rPr lang="en-US" sz="2400" b="1" i="0" spc="150" dirty="0" smtClean="0">
                <a:ln w="11430"/>
                <a:solidFill>
                  <a:schemeClr val="tx1">
                    <a:lumMod val="65000"/>
                    <a:lumOff val="35000"/>
                  </a:schemeClr>
                </a:solidFill>
                <a:effectLst>
                  <a:innerShdw blurRad="63500" dist="50800" dir="18900000">
                    <a:prstClr val="black">
                      <a:alpha val="50000"/>
                    </a:prstClr>
                  </a:innerShdw>
                </a:effectLst>
                <a:latin typeface="Moire Light" pitchFamily="2" charset="0"/>
              </a:rPr>
              <a:t>This kind of architect must be very aware of what’s going on in the project, looking out for important issues and tackling them before they become a serious problem.</a:t>
            </a:r>
            <a:endParaRPr lang="it-IT" sz="2400" i="0" dirty="0" smtClean="0">
              <a:latin typeface="Moire Light"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 y="3085283"/>
            <a:ext cx="9906000" cy="3297283"/>
          </a:xfrm>
          <a:prstGeom prst="rect">
            <a:avLst/>
          </a:prstGeom>
        </p:spPr>
      </p:pic>
    </p:spTree>
    <p:extLst>
      <p:ext uri="{BB962C8B-B14F-4D97-AF65-F5344CB8AC3E}">
        <p14:creationId xmlns:p14="http://schemas.microsoft.com/office/powerpoint/2010/main" val="1539946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799" y="3085283"/>
            <a:ext cx="9906000" cy="3297283"/>
          </a:xfrm>
          <a:prstGeom prst="rect">
            <a:avLst/>
          </a:prstGeom>
        </p:spPr>
      </p:pic>
      <p:sp>
        <p:nvSpPr>
          <p:cNvPr id="4" name="Title 3"/>
          <p:cNvSpPr>
            <a:spLocks noGrp="1"/>
          </p:cNvSpPr>
          <p:nvPr>
            <p:ph type="title"/>
          </p:nvPr>
        </p:nvSpPr>
        <p:spPr>
          <a:xfrm>
            <a:off x="318974" y="261938"/>
            <a:ext cx="8280400" cy="360362"/>
          </a:xfrm>
        </p:spPr>
        <p:txBody>
          <a:bodyPr/>
          <a:lstStyle/>
          <a:p>
            <a:r>
              <a:rPr lang="it-IT" sz="1800" dirty="0" err="1">
                <a:solidFill>
                  <a:schemeClr val="tx1">
                    <a:lumMod val="65000"/>
                    <a:lumOff val="35000"/>
                  </a:schemeClr>
                </a:solidFill>
              </a:rPr>
              <a:t>Architectus</a:t>
            </a:r>
            <a:r>
              <a:rPr lang="it-IT" sz="1800" dirty="0">
                <a:solidFill>
                  <a:schemeClr val="tx1">
                    <a:lumMod val="65000"/>
                    <a:lumOff val="35000"/>
                  </a:schemeClr>
                </a:solidFill>
              </a:rPr>
              <a:t> </a:t>
            </a:r>
            <a:r>
              <a:rPr lang="it-IT" sz="1800" dirty="0" smtClean="0">
                <a:solidFill>
                  <a:schemeClr val="tx1">
                    <a:lumMod val="65000"/>
                    <a:lumOff val="35000"/>
                  </a:schemeClr>
                </a:solidFill>
              </a:rPr>
              <a:t>«</a:t>
            </a:r>
            <a:r>
              <a:rPr lang="it-IT" sz="1800" dirty="0" err="1" smtClean="0">
                <a:solidFill>
                  <a:schemeClr val="tx1">
                    <a:lumMod val="65000"/>
                    <a:lumOff val="35000"/>
                  </a:schemeClr>
                </a:solidFill>
              </a:rPr>
              <a:t>Oryzus</a:t>
            </a:r>
            <a:r>
              <a:rPr lang="it-IT" sz="1800" dirty="0" smtClean="0">
                <a:solidFill>
                  <a:schemeClr val="tx1">
                    <a:lumMod val="65000"/>
                    <a:lumOff val="35000"/>
                  </a:schemeClr>
                </a:solidFill>
              </a:rPr>
              <a:t>»</a:t>
            </a:r>
            <a:endParaRPr lang="it-IT" sz="1800" dirty="0">
              <a:solidFill>
                <a:schemeClr val="tx1">
                  <a:lumMod val="65000"/>
                  <a:lumOff val="35000"/>
                </a:schemeClr>
              </a:solidFill>
            </a:endParaRPr>
          </a:p>
        </p:txBody>
      </p:sp>
      <p:sp>
        <p:nvSpPr>
          <p:cNvPr id="7" name="Slide Number Placeholder 6"/>
          <p:cNvSpPr>
            <a:spLocks noGrp="1"/>
          </p:cNvSpPr>
          <p:nvPr>
            <p:ph type="sldNum" sz="quarter" idx="10"/>
          </p:nvPr>
        </p:nvSpPr>
        <p:spPr/>
        <p:txBody>
          <a:bodyPr/>
          <a:lstStyle/>
          <a:p>
            <a:pPr>
              <a:defRPr/>
            </a:pPr>
            <a:fld id="{8EA3B8B9-3C40-4EC8-B634-A19A162BBFEB}" type="slidenum">
              <a:rPr lang="en-US" smtClean="0"/>
              <a:pPr>
                <a:defRPr/>
              </a:pPr>
              <a:t>9</a:t>
            </a:fld>
            <a:endParaRPr lang="en-US" dirty="0"/>
          </a:p>
        </p:txBody>
      </p:sp>
      <p:sp>
        <p:nvSpPr>
          <p:cNvPr id="6" name="Rectangle 5"/>
          <p:cNvSpPr/>
          <p:nvPr/>
        </p:nvSpPr>
        <p:spPr>
          <a:xfrm>
            <a:off x="-1" y="3041630"/>
            <a:ext cx="9839325" cy="3416320"/>
          </a:xfrm>
          <a:prstGeom prst="rect">
            <a:avLst/>
          </a:prstGeom>
          <a:noFill/>
        </p:spPr>
        <p:txBody>
          <a:bodyPr wrap="square" lIns="91440" tIns="45720" rIns="91440" bIns="45720">
            <a:spAutoFit/>
          </a:bodyPr>
          <a:lstStyle/>
          <a:p>
            <a:pPr>
              <a:lnSpc>
                <a:spcPct val="150000"/>
              </a:lnSpc>
            </a:pPr>
            <a:r>
              <a:rPr lang="en-US" sz="2400" b="1" i="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The most </a:t>
            </a:r>
            <a:r>
              <a:rPr lang="en-US" sz="24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noticeable part of the work is the </a:t>
            </a:r>
            <a:r>
              <a:rPr lang="en-US" sz="2400" b="1" i="0" dirty="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latin typeface="Moire Light" pitchFamily="2" charset="0"/>
              </a:rPr>
              <a:t>intense collaboration</a:t>
            </a:r>
            <a:r>
              <a:rPr lang="en-US" sz="24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In the morning, the architect </a:t>
            </a:r>
            <a:r>
              <a:rPr lang="en-US" sz="2400" b="1" i="0" dirty="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latin typeface="Moire Light" pitchFamily="2" charset="0"/>
              </a:rPr>
              <a:t>programs with a developer</a:t>
            </a:r>
            <a:r>
              <a:rPr lang="en-US" sz="24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trying to harvest some common locking code. In the afternoon, the architect participates in a requirements session, helping explain to the requirements people the </a:t>
            </a:r>
            <a:r>
              <a:rPr lang="en-US" sz="2400" b="1" i="0" dirty="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latin typeface="Moire Light" pitchFamily="2" charset="0"/>
              </a:rPr>
              <a:t>technical consequences</a:t>
            </a:r>
            <a:r>
              <a:rPr lang="en-US" sz="2400" b="1" i="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 of some of their ideas in non-technical terms—such as </a:t>
            </a:r>
            <a:r>
              <a:rPr lang="en-US" sz="2400" b="1" i="0" dirty="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latin typeface="Moire Light" pitchFamily="2" charset="0"/>
              </a:rPr>
              <a:t>development costs</a:t>
            </a:r>
            <a:r>
              <a:rPr lang="en-US" sz="2400" b="1" i="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rPr>
              <a:t>.</a:t>
            </a:r>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ire Light" pitchFamily="2" charset="0"/>
            </a:endParaRPr>
          </a:p>
        </p:txBody>
      </p:sp>
      <p:sp>
        <p:nvSpPr>
          <p:cNvPr id="9" name="TextBox 8"/>
          <p:cNvSpPr txBox="1"/>
          <p:nvPr/>
        </p:nvSpPr>
        <p:spPr>
          <a:xfrm>
            <a:off x="219076" y="1005446"/>
            <a:ext cx="9410700" cy="1754326"/>
          </a:xfrm>
          <a:prstGeom prst="rect">
            <a:avLst/>
          </a:prstGeom>
          <a:noFill/>
        </p:spPr>
        <p:txBody>
          <a:bodyPr wrap="square" rtlCol="0">
            <a:spAutoFit/>
          </a:bodyPr>
          <a:lstStyle/>
          <a:p>
            <a:pPr algn="ctr">
              <a:lnSpc>
                <a:spcPct val="150000"/>
              </a:lnSpc>
            </a:pPr>
            <a:r>
              <a:rPr lang="en-US" sz="2400" b="1" i="0" spc="150" dirty="0" smtClean="0">
                <a:ln w="11430"/>
                <a:solidFill>
                  <a:schemeClr val="tx1">
                    <a:lumMod val="65000"/>
                    <a:lumOff val="35000"/>
                  </a:schemeClr>
                </a:solidFill>
                <a:effectLst>
                  <a:innerShdw blurRad="63500" dist="50800" dir="18900000">
                    <a:prstClr val="black">
                      <a:alpha val="50000"/>
                    </a:prstClr>
                  </a:innerShdw>
                </a:effectLst>
                <a:latin typeface="Moire Light" pitchFamily="2" charset="0"/>
              </a:rPr>
              <a:t>This kind of architect must be very aware of what’s going on in the project, looking out for important issues and tackling them before they become a serious problem.</a:t>
            </a:r>
            <a:endParaRPr lang="it-IT" sz="2400" i="0" dirty="0" smtClean="0">
              <a:latin typeface="Moire Light" pitchFamily="2" charset="0"/>
            </a:endParaRPr>
          </a:p>
        </p:txBody>
      </p:sp>
    </p:spTree>
    <p:extLst>
      <p:ext uri="{BB962C8B-B14F-4D97-AF65-F5344CB8AC3E}">
        <p14:creationId xmlns:p14="http://schemas.microsoft.com/office/powerpoint/2010/main" val="1276386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VERSION" val="3.00"/>
  <p:tag name="OFFICE" val="Standard Italy BW"/>
  <p:tag name="FOOTER" val="TRUE"/>
  <p:tag name="OFFICECODE" val="FALSE"/>
  <p:tag name="LOGO" val="FALSE"/>
  <p:tag name="PRESENTATIONTYPE" val="ACROSSTHETABLE"/>
  <p:tag name="BACKGROUNDINTENSITY" val="LIGHT"/>
  <p:tag name="BACKGROUNDCOLOR" val="16777215"/>
  <p:tag name="PAPERSIZE" val="A4"/>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Slide Title &amp;1:"/>
  <p:tag name="FILL" val="true"/>
  <p:tag name="OPTIONAL" val="false"/>
  <p:tag name="NAME" val="Title1"/>
  <p:tag name="HEIGHT" val="1"/>
  <p:tag name="INDENTED" val="false"/>
  <p:tag name="CAPTION HEIGHT" val="1"/>
</p:tagLst>
</file>

<file path=ppt/theme/theme1.xml><?xml version="1.0" encoding="utf-8"?>
<a:theme xmlns:a="http://schemas.openxmlformats.org/drawingml/2006/main" name="6_Struttura predefinita">
  <a:themeElements>
    <a:clrScheme name="Tecnologi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6_Struttura predefinita">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1003300" rtl="0" eaLnBrk="0" fontAlgn="base" latinLnBrk="0" hangingPunct="0">
          <a:lnSpc>
            <a:spcPct val="100000"/>
          </a:lnSpc>
          <a:spcBef>
            <a:spcPct val="0"/>
          </a:spcBef>
          <a:spcAft>
            <a:spcPct val="0"/>
          </a:spcAft>
          <a:buClrTx/>
          <a:buSzTx/>
          <a:buFontTx/>
          <a:buNone/>
          <a:tabLst>
            <a:tab pos="531813" algn="l"/>
          </a:tabLst>
          <a:defRPr kumimoji="0" lang="en-US" sz="2200" b="0" i="1" u="none" strike="noStrike" cap="none" normalizeH="0" baseline="0" smtClean="0">
            <a:ln>
              <a:noFill/>
            </a:ln>
            <a:solidFill>
              <a:schemeClr val="tx1"/>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1003300" rtl="0" eaLnBrk="0" fontAlgn="base" latinLnBrk="0" hangingPunct="0">
          <a:lnSpc>
            <a:spcPct val="100000"/>
          </a:lnSpc>
          <a:spcBef>
            <a:spcPct val="0"/>
          </a:spcBef>
          <a:spcAft>
            <a:spcPct val="0"/>
          </a:spcAft>
          <a:buClrTx/>
          <a:buSzTx/>
          <a:buFontTx/>
          <a:buNone/>
          <a:tabLst>
            <a:tab pos="531813" algn="l"/>
          </a:tabLst>
          <a:defRPr kumimoji="0" lang="en-US" sz="2200" b="0" i="1" u="none" strike="noStrike" cap="none" normalizeH="0" baseline="0" smtClean="0">
            <a:ln>
              <a:noFill/>
            </a:ln>
            <a:solidFill>
              <a:schemeClr val="tx1"/>
            </a:solidFill>
            <a:effectLst/>
            <a:latin typeface="Verdana" pitchFamily="34" charset="0"/>
            <a:cs typeface="Times New Roman" pitchFamily="18" charset="0"/>
          </a:defRPr>
        </a:defPPr>
      </a:lstStyle>
    </a:lnDef>
  </a:objectDefaults>
  <a:extraClrSchemeLst>
    <a:extraClrScheme>
      <a:clrScheme name="Struttura predefinita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Summary xmlns="8114cbbf-7704-4301-a290-c22cc6a7a979">false</Summary>
    <Ordine_x0020_del_x0020_giorno xmlns="8114cbbf-7704-4301-a290-c22cc6a7a979">false</Ordine_x0020_del_x0020_giorno>
    <_dlc_DocId xmlns="23bc4c29-e445-4e02-a3f1-e7c72af311f1">RNT3R3JZ7RVJ-644-2475</_dlc_DocId>
    <_dlc_DocIdUrl xmlns="23bc4c29-e445-4e02-a3f1-e7c72af311f1">
      <Url>http://sps.yoox.net/Technology/TPC/_layouts/DocIdRedir.aspx?ID=RNT3R3JZ7RVJ-644-2475</Url>
      <Description>RNT3R3JZ7RVJ-644-2475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A6BEC7637FBDEB428B0EF08847497409" ma:contentTypeVersion="6" ma:contentTypeDescription="Create a new document." ma:contentTypeScope="" ma:versionID="1a56ce5055df50b041cf7f0af76c6ac8">
  <xsd:schema xmlns:xsd="http://www.w3.org/2001/XMLSchema" xmlns:xs="http://www.w3.org/2001/XMLSchema" xmlns:p="http://schemas.microsoft.com/office/2006/metadata/properties" xmlns:ns2="23bc4c29-e445-4e02-a3f1-e7c72af311f1" xmlns:ns3="8114cbbf-7704-4301-a290-c22cc6a7a979" targetNamespace="http://schemas.microsoft.com/office/2006/metadata/properties" ma:root="true" ma:fieldsID="02d0c88605c2d9df9b4fedfb5c2b49b9" ns2:_="" ns3:_="">
    <xsd:import namespace="23bc4c29-e445-4e02-a3f1-e7c72af311f1"/>
    <xsd:import namespace="8114cbbf-7704-4301-a290-c22cc6a7a979"/>
    <xsd:element name="properties">
      <xsd:complexType>
        <xsd:sequence>
          <xsd:element name="documentManagement">
            <xsd:complexType>
              <xsd:all>
                <xsd:element ref="ns2:_dlc_DocId" minOccurs="0"/>
                <xsd:element ref="ns2:_dlc_DocIdUrl" minOccurs="0"/>
                <xsd:element ref="ns2:_dlc_DocIdPersistId" minOccurs="0"/>
                <xsd:element ref="ns3:Ordine_x0020_del_x0020_giorno" minOccurs="0"/>
                <xsd:element ref="ns3:Summa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bc4c29-e445-4e02-a3f1-e7c72af311f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14cbbf-7704-4301-a290-c22cc6a7a979" elementFormDefault="qualified">
    <xsd:import namespace="http://schemas.microsoft.com/office/2006/documentManagement/types"/>
    <xsd:import namespace="http://schemas.microsoft.com/office/infopath/2007/PartnerControls"/>
    <xsd:element name="Ordine_x0020_del_x0020_giorno" ma:index="11" nillable="true" ma:displayName="Ordine del giorno" ma:default="0" ma:internalName="Ordine_x0020_del_x0020_giorno">
      <xsd:simpleType>
        <xsd:restriction base="dms:Boolean"/>
      </xsd:simpleType>
    </xsd:element>
    <xsd:element name="Summary" ma:index="12" nillable="true" ma:displayName="Summary" ma:default="0" ma:internalName="Summary">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332DDE-BA22-4408-9CA1-CECC6DD632DE}">
  <ds:schemaRefs>
    <ds:schemaRef ds:uri="http://schemas.microsoft.com/sharepoint/events"/>
  </ds:schemaRefs>
</ds:datastoreItem>
</file>

<file path=customXml/itemProps2.xml><?xml version="1.0" encoding="utf-8"?>
<ds:datastoreItem xmlns:ds="http://schemas.openxmlformats.org/officeDocument/2006/customXml" ds:itemID="{CD67F5F1-6FFE-497D-9F6E-6B5C36B1A07E}">
  <ds:schemaRefs>
    <ds:schemaRef ds:uri="http://schemas.microsoft.com/office/2006/metadata/longProperties"/>
  </ds:schemaRefs>
</ds:datastoreItem>
</file>

<file path=customXml/itemProps3.xml><?xml version="1.0" encoding="utf-8"?>
<ds:datastoreItem xmlns:ds="http://schemas.openxmlformats.org/officeDocument/2006/customXml" ds:itemID="{6517EFBB-A80B-4C42-A373-6B1710AB1BAF}">
  <ds:schemaRefs>
    <ds:schemaRef ds:uri="http://schemas.microsoft.com/office/2006/metadata/properties"/>
    <ds:schemaRef ds:uri="8114cbbf-7704-4301-a290-c22cc6a7a979"/>
    <ds:schemaRef ds:uri="http://purl.org/dc/term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23bc4c29-e445-4e02-a3f1-e7c72af311f1"/>
  </ds:schemaRefs>
</ds:datastoreItem>
</file>

<file path=customXml/itemProps4.xml><?xml version="1.0" encoding="utf-8"?>
<ds:datastoreItem xmlns:ds="http://schemas.openxmlformats.org/officeDocument/2006/customXml" ds:itemID="{810A98AE-8FE0-47E7-A6A7-9C46059898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bc4c29-e445-4e02-a3f1-e7c72af311f1"/>
    <ds:schemaRef ds:uri="8114cbbf-7704-4301-a290-c22cc6a7a9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E7E399E-B87E-473E-8543-EBF187DB39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148597</TotalTime>
  <Words>1090</Words>
  <Application>Microsoft Office PowerPoint</Application>
  <PresentationFormat>A4 Paper (210x297 mm)</PresentationFormat>
  <Paragraphs>155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6_Struttura predefinita</vt:lpstr>
      <vt:lpstr>Who is the «Architect»?</vt:lpstr>
      <vt:lpstr>What is «Architecture»?</vt:lpstr>
      <vt:lpstr>Developers who transcendeds their own nature</vt:lpstr>
      <vt:lpstr>Clearly a completely bogus definition...</vt:lpstr>
      <vt:lpstr>Clearly a completely bogus definition...</vt:lpstr>
      <vt:lpstr>Architectus «Reloadus»</vt:lpstr>
      <vt:lpstr>Architectus «Reloadus»</vt:lpstr>
      <vt:lpstr>Architectus «Oryzus»</vt:lpstr>
      <vt:lpstr>Architectus «Oryzus»</vt:lpstr>
      <vt:lpstr>Architectus «Oryzus» (Part II)</vt:lpstr>
      <vt:lpstr>Architect's value</vt:lpstr>
      <vt:lpstr>«Leading»</vt:lpstr>
      <vt:lpstr>The needs for «early decisions»</vt:lpstr>
      <vt:lpstr>«Irreversibility»</vt:lpstr>
      <vt:lpstr>Facing irreversibility</vt:lpstr>
      <vt:lpstr>Facing irreversibility</vt:lpstr>
      <vt:lpstr>Architects Don’t Code</vt:lpstr>
      <vt:lpstr>Architects Play Golf</vt:lpstr>
      <vt:lpstr>Practices of an Agile Developer</vt:lpstr>
      <vt:lpstr>A conflict in team structure</vt:lpstr>
      <vt:lpstr>When it comes to dedicated software architect…</vt:lpstr>
      <vt:lpstr>Architecture as a Service</vt:lpstr>
      <vt:lpstr>A conflict in process</vt:lpstr>
      <vt:lpstr>Superarchitect!</vt:lpstr>
      <vt:lpstr>What architecture is not</vt:lpstr>
      <vt:lpstr>About centralised governance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michi</dc:creator>
  <cp:lastModifiedBy>Baldi Nicola</cp:lastModifiedBy>
  <cp:revision>9014</cp:revision>
  <cp:lastPrinted>2013-05-13T13:27:04Z</cp:lastPrinted>
  <dcterms:created xsi:type="dcterms:W3CDTF">1996-11-19T17:06:52Z</dcterms:created>
  <dcterms:modified xsi:type="dcterms:W3CDTF">2014-09-14T09:00:53Z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Type">
    <vt:lpwstr>AcrossTheTable</vt:lpwstr>
  </property>
  <property fmtid="{D5CDD505-2E9C-101B-9397-08002B2CF9AE}" pid="3" name="BackgroundColor">
    <vt:lpwstr>255,255,255</vt:lpwstr>
  </property>
  <property fmtid="{D5CDD505-2E9C-101B-9397-08002B2CF9AE}" pid="4" name="BackgroundIntensity">
    <vt:lpwstr>Light</vt:lpwstr>
  </property>
  <property fmtid="{D5CDD505-2E9C-101B-9397-08002B2CF9AE}" pid="5" name="PaperSize">
    <vt:lpwstr>A4</vt:lpwstr>
  </property>
  <property fmtid="{D5CDD505-2E9C-101B-9397-08002B2CF9AE}" pid="6" name="Logo">
    <vt:lpwstr>False</vt:lpwstr>
  </property>
  <property fmtid="{D5CDD505-2E9C-101B-9397-08002B2CF9AE}" pid="7" name="OfficeCode">
    <vt:lpwstr>False</vt:lpwstr>
  </property>
  <property fmtid="{D5CDD505-2E9C-101B-9397-08002B2CF9AE}" pid="8" name="Footer">
    <vt:lpwstr>True</vt:lpwstr>
  </property>
  <property fmtid="{D5CDD505-2E9C-101B-9397-08002B2CF9AE}" pid="9" name="SPSDescription">
    <vt:lpwstr/>
  </property>
  <property fmtid="{D5CDD505-2E9C-101B-9397-08002B2CF9AE}" pid="10" name="Owner">
    <vt:lpwstr/>
  </property>
  <property fmtid="{D5CDD505-2E9C-101B-9397-08002B2CF9AE}" pid="11" name="Status">
    <vt:lpwstr/>
  </property>
  <property fmtid="{D5CDD505-2E9C-101B-9397-08002B2CF9AE}" pid="12" name="ContentType">
    <vt:lpwstr>Document</vt:lpwstr>
  </property>
  <property fmtid="{D5CDD505-2E9C-101B-9397-08002B2CF9AE}" pid="13" name="ContentTypeId">
    <vt:lpwstr>0x010100A6BEC7637FBDEB428B0EF08847497409</vt:lpwstr>
  </property>
  <property fmtid="{D5CDD505-2E9C-101B-9397-08002B2CF9AE}" pid="14" name="_dlc_DocIdItemGuid">
    <vt:lpwstr>e8b2aa9e-d2cf-4092-a900-67d166bcf94c</vt:lpwstr>
  </property>
</Properties>
</file>