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56" r:id="rId3"/>
    <p:sldId id="261" r:id="rId4"/>
    <p:sldId id="278" r:id="rId5"/>
    <p:sldId id="27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89" autoAdjust="0"/>
    <p:restoredTop sz="87119" autoAdjust="0"/>
  </p:normalViewPr>
  <p:slideViewPr>
    <p:cSldViewPr>
      <p:cViewPr>
        <p:scale>
          <a:sx n="86" d="100"/>
          <a:sy n="86" d="100"/>
        </p:scale>
        <p:origin x="-89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4.0000000000000112E-2</c:v>
                </c:pt>
                <c:pt idx="2">
                  <c:v>6.0000000000000143E-2</c:v>
                </c:pt>
                <c:pt idx="3">
                  <c:v>8.0000000000000224E-2</c:v>
                </c:pt>
                <c:pt idx="4">
                  <c:v>0.1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0.60000000000000064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878464"/>
        <c:axId val="117502464"/>
      </c:lineChart>
      <c:catAx>
        <c:axId val="90878464"/>
        <c:scaling>
          <c:orientation val="minMax"/>
        </c:scaling>
        <c:delete val="0"/>
        <c:axPos val="b"/>
        <c:majorTickMark val="out"/>
        <c:minorTickMark val="none"/>
        <c:tickLblPos val="nextTo"/>
        <c:crossAx val="117502464"/>
        <c:crosses val="autoZero"/>
        <c:auto val="1"/>
        <c:lblAlgn val="ctr"/>
        <c:lblOffset val="100"/>
        <c:noMultiLvlLbl val="0"/>
      </c:catAx>
      <c:valAx>
        <c:axId val="1175024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90878464"/>
        <c:crosses val="autoZero"/>
        <c:crossBetween val="between"/>
      </c:valAx>
      <c:spPr>
        <a:noFill/>
      </c:spPr>
    </c:plotArea>
    <c:legend>
      <c:legendPos val="r"/>
      <c:overlay val="0"/>
      <c:spPr>
        <a:noFill/>
      </c:spPr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641792"/>
        <c:axId val="123782272"/>
      </c:lineChart>
      <c:catAx>
        <c:axId val="926417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82272"/>
        <c:crosses val="autoZero"/>
        <c:auto val="1"/>
        <c:lblAlgn val="ctr"/>
        <c:lblOffset val="100"/>
        <c:noMultiLvlLbl val="0"/>
      </c:catAx>
      <c:valAx>
        <c:axId val="1237822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26417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0.2</c:v>
                </c:pt>
                <c:pt idx="4">
                  <c:v>0.5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0.15000000000000024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0.70000000000000062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643840"/>
        <c:axId val="123787456"/>
      </c:lineChart>
      <c:catAx>
        <c:axId val="92643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87456"/>
        <c:crosses val="autoZero"/>
        <c:auto val="1"/>
        <c:lblAlgn val="ctr"/>
        <c:lblOffset val="100"/>
        <c:noMultiLvlLbl val="0"/>
      </c:catAx>
      <c:valAx>
        <c:axId val="1237874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26438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009920"/>
        <c:axId val="91072192"/>
      </c:lineChart>
      <c:catAx>
        <c:axId val="117009920"/>
        <c:scaling>
          <c:orientation val="minMax"/>
        </c:scaling>
        <c:delete val="0"/>
        <c:axPos val="b"/>
        <c:majorTickMark val="out"/>
        <c:minorTickMark val="none"/>
        <c:tickLblPos val="nextTo"/>
        <c:crossAx val="91072192"/>
        <c:crosses val="autoZero"/>
        <c:auto val="1"/>
        <c:lblAlgn val="ctr"/>
        <c:lblOffset val="100"/>
        <c:noMultiLvlLbl val="0"/>
      </c:catAx>
      <c:valAx>
        <c:axId val="910721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70099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4C11-8753-48DA-A679-F3DE3822A59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4F9E49C6-2D85-4F3F-BB64-709CDA0430F3}" type="slidenum">
              <a:rPr lang="en-US" sz="1200"/>
              <a:pPr algn="r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i="0" baseline="0" smtClean="0">
                <a:solidFill>
                  <a:schemeClr val="bg1"/>
                </a:solidFill>
              </a:rPr>
              <a:t>City </a:t>
            </a:r>
            <a:r>
              <a:rPr lang="en-US" i="0" baseline="0" smtClean="0">
                <a:solidFill>
                  <a:schemeClr val="bg1"/>
                </a:solidFill>
              </a:rPr>
              <a:t>Autumn </a:t>
            </a:r>
            <a:r>
              <a:rPr lang="en-US" i="0" baseline="0" dirty="0" smtClean="0">
                <a:solidFill>
                  <a:schemeClr val="bg1"/>
                </a:solidFill>
              </a:rPr>
              <a:t>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Steve Bohlen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Senior Software Engineer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Skiff, LLC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This model is an unattainable hypothetical that isn’t borne out by experience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14800" y="2362200"/>
            <a:ext cx="1905000" cy="914400"/>
          </a:xfrm>
          <a:prstGeom prst="wedgeRoundRectCallout">
            <a:avLst>
              <a:gd name="adj1" fmla="val -1935"/>
              <a:gd name="adj2" fmla="val 22045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Something always happens here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96000" y="5638800"/>
            <a:ext cx="1524000" cy="609600"/>
          </a:xfrm>
          <a:prstGeom prst="wedgeRoundRectCallout">
            <a:avLst>
              <a:gd name="adj1" fmla="val -76674"/>
              <a:gd name="adj2" fmla="val -22206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4267200"/>
            <a:ext cx="1447800" cy="685800"/>
          </a:xfrm>
          <a:prstGeom prst="wedgeRoundRectCallout">
            <a:avLst>
              <a:gd name="adj1" fmla="val -97855"/>
              <a:gd name="adj2" fmla="val -85585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</a:t>
            </a:r>
            <a:r>
              <a:rPr lang="en-US" smtClean="0">
                <a:latin typeface="+mj-lt"/>
              </a:rPr>
              <a:t>or here…</a:t>
            </a:r>
            <a:endParaRPr lang="en-US" dirty="0" smtClean="0"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09600" y="3048000"/>
            <a:ext cx="1600200" cy="609600"/>
          </a:xfrm>
          <a:prstGeom prst="wedgeRoundRectCallout">
            <a:avLst>
              <a:gd name="adj1" fmla="val 117463"/>
              <a:gd name="adj2" fmla="val 20391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0" y="3886200"/>
            <a:ext cx="1600200" cy="609600"/>
          </a:xfrm>
          <a:prstGeom prst="wedgeRoundRectCallout">
            <a:avLst>
              <a:gd name="adj1" fmla="val 100815"/>
              <a:gd name="adj2" fmla="val 4328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715000" y="1447800"/>
            <a:ext cx="1600200" cy="609600"/>
          </a:xfrm>
          <a:prstGeom prst="wedgeRoundRectCallout">
            <a:avLst>
              <a:gd name="adj1" fmla="val -12121"/>
              <a:gd name="adj2" fmla="val 30667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962400" y="6019800"/>
            <a:ext cx="1600200" cy="609600"/>
          </a:xfrm>
          <a:prstGeom prst="wedgeRoundRectCallout">
            <a:avLst>
              <a:gd name="adj1" fmla="val 5427"/>
              <a:gd name="adj2" fmla="val -23663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676400" y="6019800"/>
            <a:ext cx="1600200" cy="609600"/>
          </a:xfrm>
          <a:prstGeom prst="wedgeRoundRectCallout">
            <a:avLst>
              <a:gd name="adj1" fmla="val 128261"/>
              <a:gd name="adj2" fmla="val -305139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752600" y="2209800"/>
            <a:ext cx="1600200" cy="609600"/>
          </a:xfrm>
          <a:prstGeom prst="wedgeRoundRectCallout">
            <a:avLst>
              <a:gd name="adj1" fmla="val 52671"/>
              <a:gd name="adj2" fmla="val 15785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181600"/>
            <a:ext cx="1600200" cy="609600"/>
          </a:xfrm>
          <a:prstGeom prst="wedgeRoundRectCallout">
            <a:avLst>
              <a:gd name="adj1" fmla="val 204303"/>
              <a:gd name="adj2" fmla="val -19765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here!</a:t>
            </a:r>
          </a:p>
        </p:txBody>
      </p:sp>
      <p:sp>
        <p:nvSpPr>
          <p:cNvPr id="19" name="Oval 18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The Point:</a:t>
            </a:r>
          </a:p>
          <a:p>
            <a:pPr algn="ctr"/>
            <a:r>
              <a:rPr lang="en-US" i="1" dirty="0" smtClean="0">
                <a:latin typeface="+mj-lt"/>
              </a:rPr>
              <a:t>This model is an unattainable hypothetical that isn’t borne out by experience </a:t>
            </a:r>
            <a:r>
              <a:rPr lang="en-US" dirty="0" smtClean="0">
                <a:latin typeface="+mj-lt"/>
                <a:sym typeface="Wingdings" pitchFamily="2" charset="2"/>
              </a:rPr>
              <a:t>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438400"/>
            <a:ext cx="70866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VERTICAL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slices of complete functionality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All ‘layers’ of the application stack are fair-game for complete re-write at any time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additional functionality is added (regular progression)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new requirements are uncovered (irregular progression)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Huge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This makes redesigning the layers extremely difficult/inefficient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BDUF needed beyond general architectural overview-level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Business Value scales (nearly) linearly with effort expended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55.227% complete = 55.227% business value delivered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</a:t>
            </a: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Application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Agile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 Stability over the Life of the Project</a:t>
            </a:r>
          </a:p>
          <a:p>
            <a:pPr algn="ctr"/>
            <a:r>
              <a:rPr lang="en-US" dirty="0" smtClean="0"/>
              <a:t>(100% = totally stable component)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27432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1676400"/>
            <a:ext cx="3505200" cy="1143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Everything maintains a similar level of stability until the end of the project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6400" y="3124200"/>
            <a:ext cx="3505200" cy="762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Nothing is inviolate for change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4419600"/>
            <a:ext cx="3505200" cy="762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Solution can adapt to changing conditions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Evaluation of Traditional</a:t>
            </a:r>
            <a:br>
              <a:rPr lang="en-US" sz="3200" cap="none" dirty="0" smtClean="0"/>
            </a:br>
            <a:r>
              <a:rPr lang="en-US" sz="3200" cap="none" dirty="0" smtClean="0"/>
              <a:t>Development Methodology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4038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Q: if Agile offers greater flexibility, why Traditional Software Practices?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A: Without tools and practices to manage constant change to all aspects of a solution, chaos is the 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Traditional approach allows you to ‘lock in’ to a high-degree of stability the ‘foundational layers’ of your solution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Only one component is in high-flux (under construction) at any one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(to at least some degree) when coupled with high-fidelity requirements gathering and 100% hard-locked scopes-of-work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Q: When was the last time you had one of those…?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Doesn’t work (at all) when stakeholders don’t know what they really want/need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Leads to “</a:t>
            </a:r>
            <a:r>
              <a:rPr lang="en-US" i="1" dirty="0" smtClean="0">
                <a:solidFill>
                  <a:schemeClr val="bg1"/>
                </a:solidFill>
              </a:rPr>
              <a:t>Building the thing right</a:t>
            </a:r>
            <a:r>
              <a:rPr lang="en-US" dirty="0" smtClean="0">
                <a:solidFill>
                  <a:schemeClr val="bg1"/>
                </a:solidFill>
              </a:rPr>
              <a:t>” instead of “</a:t>
            </a:r>
            <a:r>
              <a:rPr lang="en-US" i="1" dirty="0" smtClean="0">
                <a:solidFill>
                  <a:schemeClr val="bg1"/>
                </a:solidFill>
              </a:rPr>
              <a:t>Building the right thing</a:t>
            </a:r>
            <a:r>
              <a:rPr lang="en-US" dirty="0" smtClean="0">
                <a:solidFill>
                  <a:schemeClr val="bg1"/>
                </a:solidFill>
              </a:rPr>
              <a:t>”`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Why the Focus on Tests?</a:t>
            </a:r>
            <a:endParaRPr lang="en-US" sz="3200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09800" y="2920800"/>
            <a:ext cx="4743000" cy="1371600"/>
          </a:xfrm>
          <a:custGeom>
            <a:avLst/>
            <a:gdLst>
              <a:gd name="connsiteX0" fmla="*/ 0 w 4569600"/>
              <a:gd name="connsiteY0" fmla="*/ 499200 h 1371600"/>
              <a:gd name="connsiteX1" fmla="*/ 1792800 w 4569600"/>
              <a:gd name="connsiteY1" fmla="*/ 117600 h 1371600"/>
              <a:gd name="connsiteX2" fmla="*/ 2671200 w 4569600"/>
              <a:gd name="connsiteY2" fmla="*/ 1204800 h 1371600"/>
              <a:gd name="connsiteX3" fmla="*/ 3528000 w 4569600"/>
              <a:gd name="connsiteY3" fmla="*/ 1118400 h 1371600"/>
              <a:gd name="connsiteX4" fmla="*/ 3499200 w 4569600"/>
              <a:gd name="connsiteY4" fmla="*/ 225600 h 1371600"/>
              <a:gd name="connsiteX5" fmla="*/ 4248000 w 4569600"/>
              <a:gd name="connsiteY5" fmla="*/ 636000 h 1371600"/>
              <a:gd name="connsiteX6" fmla="*/ 4550400 w 4569600"/>
              <a:gd name="connsiteY6" fmla="*/ 506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9600" h="1371600">
                <a:moveTo>
                  <a:pt x="0" y="499200"/>
                </a:moveTo>
                <a:cubicBezTo>
                  <a:pt x="673800" y="249600"/>
                  <a:pt x="1347600" y="0"/>
                  <a:pt x="1792800" y="117600"/>
                </a:cubicBezTo>
                <a:cubicBezTo>
                  <a:pt x="2238000" y="235200"/>
                  <a:pt x="2382000" y="1038000"/>
                  <a:pt x="2671200" y="1204800"/>
                </a:cubicBezTo>
                <a:cubicBezTo>
                  <a:pt x="2960400" y="1371600"/>
                  <a:pt x="3390000" y="1281600"/>
                  <a:pt x="3528000" y="1118400"/>
                </a:cubicBezTo>
                <a:cubicBezTo>
                  <a:pt x="3666000" y="955200"/>
                  <a:pt x="3379200" y="306000"/>
                  <a:pt x="3499200" y="225600"/>
                </a:cubicBezTo>
                <a:cubicBezTo>
                  <a:pt x="3619200" y="145200"/>
                  <a:pt x="4072800" y="589200"/>
                  <a:pt x="4248000" y="636000"/>
                </a:cubicBezTo>
                <a:cubicBezTo>
                  <a:pt x="4423200" y="682800"/>
                  <a:pt x="4569600" y="439200"/>
                  <a:pt x="4550400" y="506400"/>
                </a:cubicBezTo>
              </a:path>
            </a:pathLst>
          </a:custGeom>
          <a:ln w="3810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260800" y="3678000"/>
            <a:ext cx="4687200" cy="912000"/>
          </a:xfrm>
          <a:custGeom>
            <a:avLst/>
            <a:gdLst>
              <a:gd name="connsiteX0" fmla="*/ 0 w 4687200"/>
              <a:gd name="connsiteY0" fmla="*/ 346800 h 912000"/>
              <a:gd name="connsiteX1" fmla="*/ 727200 w 4687200"/>
              <a:gd name="connsiteY1" fmla="*/ 843600 h 912000"/>
              <a:gd name="connsiteX2" fmla="*/ 1576800 w 4687200"/>
              <a:gd name="connsiteY2" fmla="*/ 145200 h 912000"/>
              <a:gd name="connsiteX3" fmla="*/ 2563200 w 4687200"/>
              <a:gd name="connsiteY3" fmla="*/ 894000 h 912000"/>
              <a:gd name="connsiteX4" fmla="*/ 2988000 w 4687200"/>
              <a:gd name="connsiteY4" fmla="*/ 37200 h 912000"/>
              <a:gd name="connsiteX5" fmla="*/ 3592800 w 4687200"/>
              <a:gd name="connsiteY5" fmla="*/ 670800 h 912000"/>
              <a:gd name="connsiteX6" fmla="*/ 4687200 w 4687200"/>
              <a:gd name="connsiteY6" fmla="*/ 361200 h 9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7200" h="912000">
                <a:moveTo>
                  <a:pt x="0" y="346800"/>
                </a:moveTo>
                <a:cubicBezTo>
                  <a:pt x="232200" y="612000"/>
                  <a:pt x="464400" y="877200"/>
                  <a:pt x="727200" y="843600"/>
                </a:cubicBezTo>
                <a:cubicBezTo>
                  <a:pt x="990000" y="810000"/>
                  <a:pt x="1270800" y="136800"/>
                  <a:pt x="1576800" y="145200"/>
                </a:cubicBezTo>
                <a:cubicBezTo>
                  <a:pt x="1882800" y="153600"/>
                  <a:pt x="2328000" y="912000"/>
                  <a:pt x="2563200" y="894000"/>
                </a:cubicBezTo>
                <a:cubicBezTo>
                  <a:pt x="2798400" y="876000"/>
                  <a:pt x="2816400" y="74400"/>
                  <a:pt x="2988000" y="37200"/>
                </a:cubicBezTo>
                <a:cubicBezTo>
                  <a:pt x="3159600" y="0"/>
                  <a:pt x="3309600" y="616800"/>
                  <a:pt x="3592800" y="670800"/>
                </a:cubicBezTo>
                <a:cubicBezTo>
                  <a:pt x="3876000" y="724800"/>
                  <a:pt x="4281600" y="543000"/>
                  <a:pt x="4687200" y="361200"/>
                </a:cubicBezTo>
              </a:path>
            </a:pathLst>
          </a:cu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296800" y="3711600"/>
            <a:ext cx="4615200" cy="2352000"/>
          </a:xfrm>
          <a:custGeom>
            <a:avLst/>
            <a:gdLst>
              <a:gd name="connsiteX0" fmla="*/ 0 w 4615200"/>
              <a:gd name="connsiteY0" fmla="*/ 982800 h 2352000"/>
              <a:gd name="connsiteX1" fmla="*/ 691200 w 4615200"/>
              <a:gd name="connsiteY1" fmla="*/ 198000 h 2352000"/>
              <a:gd name="connsiteX2" fmla="*/ 2592000 w 4615200"/>
              <a:gd name="connsiteY2" fmla="*/ 2170800 h 2352000"/>
              <a:gd name="connsiteX3" fmla="*/ 2584800 w 4615200"/>
              <a:gd name="connsiteY3" fmla="*/ 1285200 h 2352000"/>
              <a:gd name="connsiteX4" fmla="*/ 3031200 w 4615200"/>
              <a:gd name="connsiteY4" fmla="*/ 1616400 h 2352000"/>
              <a:gd name="connsiteX5" fmla="*/ 3729600 w 4615200"/>
              <a:gd name="connsiteY5" fmla="*/ 896400 h 2352000"/>
              <a:gd name="connsiteX6" fmla="*/ 4615200 w 4615200"/>
              <a:gd name="connsiteY6" fmla="*/ 990000 h 23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5200" h="2352000">
                <a:moveTo>
                  <a:pt x="0" y="982800"/>
                </a:moveTo>
                <a:cubicBezTo>
                  <a:pt x="129600" y="491400"/>
                  <a:pt x="259200" y="0"/>
                  <a:pt x="691200" y="198000"/>
                </a:cubicBezTo>
                <a:cubicBezTo>
                  <a:pt x="1123200" y="396000"/>
                  <a:pt x="2276400" y="1989600"/>
                  <a:pt x="2592000" y="2170800"/>
                </a:cubicBezTo>
                <a:cubicBezTo>
                  <a:pt x="2907600" y="2352000"/>
                  <a:pt x="2511600" y="1377600"/>
                  <a:pt x="2584800" y="1285200"/>
                </a:cubicBezTo>
                <a:cubicBezTo>
                  <a:pt x="2658000" y="1192800"/>
                  <a:pt x="2840400" y="1681200"/>
                  <a:pt x="3031200" y="1616400"/>
                </a:cubicBezTo>
                <a:cubicBezTo>
                  <a:pt x="3222000" y="1551600"/>
                  <a:pt x="3465600" y="1000800"/>
                  <a:pt x="3729600" y="896400"/>
                </a:cubicBezTo>
                <a:cubicBezTo>
                  <a:pt x="3993600" y="792000"/>
                  <a:pt x="4304400" y="891000"/>
                  <a:pt x="4615200" y="990000"/>
                </a:cubicBezTo>
              </a:path>
            </a:pathLst>
          </a:cu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253600" y="4377600"/>
            <a:ext cx="4694400" cy="2170800"/>
          </a:xfrm>
          <a:custGeom>
            <a:avLst/>
            <a:gdLst>
              <a:gd name="connsiteX0" fmla="*/ 0 w 4694400"/>
              <a:gd name="connsiteY0" fmla="*/ 885600 h 2170800"/>
              <a:gd name="connsiteX1" fmla="*/ 554400 w 4694400"/>
              <a:gd name="connsiteY1" fmla="*/ 2066400 h 2170800"/>
              <a:gd name="connsiteX2" fmla="*/ 986400 w 4694400"/>
              <a:gd name="connsiteY2" fmla="*/ 259200 h 2170800"/>
              <a:gd name="connsiteX3" fmla="*/ 1058400 w 4694400"/>
              <a:gd name="connsiteY3" fmla="*/ 1008000 h 2170800"/>
              <a:gd name="connsiteX4" fmla="*/ 1720800 w 4694400"/>
              <a:gd name="connsiteY4" fmla="*/ 21600 h 2170800"/>
              <a:gd name="connsiteX5" fmla="*/ 2916000 w 4694400"/>
              <a:gd name="connsiteY5" fmla="*/ 1137600 h 2170800"/>
              <a:gd name="connsiteX6" fmla="*/ 3326400 w 4694400"/>
              <a:gd name="connsiteY6" fmla="*/ 252000 h 2170800"/>
              <a:gd name="connsiteX7" fmla="*/ 4694400 w 4694400"/>
              <a:gd name="connsiteY7" fmla="*/ 921600 h 21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4400" h="2170800">
                <a:moveTo>
                  <a:pt x="0" y="885600"/>
                </a:moveTo>
                <a:cubicBezTo>
                  <a:pt x="195000" y="1528200"/>
                  <a:pt x="390000" y="2170800"/>
                  <a:pt x="554400" y="2066400"/>
                </a:cubicBezTo>
                <a:cubicBezTo>
                  <a:pt x="718800" y="1962000"/>
                  <a:pt x="902400" y="435600"/>
                  <a:pt x="986400" y="259200"/>
                </a:cubicBezTo>
                <a:cubicBezTo>
                  <a:pt x="1070400" y="82800"/>
                  <a:pt x="936000" y="1047600"/>
                  <a:pt x="1058400" y="1008000"/>
                </a:cubicBezTo>
                <a:cubicBezTo>
                  <a:pt x="1180800" y="968400"/>
                  <a:pt x="1411200" y="0"/>
                  <a:pt x="1720800" y="21600"/>
                </a:cubicBezTo>
                <a:cubicBezTo>
                  <a:pt x="2030400" y="43200"/>
                  <a:pt x="2648400" y="1099200"/>
                  <a:pt x="2916000" y="1137600"/>
                </a:cubicBezTo>
                <a:cubicBezTo>
                  <a:pt x="3183600" y="1176000"/>
                  <a:pt x="3030000" y="288000"/>
                  <a:pt x="3326400" y="252000"/>
                </a:cubicBezTo>
                <a:cubicBezTo>
                  <a:pt x="3622800" y="216000"/>
                  <a:pt x="4158600" y="568800"/>
                  <a:pt x="4694400" y="921600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10400" y="4648800"/>
            <a:ext cx="4730400" cy="2158800"/>
          </a:xfrm>
          <a:custGeom>
            <a:avLst/>
            <a:gdLst>
              <a:gd name="connsiteX0" fmla="*/ 0 w 4730400"/>
              <a:gd name="connsiteY0" fmla="*/ 1240800 h 2158800"/>
              <a:gd name="connsiteX1" fmla="*/ 453600 w 4730400"/>
              <a:gd name="connsiteY1" fmla="*/ 700800 h 2158800"/>
              <a:gd name="connsiteX2" fmla="*/ 1591200 w 4730400"/>
              <a:gd name="connsiteY2" fmla="*/ 1716000 h 2158800"/>
              <a:gd name="connsiteX3" fmla="*/ 2030400 w 4730400"/>
              <a:gd name="connsiteY3" fmla="*/ 1017600 h 2158800"/>
              <a:gd name="connsiteX4" fmla="*/ 2282400 w 4730400"/>
              <a:gd name="connsiteY4" fmla="*/ 1996800 h 2158800"/>
              <a:gd name="connsiteX5" fmla="*/ 2880000 w 4730400"/>
              <a:gd name="connsiteY5" fmla="*/ 45600 h 2158800"/>
              <a:gd name="connsiteX6" fmla="*/ 3621600 w 4730400"/>
              <a:gd name="connsiteY6" fmla="*/ 1723200 h 2158800"/>
              <a:gd name="connsiteX7" fmla="*/ 4730400 w 4730400"/>
              <a:gd name="connsiteY7" fmla="*/ 1276800 h 21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400" h="2158800">
                <a:moveTo>
                  <a:pt x="0" y="1240800"/>
                </a:moveTo>
                <a:cubicBezTo>
                  <a:pt x="94200" y="931200"/>
                  <a:pt x="188400" y="621600"/>
                  <a:pt x="453600" y="700800"/>
                </a:cubicBezTo>
                <a:cubicBezTo>
                  <a:pt x="718800" y="780000"/>
                  <a:pt x="1328400" y="1663200"/>
                  <a:pt x="1591200" y="1716000"/>
                </a:cubicBezTo>
                <a:cubicBezTo>
                  <a:pt x="1854000" y="1768800"/>
                  <a:pt x="1915200" y="970800"/>
                  <a:pt x="2030400" y="1017600"/>
                </a:cubicBezTo>
                <a:cubicBezTo>
                  <a:pt x="2145600" y="1064400"/>
                  <a:pt x="2140800" y="2158800"/>
                  <a:pt x="2282400" y="1996800"/>
                </a:cubicBezTo>
                <a:cubicBezTo>
                  <a:pt x="2424000" y="1834800"/>
                  <a:pt x="2656800" y="91200"/>
                  <a:pt x="2880000" y="45600"/>
                </a:cubicBezTo>
                <a:cubicBezTo>
                  <a:pt x="3103200" y="0"/>
                  <a:pt x="3313200" y="1518000"/>
                  <a:pt x="3621600" y="1723200"/>
                </a:cubicBezTo>
                <a:cubicBezTo>
                  <a:pt x="3930000" y="1928400"/>
                  <a:pt x="4330200" y="1602600"/>
                  <a:pt x="4730400" y="1276800"/>
                </a:cubicBezTo>
              </a:path>
            </a:pathLst>
          </a:cu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3505200"/>
            <a:ext cx="3276600" cy="2209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High rate of Change to </a:t>
            </a:r>
            <a:r>
              <a:rPr lang="en-US" i="1" dirty="0" smtClean="0">
                <a:latin typeface="+mj-lt"/>
              </a:rPr>
              <a:t>all</a:t>
            </a:r>
            <a:r>
              <a:rPr lang="en-US" dirty="0" smtClean="0">
                <a:latin typeface="+mj-lt"/>
              </a:rPr>
              <a:t> components always</a:t>
            </a:r>
          </a:p>
          <a:p>
            <a:pPr algn="ctr"/>
            <a:r>
              <a:rPr lang="en-US" dirty="0" smtClean="0">
                <a:latin typeface="+mj-lt"/>
              </a:rPr>
              <a:t>(until done!)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Surviving the Chaos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components in high-flux for the entire life of the project is chaos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(without a means to mitigate the chaos!)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Adhering to two core philosophical principles ensures that the chaos is survivable and manageable: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THE DESIGN SHOULD SUPPORT  EASILY MAKING SWEEPING CHANGES TO THE ENTIRE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RAPID FEEDBACK ON THE AFFECT OF ANY CHANGE ON THE ENTIRE SYSTEM</a:t>
            </a:r>
          </a:p>
          <a:p>
            <a:pPr>
              <a:buNone/>
            </a:pPr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I can know the moment I have made a change what the consequences of that change are going to be, then I can: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freely change anything at any time in response to the </a:t>
            </a:r>
            <a:r>
              <a:rPr lang="en-US" i="1" dirty="0" smtClean="0">
                <a:solidFill>
                  <a:schemeClr val="bg1"/>
                </a:solidFill>
              </a:rPr>
              <a:t>business</a:t>
            </a:r>
            <a:r>
              <a:rPr lang="en-US" dirty="0" smtClean="0">
                <a:solidFill>
                  <a:schemeClr val="bg1"/>
                </a:solidFill>
              </a:rPr>
              <a:t> needs of the project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Rapidly evaluate the consequences of that change on the rest of the 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Roll back the change if it fails the cost/benefit evaluation for the system as a whole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Nearly All Agile Techniques Support</a:t>
            </a:r>
            <a:br>
              <a:rPr lang="en-US" sz="3200" cap="none" dirty="0" smtClean="0"/>
            </a:br>
            <a:r>
              <a:rPr lang="en-US" sz="3200" cap="none" dirty="0" smtClean="0"/>
              <a:t>Those Two Core Principles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Adherence to core OO design principles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Decoupling, encapsulation, </a:t>
            </a:r>
            <a:r>
              <a:rPr lang="en-US" dirty="0" err="1" smtClean="0">
                <a:solidFill>
                  <a:schemeClr val="bg1"/>
                </a:solidFill>
              </a:rPr>
              <a:t>orthogonality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Maximizes ability to make sweeping changes to the system with minimum of ‘collateral damage’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my own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If manual testing is </a:t>
            </a:r>
            <a:r>
              <a:rPr lang="en-US" dirty="0" err="1" smtClean="0">
                <a:solidFill>
                  <a:schemeClr val="bg1"/>
                </a:solidFill>
              </a:rPr>
              <a:t>req’d</a:t>
            </a:r>
            <a:r>
              <a:rPr lang="en-US" dirty="0" smtClean="0">
                <a:solidFill>
                  <a:schemeClr val="bg1"/>
                </a:solidFill>
              </a:rPr>
              <a:t> to validate every change, then the cost of change becomes too high to consider making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Continuous Integration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everyone else’s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Duration between breaking changes and awareness of issue is zero!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Iterations/Sprints/Intervals/Whatever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Stakeholder feedback on the impact of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Confirm/Verify/Validate direction of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Different Solutions to</a:t>
            </a:r>
            <a:br>
              <a:rPr lang="en-US" sz="3200" cap="none" dirty="0" smtClean="0"/>
            </a:br>
            <a:r>
              <a:rPr lang="en-US" sz="3200" cap="none" dirty="0" smtClean="0"/>
              <a:t>The Same Problem:</a:t>
            </a:r>
            <a:r>
              <a:rPr lang="en-US" sz="3200" i="1" cap="none" dirty="0" smtClean="0"/>
              <a:t> Change</a:t>
            </a:r>
            <a:endParaRPr lang="en-US" sz="3200" i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Traditional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sufficient pre-planning and design to avoid change altogether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BDUF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Treats the process of constructing software as if it’s a building construction project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Wrong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metaphor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Agile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inevitable and unavoidable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its impossible (or at least impractical) to attempt to plan-around or design-around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ensuring that the software remains flexible enough to respond to the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Ensures that sufficient tooling, process, and methods are in place to allow response to change within the context of an incredibly tight feedback loop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pic>
        <p:nvPicPr>
          <p:cNvPr id="3" name="Picture 2" descr="construction-wor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1524000"/>
            <a:ext cx="2791720" cy="5029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18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explorer-backpacks-490_3676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09800"/>
            <a:ext cx="6720840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0"/>
            <a:ext cx="65532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cap="none" dirty="0" smtClean="0"/>
              <a:t>“Courage is the power to let go of the familiar.”</a:t>
            </a:r>
            <a:br>
              <a:rPr lang="en-US" cap="none" dirty="0" smtClean="0"/>
            </a:br>
            <a:r>
              <a:rPr lang="en-US" i="1" cap="none" dirty="0" smtClean="0">
                <a:solidFill>
                  <a:schemeClr val="bg1"/>
                </a:solidFill>
              </a:rPr>
              <a:t>-Raymond Lindquist</a:t>
            </a:r>
            <a:endParaRPr lang="en-US" i="1" cap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/ Q+A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</a:p>
          <a:p>
            <a:r>
              <a:rPr lang="en-US" dirty="0" smtClean="0"/>
              <a:t>Impressions</a:t>
            </a:r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The Agile Manifesto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We are uncovering better ways of developing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software by doing it and helping others do it.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Through this work we have come to value: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Individuals and interactions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processes and tools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Working software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comprehensive documentation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Customer collaboration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contract negotiation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Responding to change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following a plan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That is, while there is value in the items 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right</a:t>
            </a:r>
            <a:r>
              <a:rPr lang="en-US" dirty="0" smtClean="0">
                <a:solidFill>
                  <a:schemeClr val="bg1"/>
                </a:solidFill>
              </a:rPr>
              <a:t>, we value the items on the </a:t>
            </a:r>
            <a:r>
              <a:rPr lang="en-US" b="1" dirty="0" smtClean="0">
                <a:solidFill>
                  <a:srgbClr val="FB7405"/>
                </a:solidFill>
              </a:rPr>
              <a:t>left</a:t>
            </a:r>
            <a:r>
              <a:rPr lang="en-US" dirty="0" smtClean="0">
                <a:solidFill>
                  <a:schemeClr val="bg1"/>
                </a:solidFill>
              </a:rPr>
              <a:t> more.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Thanks for Coming this Morning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048000"/>
            <a:ext cx="7391400" cy="304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Don’t forget to complete an evaluation on your way out the door!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(kidding!)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Some Aspects of Good OO Software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Object-Oriented Principles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Encapsulation (data hiding)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Decoupled objects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Orthogonal class structure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S.O.L.I.D. principles (etc.)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Layered Architecture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Should be separated into logical layers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These may or may not represent physical layers </a:t>
            </a:r>
          </a:p>
          <a:p>
            <a:pPr marL="0" indent="0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(certainly many others)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6200" y="57912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00" y="49530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00" y="41148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200" y="32766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" y="24384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Traditional Building of an 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5867400"/>
            <a:ext cx="54102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Database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5029200"/>
            <a:ext cx="5410200" cy="6096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Access Layer</a:t>
            </a:r>
            <a:endParaRPr lang="en-US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191000"/>
            <a:ext cx="5410200" cy="6096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Business Logic Layer</a:t>
            </a:r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" y="2514600"/>
            <a:ext cx="5410200" cy="6096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User Interface Layer</a:t>
            </a:r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3398520"/>
            <a:ext cx="5410200" cy="6096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(whatever)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5193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259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" y="4113252"/>
            <a:ext cx="8839200" cy="1548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010400" y="4343400"/>
            <a:ext cx="609600" cy="2057400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057521">
            <a:off x="2343833" y="4988143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0" name="Picture 2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3733800"/>
            <a:ext cx="675045" cy="67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8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098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100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102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60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60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860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40%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62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862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862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862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862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60%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864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864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864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864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864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80%</a:t>
            </a:r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2895271" y="4342936"/>
            <a:ext cx="4877594" cy="1723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057521">
            <a:off x="1062735" y="4140092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60%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9" name="Left Arrow 58"/>
          <p:cNvSpPr/>
          <p:nvPr/>
        </p:nvSpPr>
        <p:spPr>
          <a:xfrm>
            <a:off x="762000" y="2209800"/>
            <a:ext cx="44196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057400"/>
            <a:ext cx="827886" cy="825500"/>
          </a:xfrm>
          <a:prstGeom prst="rect">
            <a:avLst/>
          </a:prstGeom>
        </p:spPr>
      </p:pic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57200" y="1066800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 Building of an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0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6019800"/>
            <a:ext cx="502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 Value of Work Executed Over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Another way to Visualize this Relationship</a:t>
            </a:r>
            <a:endParaRPr lang="en-US" sz="3200" cap="non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564330" y="4381156"/>
            <a:ext cx="4191793" cy="1481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209800"/>
            <a:ext cx="827886" cy="825500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1447800" y="35052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447800" y="49530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981200"/>
            <a:ext cx="7010400" cy="419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HORIZONTAL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layers of functionality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Like building a building (foundation, then walls, then roof)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Once a layer is sufficiently ‘baked’, move on to the next layer in the stack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After a layer is baked, its typically very costly (relatively) to change much of it except for minor tweaking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Foundation layers of application are not in high-flux once ‘baked’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BDUF approach to design and development is a necessity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 poor long-range design choice early-on is expensive to redress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Treats software like hardware (once its built, its hard to change)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Significant change is considered something that doesn’t happen until v2.0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Zero (nearly) business value until 100% complete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Traditional Application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1250</Words>
  <Application>Microsoft Office PowerPoint</Application>
  <PresentationFormat>On-screen Show (4:3)</PresentationFormat>
  <Paragraphs>210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Agile Development Concepts</vt:lpstr>
      <vt:lpstr>“Courage is the power to let go of the familiar.” -Raymond Lindquist</vt:lpstr>
      <vt:lpstr>The Agile Manifesto</vt:lpstr>
      <vt:lpstr>Thanks for Coming this Morning</vt:lpstr>
      <vt:lpstr>Some Aspects of Good OO Software Design</vt:lpstr>
      <vt:lpstr>Traditional Building of an Application</vt:lpstr>
      <vt:lpstr>PowerPoint Presentation</vt:lpstr>
      <vt:lpstr>Another way to Visualize this Relationship</vt:lpstr>
      <vt:lpstr>PowerPoint Presentation</vt:lpstr>
      <vt:lpstr>Traditional Component Stability during Project Lifecycle</vt:lpstr>
      <vt:lpstr>Traditional Component Stability during Project Lifecycle</vt:lpstr>
      <vt:lpstr>PowerPoint Presentation</vt:lpstr>
      <vt:lpstr>Agile Component Stability during Project Lifecycle</vt:lpstr>
      <vt:lpstr>Evaluation of Traditional Development Methodology</vt:lpstr>
      <vt:lpstr>Why the Focus on Tests?</vt:lpstr>
      <vt:lpstr>Surviving the Chaos</vt:lpstr>
      <vt:lpstr>Nearly All Agile Techniques Support Those Two Core Principles</vt:lpstr>
      <vt:lpstr>Different Solutions to The Same Problem: Change</vt:lpstr>
      <vt:lpstr>Software Development</vt:lpstr>
      <vt:lpstr>Discussion / Q+A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112</cp:revision>
  <dcterms:created xsi:type="dcterms:W3CDTF">2008-09-22T00:48:41Z</dcterms:created>
  <dcterms:modified xsi:type="dcterms:W3CDTF">2010-11-02T18:59:00Z</dcterms:modified>
</cp:coreProperties>
</file>