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A7305"/>
    <a:srgbClr val="FB7405"/>
    <a:srgbClr val="ED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0" autoAdjust="0"/>
    <p:restoredTop sz="92420" autoAdjust="0"/>
  </p:normalViewPr>
  <p:slideViewPr>
    <p:cSldViewPr>
      <p:cViewPr varScale="1">
        <p:scale>
          <a:sx n="85" d="100"/>
          <a:sy n="85" d="100"/>
        </p:scale>
        <p:origin x="-12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249E5-3D82-4E04-97B9-CF81EA0AC979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92F68-FAB7-4683-9EE1-BB010BE43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Refactoring is a disciplined technique for restructuring an existing body of code, altering its internal structure without changing its external behavior. Its heart is a series of small behavior preserving transformations. Each transformation (called a 'refactoring') does little, but a sequence of transformations can produce a significant restructuring. Since each refactoring is small, it's less likely to go wrong. The system is also kept fully working after each small refactoring, reducing the chances that a system can get seriously broken during the restructuring.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DF108-4FCF-40B4-8887-9FA1B9E63AE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yaltnetco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4650" y="1288179"/>
            <a:ext cx="5111750" cy="17039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1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5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0599"/>
            <a:ext cx="5486400" cy="3736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1000"/>
            <a:ext cx="9144000" cy="533400"/>
          </a:xfrm>
          <a:prstGeom prst="rect">
            <a:avLst/>
          </a:prstGeom>
          <a:solidFill>
            <a:srgbClr val="FA7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406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CC184-CBE3-4F29-A273-6F4E5CFA4DFC}" type="datetimeFigureOut">
              <a:rPr lang="en-US" smtClean="0"/>
              <a:pPr/>
              <a:t>11/2/2010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789E-EAA6-4211-80A8-DD190B7CC1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gile_Firestarter_Logo2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62800" y="381000"/>
            <a:ext cx="1619250" cy="5397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57200"/>
            <a:ext cx="28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solidFill>
                  <a:schemeClr val="bg1"/>
                </a:solidFill>
              </a:rPr>
              <a:t>New York City</a:t>
            </a:r>
            <a:r>
              <a:rPr lang="en-US" i="0" baseline="0" dirty="0" smtClean="0">
                <a:solidFill>
                  <a:schemeClr val="bg1"/>
                </a:solidFill>
              </a:rPr>
              <a:t> </a:t>
            </a:r>
            <a:r>
              <a:rPr lang="en-US" i="0" baseline="0" dirty="0" smtClean="0">
                <a:solidFill>
                  <a:schemeClr val="bg1"/>
                </a:solidFill>
              </a:rPr>
              <a:t>Autumn </a:t>
            </a:r>
            <a:r>
              <a:rPr lang="en-US" i="0" baseline="0" dirty="0" smtClean="0">
                <a:solidFill>
                  <a:schemeClr val="bg1"/>
                </a:solidFill>
              </a:rPr>
              <a:t>2010</a:t>
            </a:r>
            <a:endParaRPr lang="en-US" i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baseline="0">
          <a:solidFill>
            <a:srgbClr val="FA730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rgbClr val="FA730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rgbClr val="FA730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FA730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rgbClr val="FA730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276600"/>
            <a:ext cx="8610600" cy="1470025"/>
          </a:xfrm>
        </p:spPr>
        <p:txBody>
          <a:bodyPr/>
          <a:lstStyle/>
          <a:p>
            <a:r>
              <a:rPr lang="en-US" dirty="0" smtClean="0"/>
              <a:t>Refactoring to a SOLID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76800"/>
            <a:ext cx="80772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Steve Bohlen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Senior Software Engineer</a:t>
            </a:r>
          </a:p>
          <a:p>
            <a:pPr algn="r"/>
            <a:r>
              <a:rPr lang="en-US" sz="2800" dirty="0" smtClean="0">
                <a:solidFill>
                  <a:schemeClr val="bg1"/>
                </a:solidFill>
              </a:rPr>
              <a:t>Skiff, LLC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90597" y="1066800"/>
            <a:ext cx="7139003" cy="571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157948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Disciplined technique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Restructuring an existing body of code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Altering its internal structure without changing its external behavior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 series of small behavior-preserving transformations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Each 'refactoring’ does little by itself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 sequence of transformations can produce a significant restructuring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Each refactoring is small so it's less likely to go wrong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system is kept fully working after each small refactoring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54300" y="1102520"/>
            <a:ext cx="7099100" cy="5679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Tools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816" y="1917680"/>
            <a:ext cx="771935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Developer Express </a:t>
            </a:r>
            <a:r>
              <a:rPr lang="en-US" sz="3600" dirty="0" err="1" smtClean="0">
                <a:solidFill>
                  <a:srgbClr val="FF0000"/>
                </a:solidFill>
              </a:rPr>
              <a:t>CodeRush</a:t>
            </a:r>
            <a:endParaRPr lang="en-US" sz="3600" dirty="0" smtClean="0">
              <a:solidFill>
                <a:srgbClr val="FF0000"/>
              </a:solidFill>
            </a:endParaRPr>
          </a:p>
          <a:p>
            <a:pPr lvl="1"/>
            <a:r>
              <a:rPr lang="en-US" sz="3600" dirty="0" smtClean="0">
                <a:solidFill>
                  <a:srgbClr val="FFC000"/>
                </a:solidFill>
              </a:rPr>
              <a:t>http://devexpress.com/coderush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err="1" smtClean="0">
                <a:solidFill>
                  <a:schemeClr val="bg1"/>
                </a:solidFill>
              </a:rPr>
              <a:t>JetBrains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Resharper</a:t>
            </a:r>
            <a:endParaRPr lang="en-US" sz="3600" dirty="0" smtClean="0">
              <a:solidFill>
                <a:schemeClr val="bg1"/>
              </a:solidFill>
            </a:endParaRPr>
          </a:p>
          <a:p>
            <a:pPr lvl="1"/>
            <a:r>
              <a:rPr lang="en-US" sz="3600" dirty="0" smtClean="0">
                <a:solidFill>
                  <a:srgbClr val="FFC000"/>
                </a:solidFill>
              </a:rPr>
              <a:t>http://www.jetbrains.com/resharper/</a:t>
            </a:r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Visual Studio Professional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54300" y="1026320"/>
            <a:ext cx="7099100" cy="567928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621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ingle Responsibility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1844219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RP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2758619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673019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4587419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5501819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pen-Close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34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iskov</a:t>
            </a:r>
            <a:r>
              <a:rPr lang="en-US" sz="3600" dirty="0" smtClean="0">
                <a:solidFill>
                  <a:schemeClr val="bg1"/>
                </a:solidFill>
              </a:rPr>
              <a:t> Substitution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952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nterface</a:t>
            </a:r>
            <a:r>
              <a:rPr lang="en-US" sz="3600" dirty="0" smtClean="0">
                <a:solidFill>
                  <a:schemeClr val="bg1"/>
                </a:solidFill>
              </a:rPr>
              <a:t> Segregation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857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ependency</a:t>
            </a:r>
            <a:r>
              <a:rPr lang="en-US" sz="3600" dirty="0" smtClean="0">
                <a:solidFill>
                  <a:schemeClr val="bg1"/>
                </a:solidFill>
              </a:rPr>
              <a:t> Inversion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ingle Responsibility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pen-Close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iskov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Substitution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nterface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Segregation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ependency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Inversion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1066800"/>
            <a:ext cx="7143750" cy="5715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ingle </a:t>
            </a:r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n-US" dirty="0" smtClean="0"/>
              <a:t>esponsibility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rinciple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3189982"/>
            <a:ext cx="708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There should never be more than one reason for a class to change.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SRP Demo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-mark1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1524000"/>
            <a:ext cx="3638550" cy="4851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ingle Responsibility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pen-Close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iskov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Substitution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nterface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Segregation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ependency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Inversion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09650" y="1066800"/>
            <a:ext cx="7143750" cy="5715000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r>
              <a:rPr lang="en-US" dirty="0" smtClean="0"/>
              <a:t>pen-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 smtClean="0"/>
              <a:t>losed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rinciple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3189982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Software Entities (Classes, Modules, Functions, etc.)should be Open for Extension, but Closed for Modification.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OCP Demo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ingle Responsibility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pen-Close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iskov</a:t>
            </a:r>
            <a:r>
              <a:rPr lang="en-US" sz="3600" dirty="0" smtClean="0">
                <a:solidFill>
                  <a:schemeClr val="bg1"/>
                </a:solidFill>
              </a:rPr>
              <a:t> Substitution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nterface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Segregation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ependency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Inversion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09650" y="1066800"/>
            <a:ext cx="7143750" cy="5715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ubstitution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rinciple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2209800"/>
            <a:ext cx="8153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If for each object o</a:t>
            </a:r>
            <a:r>
              <a:rPr lang="en-US" sz="3200" baseline="-25000" dirty="0" smtClean="0">
                <a:solidFill>
                  <a:srgbClr val="FFC000"/>
                </a:solidFill>
              </a:rPr>
              <a:t>1 </a:t>
            </a:r>
            <a:r>
              <a:rPr lang="en-US" sz="3200" dirty="0" smtClean="0">
                <a:solidFill>
                  <a:srgbClr val="FFC000"/>
                </a:solidFill>
              </a:rPr>
              <a:t>of type S</a:t>
            </a:r>
          </a:p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there is an object o</a:t>
            </a:r>
            <a:r>
              <a:rPr lang="en-US" sz="3200" baseline="-25000" dirty="0" smtClean="0">
                <a:solidFill>
                  <a:srgbClr val="FFC000"/>
                </a:solidFill>
              </a:rPr>
              <a:t>2 </a:t>
            </a:r>
            <a:r>
              <a:rPr lang="en-US" sz="3200" dirty="0" smtClean="0">
                <a:solidFill>
                  <a:srgbClr val="FFC000"/>
                </a:solidFill>
              </a:rPr>
              <a:t>of type T such that</a:t>
            </a:r>
          </a:p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for all programs P defined in terms of T,</a:t>
            </a:r>
          </a:p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the behavior of P is unchanged when o</a:t>
            </a:r>
            <a:r>
              <a:rPr lang="en-US" sz="3200" baseline="-25000" dirty="0" smtClean="0">
                <a:solidFill>
                  <a:srgbClr val="FFC000"/>
                </a:solidFill>
              </a:rPr>
              <a:t>1 </a:t>
            </a:r>
            <a:r>
              <a:rPr lang="en-US" sz="3200" dirty="0" smtClean="0">
                <a:solidFill>
                  <a:srgbClr val="FFC000"/>
                </a:solidFill>
              </a:rPr>
              <a:t>is substituted for o</a:t>
            </a:r>
            <a:r>
              <a:rPr lang="en-US" sz="3200" baseline="-25000" dirty="0" smtClean="0">
                <a:solidFill>
                  <a:srgbClr val="FFC000"/>
                </a:solidFill>
              </a:rPr>
              <a:t>2, </a:t>
            </a:r>
            <a:r>
              <a:rPr lang="en-US" sz="3200" dirty="0" smtClean="0">
                <a:solidFill>
                  <a:srgbClr val="FFC000"/>
                </a:solidFill>
              </a:rPr>
              <a:t>then S is a subtype of T.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9471552">
            <a:off x="2324266" y="2530263"/>
            <a:ext cx="4495141" cy="1569660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</a:rPr>
              <a:t>Huh ?!?</a:t>
            </a:r>
            <a:endParaRPr lang="en-US" sz="9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</a:t>
            </a:r>
            <a:r>
              <a:rPr lang="en-US" dirty="0" err="1" smtClean="0"/>
              <a:t>iskov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ubstitution </a:t>
            </a: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dirty="0" smtClean="0"/>
              <a:t>rinciple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28194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Functions that use pointers or references to base classes must be able to use objects of derived classes without knowing it.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LSP Demo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ingle Responsibility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pen-Close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iskov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Substitution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nterface</a:t>
            </a:r>
            <a:r>
              <a:rPr lang="en-US" sz="3600" dirty="0" smtClean="0">
                <a:solidFill>
                  <a:schemeClr val="bg1"/>
                </a:solidFill>
              </a:rPr>
              <a:t> Segregation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ependency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Inversion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nds-7373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490263"/>
            <a:ext cx="6697180" cy="4681937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09650" y="1066800"/>
            <a:ext cx="7143750" cy="5715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7302"/>
            <a:ext cx="8077200" cy="11430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I</a:t>
            </a:r>
            <a:r>
              <a:rPr lang="en-US" sz="4400" dirty="0" smtClean="0"/>
              <a:t>nterface </a:t>
            </a:r>
            <a:r>
              <a:rPr lang="en-US" sz="4400" dirty="0" smtClean="0">
                <a:solidFill>
                  <a:schemeClr val="bg1"/>
                </a:solidFill>
              </a:rPr>
              <a:t>S</a:t>
            </a:r>
            <a:r>
              <a:rPr lang="en-US" sz="4400" dirty="0" smtClean="0"/>
              <a:t>egregation </a:t>
            </a:r>
            <a:r>
              <a:rPr lang="en-US" sz="4400" dirty="0" smtClean="0">
                <a:solidFill>
                  <a:schemeClr val="bg1"/>
                </a:solidFill>
              </a:rPr>
              <a:t>P</a:t>
            </a:r>
            <a:r>
              <a:rPr lang="en-US" sz="4400" dirty="0" smtClean="0"/>
              <a:t>rinciple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3342382"/>
            <a:ext cx="8153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Clients should not be forced to depend upon interfaces that they do not use.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ISP Demo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C000"/>
                </a:solidFill>
              </a:rPr>
              <a:t>S.O.L.I.D.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844219"/>
            <a:ext cx="1219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S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O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L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I</a:t>
            </a:r>
          </a:p>
          <a:p>
            <a:pPr algn="ctr"/>
            <a:r>
              <a:rPr lang="en-US" sz="6000" dirty="0" smtClean="0">
                <a:solidFill>
                  <a:srgbClr val="FFC000"/>
                </a:solidFill>
              </a:rPr>
              <a:t>D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2125284"/>
            <a:ext cx="550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ingle Responsibility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2266" y="3023444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pen-Close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954084"/>
            <a:ext cx="5220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iskov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Substitution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1895" y="4853494"/>
            <a:ext cx="5786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nterface</a:t>
            </a:r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Segregation Principle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6506" y="5769888"/>
            <a:ext cx="57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ependency</a:t>
            </a:r>
            <a:r>
              <a:rPr lang="en-US" sz="3600" dirty="0" smtClean="0">
                <a:solidFill>
                  <a:schemeClr val="bg1"/>
                </a:solidFill>
              </a:rPr>
              <a:t> Inversion Principle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09650" y="1066800"/>
            <a:ext cx="7143750" cy="5715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077200" cy="1143000"/>
          </a:xfrm>
        </p:spPr>
        <p:txBody>
          <a:bodyPr>
            <a:noAutofit/>
          </a:bodyPr>
          <a:lstStyle/>
          <a:p>
            <a:r>
              <a:rPr lang="en-US" sz="4300" dirty="0" smtClean="0">
                <a:solidFill>
                  <a:schemeClr val="bg1"/>
                </a:solidFill>
              </a:rPr>
              <a:t>D</a:t>
            </a:r>
            <a:r>
              <a:rPr lang="en-US" sz="4300" dirty="0" smtClean="0"/>
              <a:t>ependency </a:t>
            </a:r>
            <a:r>
              <a:rPr lang="en-US" sz="4300" dirty="0" smtClean="0">
                <a:solidFill>
                  <a:schemeClr val="bg1"/>
                </a:solidFill>
              </a:rPr>
              <a:t>I</a:t>
            </a:r>
            <a:r>
              <a:rPr lang="en-US" sz="4300" dirty="0" smtClean="0"/>
              <a:t>nversion </a:t>
            </a:r>
            <a:r>
              <a:rPr lang="en-US" sz="4300" dirty="0" smtClean="0">
                <a:solidFill>
                  <a:schemeClr val="bg1"/>
                </a:solidFill>
              </a:rPr>
              <a:t>P</a:t>
            </a:r>
            <a:r>
              <a:rPr lang="en-US" sz="4300" dirty="0" smtClean="0"/>
              <a:t>rinciple</a:t>
            </a:r>
            <a:endParaRPr lang="en-US" sz="4300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609600" y="2545140"/>
            <a:ext cx="883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High Level Modules should not depend</a:t>
            </a:r>
          </a:p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upon Low Level Modules. Both should</a:t>
            </a:r>
          </a:p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depend upon abstractions.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28600" y="4485382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 smtClean="0">
                <a:solidFill>
                  <a:srgbClr val="FFC000"/>
                </a:solidFill>
              </a:rPr>
              <a:t>Abstractions should not depend upon details.  Details should depend upon abstractions.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DIP Demo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 Thoughts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8"/>
            <a:ext cx="7139003" cy="571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600"/>
            <a:ext cx="7139001" cy="5711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8"/>
            <a:ext cx="7139002" cy="571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54300" y="1026320"/>
            <a:ext cx="7099100" cy="5679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9"/>
            <a:ext cx="7139001" cy="571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97898" y="1070599"/>
            <a:ext cx="4571998" cy="571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95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Refactoring to a S.O.L.I.D. Foundation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876800"/>
            <a:ext cx="8305800" cy="533400"/>
          </a:xfrm>
          <a:prstGeom prst="rect">
            <a:avLst/>
          </a:prstGeom>
        </p:spPr>
        <p:txBody>
          <a:bodyPr vert="horz" lIns="45720" rIns="4572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9"/>
            <a:ext cx="7139002" cy="571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8" y="1070598"/>
            <a:ext cx="7139002" cy="571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8"/>
            <a:ext cx="7139002" cy="5711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66801"/>
            <a:ext cx="7139003" cy="5714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__microdesk_laptop\WallPaper\SOLID Principles\SingleResponsibilityPrinciple2_71060858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14397" y="1070599"/>
            <a:ext cx="7139002" cy="571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555</Words>
  <Application>Microsoft Office PowerPoint</Application>
  <PresentationFormat>On-screen Show (4:3)</PresentationFormat>
  <Paragraphs>127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Refactoring to a SOLID Foundation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Refactoring</vt:lpstr>
      <vt:lpstr>PowerPoint Presentation</vt:lpstr>
      <vt:lpstr>Refactoring Tools</vt:lpstr>
      <vt:lpstr>PowerPoint Presentation</vt:lpstr>
      <vt:lpstr>Introduction to S.O.L.I.D.</vt:lpstr>
      <vt:lpstr>Introduction to S.O.L.I.D.</vt:lpstr>
      <vt:lpstr>PowerPoint Presentation</vt:lpstr>
      <vt:lpstr>Single Responsibility Principle</vt:lpstr>
      <vt:lpstr>Refactoring to a S.O.L.I.D. Foundation</vt:lpstr>
      <vt:lpstr>Introduction to S.O.L.I.D.</vt:lpstr>
      <vt:lpstr>PowerPoint Presentation</vt:lpstr>
      <vt:lpstr>Open-Closed Principle</vt:lpstr>
      <vt:lpstr>Refactoring to a S.O.L.I.D. Foundation</vt:lpstr>
      <vt:lpstr>Introduction to S.O.L.I.D.</vt:lpstr>
      <vt:lpstr>PowerPoint Presentation</vt:lpstr>
      <vt:lpstr>Liskov Substitution Principle</vt:lpstr>
      <vt:lpstr>Liskov Substitution Principle</vt:lpstr>
      <vt:lpstr>Refactoring to a S.O.L.I.D. Foundation</vt:lpstr>
      <vt:lpstr>Introduction to S.O.L.I.D.</vt:lpstr>
      <vt:lpstr>PowerPoint Presentation</vt:lpstr>
      <vt:lpstr>Interface Segregation Principle</vt:lpstr>
      <vt:lpstr>Refactoring to a S.O.L.I.D. Foundation</vt:lpstr>
      <vt:lpstr>Introduction to S.O.L.I.D.</vt:lpstr>
      <vt:lpstr>PowerPoint Presentation</vt:lpstr>
      <vt:lpstr>Dependency Inversion Principle</vt:lpstr>
      <vt:lpstr>Refactoring to a S.O.L.I.D. Foundation</vt:lpstr>
      <vt:lpstr>Refactoring to a S.O.L.I.D. Foundation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Refactoring to a S.O.L.I.D. Foundation</vt:lpstr>
    </vt:vector>
  </TitlesOfParts>
  <Company>Microdesk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Bohlen (sbohlen@hotmail.com)</dc:creator>
  <cp:lastModifiedBy>Erik</cp:lastModifiedBy>
  <cp:revision>100</cp:revision>
  <dcterms:created xsi:type="dcterms:W3CDTF">2008-09-22T00:48:41Z</dcterms:created>
  <dcterms:modified xsi:type="dcterms:W3CDTF">2010-11-02T19:12:40Z</dcterms:modified>
</cp:coreProperties>
</file>