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936" r:id="rId1"/>
  </p:sldMasterIdLst>
  <p:notesMasterIdLst>
    <p:notesMasterId r:id="rId21"/>
  </p:notesMasterIdLst>
  <p:sldIdLst>
    <p:sldId id="499" r:id="rId2"/>
    <p:sldId id="524" r:id="rId3"/>
    <p:sldId id="523" r:id="rId4"/>
    <p:sldId id="540" r:id="rId5"/>
    <p:sldId id="541" r:id="rId6"/>
    <p:sldId id="542" r:id="rId7"/>
    <p:sldId id="543" r:id="rId8"/>
    <p:sldId id="525" r:id="rId9"/>
    <p:sldId id="526" r:id="rId10"/>
    <p:sldId id="518" r:id="rId11"/>
    <p:sldId id="544" r:id="rId12"/>
    <p:sldId id="545" r:id="rId13"/>
    <p:sldId id="517" r:id="rId14"/>
    <p:sldId id="519" r:id="rId15"/>
    <p:sldId id="528" r:id="rId16"/>
    <p:sldId id="521" r:id="rId17"/>
    <p:sldId id="520" r:id="rId18"/>
    <p:sldId id="522" r:id="rId19"/>
    <p:sldId id="538" r:id="rId20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1pPr>
    <a:lvl2pPr marL="4540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2pPr>
    <a:lvl3pPr marL="9112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3pPr>
    <a:lvl4pPr marL="13684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4pPr>
    <a:lvl5pPr marL="18256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1245" autoAdjust="0"/>
    <p:restoredTop sz="90950" autoAdjust="0"/>
  </p:normalViewPr>
  <p:slideViewPr>
    <p:cSldViewPr>
      <p:cViewPr varScale="1">
        <p:scale>
          <a:sx n="98" d="100"/>
          <a:sy n="98" d="100"/>
        </p:scale>
        <p:origin x="-600" y="-96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54C694-995F-4285-BB19-700A08DB7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1pPr>
    <a:lvl2pPr marL="4540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2pPr>
    <a:lvl3pPr marL="9112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3pPr>
    <a:lvl4pPr marL="13684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4pPr>
    <a:lvl5pPr marL="18256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7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278" y="1431310"/>
            <a:ext cx="5679722" cy="18932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40667"/>
            <a:ext cx="8636000" cy="163336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18667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23333"/>
            <a:ext cx="10160000" cy="592667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pic>
        <p:nvPicPr>
          <p:cNvPr id="6" name="Picture 5" descr="Agile_Firestarter_Logo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58667" y="423333"/>
            <a:ext cx="1799167" cy="59972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71223" y="508000"/>
            <a:ext cx="2663419" cy="379589"/>
          </a:xfrm>
          <a:prstGeom prst="rect">
            <a:avLst/>
          </a:prstGeom>
          <a:noFill/>
        </p:spPr>
        <p:txBody>
          <a:bodyPr wrap="none" lIns="101599" tIns="50799" rIns="101599" bIns="50799" rtlCol="0">
            <a:spAutoFit/>
          </a:bodyPr>
          <a:lstStyle/>
          <a:p>
            <a:r>
              <a:rPr lang="en-US" sz="1800" i="0" dirty="0" smtClean="0">
                <a:solidFill>
                  <a:schemeClr val="bg1"/>
                </a:solidFill>
                <a:latin typeface="+mn-lt"/>
              </a:rPr>
              <a:t>New York City</a:t>
            </a:r>
            <a:r>
              <a:rPr lang="en-US" sz="1800" i="0" baseline="0" dirty="0" smtClean="0">
                <a:solidFill>
                  <a:schemeClr val="bg1"/>
                </a:solidFill>
                <a:latin typeface="+mn-lt"/>
              </a:rPr>
              <a:t> Spring 2010</a:t>
            </a:r>
            <a:endParaRPr lang="en-US" sz="1800" i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0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1100666"/>
            <a:ext cx="6096000" cy="4152194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09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439334"/>
            <a:ext cx="2286000" cy="5367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439334"/>
            <a:ext cx="6688667" cy="5367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14400"/>
            <a:ext cx="9144000" cy="58924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6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2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01333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963333"/>
            <a:ext cx="4489098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2201333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963333"/>
            <a:ext cx="4490861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079500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1100667"/>
            <a:ext cx="5679722" cy="570618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70667"/>
            <a:ext cx="3342570" cy="443618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185333"/>
            <a:ext cx="9144000" cy="1016000"/>
          </a:xfrm>
          <a:prstGeom prst="rect">
            <a:avLst/>
          </a:prstGeom>
        </p:spPr>
        <p:txBody>
          <a:bodyPr vert="horz" lIns="101599" tIns="50799" rIns="101599" bIns="507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86000"/>
            <a:ext cx="91440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3/25/10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4" y="7062612"/>
            <a:ext cx="3217333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4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sz="49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80996" indent="-380996" algn="l" defTabSz="1015990" rtl="0" eaLnBrk="1" latinLnBrk="0" hangingPunct="1">
        <a:spcBef>
          <a:spcPct val="20000"/>
        </a:spcBef>
        <a:buFont typeface="Arial" pitchFamily="34" charset="0"/>
        <a:buChar char="•"/>
        <a:defRPr sz="36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825492" indent="-317497" algn="l" defTabSz="1015990" rtl="0" eaLnBrk="1" latinLnBrk="0" hangingPunct="1">
        <a:spcBef>
          <a:spcPct val="20000"/>
        </a:spcBef>
        <a:buFont typeface="Arial" pitchFamily="34" charset="0"/>
        <a:buChar char="–"/>
        <a:defRPr sz="31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7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0" hangingPunct="1">
        <a:spcBef>
          <a:spcPct val="20000"/>
        </a:spcBef>
        <a:buFont typeface="Arial" pitchFamily="34" charset="0"/>
        <a:buChar char="–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0" hangingPunct="1">
        <a:spcBef>
          <a:spcPct val="20000"/>
        </a:spcBef>
        <a:buFont typeface="Arial" pitchFamily="34" charset="0"/>
        <a:buChar char="»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Agile Estimation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6019800"/>
            <a:ext cx="7112000" cy="1346200"/>
          </a:xfrm>
        </p:spPr>
        <p:txBody>
          <a:bodyPr anchor="b"/>
          <a:lstStyle/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400" kern="0" dirty="0" smtClean="0">
                <a:solidFill>
                  <a:schemeClr val="bg1"/>
                </a:solidFill>
              </a:rPr>
              <a:t>Dan Berlin</a:t>
            </a:r>
          </a:p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000" kern="0" dirty="0" err="1" smtClean="0">
                <a:solidFill>
                  <a:schemeClr val="bg1"/>
                </a:solidFill>
              </a:rPr>
              <a:t>daniel.l.berlin@gmail.com</a:t>
            </a:r>
            <a:endParaRPr lang="en-US" sz="200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(Who) wants (what) so that (why)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Keep your user stories small</a:t>
            </a:r>
          </a:p>
          <a:p>
            <a:r>
              <a:rPr lang="en-US" dirty="0" smtClean="0"/>
              <a:t>A story is a conversation starter, and gets more detailed over time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2438400"/>
            <a:ext cx="5105400" cy="4520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GOOD: </a:t>
            </a:r>
          </a:p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Billing wants to see a summary page of all unpaid accounts, so that they can collect payments.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BAD: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Our company wants a new website to increase sales.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Users want rounded corners on the search button.</a:t>
            </a:r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400" y="2438400"/>
            <a:ext cx="38862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 lnSpcReduction="10000"/>
          </a:bodyPr>
          <a:lstStyle/>
          <a:p>
            <a:pPr marL="380996" marR="0" lvl="0" indent="-380996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stories satisfy INVEST: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Negotiable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Testable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Story Modeling: </a:t>
            </a:r>
            <a:br>
              <a:rPr lang="en-US" dirty="0" smtClean="0"/>
            </a:br>
            <a:r>
              <a:rPr lang="en-US" dirty="0" smtClean="0"/>
              <a:t>				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Story: Users want to import music from a folder so that they can include their own music in the library.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Given</a:t>
            </a:r>
            <a:r>
              <a:rPr lang="en-US" sz="2800" dirty="0" smtClean="0"/>
              <a:t> a user is on the "Library Folder" screen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clicks Add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Add Folder screen shows a radio option for "Search for Music”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saves a folder with "Search for Music" checked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folder is added to the list of folders.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Planning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all the stories are written, </a:t>
            </a:r>
            <a:r>
              <a:rPr lang="en-US" i="1" dirty="0" smtClean="0"/>
              <a:t>prioritize</a:t>
            </a:r>
            <a:r>
              <a:rPr lang="en-US" dirty="0" smtClean="0"/>
              <a:t>!</a:t>
            </a:r>
          </a:p>
          <a:p>
            <a:r>
              <a:rPr lang="en-US" dirty="0" smtClean="0"/>
              <a:t>Choose which stories to estimate first</a:t>
            </a:r>
          </a:p>
          <a:p>
            <a:r>
              <a:rPr lang="en-US" dirty="0" smtClean="0"/>
              <a:t>Estimate by consensus</a:t>
            </a:r>
          </a:p>
          <a:p>
            <a:pPr lvl="1"/>
            <a:r>
              <a:rPr lang="en-US" dirty="0" smtClean="0"/>
              <a:t>Have story owner give a brief overview</a:t>
            </a:r>
          </a:p>
          <a:p>
            <a:pPr lvl="1"/>
            <a:r>
              <a:rPr lang="en-US" dirty="0" smtClean="0"/>
              <a:t>Only open discussion if the estimates don’t match</a:t>
            </a:r>
          </a:p>
          <a:p>
            <a:pPr lvl="1"/>
            <a:r>
              <a:rPr lang="en-US" dirty="0" smtClean="0"/>
              <a:t>Record estimating assumptions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Story Points are a unit of size/complexity, not duration</a:t>
            </a:r>
          </a:p>
          <a:p>
            <a:pPr>
              <a:buNone/>
            </a:pPr>
            <a:r>
              <a:rPr lang="en-US" dirty="0" smtClean="0"/>
              <a:t>Relative sizing: estimate based on other stories </a:t>
            </a:r>
          </a:p>
          <a:p>
            <a:pPr>
              <a:buNone/>
            </a:pPr>
            <a:r>
              <a:rPr lang="en-US" dirty="0" smtClean="0"/>
              <a:t>An alternative unit: Ideal Days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Don’t worry: You </a:t>
            </a:r>
            <a:r>
              <a:rPr lang="en-US" i="1" dirty="0" smtClean="0"/>
              <a:t>will</a:t>
            </a:r>
            <a:r>
              <a:rPr lang="en-US" dirty="0" smtClean="0"/>
              <a:t> calculate duration later…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just a bucket for all your stories</a:t>
            </a:r>
          </a:p>
          <a:p>
            <a:r>
              <a:rPr lang="en-US" dirty="0" smtClean="0"/>
              <a:t>Keep it organized!</a:t>
            </a:r>
          </a:p>
          <a:p>
            <a:r>
              <a:rPr lang="en-US" dirty="0" smtClean="0"/>
              <a:t>Pull stories off this list to create an iteration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2-4 weeks</a:t>
            </a:r>
          </a:p>
          <a:p>
            <a:r>
              <a:rPr lang="en-US" dirty="0" smtClean="0"/>
              <a:t>Do high risk / high priority work first</a:t>
            </a:r>
          </a:p>
          <a:p>
            <a:r>
              <a:rPr lang="en-US" dirty="0" smtClean="0"/>
              <a:t>Make sure everyone can be kept busy</a:t>
            </a:r>
          </a:p>
          <a:p>
            <a:r>
              <a:rPr lang="en-US" dirty="0" smtClean="0"/>
              <a:t>How much can you do in one iteration?</a:t>
            </a:r>
          </a:p>
          <a:p>
            <a:pPr lvl="1"/>
            <a:r>
              <a:rPr lang="en-US" dirty="0" smtClean="0"/>
              <a:t>Take the estimates off the stories at first</a:t>
            </a:r>
          </a:p>
          <a:p>
            <a:pPr lvl="1"/>
            <a:r>
              <a:rPr lang="en-US" dirty="0" smtClean="0"/>
              <a:t>Try not to kill yourselves…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Velocity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Velocity is the number of points you can complete in one iteration</a:t>
            </a:r>
          </a:p>
          <a:p>
            <a:r>
              <a:rPr lang="en-US" sz="3200" dirty="0" smtClean="0"/>
              <a:t>If you can demo it, you get credit. No partial credit!</a:t>
            </a:r>
          </a:p>
          <a:p>
            <a:r>
              <a:rPr lang="en-US" sz="3200" dirty="0" smtClean="0"/>
              <a:t>Over time this number will stabilize (usually after 3 iterations)</a:t>
            </a:r>
          </a:p>
          <a:p>
            <a:pPr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Points of work / Velocity * Iteration length = </a:t>
            </a:r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Calendar Time!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Re-estimation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Re-estimate when you have new information that affects your previous estimates</a:t>
            </a:r>
          </a:p>
          <a:p>
            <a:r>
              <a:rPr lang="en-US" dirty="0" smtClean="0"/>
              <a:t>Review all your story estimates before each iteration</a:t>
            </a:r>
          </a:p>
          <a:p>
            <a:r>
              <a:rPr lang="en-US" dirty="0" smtClean="0"/>
              <a:t>Re-estimate if you change a story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- Planning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Break up into groups</a:t>
            </a:r>
          </a:p>
          <a:p>
            <a:r>
              <a:rPr lang="en-US" dirty="0" smtClean="0"/>
              <a:t>Define roles you will represent:</a:t>
            </a:r>
          </a:p>
          <a:p>
            <a:pPr lvl="1"/>
            <a:r>
              <a:rPr lang="en-US" dirty="0" smtClean="0"/>
              <a:t>Business users (2) and team members (design, dev, QA, etc) </a:t>
            </a:r>
          </a:p>
          <a:p>
            <a:r>
              <a:rPr lang="en-US" dirty="0" smtClean="0"/>
              <a:t>We work at </a:t>
            </a:r>
            <a:r>
              <a:rPr lang="en-US" dirty="0" err="1" smtClean="0"/>
              <a:t>Expedia.com</a:t>
            </a:r>
            <a:r>
              <a:rPr lang="en-US" dirty="0" smtClean="0"/>
              <a:t> and have 20 million customers. You are doing an add-on for the Customer Service team. Do a planning poker for this user story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“</a:t>
            </a:r>
            <a:r>
              <a:rPr lang="en-US" i="1" dirty="0" smtClean="0"/>
              <a:t>Customer Service wants to search for customers by their first and last name, so that they can quickly retrieve customer information when on a call.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u="sng" dirty="0" smtClean="0"/>
              <a:t>Wikipedia</a:t>
            </a:r>
            <a:r>
              <a:rPr lang="en-US" dirty="0" smtClean="0"/>
              <a:t>: Estimation is the calculated </a:t>
            </a:r>
            <a:r>
              <a:rPr lang="en-US" i="1" dirty="0" smtClean="0"/>
              <a:t>approximation</a:t>
            </a:r>
            <a:r>
              <a:rPr lang="en-US" dirty="0" smtClean="0"/>
              <a:t> of a result which is </a:t>
            </a:r>
            <a:r>
              <a:rPr lang="en-US" b="1" dirty="0" smtClean="0"/>
              <a:t>usable</a:t>
            </a:r>
            <a:r>
              <a:rPr lang="en-US" dirty="0" smtClean="0"/>
              <a:t> even if input data may be incomplete or uncertain.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Manager: “How long will this take?”</a:t>
            </a:r>
          </a:p>
          <a:p>
            <a:pPr>
              <a:buNone/>
            </a:pPr>
            <a:r>
              <a:rPr lang="en-US" dirty="0" smtClean="0"/>
              <a:t>Engineer: “Do you mean if I worked full time on JUST THIS, or with my other work?”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Calendar time is not a measure of effort.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Manager: “Joe said it would take three weeks.”</a:t>
            </a:r>
          </a:p>
          <a:p>
            <a:pPr>
              <a:buNone/>
            </a:pPr>
            <a:r>
              <a:rPr lang="en-US" dirty="0" smtClean="0"/>
              <a:t>Engineer: “What!? He’s wrong, the </a:t>
            </a:r>
            <a:r>
              <a:rPr lang="en-US" dirty="0" err="1" smtClean="0"/>
              <a:t>MountainCrusher</a:t>
            </a:r>
            <a:r>
              <a:rPr lang="en-US" dirty="0" smtClean="0"/>
              <a:t> library already does that, and I have a copy right here.”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One’s mountain is another’s molehill.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Manager: “Why is this taking so long!?  You said this would only be two days!”</a:t>
            </a:r>
          </a:p>
          <a:p>
            <a:pPr>
              <a:buNone/>
            </a:pPr>
            <a:r>
              <a:rPr lang="en-US" dirty="0" smtClean="0"/>
              <a:t>Engineer: “I said that 4 months ago!  The current system architecture makes this feature much harder to build.”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Estimates have a short shelf-life.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Engineer: “I don’t know how long it will take until I know every detail.”</a:t>
            </a:r>
          </a:p>
          <a:p>
            <a:pPr>
              <a:buNone/>
            </a:pPr>
            <a:r>
              <a:rPr lang="en-US" dirty="0" smtClean="0"/>
              <a:t>Manager: “I gave you everything we have, now just take a guess.”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You will never know every detail up front.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Manager: “Now how long will it take to do Z?”</a:t>
            </a:r>
          </a:p>
          <a:p>
            <a:pPr>
              <a:buNone/>
            </a:pPr>
            <a:r>
              <a:rPr lang="en-US" dirty="0" smtClean="0"/>
              <a:t>Engineer: “Well, I haven’t even done B yet, so I don’t have any way to know!”</a:t>
            </a:r>
          </a:p>
          <a:p>
            <a:pPr>
              <a:buNone/>
            </a:pPr>
            <a:r>
              <a:rPr lang="en-US" dirty="0" smtClean="0"/>
              <a:t>Manager: “How long for B?”</a:t>
            </a:r>
          </a:p>
          <a:p>
            <a:pPr>
              <a:buNone/>
            </a:pPr>
            <a:r>
              <a:rPr lang="en-US" dirty="0" smtClean="0"/>
              <a:t>Engineer: “About a week.”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It is easier to estimate in the near future.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000" dirty="0" smtClean="0"/>
              <a:t>Agile estimation avoids</a:t>
            </a:r>
            <a:r>
              <a:rPr lang="en-US" dirty="0" smtClean="0"/>
              <a:t> </a:t>
            </a:r>
            <a:r>
              <a:rPr lang="en-US" sz="4000" dirty="0" smtClean="0"/>
              <a:t>these common problems </a:t>
            </a:r>
            <a:r>
              <a:rPr lang="en-US" sz="3200" dirty="0" smtClean="0"/>
              <a:t>(and more) </a:t>
            </a:r>
            <a:r>
              <a:rPr lang="en-US" sz="4000" dirty="0" smtClean="0"/>
              <a:t>by taking a more </a:t>
            </a:r>
            <a:r>
              <a:rPr lang="en-US" sz="4000" i="1" dirty="0" smtClean="0"/>
              <a:t>practical approach </a:t>
            </a:r>
            <a:r>
              <a:rPr lang="en-US" sz="4000" dirty="0" smtClean="0"/>
              <a:t>to estimating work.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How to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Define your work </a:t>
            </a:r>
            <a:r>
              <a:rPr lang="en-US" sz="2400" dirty="0" smtClean="0"/>
              <a:t>(User Story Modeling)</a:t>
            </a:r>
            <a:endParaRPr lang="en-US" sz="2800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Collaborate and compare to increase accuracy </a:t>
            </a:r>
            <a:r>
              <a:rPr lang="en-US" sz="2400" dirty="0" smtClean="0"/>
              <a:t>(Planning Poker, Relative Sizing)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Use a unit of work, not time </a:t>
            </a:r>
            <a:r>
              <a:rPr lang="en-US" sz="2400" dirty="0" smtClean="0"/>
              <a:t>(Story Points)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Measure real progress </a:t>
            </a:r>
            <a:r>
              <a:rPr lang="en-US" sz="2400" dirty="0" smtClean="0"/>
              <a:t>(Velocity)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Adapt to change </a:t>
            </a:r>
            <a:r>
              <a:rPr lang="en-US" sz="2400" dirty="0" smtClean="0"/>
              <a:t>(Re-estimation)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gile Firestarter 2009 Master Sty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TechEd2007_template</Template>
  <TotalTime>788</TotalTime>
  <Pages>0</Pages>
  <Words>860</Words>
  <Characters>0</Characters>
  <Application>Microsoft Macintosh PowerPoint</Application>
  <PresentationFormat>Custom</PresentationFormat>
  <Lines>0</Lines>
  <Paragraphs>104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Agile Firestarter 2009 Master Style Template</vt:lpstr>
      <vt:lpstr>Agile Estimation</vt:lpstr>
      <vt:lpstr>Slide 2</vt:lpstr>
      <vt:lpstr>Common Problems with Estimation</vt:lpstr>
      <vt:lpstr>Common Problems with Estimation</vt:lpstr>
      <vt:lpstr>Common Problems with Estimation</vt:lpstr>
      <vt:lpstr>Common Problems with Estimation</vt:lpstr>
      <vt:lpstr>Common Problems with Estimation</vt:lpstr>
      <vt:lpstr>Slide 8</vt:lpstr>
      <vt:lpstr>How to Estimate</vt:lpstr>
      <vt:lpstr>User Story Modeling</vt:lpstr>
      <vt:lpstr>User Story Modeling</vt:lpstr>
      <vt:lpstr>User Story Modeling:      Acceptance Criteria</vt:lpstr>
      <vt:lpstr>Planning Poker</vt:lpstr>
      <vt:lpstr>Story Points</vt:lpstr>
      <vt:lpstr>Story Backlog</vt:lpstr>
      <vt:lpstr>Iteration 1</vt:lpstr>
      <vt:lpstr>Team Velocity </vt:lpstr>
      <vt:lpstr>Re-estimation</vt:lpstr>
      <vt:lpstr>Lab - Planning Poker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Scrum</dc:title>
  <dc:creator>Stephen Forte</dc:creator>
  <cp:lastModifiedBy>Daniel Berlin</cp:lastModifiedBy>
  <cp:revision>198</cp:revision>
  <dcterms:created xsi:type="dcterms:W3CDTF">2010-03-26T02:46:17Z</dcterms:created>
  <dcterms:modified xsi:type="dcterms:W3CDTF">2010-03-26T02:50:50Z</dcterms:modified>
</cp:coreProperties>
</file>