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26" r:id="rId2"/>
    <p:sldId id="278" r:id="rId3"/>
    <p:sldId id="279" r:id="rId4"/>
    <p:sldId id="298" r:id="rId5"/>
    <p:sldId id="283" r:id="rId6"/>
    <p:sldId id="281" r:id="rId7"/>
    <p:sldId id="282" r:id="rId8"/>
    <p:sldId id="284" r:id="rId9"/>
    <p:sldId id="285" r:id="rId10"/>
    <p:sldId id="288" r:id="rId11"/>
    <p:sldId id="300" r:id="rId12"/>
    <p:sldId id="287" r:id="rId13"/>
    <p:sldId id="299" r:id="rId14"/>
    <p:sldId id="304" r:id="rId15"/>
    <p:sldId id="280" r:id="rId16"/>
    <p:sldId id="305" r:id="rId17"/>
    <p:sldId id="306" r:id="rId18"/>
    <p:sldId id="301" r:id="rId19"/>
    <p:sldId id="302" r:id="rId20"/>
    <p:sldId id="307" r:id="rId21"/>
    <p:sldId id="308" r:id="rId22"/>
    <p:sldId id="309" r:id="rId23"/>
    <p:sldId id="310" r:id="rId24"/>
    <p:sldId id="303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9" r:id="rId33"/>
    <p:sldId id="320" r:id="rId34"/>
    <p:sldId id="322" r:id="rId35"/>
    <p:sldId id="321" r:id="rId36"/>
    <p:sldId id="323" r:id="rId37"/>
    <p:sldId id="325" r:id="rId38"/>
    <p:sldId id="324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05"/>
    <a:srgbClr val="FA7305"/>
    <a:srgbClr val="7F7F7F"/>
    <a:srgbClr val="ED13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676" autoAdjust="0"/>
    <p:restoredTop sz="94746" autoAdjust="0"/>
  </p:normalViewPr>
  <p:slideViewPr>
    <p:cSldViewPr>
      <p:cViewPr varScale="1">
        <p:scale>
          <a:sx n="73" d="100"/>
          <a:sy n="73" d="100"/>
        </p:scale>
        <p:origin x="-8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C9D1E90-0DC1-41C0-86D7-5FF0EBE9F9D3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New York City Spring 2010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077200" cy="19812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 smtClean="0"/>
              <a:t>Ben Dewey</a:t>
            </a:r>
          </a:p>
          <a:p>
            <a:pPr algn="r"/>
            <a:r>
              <a:rPr lang="en-US" sz="2800" dirty="0" smtClean="0"/>
              <a:t>Senior Software Engineer</a:t>
            </a:r>
          </a:p>
          <a:p>
            <a:pPr algn="r"/>
            <a:r>
              <a:rPr lang="en-US" sz="2800" dirty="0" err="1" smtClean="0"/>
              <a:t>twentysix</a:t>
            </a:r>
            <a:r>
              <a:rPr lang="en-US" sz="2800" dirty="0" smtClean="0"/>
              <a:t> New </a:t>
            </a:r>
            <a:r>
              <a:rPr lang="en-US" sz="2800" dirty="0" smtClean="0"/>
              <a:t>York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http://bendewey.com/blog</a:t>
            </a:r>
          </a:p>
          <a:p>
            <a:pPr algn="r"/>
            <a:r>
              <a:rPr lang="en-US" sz="2800" dirty="0" smtClean="0"/>
              <a:t>http://twitter.com/bendewey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Interface-based contracts promote </a:t>
            </a:r>
          </a:p>
          <a:p>
            <a:pPr>
              <a:buNone/>
            </a:pPr>
            <a:r>
              <a:rPr lang="en-US" dirty="0" smtClean="0"/>
              <a:t>    loose coupling</a:t>
            </a:r>
          </a:p>
          <a:p>
            <a:r>
              <a:rPr lang="en-US" dirty="0" smtClean="0"/>
              <a:t>Assemble more of your application ‘</a:t>
            </a:r>
            <a:r>
              <a:rPr lang="en-US" dirty="0" err="1" smtClean="0"/>
              <a:t>lego</a:t>
            </a:r>
            <a:r>
              <a:rPr lang="en-US" dirty="0" smtClean="0"/>
              <a:t> style’</a:t>
            </a:r>
          </a:p>
          <a:p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Classes no longer manage collaborating objects</a:t>
            </a:r>
          </a:p>
          <a:p>
            <a:pPr lvl="1"/>
            <a:r>
              <a:rPr lang="en-US" dirty="0" smtClean="0"/>
              <a:t>Abstract Factory design pattern</a:t>
            </a:r>
          </a:p>
          <a:p>
            <a:pPr lvl="2"/>
            <a:r>
              <a:rPr lang="en-US" dirty="0" smtClean="0"/>
              <a:t>Close but no cigar…</a:t>
            </a:r>
          </a:p>
          <a:p>
            <a:pPr lvl="1"/>
            <a:r>
              <a:rPr lang="en-US" dirty="0" smtClean="0"/>
              <a:t>Use a Dependency Injection container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g.pricegrabber.co.uk/gottahave/files/2008/10/p2184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0668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2"/>
          <p:cNvSpPr txBox="1">
            <a:spLocks/>
          </p:cNvSpPr>
          <p:nvPr/>
        </p:nvSpPr>
        <p:spPr>
          <a:xfrm>
            <a:off x="380999" y="1412874"/>
            <a:ext cx="8525933" cy="10932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Context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needs to create and use collaborating objects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object should not be dependent on knowledge of how to create its collaborators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292099" y="1374774"/>
            <a:ext cx="8525933" cy="1093259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 coded factories are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 impractical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Solution</a:t>
            </a:r>
          </a:p>
          <a:p>
            <a:pPr marL="914400" marR="0" lvl="1" indent="-396875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Separate the responsibility of creating collaborating objects to a Dependency Injection (DI) container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94544" y="3058018"/>
            <a:ext cx="3996832" cy="2733182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Init()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S1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S1(...);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S2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S2(...);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c2 = new C2(s1,s2);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17971" y="3795607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791167" y="2943295"/>
            <a:ext cx="1127055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S1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789333" y="4710006"/>
            <a:ext cx="1067363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S2</a:t>
            </a:r>
          </a:p>
        </p:txBody>
      </p:sp>
      <p:cxnSp>
        <p:nvCxnSpPr>
          <p:cNvPr id="93" name="Shape 92"/>
          <p:cNvCxnSpPr>
            <a:stCxn id="90" idx="3"/>
            <a:endCxn id="91" idx="2"/>
          </p:cNvCxnSpPr>
          <p:nvPr/>
        </p:nvCxnSpPr>
        <p:spPr>
          <a:xfrm flipV="1">
            <a:off x="8043901" y="3571945"/>
            <a:ext cx="310794" cy="53798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4" name="Elbow Connector 15"/>
          <p:cNvCxnSpPr>
            <a:stCxn id="90" idx="2"/>
            <a:endCxn id="92" idx="1"/>
          </p:cNvCxnSpPr>
          <p:nvPr/>
        </p:nvCxnSpPr>
        <p:spPr>
          <a:xfrm rot="16200000" flipH="1">
            <a:off x="7185097" y="4420095"/>
            <a:ext cx="600074" cy="60839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95" name="Circular Arrow 94"/>
          <p:cNvSpPr/>
          <p:nvPr/>
        </p:nvSpPr>
        <p:spPr bwMode="auto">
          <a:xfrm rot="5400000">
            <a:off x="3341504" y="1998132"/>
            <a:ext cx="1524000" cy="5023556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71390" y="2779606"/>
            <a:ext cx="1256877" cy="3237372"/>
          </a:xfrm>
          <a:prstGeom prst="rect">
            <a:avLst/>
          </a:prstGeom>
          <a:solidFill>
            <a:srgbClr val="1E78B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DI</a:t>
            </a:r>
          </a:p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97" name="Circular Arrow 96"/>
          <p:cNvSpPr/>
          <p:nvPr/>
        </p:nvSpPr>
        <p:spPr bwMode="auto">
          <a:xfrm rot="5400000">
            <a:off x="5477931" y="3603980"/>
            <a:ext cx="773293" cy="1704622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8" name="Left Arrow 97"/>
          <p:cNvSpPr/>
          <p:nvPr/>
        </p:nvSpPr>
        <p:spPr bwMode="auto">
          <a:xfrm>
            <a:off x="3973689" y="4357510"/>
            <a:ext cx="778933" cy="293512"/>
          </a:xfrm>
          <a:prstGeom prst="left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Component2 C2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set { . . 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310" y="3409244"/>
            <a:ext cx="3621024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     (Component2 c2){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this.c2 =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6019800"/>
            <a:ext cx="326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Constructor Injection</a:t>
            </a:r>
            <a:endParaRPr lang="en-US" sz="2800" dirty="0">
              <a:solidFill>
                <a:srgbClr val="FB740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6019800"/>
            <a:ext cx="241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Setter Injection</a:t>
            </a:r>
            <a:endParaRPr lang="en-US" sz="28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99" grpId="0"/>
      <p:bldP spid="100" grpId="0"/>
      <p:bldP spid="101" grpId="0"/>
      <p:bldP spid="89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9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control of some logic to a framework</a:t>
            </a:r>
          </a:p>
          <a:p>
            <a:r>
              <a:rPr lang="en-US" dirty="0" smtClean="0"/>
              <a:t>Event-Driven Architecture</a:t>
            </a:r>
          </a:p>
          <a:p>
            <a:pPr lvl="1"/>
            <a:r>
              <a:rPr lang="en-US" dirty="0" smtClean="0"/>
              <a:t>Framework polls or listens to an event source</a:t>
            </a:r>
          </a:p>
          <a:p>
            <a:pPr lvl="1"/>
            <a:r>
              <a:rPr lang="en-US" dirty="0" smtClean="0"/>
              <a:t>Framework notifies or invokes a service</a:t>
            </a:r>
          </a:p>
          <a:p>
            <a:r>
              <a:rPr lang="en-US" dirty="0" smtClean="0"/>
              <a:t>Dependency Injection Container</a:t>
            </a:r>
          </a:p>
          <a:p>
            <a:pPr lvl="1"/>
            <a:r>
              <a:rPr lang="en-US" dirty="0" smtClean="0"/>
              <a:t>Container is creating classes, setting properties</a:t>
            </a:r>
          </a:p>
          <a:p>
            <a:pPr lvl="1"/>
            <a:r>
              <a:rPr lang="en-US" dirty="0" smtClean="0"/>
              <a:t>Container may ‘wrap’ objects with other services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are not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MTS</a:t>
            </a:r>
          </a:p>
          <a:p>
            <a:r>
              <a:rPr lang="en-US" dirty="0" smtClean="0"/>
              <a:t>COM+ / Enterprise Services</a:t>
            </a:r>
          </a:p>
          <a:p>
            <a:pPr lvl="1"/>
            <a:r>
              <a:rPr lang="en-US" dirty="0" err="1" smtClean="0"/>
              <a:t>Server.CreateObject</a:t>
            </a:r>
            <a:r>
              <a:rPr lang="en-US" dirty="0" smtClean="0"/>
              <a:t>(“</a:t>
            </a:r>
            <a:r>
              <a:rPr lang="en-US" dirty="0" err="1" smtClean="0"/>
              <a:t>Database.Connection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But were ‘heavyweight’</a:t>
            </a:r>
          </a:p>
          <a:p>
            <a:pPr lvl="1"/>
            <a:r>
              <a:rPr lang="en-US" dirty="0" smtClean="0"/>
              <a:t>Inherit from ‘magic’ base class or interface</a:t>
            </a:r>
          </a:p>
          <a:p>
            <a:r>
              <a:rPr lang="en-US" dirty="0" smtClean="0"/>
              <a:t>Dependency Injection Containers</a:t>
            </a:r>
          </a:p>
          <a:p>
            <a:pPr lvl="1"/>
            <a:r>
              <a:rPr lang="en-US" dirty="0" smtClean="0"/>
              <a:t>Are ‘Lightweight’ but provide same many benefits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 a component model that actually works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Non-invasive </a:t>
            </a:r>
          </a:p>
          <a:p>
            <a:pPr lvl="1"/>
            <a:r>
              <a:rPr lang="en-US" dirty="0" smtClean="0"/>
              <a:t>POCOs not tied to the DI container</a:t>
            </a:r>
          </a:p>
          <a:p>
            <a:pPr lvl="1"/>
            <a:r>
              <a:rPr lang="en-US" dirty="0" smtClean="0"/>
              <a:t>Beware of DI container attributes!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3048000"/>
            <a:ext cx="627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B7405"/>
                </a:solidFill>
              </a:rPr>
              <a:t>PLAIN  OLD CLR OBJECTS (POCO)</a:t>
            </a:r>
            <a:endParaRPr lang="en-US" sz="36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downside to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to learn…</a:t>
            </a:r>
          </a:p>
          <a:p>
            <a:pPr lvl="1"/>
            <a:r>
              <a:rPr lang="en-US" dirty="0" smtClean="0"/>
              <a:t>It is worth the effort</a:t>
            </a:r>
          </a:p>
          <a:p>
            <a:pPr lvl="1"/>
            <a:r>
              <a:rPr lang="en-US" dirty="0" smtClean="0"/>
              <a:t>A few books, but mostly online resources.</a:t>
            </a:r>
          </a:p>
          <a:p>
            <a:r>
              <a:rPr lang="en-US" dirty="0" smtClean="0"/>
              <a:t>Another level of abstraction</a:t>
            </a:r>
          </a:p>
          <a:p>
            <a:r>
              <a:rPr lang="en-US" dirty="0" smtClean="0"/>
              <a:t>Need to select a DI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get one of these…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Castle Windsor</a:t>
            </a:r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smtClean="0"/>
              <a:t>Spring for .NET</a:t>
            </a:r>
          </a:p>
          <a:p>
            <a:r>
              <a:rPr lang="en-US" dirty="0" err="1" smtClean="0"/>
              <a:t>StuctureMap</a:t>
            </a:r>
            <a:endParaRPr lang="en-US" dirty="0" smtClean="0"/>
          </a:p>
          <a:p>
            <a:r>
              <a:rPr lang="en-US" dirty="0" smtClean="0"/>
              <a:t>Unity</a:t>
            </a:r>
          </a:p>
          <a:p>
            <a:r>
              <a:rPr lang="en-US" dirty="0" smtClean="0"/>
              <a:t>MEF*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order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provide similar DI functionality</a:t>
            </a:r>
          </a:p>
          <a:p>
            <a:r>
              <a:rPr lang="en-US" dirty="0" smtClean="0"/>
              <a:t>Try not to think of DI ‘having an API’ </a:t>
            </a:r>
          </a:p>
          <a:p>
            <a:pPr lvl="1"/>
            <a:r>
              <a:rPr lang="en-US" dirty="0" smtClean="0"/>
              <a:t>Differences are how you configure the container to create objects and assemble your application</a:t>
            </a:r>
          </a:p>
          <a:p>
            <a:r>
              <a:rPr lang="en-US" dirty="0" smtClean="0"/>
              <a:t>Different extensibility models</a:t>
            </a:r>
          </a:p>
          <a:p>
            <a:r>
              <a:rPr lang="en-US" dirty="0" smtClean="0"/>
              <a:t>Some offer additional capabilities</a:t>
            </a:r>
          </a:p>
          <a:p>
            <a:pPr lvl="1"/>
            <a:r>
              <a:rPr lang="en-US" dirty="0" smtClean="0"/>
              <a:t>AOP, Transaction Management, </a:t>
            </a:r>
          </a:p>
          <a:p>
            <a:pPr lvl="1"/>
            <a:r>
              <a:rPr lang="en-US" dirty="0" smtClean="0"/>
              <a:t>Runtime environments: ASP.NET (MVC), WCF, …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quick guide to using a 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a DI container with object creation and configuration rules via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Configuration API</a:t>
            </a:r>
          </a:p>
          <a:p>
            <a:pPr lvl="1"/>
            <a:r>
              <a:rPr lang="en-US" dirty="0" smtClean="0"/>
              <a:t>Attributes (not POCO)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57200" y="1905000"/>
            <a:ext cx="8000999" cy="2667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to application configuration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Applications that use DI are more naturally ‘loosely coupled’</a:t>
            </a:r>
          </a:p>
          <a:p>
            <a:r>
              <a:rPr lang="en-US" dirty="0" smtClean="0"/>
              <a:t>Loosely coupled applications</a:t>
            </a:r>
          </a:p>
          <a:p>
            <a:pPr lvl="1"/>
            <a:r>
              <a:rPr lang="en-US" dirty="0" smtClean="0"/>
              <a:t>Are easier to test  and maintain</a:t>
            </a:r>
          </a:p>
          <a:p>
            <a:pPr lvl="1"/>
            <a:r>
              <a:rPr lang="en-US" dirty="0" smtClean="0"/>
              <a:t>Promote agile development and flexible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Configured Objects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output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Default max number is set to ‘null’</a:t>
            </a:r>
          </a:p>
          <a:p>
            <a:r>
              <a:rPr lang="en-US" dirty="0" smtClean="0"/>
              <a:t>Focus is on relationships between objects</a:t>
            </a:r>
          </a:p>
          <a:p>
            <a:pPr lvl="1"/>
            <a:r>
              <a:rPr lang="en-US" dirty="0" smtClean="0"/>
              <a:t>‘Type Mapping’</a:t>
            </a:r>
          </a:p>
          <a:p>
            <a:pPr lvl="1"/>
            <a:r>
              <a:rPr lang="en-US" dirty="0" smtClean="0"/>
              <a:t>But properties need to be set as well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Simple Properties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1000)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happens if you call Resolve twice…?</a:t>
            </a:r>
          </a:p>
          <a:p>
            <a:r>
              <a:rPr lang="en-US" dirty="0" smtClean="0"/>
              <a:t>Container has options to control the lifecycle</a:t>
            </a:r>
          </a:p>
          <a:p>
            <a:pPr lvl="1"/>
            <a:r>
              <a:rPr lang="en-US" dirty="0" smtClean="0"/>
              <a:t>Singleton – one for the life of the container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Transient/“Prototype” – new one each time</a:t>
            </a:r>
          </a:p>
          <a:p>
            <a:pPr lvl="2"/>
            <a:r>
              <a:rPr lang="en-US" dirty="0" smtClean="0"/>
              <a:t>The default option</a:t>
            </a:r>
          </a:p>
          <a:p>
            <a:pPr lvl="1"/>
            <a:r>
              <a:rPr lang="en-US" smtClean="0"/>
              <a:t>Externally Controlled </a:t>
            </a:r>
            <a:r>
              <a:rPr lang="en-US" dirty="0" smtClean="0"/>
              <a:t>– one for the life of the container</a:t>
            </a:r>
          </a:p>
          <a:p>
            <a:pPr lvl="2"/>
            <a:r>
              <a:rPr lang="en-US" dirty="0" smtClean="0"/>
              <a:t>But container holds a weak reference to the object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ExternallyControlledLifetimeManager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LifetimeManager</a:t>
            </a:r>
            <a:r>
              <a:rPr lang="en-US" dirty="0" smtClean="0"/>
              <a:t> base class to customize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as singletons…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when calling .</a:t>
            </a:r>
            <a:r>
              <a:rPr lang="en-US" dirty="0" err="1" smtClean="0"/>
              <a:t>RegisterType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ContainerControlledLifetimeManager</a:t>
            </a:r>
            <a:r>
              <a:rPr lang="en-US" dirty="0" smtClean="0"/>
              <a:t> to have singleton behavior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container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1000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//ask container for objects (configured) and use them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 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4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ResolvedParameter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&gt;())</a:t>
            </a:r>
          </a:p>
          <a:p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 (II)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endParaRPr lang="en-US" sz="16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" y="4876800"/>
            <a:ext cx="4078453" cy="685800"/>
            <a:chOff x="609600" y="4876800"/>
            <a:chExt cx="4078453" cy="685800"/>
          </a:xfrm>
        </p:grpSpPr>
        <p:sp>
          <p:nvSpPr>
            <p:cNvPr id="6" name="Oval 5"/>
            <p:cNvSpPr/>
            <p:nvPr/>
          </p:nvSpPr>
          <p:spPr>
            <a:xfrm>
              <a:off x="609600" y="5029200"/>
              <a:ext cx="17526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876800"/>
              <a:ext cx="186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longer a POCO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2362200" y="5137666"/>
              <a:ext cx="533400" cy="1201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XML Configuration Outline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“...”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alias to reduce verbosity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“…”&gt;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&lt;!–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configure constructor and properties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&lt;!–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repeat for more </a:t>
            </a:r>
            <a:r>
              <a:rPr lang="en-US" sz="14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type configurations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 ?&gt;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="Microsoft.Practices.Unity.Configuration.UnityConfigurationSection,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alieas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to reduce verbosity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Microsoft.Practices.Unity.ContainerControlledLifetimeManager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Primes.IPrimeGenerator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67000" y="320040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61410" y="5695950"/>
            <a:ext cx="17145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Data Access Layer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14700" y="2110740"/>
            <a:ext cx="25527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Presentation Layer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2510" y="320421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2</a:t>
            </a: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rot="5400000">
            <a:off x="3830003" y="2439353"/>
            <a:ext cx="461010" cy="1061085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4644390" y="2743200"/>
            <a:ext cx="1061085" cy="4610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0" name="Elbow Connector 9"/>
          <p:cNvCxnSpPr>
            <a:stCxn id="6" idx="1"/>
            <a:endCxn id="5" idx="1"/>
          </p:cNvCxnSpPr>
          <p:nvPr/>
        </p:nvCxnSpPr>
        <p:spPr>
          <a:xfrm rot="10800000" flipH="1" flipV="1">
            <a:off x="3314700" y="2425065"/>
            <a:ext cx="346710" cy="3585210"/>
          </a:xfrm>
          <a:prstGeom prst="bentConnector3">
            <a:avLst>
              <a:gd name="adj1" fmla="val -270330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1" name="Elbow Connector 24"/>
          <p:cNvCxnSpPr>
            <a:endCxn id="5" idx="1"/>
          </p:cNvCxnSpPr>
          <p:nvPr/>
        </p:nvCxnSpPr>
        <p:spPr>
          <a:xfrm rot="16200000" flipH="1">
            <a:off x="2156460" y="4505325"/>
            <a:ext cx="2169794" cy="84010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2" name="Elbow Connector 29"/>
          <p:cNvCxnSpPr>
            <a:endCxn id="5" idx="3"/>
          </p:cNvCxnSpPr>
          <p:nvPr/>
        </p:nvCxnSpPr>
        <p:spPr>
          <a:xfrm rot="5400000">
            <a:off x="4777741" y="4431029"/>
            <a:ext cx="2177415" cy="981076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872990" y="407289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3</a:t>
            </a: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>
          <a:xfrm rot="5400000">
            <a:off x="5583555" y="3950970"/>
            <a:ext cx="24003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5" name="Elbow Connector 41"/>
          <p:cNvCxnSpPr>
            <a:stCxn id="13" idx="2"/>
            <a:endCxn id="5" idx="3"/>
          </p:cNvCxnSpPr>
          <p:nvPr/>
        </p:nvCxnSpPr>
        <p:spPr>
          <a:xfrm rot="5400000">
            <a:off x="4884421" y="5193030"/>
            <a:ext cx="1308735" cy="3257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4392930" y="3514725"/>
            <a:ext cx="44958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endCxn id="4" idx="3"/>
          </p:cNvCxnSpPr>
          <p:nvPr/>
        </p:nvCxnSpPr>
        <p:spPr>
          <a:xfrm rot="16200000" flipV="1">
            <a:off x="4178618" y="3729038"/>
            <a:ext cx="885825" cy="45720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8" name="Elbow Connector 17"/>
          <p:cNvCxnSpPr>
            <a:stCxn id="6" idx="3"/>
            <a:endCxn id="5" idx="3"/>
          </p:cNvCxnSpPr>
          <p:nvPr/>
        </p:nvCxnSpPr>
        <p:spPr>
          <a:xfrm flipH="1">
            <a:off x="5375910" y="2425065"/>
            <a:ext cx="491490" cy="3585210"/>
          </a:xfrm>
          <a:prstGeom prst="bentConnector3">
            <a:avLst>
              <a:gd name="adj1" fmla="val -193024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6974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5</a:t>
            </a:r>
          </a:p>
        </p:txBody>
      </p:sp>
      <p:cxnSp>
        <p:nvCxnSpPr>
          <p:cNvPr id="20" name="Straight Arrow Connector 19"/>
          <p:cNvCxnSpPr>
            <a:stCxn id="28" idx="2"/>
            <a:endCxn id="19" idx="0"/>
          </p:cNvCxnSpPr>
          <p:nvPr/>
        </p:nvCxnSpPr>
        <p:spPr>
          <a:xfrm rot="16200000" flipH="1">
            <a:off x="3430905" y="4796790"/>
            <a:ext cx="18669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1" name="Shape 20"/>
          <p:cNvCxnSpPr>
            <a:endCxn id="4" idx="1"/>
          </p:cNvCxnSpPr>
          <p:nvPr/>
        </p:nvCxnSpPr>
        <p:spPr>
          <a:xfrm rot="16200000" flipV="1">
            <a:off x="1835468" y="4346258"/>
            <a:ext cx="1674495" cy="11430"/>
          </a:xfrm>
          <a:prstGeom prst="bentConnector4">
            <a:avLst>
              <a:gd name="adj1" fmla="val -342"/>
              <a:gd name="adj2" fmla="val 4300001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2" name="Straight Arrow Connector 21"/>
          <p:cNvCxnSpPr>
            <a:stCxn id="28" idx="3"/>
            <a:endCxn id="7" idx="1"/>
          </p:cNvCxnSpPr>
          <p:nvPr/>
        </p:nvCxnSpPr>
        <p:spPr>
          <a:xfrm flipV="1">
            <a:off x="4351020" y="3518535"/>
            <a:ext cx="491490" cy="87249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4354830" y="4387215"/>
            <a:ext cx="518160" cy="81915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/>
          <p:cNvCxnSpPr>
            <a:stCxn id="28" idx="3"/>
            <a:endCxn id="13" idx="1"/>
          </p:cNvCxnSpPr>
          <p:nvPr/>
        </p:nvCxnSpPr>
        <p:spPr>
          <a:xfrm flipV="1">
            <a:off x="4351020" y="4387215"/>
            <a:ext cx="52197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8691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6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rot="16200000" flipH="1">
            <a:off x="4233863" y="4571047"/>
            <a:ext cx="771525" cy="4991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3"/>
            <a:endCxn id="25" idx="1"/>
          </p:cNvCxnSpPr>
          <p:nvPr/>
        </p:nvCxnSpPr>
        <p:spPr>
          <a:xfrm>
            <a:off x="4354830" y="5206365"/>
            <a:ext cx="514350" cy="1588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693670" y="407670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4</a:t>
            </a:r>
          </a:p>
        </p:txBody>
      </p:sp>
      <p:cxnSp>
        <p:nvCxnSpPr>
          <p:cNvPr id="29" name="Straight Arrow Connector 28"/>
          <p:cNvCxnSpPr>
            <a:stCxn id="4" idx="2"/>
            <a:endCxn id="28" idx="0"/>
          </p:cNvCxnSpPr>
          <p:nvPr/>
        </p:nvCxnSpPr>
        <p:spPr>
          <a:xfrm rot="5400000">
            <a:off x="3402330" y="3949065"/>
            <a:ext cx="247650" cy="762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30" name="Shape 29"/>
          <p:cNvCxnSpPr>
            <a:stCxn id="19" idx="2"/>
            <a:endCxn id="5" idx="1"/>
          </p:cNvCxnSpPr>
          <p:nvPr/>
        </p:nvCxnSpPr>
        <p:spPr>
          <a:xfrm rot="16200000" flipH="1">
            <a:off x="3348990" y="5697854"/>
            <a:ext cx="489585" cy="1352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propertyType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nb-NO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nb-NO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="IPrimeGenerator" </a:t>
            </a:r>
            <a:r>
              <a:rPr lang="nb-NO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nb-NO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="Primes.PrimeGenerator, Primes"&gt;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  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25254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XmlApplicationContext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“context.xml”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container[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Spring.NET XML Configuration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default-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autodetect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1752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XML Configuration </a:t>
            </a:r>
            <a:br>
              <a:rPr lang="en-US" dirty="0" smtClean="0"/>
            </a:br>
            <a:r>
              <a:rPr lang="en-US" dirty="0" smtClean="0"/>
              <a:t>Explicit Wiring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2" y="2286000"/>
            <a:ext cx="8255727" cy="3810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82557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667000" y="3352800"/>
            <a:ext cx="9144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895599" y="4114801"/>
            <a:ext cx="1676400" cy="761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Code Configuration (Preview)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4267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PrimesConfiguration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1000};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[Definition]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Code easier to test and maintain</a:t>
            </a:r>
          </a:p>
          <a:p>
            <a:pPr lvl="1"/>
            <a:r>
              <a:rPr lang="en-US" dirty="0" smtClean="0"/>
              <a:t>Promotes loose coupling between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“Modules”/Subsystems</a:t>
            </a:r>
          </a:p>
          <a:p>
            <a:pPr lvl="1"/>
            <a:r>
              <a:rPr lang="en-US" dirty="0" smtClean="0"/>
              <a:t>Will see signs of</a:t>
            </a:r>
          </a:p>
          <a:p>
            <a:pPr lvl="2"/>
            <a:r>
              <a:rPr lang="en-US" dirty="0" smtClean="0"/>
              <a:t>Reuse</a:t>
            </a:r>
          </a:p>
          <a:p>
            <a:pPr lvl="2"/>
            <a:r>
              <a:rPr lang="en-US" dirty="0" smtClean="0"/>
              <a:t>Better code – ‘harder to do bad things’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Another level of abstraction</a:t>
            </a:r>
          </a:p>
          <a:p>
            <a:pPr lvl="1"/>
            <a:r>
              <a:rPr lang="en-US" dirty="0" smtClean="0"/>
              <a:t>Need to learn a DI container technology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Tab A into Slot 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6576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Prime Number application using</a:t>
            </a:r>
          </a:p>
          <a:p>
            <a:pPr lvl="1"/>
            <a:r>
              <a:rPr lang="en-US" dirty="0" smtClean="0"/>
              <a:t>Unity</a:t>
            </a:r>
          </a:p>
          <a:p>
            <a:pPr lvl="2"/>
            <a:r>
              <a:rPr lang="en-US" dirty="0" smtClean="0"/>
              <a:t>Fluent API</a:t>
            </a:r>
          </a:p>
          <a:p>
            <a:pPr lvl="2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Spring.NET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C#</a:t>
            </a:r>
          </a:p>
          <a:p>
            <a:r>
              <a:rPr lang="en-US" dirty="0" smtClean="0"/>
              <a:t>Following instructions in docs…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rty-job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2530" y="15584"/>
            <a:ext cx="4561610" cy="6842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Tight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724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17442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10000;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// use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Loose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153400" cy="4724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35063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“Hand Coded DI”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Configure()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repo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svc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(repo,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do unit tests…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0" y="1981201"/>
            <a:ext cx="808021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Order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orderRepository.FindOrder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order.Quantity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notificationService.SendCancelNotification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Test]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svc =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svc.CancelOrder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Assert.IsNotNull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Assertions on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behavior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// Was it called?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8618</TotalTime>
  <Words>2136</Words>
  <Application>Microsoft Office PowerPoint</Application>
  <PresentationFormat>On-screen Show (4:3)</PresentationFormat>
  <Paragraphs>518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1_Office Theme</vt:lpstr>
      <vt:lpstr>Dependency Injection</vt:lpstr>
      <vt:lpstr>What is Dependency Injection?</vt:lpstr>
      <vt:lpstr>Tight coupling in action</vt:lpstr>
      <vt:lpstr>Slide 4</vt:lpstr>
      <vt:lpstr>Example: Tight Coupling</vt:lpstr>
      <vt:lpstr>Example: Loose coupling</vt:lpstr>
      <vt:lpstr>“Hand Coded DI”</vt:lpstr>
      <vt:lpstr>Now you can do unit tests…</vt:lpstr>
      <vt:lpstr>Test code</vt:lpstr>
      <vt:lpstr>Loose Coupling</vt:lpstr>
      <vt:lpstr>Slide 11</vt:lpstr>
      <vt:lpstr>Inversion of Control</vt:lpstr>
      <vt:lpstr>Containers are not new</vt:lpstr>
      <vt:lpstr>Dependency Injection Containers</vt:lpstr>
      <vt:lpstr>What is the downside to DI?</vt:lpstr>
      <vt:lpstr>Where can I get one of these…</vt:lpstr>
      <vt:lpstr>The 1st order summary…</vt:lpstr>
      <vt:lpstr>The quick guide to using a DI container</vt:lpstr>
      <vt:lpstr>Creating the Unity Container</vt:lpstr>
      <vt:lpstr>Configuring the Unity Container</vt:lpstr>
      <vt:lpstr>Getting Configured Objects</vt:lpstr>
      <vt:lpstr>However…</vt:lpstr>
      <vt:lpstr>Configuring Simple Properties</vt:lpstr>
      <vt:lpstr>Object Lifecycle</vt:lpstr>
      <vt:lpstr>Now as singletons…</vt:lpstr>
      <vt:lpstr>Setter Dependency Injection</vt:lpstr>
      <vt:lpstr>Setter Dependency Injection (II)</vt:lpstr>
      <vt:lpstr>Unity XML Configuration Outline</vt:lpstr>
      <vt:lpstr>Unity XML Configuration - I</vt:lpstr>
      <vt:lpstr>Unity XML Configuration - II</vt:lpstr>
      <vt:lpstr>Unity XML Configuration - III</vt:lpstr>
      <vt:lpstr>Creating and Configuring Spring.NET  Container</vt:lpstr>
      <vt:lpstr>Spring.NET XML Configuration</vt:lpstr>
      <vt:lpstr>Spring.NET XML Configuration  Explicit Wiring</vt:lpstr>
      <vt:lpstr>Spring.NET Code Configuration (Preview)</vt:lpstr>
      <vt:lpstr>Dependency Injection Summary</vt:lpstr>
      <vt:lpstr>Dependency Injection LAB</vt:lpstr>
      <vt:lpstr>Lab Exercise</vt:lpstr>
    </vt:vector>
  </TitlesOfParts>
  <Company>Microdesk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Ben Dewey</cp:lastModifiedBy>
  <cp:revision>338</cp:revision>
  <dcterms:created xsi:type="dcterms:W3CDTF">2008-09-22T00:48:41Z</dcterms:created>
  <dcterms:modified xsi:type="dcterms:W3CDTF">2010-03-27T17:23:41Z</dcterms:modified>
</cp:coreProperties>
</file>