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notesSlides/notesSlide28.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25.xml" ContentType="application/vnd.openxmlformats-officedocument.presentationml.slide+xml"/>
  <Override PartName="/ppt/charts/chart2.xml" ContentType="application/vnd.openxmlformats-officedocument.drawingml.chart+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Default Extension="wmf" ContentType="image/x-wmf"/>
  <Override PartName="/docProps/app.xml" ContentType="application/vnd.openxmlformats-officedocument.extended-properties+xml"/>
  <Override PartName="/ppt/notesSlides/notesSlide4.xml" ContentType="application/vnd.openxmlformats-officedocument.presentationml.notesSlide+xml"/>
  <Override PartName="/ppt/slides/slide24.xml" ContentType="application/vnd.openxmlformats-officedocument.presentationml.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slides/slide8.xml" ContentType="application/vnd.openxmlformats-officedocument.presentationml.slide+xml"/>
  <Override PartName="/ppt/charts/chart1.xml" ContentType="application/vnd.openxmlformats-officedocument.drawingml.chart+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notesSlides/notesSlide25.xml" ContentType="application/vnd.openxmlformats-officedocument.presentationml.notes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notesSlides/notesSlide24.xml" ContentType="application/vnd.openxmlformats-officedocument.presentationml.notesSlide+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9"/>
  </p:notesMasterIdLst>
  <p:sldIdLst>
    <p:sldId id="256" r:id="rId2"/>
    <p:sldId id="316" r:id="rId3"/>
    <p:sldId id="317" r:id="rId4"/>
    <p:sldId id="321" r:id="rId5"/>
    <p:sldId id="325" r:id="rId6"/>
    <p:sldId id="338" r:id="rId7"/>
    <p:sldId id="340" r:id="rId8"/>
    <p:sldId id="341" r:id="rId9"/>
    <p:sldId id="323" r:id="rId10"/>
    <p:sldId id="342" r:id="rId11"/>
    <p:sldId id="343" r:id="rId12"/>
    <p:sldId id="339" r:id="rId13"/>
    <p:sldId id="296" r:id="rId14"/>
    <p:sldId id="288" r:id="rId15"/>
    <p:sldId id="289" r:id="rId16"/>
    <p:sldId id="336" r:id="rId17"/>
    <p:sldId id="330" r:id="rId18"/>
    <p:sldId id="331" r:id="rId19"/>
    <p:sldId id="332" r:id="rId20"/>
    <p:sldId id="333" r:id="rId21"/>
    <p:sldId id="334" r:id="rId22"/>
    <p:sldId id="335" r:id="rId23"/>
    <p:sldId id="309" r:id="rId24"/>
    <p:sldId id="310" r:id="rId25"/>
    <p:sldId id="327" r:id="rId26"/>
    <p:sldId id="273" r:id="rId27"/>
    <p:sldId id="308" r:id="rId28"/>
    <p:sldId id="337" r:id="rId29"/>
    <p:sldId id="294" r:id="rId30"/>
    <p:sldId id="295" r:id="rId31"/>
    <p:sldId id="314" r:id="rId32"/>
    <p:sldId id="315" r:id="rId33"/>
    <p:sldId id="281" r:id="rId34"/>
    <p:sldId id="303" r:id="rId35"/>
    <p:sldId id="328" r:id="rId36"/>
    <p:sldId id="329" r:id="rId37"/>
    <p:sldId id="32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7F7F7F"/>
    <a:srgbClr val="FA7305"/>
    <a:srgbClr val="FB7405"/>
    <a:srgbClr val="ED131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aximized">
    <p:restoredLeft sz="34589" autoAdjust="0"/>
    <p:restoredTop sz="84398" autoAdjust="0"/>
  </p:normalViewPr>
  <p:slideViewPr>
    <p:cSldViewPr>
      <p:cViewPr varScale="1">
        <p:scale>
          <a:sx n="141" d="100"/>
          <a:sy n="141" d="100"/>
        </p:scale>
        <p:origin x="-119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hart>
    <c:title/>
    <c:view3D>
      <c:rotX val="30"/>
      <c:perspective val="30"/>
    </c:view3D>
    <c:plotArea>
      <c:layout/>
      <c:pie3DChart>
        <c:varyColors val="1"/>
        <c:ser>
          <c:idx val="0"/>
          <c:order val="0"/>
          <c:tx>
            <c:strRef>
              <c:f>Sheet3!$B$1</c:f>
              <c:strCache>
                <c:ptCount val="1"/>
                <c:pt idx="0">
                  <c:v>Effort Allocation without Unit Tests</c:v>
                </c:pt>
              </c:strCache>
            </c:strRef>
          </c:tx>
          <c:dLbls>
            <c:numFmt formatCode="0%" sourceLinked="0"/>
            <c:dLblPos val="outEnd"/>
            <c:showVal val="1"/>
            <c:showCatName val="1"/>
            <c:separator> </c:separator>
            <c:showLeaderLines val="1"/>
          </c:dLbls>
          <c:cat>
            <c:strRef>
              <c:f>Sheet3!$A$2:$A$7</c:f>
              <c:strCache>
                <c:ptCount val="6"/>
                <c:pt idx="0">
                  <c:v>Coding</c:v>
                </c:pt>
                <c:pt idx="1">
                  <c:v>Unit Testing</c:v>
                </c:pt>
                <c:pt idx="2">
                  <c:v>Debugging</c:v>
                </c:pt>
                <c:pt idx="3">
                  <c:v>Integration Testing</c:v>
                </c:pt>
                <c:pt idx="4">
                  <c:v>QA Testing</c:v>
                </c:pt>
                <c:pt idx="5">
                  <c:v>User Testing</c:v>
                </c:pt>
              </c:strCache>
            </c:strRef>
          </c:cat>
          <c:val>
            <c:numRef>
              <c:f>Sheet3!$B$2:$B$7</c:f>
              <c:numCache>
                <c:formatCode>General</c:formatCode>
                <c:ptCount val="6"/>
                <c:pt idx="0">
                  <c:v>0.25</c:v>
                </c:pt>
                <c:pt idx="1">
                  <c:v>0.0</c:v>
                </c:pt>
                <c:pt idx="2">
                  <c:v>0.45</c:v>
                </c:pt>
                <c:pt idx="3">
                  <c:v>0.15</c:v>
                </c:pt>
                <c:pt idx="4">
                  <c:v>0.1</c:v>
                </c:pt>
                <c:pt idx="5">
                  <c:v>0.0500000000000001</c:v>
                </c:pt>
              </c:numCache>
            </c:numRef>
          </c:val>
        </c:ser>
      </c:pie3DChart>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
  <c:chart>
    <c:title/>
    <c:view3D>
      <c:rotX val="30"/>
      <c:perspective val="30"/>
    </c:view3D>
    <c:plotArea>
      <c:layout/>
      <c:pie3DChart>
        <c:varyColors val="1"/>
        <c:ser>
          <c:idx val="0"/>
          <c:order val="0"/>
          <c:tx>
            <c:strRef>
              <c:f>Sheet3!$D$1</c:f>
              <c:strCache>
                <c:ptCount val="1"/>
                <c:pt idx="0">
                  <c:v>Effort Allocation with Unit Tests</c:v>
                </c:pt>
              </c:strCache>
            </c:strRef>
          </c:tx>
          <c:dLbls>
            <c:numFmt formatCode="0%" sourceLinked="0"/>
            <c:dLblPos val="outEnd"/>
            <c:showVal val="1"/>
            <c:showCatName val="1"/>
            <c:separator> </c:separator>
            <c:showLeaderLines val="1"/>
          </c:dLbls>
          <c:cat>
            <c:strRef>
              <c:f>Sheet3!$C$2:$C$7</c:f>
              <c:strCache>
                <c:ptCount val="6"/>
                <c:pt idx="0">
                  <c:v>Coding</c:v>
                </c:pt>
                <c:pt idx="1">
                  <c:v>Unit Testing</c:v>
                </c:pt>
                <c:pt idx="2">
                  <c:v>Debugging</c:v>
                </c:pt>
                <c:pt idx="3">
                  <c:v>Integration Testing</c:v>
                </c:pt>
                <c:pt idx="4">
                  <c:v>QA Testing</c:v>
                </c:pt>
                <c:pt idx="5">
                  <c:v>User Testing</c:v>
                </c:pt>
              </c:strCache>
            </c:strRef>
          </c:cat>
          <c:val>
            <c:numRef>
              <c:f>Sheet3!$D$2:$D$7</c:f>
              <c:numCache>
                <c:formatCode>General</c:formatCode>
                <c:ptCount val="6"/>
                <c:pt idx="0">
                  <c:v>0.25</c:v>
                </c:pt>
                <c:pt idx="1">
                  <c:v>0.35</c:v>
                </c:pt>
                <c:pt idx="2">
                  <c:v>0.15</c:v>
                </c:pt>
                <c:pt idx="3">
                  <c:v>0.1</c:v>
                </c:pt>
                <c:pt idx="4">
                  <c:v>0.1</c:v>
                </c:pt>
                <c:pt idx="5">
                  <c:v>0.05</c:v>
                </c:pt>
              </c:numCache>
            </c:numRef>
          </c:val>
        </c:ser>
      </c:pie3DChart>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4EB702-D7E0-47FB-B46E-B9A7159888E1}" type="datetimeFigureOut">
              <a:rPr lang="en-US" smtClean="0"/>
              <a:pPr/>
              <a:t>4/3/10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D7C67-602F-4448-A46E-CD2D3D1C72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C63760-AD59-4B98-9FBB-09E85FBC3648}"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Lower level of testing than QA but tends</a:t>
            </a:r>
            <a:r>
              <a:rPr lang="en-US" baseline="0" dirty="0" smtClean="0"/>
              <a:t> test a group of methods in a class.</a:t>
            </a:r>
          </a:p>
          <a:p>
            <a:pPr eaLnBrk="1" hangingPunct="1">
              <a:spcBef>
                <a:spcPct val="0"/>
              </a:spcBef>
            </a:pPr>
            <a:r>
              <a:rPr lang="en-US" dirty="0" smtClean="0"/>
              <a:t>Different developers will</a:t>
            </a:r>
            <a:r>
              <a:rPr lang="en-US" baseline="0" dirty="0" smtClean="0"/>
              <a:t> test code differently, different console app, different level of testing</a:t>
            </a:r>
          </a:p>
          <a:p>
            <a:pPr eaLnBrk="1" hangingPunct="1">
              <a:spcBef>
                <a:spcPct val="0"/>
              </a:spcBef>
            </a:pPr>
            <a:r>
              <a:rPr lang="en-US" baseline="0" dirty="0" smtClean="0"/>
              <a:t>Error tends to be closer to the actual source code. Though not guarantee…</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8B0CCF-B330-4631-B054-84752D37B247}"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Insider-Out design = write the code, decide</a:t>
            </a:r>
            <a:r>
              <a:rPr lang="en-US" baseline="0" dirty="0" smtClean="0"/>
              <a:t> what the method signature will looks like based on what the code requires. Then somehow makes it work with other classes</a:t>
            </a:r>
          </a:p>
          <a:p>
            <a:pPr eaLnBrk="1" hangingPunct="1">
              <a:spcBef>
                <a:spcPct val="0"/>
              </a:spcBef>
            </a:pPr>
            <a:endParaRPr lang="en-US" baseline="0" dirty="0" smtClean="0"/>
          </a:p>
          <a:p>
            <a:pPr eaLnBrk="1" hangingPunct="1">
              <a:spcBef>
                <a:spcPct val="0"/>
              </a:spcBef>
            </a:pPr>
            <a:r>
              <a:rPr lang="en-US" baseline="0" dirty="0" smtClean="0"/>
              <a:t>Outside-In design = decide what you want the class to do (i.e. the concept, inputs, outputs), then write the code that satisfies the requirement.</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“How would I</a:t>
            </a:r>
            <a:r>
              <a:rPr lang="en-US" baseline="0" dirty="0" smtClean="0"/>
              <a:t> use that method?”</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Unit testing code won’t be delivered to customer, so it is all wasted effort!</a:t>
            </a:r>
          </a:p>
          <a:p>
            <a:pPr eaLnBrk="1" hangingPunct="1">
              <a:spcBef>
                <a:spcPct val="0"/>
              </a:spcBef>
            </a:pPr>
            <a:endParaRPr lang="en-US" dirty="0" smtClean="0"/>
          </a:p>
          <a:p>
            <a:pPr eaLnBrk="1" hangingPunct="1">
              <a:spcBef>
                <a:spcPct val="0"/>
              </a:spcBef>
            </a:pPr>
            <a:r>
              <a:rPr lang="en-US" dirty="0" smtClean="0"/>
              <a:t>Then why do we all use source control system? We don’t deliver our code history or log message to customer</a:t>
            </a:r>
            <a:r>
              <a:rPr lang="en-US" baseline="0" dirty="0" smtClean="0"/>
              <a:t> either. Waste of time to maintain the code repository!</a:t>
            </a:r>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Should we deliver 100</a:t>
            </a:r>
            <a:r>
              <a:rPr lang="en-US" baseline="0" dirty="0" smtClean="0"/>
              <a:t> features that don’t all work, or 50 features that works? I’ll pick the 50 that works</a:t>
            </a:r>
          </a:p>
          <a:p>
            <a:pPr marL="0" marR="0" indent="0" algn="l" defTabSz="914400" rtl="0" eaLnBrk="1" fontAlgn="auto" latinLnBrk="0" hangingPunct="1">
              <a:lnSpc>
                <a:spcPct val="100000"/>
              </a:lnSpc>
              <a:spcBef>
                <a:spcPct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ct val="0"/>
              </a:spcBef>
              <a:spcAft>
                <a:spcPts val="0"/>
              </a:spcAft>
              <a:buClrTx/>
              <a:buSzTx/>
              <a:buFontTx/>
              <a:buNone/>
              <a:tabLst/>
              <a:defRPr/>
            </a:pPr>
            <a:r>
              <a:rPr lang="en-US" baseline="0" dirty="0" smtClean="0"/>
              <a:t>Back to feedback loop, testing by separate testers are absolutely necessary and extremely valuable. But take too long for developers to know what works and what doesn’t. By then, often time it is way too late to fix the problem ‘properly’, and hacks/patches are applied instead. -&gt; general lowering of quality over time.</a:t>
            </a:r>
            <a:endParaRPr lang="en-US" dirty="0" smtClean="0"/>
          </a:p>
          <a:p>
            <a:pPr eaLnBrk="1" hangingPunct="1">
              <a:spcBef>
                <a:spcPct val="0"/>
              </a:spcBef>
            </a:pP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Many design issues</a:t>
            </a:r>
            <a:r>
              <a:rPr lang="en-US" baseline="0" dirty="0" smtClean="0"/>
              <a:t> can be uncovered by the simple fact that your classes are being consumed by more than one consumer. Code is no longer a ‘one-off special’.</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Remove fear</a:t>
            </a:r>
            <a:r>
              <a:rPr lang="en-US" baseline="0" dirty="0" smtClean="0"/>
              <a:t> of change.</a:t>
            </a:r>
          </a:p>
          <a:p>
            <a:pPr eaLnBrk="1" hangingPunct="1">
              <a:spcBef>
                <a:spcPct val="0"/>
              </a:spcBef>
            </a:pPr>
            <a:r>
              <a:rPr lang="en-US" dirty="0" smtClean="0"/>
              <a:t>Allow refactoring throughout</a:t>
            </a:r>
            <a:r>
              <a:rPr lang="en-US" baseline="0" dirty="0" smtClean="0"/>
              <a:t> the project; tests ‘protect’ you from breaking code without your knowledge.</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Also ask yourself this question:</a:t>
            </a:r>
            <a:r>
              <a:rPr lang="en-US" baseline="0" dirty="0" smtClean="0"/>
              <a:t> how would you know your code actually is working correctly if tests are written afterward? You are writing tests to verify what the code does, not what the code suppose to do!</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8D91FA-21B0-44DE-AA45-6F3A99104F2D}"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3D7C67-602F-4448-A46E-CD2D3D1C729E}"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3D7C67-602F-4448-A46E-CD2D3D1C729E}"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9405DD-D749-4849-A381-9C73646C7DBA}"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9405DD-D749-4849-A381-9C73646C7DBA}"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Positives and Deltas</a:t>
            </a:r>
          </a:p>
          <a:p>
            <a:endParaRPr lang="en-US" dirty="0"/>
          </a:p>
        </p:txBody>
      </p:sp>
      <p:sp>
        <p:nvSpPr>
          <p:cNvPr id="4" name="Slide Number Placeholder 3"/>
          <p:cNvSpPr>
            <a:spLocks noGrp="1"/>
          </p:cNvSpPr>
          <p:nvPr>
            <p:ph type="sldNum" sz="quarter" idx="10"/>
          </p:nvPr>
        </p:nvSpPr>
        <p:spPr/>
        <p:txBody>
          <a:bodyPr/>
          <a:lstStyle/>
          <a:p>
            <a:fld id="{0B3D7C67-602F-4448-A46E-CD2D3D1C729E}" type="slidenum">
              <a:rPr lang="en-US" smtClean="0"/>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C78C19-3BAC-471B-A0B4-F31EF0769792}"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C78C19-3BAC-471B-A0B4-F31EF0769792}"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A02097-0E8D-438F-952E-8D0AD06CDC36}"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B8621A-45C9-4A5A-BBE9-0A24A3CABCC3}"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B8621A-45C9-4A5A-BBE9-0A24A3CABCC3}"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8B0CCF-B330-4631-B054-84752D37B247}"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Testing</a:t>
            </a:r>
            <a:r>
              <a:rPr lang="en-US" baseline="0" dirty="0" smtClean="0"/>
              <a:t> from UI interactions.</a:t>
            </a:r>
          </a:p>
          <a:p>
            <a:pPr eaLnBrk="1" hangingPunct="1">
              <a:spcBef>
                <a:spcPct val="0"/>
              </a:spcBef>
            </a:pPr>
            <a:r>
              <a:rPr lang="en-US" baseline="0" dirty="0" smtClean="0"/>
              <a:t>Question: Raise hand if remember what you have for breakfast yesterday morning? Keep hands up if you remember your breakfast last Monday?</a:t>
            </a:r>
          </a:p>
          <a:p>
            <a:pPr eaLnBrk="1" hangingPunct="1">
              <a:spcBef>
                <a:spcPct val="0"/>
              </a:spcBef>
            </a:pPr>
            <a:r>
              <a:rPr lang="en-US" baseline="0" dirty="0" smtClean="0"/>
              <a:t>QA testing generally takes place days if not weeks after coding. By that time we will completely forget the context in which the code is written.</a:t>
            </a:r>
          </a:p>
          <a:p>
            <a:pPr eaLnBrk="1" hangingPunct="1">
              <a:spcBef>
                <a:spcPct val="0"/>
              </a:spcBef>
            </a:pPr>
            <a:r>
              <a:rPr lang="en-US" baseline="0" dirty="0" smtClean="0"/>
              <a:t>Involves a group of classes working together. Error message often opaque so difficult to trace back to the source.</a:t>
            </a:r>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8B0CCF-B330-4631-B054-84752D37B247}" type="slidenum">
              <a:rPr lang="en-US" smtClean="0"/>
              <a:pPr fontAlgn="base">
                <a:spcBef>
                  <a:spcPct val="0"/>
                </a:spcBef>
                <a:spcAft>
                  <a:spcPct val="0"/>
                </a:spcAft>
                <a:defRPr/>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Console app testing</a:t>
            </a:r>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B8E6D9-9428-4AB7-80CD-41087BC728D3}" type="slidenum">
              <a:rPr lang="en-US" smtClean="0"/>
              <a:pPr fontAlgn="base">
                <a:spcBef>
                  <a:spcPct val="0"/>
                </a:spcBef>
                <a:spcAft>
                  <a:spcPct val="0"/>
                </a:spcAft>
                <a:defRPr/>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pic>
        <p:nvPicPr>
          <p:cNvPr id="7" name="Picture 6" descr="nyaltnetcode.jpg"/>
          <p:cNvPicPr>
            <a:picLocks noChangeAspect="1"/>
          </p:cNvPicPr>
          <p:nvPr userDrawn="1"/>
        </p:nvPicPr>
        <p:blipFill>
          <a:blip r:embed="rId2" cstate="print"/>
          <a:stretch>
            <a:fillRect/>
          </a:stretch>
        </p:blipFill>
        <p:spPr>
          <a:xfrm>
            <a:off x="374650" y="1288179"/>
            <a:ext cx="5111750" cy="170391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 name="Title 1"/>
          <p:cNvSpPr>
            <a:spLocks noGrp="1"/>
          </p:cNvSpPr>
          <p:nvPr>
            <p:ph type="ctrTitle"/>
          </p:nvPr>
        </p:nvSpPr>
        <p:spPr>
          <a:xfrm>
            <a:off x="685800" y="3276600"/>
            <a:ext cx="7772400" cy="1470025"/>
          </a:xfrm>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4876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95400"/>
            <a:ext cx="2057400" cy="4830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95400"/>
            <a:ext cx="6019800" cy="4830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57400"/>
            <a:ext cx="40386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40386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66999"/>
            <a:ext cx="4040188" cy="3459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981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666999"/>
            <a:ext cx="4041775" cy="3459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715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90600"/>
            <a:ext cx="5111750" cy="5135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133600"/>
            <a:ext cx="3008313" cy="3992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668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057400"/>
            <a:ext cx="8229600" cy="4068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CC184-CBE3-4F29-A273-6F4E5CFA4DFC}" type="datetimeFigureOut">
              <a:rPr lang="en-US" smtClean="0"/>
              <a:pPr/>
              <a:t>4/3/10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3789E-EAA6-4211-80A8-DD190B7CC1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4400" kern="1200" baseline="0">
          <a:solidFill>
            <a:srgbClr val="FA7305"/>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rgbClr val="FA7305"/>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rgbClr val="FA7305"/>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rgbClr val="FA7305"/>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rgbClr val="FA7305"/>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rgbClr val="FA7305"/>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4" descr="tightrope"/>
          <p:cNvPicPr>
            <a:picLocks noChangeAspect="1" noChangeArrowheads="1"/>
          </p:cNvPicPr>
          <p:nvPr/>
        </p:nvPicPr>
        <p:blipFill>
          <a:blip r:embed="rId2" cstate="print"/>
          <a:stretch>
            <a:fillRect/>
          </a:stretch>
        </p:blipFill>
        <p:spPr bwMode="auto">
          <a:xfrm>
            <a:off x="5486400" y="2057400"/>
            <a:ext cx="2468880" cy="2642616"/>
          </a:xfrm>
          <a:prstGeom prst="ellipse">
            <a:avLst/>
          </a:prstGeom>
          <a:ln>
            <a:noFill/>
          </a:ln>
          <a:effectLst>
            <a:softEdge rad="112500"/>
          </a:effectLst>
        </p:spPr>
      </p:pic>
      <p:sp>
        <p:nvSpPr>
          <p:cNvPr id="2" name="Title 1"/>
          <p:cNvSpPr>
            <a:spLocks noGrp="1"/>
          </p:cNvSpPr>
          <p:nvPr>
            <p:ph type="ctrTitle"/>
          </p:nvPr>
        </p:nvSpPr>
        <p:spPr>
          <a:xfrm>
            <a:off x="304800" y="3810000"/>
            <a:ext cx="7772400" cy="1470025"/>
          </a:xfrm>
        </p:spPr>
        <p:txBody>
          <a:bodyPr rtlCol="0">
            <a:normAutofit/>
          </a:bodyPr>
          <a:lstStyle/>
          <a:p>
            <a:pPr algn="l" eaLnBrk="1" fontAlgn="auto" hangingPunct="1">
              <a:spcAft>
                <a:spcPts val="0"/>
              </a:spcAft>
              <a:defRPr/>
            </a:pPr>
            <a:r>
              <a:rPr lang="en-US" dirty="0" smtClean="0"/>
              <a:t>Introduction to TDD</a:t>
            </a:r>
            <a:endParaRPr lang="en-US" dirty="0"/>
          </a:p>
        </p:txBody>
      </p:sp>
      <p:sp>
        <p:nvSpPr>
          <p:cNvPr id="3" name="Subtitle 2"/>
          <p:cNvSpPr>
            <a:spLocks noGrp="1"/>
          </p:cNvSpPr>
          <p:nvPr>
            <p:ph type="subTitle" idx="1"/>
          </p:nvPr>
        </p:nvSpPr>
        <p:spPr>
          <a:xfrm>
            <a:off x="228600" y="5029200"/>
            <a:ext cx="8534400" cy="1752600"/>
          </a:xfrm>
        </p:spPr>
        <p:txBody>
          <a:bodyPr rtlCol="0">
            <a:normAutofit/>
          </a:bodyPr>
          <a:lstStyle/>
          <a:p>
            <a:pPr algn="r" eaLnBrk="1" fontAlgn="auto" hangingPunct="1">
              <a:spcAft>
                <a:spcPts val="0"/>
              </a:spcAft>
              <a:buFont typeface="Arial" pitchFamily="34" charset="0"/>
              <a:buNone/>
              <a:defRPr/>
            </a:pPr>
            <a:r>
              <a:rPr lang="en-US" dirty="0" smtClean="0">
                <a:solidFill>
                  <a:schemeClr val="bg1">
                    <a:lumMod val="85000"/>
                  </a:schemeClr>
                </a:solidFill>
              </a:rPr>
              <a:t>Alex Hung</a:t>
            </a:r>
          </a:p>
          <a:p>
            <a:pPr algn="r" eaLnBrk="1" fontAlgn="auto" hangingPunct="1">
              <a:spcAft>
                <a:spcPts val="0"/>
              </a:spcAft>
              <a:buFont typeface="Arial" pitchFamily="34" charset="0"/>
              <a:buNone/>
              <a:defRPr/>
            </a:pPr>
            <a:r>
              <a:rPr lang="en-US" sz="2800" dirty="0" smtClean="0">
                <a:solidFill>
                  <a:schemeClr val="bg1">
                    <a:lumMod val="85000"/>
                  </a:schemeClr>
                </a:solidFill>
              </a:rPr>
              <a:t>Developer (a.k.a. Employee #2)</a:t>
            </a:r>
          </a:p>
          <a:p>
            <a:pPr algn="r" eaLnBrk="1" fontAlgn="auto" hangingPunct="1">
              <a:spcAft>
                <a:spcPts val="0"/>
              </a:spcAft>
              <a:buFont typeface="Arial" pitchFamily="34" charset="0"/>
              <a:buNone/>
              <a:defRPr/>
            </a:pPr>
            <a:r>
              <a:rPr lang="en-US" sz="2800" dirty="0" smtClean="0">
                <a:solidFill>
                  <a:schemeClr val="bg1">
                    <a:lumMod val="85000"/>
                  </a:schemeClr>
                </a:solidFill>
              </a:rPr>
              <a:t>Ballyhoo Software</a:t>
            </a:r>
            <a:endParaRPr lang="en-US" sz="2800" dirty="0">
              <a:solidFill>
                <a:schemeClr val="bg1">
                  <a:lumMod val="85000"/>
                </a:schemeClr>
              </a:solidFill>
            </a:endParaRPr>
          </a:p>
        </p:txBody>
      </p:sp>
      <p:sp>
        <p:nvSpPr>
          <p:cNvPr id="5" name="Rectangle 4"/>
          <p:cNvSpPr/>
          <p:nvPr/>
        </p:nvSpPr>
        <p:spPr>
          <a:xfrm>
            <a:off x="0" y="381000"/>
            <a:ext cx="9144000" cy="533400"/>
          </a:xfrm>
          <a:prstGeom prst="rect">
            <a:avLst/>
          </a:prstGeom>
          <a:solidFill>
            <a:srgbClr val="FA73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gile_Firestarter_Logo2.jpg"/>
          <p:cNvPicPr>
            <a:picLocks noChangeAspect="1"/>
          </p:cNvPicPr>
          <p:nvPr/>
        </p:nvPicPr>
        <p:blipFill>
          <a:blip r:embed="rId3" cstate="print"/>
          <a:stretch>
            <a:fillRect/>
          </a:stretch>
        </p:blipFill>
        <p:spPr>
          <a:xfrm>
            <a:off x="7162799" y="372806"/>
            <a:ext cx="1673352" cy="559689"/>
          </a:xfrm>
          <a:prstGeom prst="rect">
            <a:avLst/>
          </a:prstGeom>
        </p:spPr>
      </p:pic>
      <p:sp>
        <p:nvSpPr>
          <p:cNvPr id="7" name="TextBox 6"/>
          <p:cNvSpPr txBox="1"/>
          <p:nvPr/>
        </p:nvSpPr>
        <p:spPr>
          <a:xfrm>
            <a:off x="381000" y="457200"/>
            <a:ext cx="2642903" cy="369332"/>
          </a:xfrm>
          <a:prstGeom prst="rect">
            <a:avLst/>
          </a:prstGeom>
          <a:noFill/>
        </p:spPr>
        <p:txBody>
          <a:bodyPr wrap="none" rtlCol="0">
            <a:spAutoFit/>
          </a:bodyPr>
          <a:lstStyle/>
          <a:p>
            <a:r>
              <a:rPr lang="en-US" i="0" dirty="0" smtClean="0">
                <a:solidFill>
                  <a:schemeClr val="bg1"/>
                </a:solidFill>
              </a:rPr>
              <a:t>New York City</a:t>
            </a:r>
            <a:r>
              <a:rPr lang="en-US" i="0" baseline="0" dirty="0" smtClean="0">
                <a:solidFill>
                  <a:schemeClr val="bg1"/>
                </a:solidFill>
              </a:rPr>
              <a:t> Spring 2010</a:t>
            </a:r>
            <a:endParaRPr lang="en-US" i="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1066800" y="2514600"/>
            <a:ext cx="7010400" cy="769441"/>
          </a:xfrm>
          <a:prstGeom prst="rect">
            <a:avLst/>
          </a:prstGeom>
          <a:noFill/>
        </p:spPr>
        <p:txBody>
          <a:bodyPr wrap="square" rtlCol="0">
            <a:spAutoFit/>
          </a:bodyPr>
          <a:lstStyle/>
          <a:p>
            <a:pPr algn="ctr"/>
            <a:r>
              <a:rPr lang="en-US" sz="4400" dirty="0" smtClean="0">
                <a:solidFill>
                  <a:srgbClr val="E46C0A"/>
                </a:solidFill>
              </a:rPr>
              <a:t>How is TDD different from</a:t>
            </a:r>
            <a:endParaRPr lang="en-US" sz="4400" dirty="0">
              <a:solidFill>
                <a:srgbClr val="E46C0A"/>
              </a:solidFill>
            </a:endParaRPr>
          </a:p>
        </p:txBody>
      </p:sp>
      <p:sp>
        <p:nvSpPr>
          <p:cNvPr id="7" name="TextBox 6"/>
          <p:cNvSpPr txBox="1"/>
          <p:nvPr/>
        </p:nvSpPr>
        <p:spPr>
          <a:xfrm>
            <a:off x="2142363" y="3581400"/>
            <a:ext cx="4859275" cy="769441"/>
          </a:xfrm>
          <a:prstGeom prst="rect">
            <a:avLst/>
          </a:prstGeom>
          <a:noFill/>
        </p:spPr>
        <p:txBody>
          <a:bodyPr wrap="square" rtlCol="0">
            <a:spAutoFit/>
          </a:bodyPr>
          <a:lstStyle/>
          <a:p>
            <a:pPr algn="ctr"/>
            <a:r>
              <a:rPr lang="en-US" sz="4400" dirty="0" smtClean="0">
                <a:solidFill>
                  <a:srgbClr val="E46C0A"/>
                </a:solidFill>
              </a:rPr>
              <a:t>Integration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5"/>
          <p:cNvGrpSpPr/>
          <p:nvPr/>
        </p:nvGrpSpPr>
        <p:grpSpPr>
          <a:xfrm>
            <a:off x="1066800" y="2514600"/>
            <a:ext cx="7010400" cy="1836241"/>
            <a:chOff x="1066800" y="3048000"/>
            <a:chExt cx="7010400" cy="1836241"/>
          </a:xfrm>
        </p:grpSpPr>
        <p:sp>
          <p:nvSpPr>
            <p:cNvPr id="5" name="TextBox 4"/>
            <p:cNvSpPr txBox="1"/>
            <p:nvPr/>
          </p:nvSpPr>
          <p:spPr>
            <a:xfrm>
              <a:off x="1066800" y="3048000"/>
              <a:ext cx="7010400" cy="769441"/>
            </a:xfrm>
            <a:prstGeom prst="rect">
              <a:avLst/>
            </a:prstGeom>
            <a:noFill/>
          </p:spPr>
          <p:txBody>
            <a:bodyPr wrap="square" rtlCol="0">
              <a:spAutoFit/>
            </a:bodyPr>
            <a:lstStyle/>
            <a:p>
              <a:pPr algn="ctr"/>
              <a:r>
                <a:rPr lang="en-US" sz="4400" dirty="0" smtClean="0">
                  <a:solidFill>
                    <a:schemeClr val="accent6">
                      <a:lumMod val="75000"/>
                    </a:schemeClr>
                  </a:solidFill>
                </a:rPr>
                <a:t>How is TDD different from</a:t>
              </a:r>
              <a:endParaRPr lang="en-US" sz="4400" dirty="0">
                <a:solidFill>
                  <a:schemeClr val="accent6">
                    <a:lumMod val="75000"/>
                  </a:schemeClr>
                </a:solidFill>
              </a:endParaRPr>
            </a:p>
          </p:txBody>
        </p:sp>
        <p:sp>
          <p:nvSpPr>
            <p:cNvPr id="7" name="TextBox 6"/>
            <p:cNvSpPr txBox="1"/>
            <p:nvPr/>
          </p:nvSpPr>
          <p:spPr>
            <a:xfrm>
              <a:off x="2199513" y="4114800"/>
              <a:ext cx="4744975" cy="769441"/>
            </a:xfrm>
            <a:prstGeom prst="rect">
              <a:avLst/>
            </a:prstGeom>
            <a:noFill/>
          </p:spPr>
          <p:txBody>
            <a:bodyPr wrap="square" rtlCol="0">
              <a:spAutoFit/>
            </a:bodyPr>
            <a:lstStyle/>
            <a:p>
              <a:pPr algn="ctr"/>
              <a:r>
                <a:rPr lang="en-US" sz="4400" dirty="0" smtClean="0">
                  <a:solidFill>
                    <a:srgbClr val="E46C0A"/>
                  </a:solidFill>
                </a:rPr>
                <a:t>Integration Testing</a:t>
              </a:r>
            </a:p>
          </p:txBody>
        </p:sp>
      </p:grpSp>
      <p:sp>
        <p:nvSpPr>
          <p:cNvPr id="13" name="TextBox 12"/>
          <p:cNvSpPr txBox="1"/>
          <p:nvPr/>
        </p:nvSpPr>
        <p:spPr>
          <a:xfrm>
            <a:off x="1904905" y="4038600"/>
            <a:ext cx="5334216" cy="646331"/>
          </a:xfrm>
          <a:prstGeom prst="rect">
            <a:avLst/>
          </a:prstGeom>
          <a:noFill/>
        </p:spPr>
        <p:txBody>
          <a:bodyPr wrap="none" rtlCol="0">
            <a:spAutoFit/>
          </a:bodyPr>
          <a:lstStyle/>
          <a:p>
            <a:pPr lvl="0" algn="ctr"/>
            <a:r>
              <a:rPr lang="en-US" sz="3600" dirty="0" smtClean="0">
                <a:solidFill>
                  <a:prstClr val="white">
                    <a:lumMod val="85000"/>
                  </a:prstClr>
                </a:solidFill>
              </a:rPr>
              <a:t>Tend to be difficult to setup</a:t>
            </a:r>
            <a:endParaRPr lang="en-US" sz="3600" dirty="0" smtClean="0">
              <a:solidFill>
                <a:prstClr val="black"/>
              </a:solidFill>
            </a:endParaRPr>
          </a:p>
        </p:txBody>
      </p:sp>
      <p:sp>
        <p:nvSpPr>
          <p:cNvPr id="14" name="TextBox 13"/>
          <p:cNvSpPr txBox="1"/>
          <p:nvPr/>
        </p:nvSpPr>
        <p:spPr>
          <a:xfrm>
            <a:off x="1985032" y="5334000"/>
            <a:ext cx="5173938" cy="1200329"/>
          </a:xfrm>
          <a:prstGeom prst="rect">
            <a:avLst/>
          </a:prstGeom>
          <a:noFill/>
        </p:spPr>
        <p:txBody>
          <a:bodyPr wrap="none" rtlCol="0">
            <a:spAutoFit/>
          </a:bodyPr>
          <a:lstStyle/>
          <a:p>
            <a:pPr algn="ctr"/>
            <a:r>
              <a:rPr lang="en-US" sz="3600" dirty="0" smtClean="0">
                <a:solidFill>
                  <a:schemeClr val="bg1">
                    <a:lumMod val="85000"/>
                  </a:schemeClr>
                </a:solidFill>
              </a:rPr>
              <a:t>Does lead straight to code,</a:t>
            </a:r>
          </a:p>
          <a:p>
            <a:pPr algn="ctr"/>
            <a:r>
              <a:rPr lang="en-US" sz="3600" dirty="0" smtClean="0">
                <a:solidFill>
                  <a:schemeClr val="bg1">
                    <a:lumMod val="85000"/>
                  </a:schemeClr>
                </a:solidFill>
              </a:rPr>
              <a:t>sometimes…</a:t>
            </a:r>
            <a:endParaRPr lang="en-US" sz="3600" dirty="0"/>
          </a:p>
        </p:txBody>
      </p:sp>
      <p:sp>
        <p:nvSpPr>
          <p:cNvPr id="16" name="TextBox 15"/>
          <p:cNvSpPr txBox="1"/>
          <p:nvPr/>
        </p:nvSpPr>
        <p:spPr>
          <a:xfrm>
            <a:off x="3344441" y="4724400"/>
            <a:ext cx="2455119" cy="646331"/>
          </a:xfrm>
          <a:prstGeom prst="rect">
            <a:avLst/>
          </a:prstGeom>
          <a:noFill/>
        </p:spPr>
        <p:txBody>
          <a:bodyPr wrap="none" rtlCol="0">
            <a:spAutoFit/>
          </a:bodyPr>
          <a:lstStyle/>
          <a:p>
            <a:pPr lvl="0" algn="ctr"/>
            <a:r>
              <a:rPr lang="en-US" sz="3600" dirty="0" smtClean="0">
                <a:solidFill>
                  <a:prstClr val="white">
                    <a:lumMod val="85000"/>
                  </a:prstClr>
                </a:solidFill>
              </a:rPr>
              <a:t>Inconsistent</a:t>
            </a:r>
            <a:endParaRPr lang="en-US" sz="3600" dirty="0" smtClean="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05995 L 0 -0.26713 " pathEditMode="relative" rAng="0" ptsTypes="AA">
                                      <p:cBhvr>
                                        <p:cTn id="6" dur="2000" fill="hold"/>
                                        <p:tgtEl>
                                          <p:spTgt spid="2"/>
                                        </p:tgtEl>
                                        <p:attrNameLst>
                                          <p:attrName>ppt_x</p:attrName>
                                          <p:attrName>ppt_y</p:attrName>
                                        </p:attrNameLst>
                                      </p:cBhvr>
                                      <p:rCtr x="0" y="-104"/>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914400"/>
          </a:xfrm>
        </p:spPr>
        <p:txBody>
          <a:bodyPr/>
          <a:lstStyle/>
          <a:p>
            <a:pPr algn="ctr" eaLnBrk="1" hangingPunct="1"/>
            <a:r>
              <a:rPr lang="en-US" dirty="0" smtClean="0"/>
              <a:t>Types of Automated Tests</a:t>
            </a:r>
          </a:p>
        </p:txBody>
      </p:sp>
      <p:sp>
        <p:nvSpPr>
          <p:cNvPr id="3" name="Content Placeholder 2"/>
          <p:cNvSpPr>
            <a:spLocks noGrp="1"/>
          </p:cNvSpPr>
          <p:nvPr>
            <p:ph idx="1"/>
          </p:nvPr>
        </p:nvSpPr>
        <p:spPr>
          <a:xfrm>
            <a:off x="457200" y="1219200"/>
            <a:ext cx="8229600" cy="5334000"/>
          </a:xfrm>
        </p:spPr>
        <p:txBody>
          <a:bodyPr rtlCol="0">
            <a:noAutofit/>
          </a:bodyPr>
          <a:lstStyle/>
          <a:p>
            <a:pPr eaLnBrk="1" fontAlgn="auto" hangingPunct="1">
              <a:spcAft>
                <a:spcPts val="0"/>
              </a:spcAft>
              <a:buNone/>
              <a:defRPr/>
            </a:pPr>
            <a:r>
              <a:rPr lang="en-US" dirty="0" smtClean="0"/>
              <a:t>Unit Tests</a:t>
            </a:r>
          </a:p>
          <a:p>
            <a:pPr lvl="1" eaLnBrk="1" fontAlgn="auto" hangingPunct="1">
              <a:spcAft>
                <a:spcPts val="0"/>
              </a:spcAft>
              <a:buNone/>
              <a:defRPr/>
            </a:pPr>
            <a:r>
              <a:rPr lang="en-US" sz="2400" dirty="0" smtClean="0">
                <a:solidFill>
                  <a:schemeClr val="bg1">
                    <a:lumMod val="85000"/>
                  </a:schemeClr>
                </a:solidFill>
              </a:rPr>
              <a:t>Primary purpose is to test public interface of one or more classes</a:t>
            </a:r>
          </a:p>
          <a:p>
            <a:pPr lvl="1" eaLnBrk="1" fontAlgn="auto" hangingPunct="1">
              <a:spcAft>
                <a:spcPts val="0"/>
              </a:spcAft>
              <a:buNone/>
              <a:defRPr/>
            </a:pPr>
            <a:r>
              <a:rPr lang="en-US" sz="2400" dirty="0" smtClean="0">
                <a:solidFill>
                  <a:schemeClr val="bg1">
                    <a:lumMod val="85000"/>
                  </a:schemeClr>
                </a:solidFill>
              </a:rPr>
              <a:t>As Isolated as possible (hence ‘unit’)</a:t>
            </a:r>
          </a:p>
          <a:p>
            <a:pPr lvl="2" eaLnBrk="1" fontAlgn="auto" hangingPunct="1">
              <a:spcAft>
                <a:spcPts val="0"/>
              </a:spcAft>
              <a:buNone/>
              <a:defRPr/>
            </a:pPr>
            <a:r>
              <a:rPr lang="en-US" dirty="0" smtClean="0">
                <a:solidFill>
                  <a:schemeClr val="bg1">
                    <a:lumMod val="85000"/>
                  </a:schemeClr>
                </a:solidFill>
              </a:rPr>
              <a:t>Independent of other system components</a:t>
            </a:r>
          </a:p>
          <a:p>
            <a:pPr lvl="2" eaLnBrk="1" fontAlgn="auto" hangingPunct="1">
              <a:spcAft>
                <a:spcPts val="0"/>
              </a:spcAft>
              <a:buNone/>
              <a:defRPr/>
            </a:pPr>
            <a:r>
              <a:rPr lang="en-US" dirty="0" smtClean="0">
                <a:solidFill>
                  <a:schemeClr val="bg1">
                    <a:lumMod val="85000"/>
                  </a:schemeClr>
                </a:solidFill>
              </a:rPr>
              <a:t>If your test touches something else you didn’t develop but your app depends on to run (database, AutoCAD, etc.) then its not a unit test</a:t>
            </a:r>
          </a:p>
          <a:p>
            <a:pPr lvl="1" eaLnBrk="1" fontAlgn="auto" hangingPunct="1">
              <a:spcAft>
                <a:spcPts val="0"/>
              </a:spcAft>
              <a:buNone/>
              <a:defRPr/>
            </a:pPr>
            <a:r>
              <a:rPr lang="en-US" sz="2400" dirty="0" smtClean="0">
                <a:solidFill>
                  <a:schemeClr val="bg1">
                    <a:lumMod val="85000"/>
                  </a:schemeClr>
                </a:solidFill>
              </a:rPr>
              <a:t>Sandboxed</a:t>
            </a:r>
          </a:p>
          <a:p>
            <a:pPr lvl="2" eaLnBrk="1" fontAlgn="auto" hangingPunct="1">
              <a:spcAft>
                <a:spcPts val="0"/>
              </a:spcAft>
              <a:buNone/>
              <a:defRPr/>
            </a:pPr>
            <a:r>
              <a:rPr lang="en-US" dirty="0" smtClean="0">
                <a:solidFill>
                  <a:schemeClr val="bg1">
                    <a:lumMod val="85000"/>
                  </a:schemeClr>
                </a:solidFill>
              </a:rPr>
              <a:t>No side-effects to the environment allowed</a:t>
            </a:r>
          </a:p>
          <a:p>
            <a:pPr lvl="1" eaLnBrk="1" fontAlgn="auto" hangingPunct="1">
              <a:spcAft>
                <a:spcPts val="0"/>
              </a:spcAft>
              <a:buNone/>
              <a:defRPr/>
            </a:pPr>
            <a:r>
              <a:rPr lang="en-US" sz="2400" dirty="0" smtClean="0">
                <a:solidFill>
                  <a:schemeClr val="bg1">
                    <a:lumMod val="85000"/>
                  </a:schemeClr>
                </a:solidFill>
              </a:rPr>
              <a:t>Typically run via a unit test framework (</a:t>
            </a:r>
            <a:r>
              <a:rPr lang="en-US" sz="2400" dirty="0" err="1" smtClean="0">
                <a:solidFill>
                  <a:schemeClr val="bg1">
                    <a:lumMod val="85000"/>
                  </a:schemeClr>
                </a:solidFill>
              </a:rPr>
              <a:t>Nunit</a:t>
            </a:r>
            <a:r>
              <a:rPr lang="en-US" sz="2400" dirty="0" smtClean="0">
                <a:solidFill>
                  <a:schemeClr val="bg1">
                    <a:lumMod val="85000"/>
                  </a:schemeClr>
                </a:solidFill>
              </a:rPr>
              <a:t>, </a:t>
            </a:r>
            <a:r>
              <a:rPr lang="en-US" sz="2400" dirty="0" err="1" smtClean="0">
                <a:solidFill>
                  <a:schemeClr val="bg1">
                    <a:lumMod val="85000"/>
                  </a:schemeClr>
                </a:solidFill>
              </a:rPr>
              <a:t>MbUnit</a:t>
            </a:r>
            <a:r>
              <a:rPr lang="en-US" sz="2400" dirty="0" smtClean="0">
                <a:solidFill>
                  <a:schemeClr val="bg1">
                    <a:lumMod val="85000"/>
                  </a:schemeClr>
                </a:solidFill>
              </a:rPr>
              <a:t>,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is Test-Driven Development?</a:t>
            </a:r>
          </a:p>
        </p:txBody>
      </p:sp>
      <p:sp>
        <p:nvSpPr>
          <p:cNvPr id="5" name="TextBox 4"/>
          <p:cNvSpPr txBox="1"/>
          <p:nvPr/>
        </p:nvSpPr>
        <p:spPr>
          <a:xfrm>
            <a:off x="2325131" y="2895600"/>
            <a:ext cx="4493738" cy="707886"/>
          </a:xfrm>
          <a:prstGeom prst="rect">
            <a:avLst/>
          </a:prstGeom>
          <a:noFill/>
        </p:spPr>
        <p:txBody>
          <a:bodyPr wrap="square" rtlCol="0">
            <a:spAutoFit/>
          </a:bodyPr>
          <a:lstStyle/>
          <a:p>
            <a:pPr algn="ctr"/>
            <a:r>
              <a:rPr lang="en-US" sz="4000" dirty="0" smtClean="0">
                <a:solidFill>
                  <a:schemeClr val="bg1">
                    <a:lumMod val="85000"/>
                  </a:schemeClr>
                </a:solidFill>
              </a:rPr>
              <a:t>Testing </a:t>
            </a:r>
            <a:r>
              <a:rPr lang="en-US" sz="4000" i="1" dirty="0" smtClean="0">
                <a:solidFill>
                  <a:schemeClr val="bg1">
                    <a:lumMod val="85000"/>
                  </a:schemeClr>
                </a:solidFill>
              </a:rPr>
              <a:t>while</a:t>
            </a:r>
            <a:r>
              <a:rPr lang="en-US" sz="4000" dirty="0" smtClean="0">
                <a:solidFill>
                  <a:schemeClr val="bg1">
                    <a:lumMod val="85000"/>
                  </a:schemeClr>
                </a:solidFill>
              </a:rPr>
              <a:t> coding</a:t>
            </a:r>
            <a:endParaRPr lang="en-US" sz="4000" dirty="0"/>
          </a:p>
        </p:txBody>
      </p:sp>
      <p:sp>
        <p:nvSpPr>
          <p:cNvPr id="7" name="TextBox 6"/>
          <p:cNvSpPr txBox="1"/>
          <p:nvPr/>
        </p:nvSpPr>
        <p:spPr>
          <a:xfrm>
            <a:off x="2549652" y="3962400"/>
            <a:ext cx="4044697" cy="707886"/>
          </a:xfrm>
          <a:prstGeom prst="rect">
            <a:avLst/>
          </a:prstGeom>
          <a:noFill/>
        </p:spPr>
        <p:txBody>
          <a:bodyPr wrap="square" rtlCol="0">
            <a:spAutoFit/>
          </a:bodyPr>
          <a:lstStyle/>
          <a:p>
            <a:pPr algn="ctr"/>
            <a:r>
              <a:rPr lang="en-US" sz="4000" dirty="0" smtClean="0">
                <a:solidFill>
                  <a:schemeClr val="bg1">
                    <a:lumMod val="85000"/>
                  </a:schemeClr>
                </a:solidFill>
              </a:rPr>
              <a:t>not </a:t>
            </a:r>
            <a:r>
              <a:rPr lang="en-US" sz="4000" i="1" dirty="0" smtClean="0">
                <a:solidFill>
                  <a:schemeClr val="bg1">
                    <a:lumMod val="85000"/>
                  </a:schemeClr>
                </a:solidFill>
              </a:rPr>
              <a:t>before</a:t>
            </a:r>
            <a:r>
              <a:rPr lang="en-US" sz="4000" dirty="0" smtClean="0">
                <a:solidFill>
                  <a:schemeClr val="bg1">
                    <a:lumMod val="85000"/>
                  </a:schemeClr>
                </a:solidFill>
              </a:rPr>
              <a:t> or </a:t>
            </a:r>
            <a:r>
              <a:rPr lang="en-US" sz="4000" i="1" dirty="0" smtClean="0">
                <a:solidFill>
                  <a:schemeClr val="bg1">
                    <a:lumMod val="85000"/>
                  </a:schemeClr>
                </a:solidFill>
              </a:rPr>
              <a:t>after</a:t>
            </a:r>
            <a:endParaRPr lang="en-US" sz="4000" dirty="0" smtClean="0">
              <a:solidFill>
                <a:schemeClr val="bg1">
                  <a:lumMod val="8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is Test-Driven Development?</a:t>
            </a:r>
          </a:p>
        </p:txBody>
      </p:sp>
      <p:sp>
        <p:nvSpPr>
          <p:cNvPr id="3" name="Content Placeholder 2"/>
          <p:cNvSpPr>
            <a:spLocks noGrp="1"/>
          </p:cNvSpPr>
          <p:nvPr>
            <p:ph idx="1"/>
          </p:nvPr>
        </p:nvSpPr>
        <p:spPr>
          <a:xfrm>
            <a:off x="457200" y="2362200"/>
            <a:ext cx="8229600" cy="1752600"/>
          </a:xfrm>
        </p:spPr>
        <p:txBody>
          <a:bodyPr vert="horz" rtlCol="0">
            <a:noAutofit/>
          </a:bodyPr>
          <a:lstStyle/>
          <a:p>
            <a:pPr algn="ctr">
              <a:buNone/>
              <a:defRPr/>
            </a:pPr>
            <a:r>
              <a:rPr lang="en-US" dirty="0" smtClean="0"/>
              <a:t>Think “Test-Driven Design”</a:t>
            </a:r>
          </a:p>
          <a:p>
            <a:pPr algn="ctr">
              <a:buNone/>
              <a:defRPr/>
            </a:pPr>
            <a:r>
              <a:rPr lang="en-US" dirty="0" smtClean="0"/>
              <a:t>or</a:t>
            </a:r>
          </a:p>
          <a:p>
            <a:pPr algn="ctr">
              <a:buNone/>
              <a:defRPr/>
            </a:pPr>
            <a:r>
              <a:rPr lang="en-US" dirty="0" smtClean="0"/>
              <a:t>“Specification-Driven-Development”</a:t>
            </a:r>
          </a:p>
        </p:txBody>
      </p:sp>
      <p:sp>
        <p:nvSpPr>
          <p:cNvPr id="5" name="TextBox 4"/>
          <p:cNvSpPr txBox="1"/>
          <p:nvPr/>
        </p:nvSpPr>
        <p:spPr>
          <a:xfrm>
            <a:off x="533400" y="4419600"/>
            <a:ext cx="8077200" cy="954107"/>
          </a:xfrm>
          <a:prstGeom prst="rect">
            <a:avLst/>
          </a:prstGeom>
          <a:noFill/>
        </p:spPr>
        <p:txBody>
          <a:bodyPr wrap="square" rtlCol="0">
            <a:spAutoFit/>
          </a:bodyPr>
          <a:lstStyle/>
          <a:p>
            <a:pPr>
              <a:buNone/>
              <a:defRPr/>
            </a:pPr>
            <a:r>
              <a:rPr lang="en-US" sz="2800" dirty="0" smtClean="0">
                <a:solidFill>
                  <a:schemeClr val="bg1">
                    <a:lumMod val="85000"/>
                  </a:schemeClr>
                </a:solidFill>
              </a:rPr>
              <a:t>Consider your design from the perspective of the consumers of your methods, classes, etc.</a:t>
            </a:r>
          </a:p>
        </p:txBody>
      </p:sp>
      <p:sp>
        <p:nvSpPr>
          <p:cNvPr id="6" name="TextBox 5"/>
          <p:cNvSpPr txBox="1"/>
          <p:nvPr/>
        </p:nvSpPr>
        <p:spPr>
          <a:xfrm>
            <a:off x="1125985" y="5562600"/>
            <a:ext cx="6892031" cy="523220"/>
          </a:xfrm>
          <a:prstGeom prst="rect">
            <a:avLst/>
          </a:prstGeom>
          <a:noFill/>
        </p:spPr>
        <p:txBody>
          <a:bodyPr wrap="none" rtlCol="0">
            <a:spAutoFit/>
          </a:bodyPr>
          <a:lstStyle/>
          <a:p>
            <a:pPr marL="285750" indent="-285750">
              <a:spcBef>
                <a:spcPct val="20000"/>
              </a:spcBef>
              <a:defRPr/>
            </a:pPr>
            <a:r>
              <a:rPr lang="en-US" sz="2800" dirty="0" smtClean="0">
                <a:solidFill>
                  <a:prstClr val="white">
                    <a:lumMod val="85000"/>
                  </a:prstClr>
                </a:solidFill>
              </a:rPr>
              <a:t>Outside-in design instead of Inside-Out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is Test-Driven Development?</a:t>
            </a:r>
          </a:p>
        </p:txBody>
      </p:sp>
      <p:sp>
        <p:nvSpPr>
          <p:cNvPr id="3" name="Content Placeholder 2"/>
          <p:cNvSpPr>
            <a:spLocks noGrp="1"/>
          </p:cNvSpPr>
          <p:nvPr>
            <p:ph idx="1"/>
          </p:nvPr>
        </p:nvSpPr>
        <p:spPr>
          <a:xfrm>
            <a:off x="457200" y="2362200"/>
            <a:ext cx="8229600" cy="1752600"/>
          </a:xfrm>
        </p:spPr>
        <p:txBody>
          <a:bodyPr vert="horz" rtlCol="0">
            <a:noAutofit/>
          </a:bodyPr>
          <a:lstStyle/>
          <a:p>
            <a:pPr algn="ctr">
              <a:buNone/>
              <a:defRPr/>
            </a:pPr>
            <a:r>
              <a:rPr lang="en-US" dirty="0" smtClean="0"/>
              <a:t>Think “Test-Driven Design”</a:t>
            </a:r>
          </a:p>
          <a:p>
            <a:pPr algn="ctr">
              <a:buNone/>
              <a:defRPr/>
            </a:pPr>
            <a:r>
              <a:rPr lang="en-US" dirty="0" smtClean="0"/>
              <a:t>or</a:t>
            </a:r>
          </a:p>
          <a:p>
            <a:pPr algn="ctr">
              <a:buNone/>
              <a:defRPr/>
            </a:pPr>
            <a:r>
              <a:rPr lang="en-US" dirty="0" smtClean="0"/>
              <a:t>“Specification-Driven-Development”</a:t>
            </a:r>
          </a:p>
        </p:txBody>
      </p:sp>
      <p:sp>
        <p:nvSpPr>
          <p:cNvPr id="5" name="TextBox 4"/>
          <p:cNvSpPr txBox="1"/>
          <p:nvPr/>
        </p:nvSpPr>
        <p:spPr>
          <a:xfrm>
            <a:off x="533400" y="4419600"/>
            <a:ext cx="8077200" cy="1077218"/>
          </a:xfrm>
          <a:prstGeom prst="rect">
            <a:avLst/>
          </a:prstGeom>
          <a:noFill/>
        </p:spPr>
        <p:txBody>
          <a:bodyPr wrap="square" rtlCol="0">
            <a:noAutofit/>
          </a:bodyPr>
          <a:lstStyle/>
          <a:p>
            <a:pPr marL="342900" indent="-342900">
              <a:spcBef>
                <a:spcPct val="20000"/>
              </a:spcBef>
              <a:defRPr/>
            </a:pPr>
            <a:r>
              <a:rPr lang="en-US" sz="3200" dirty="0" smtClean="0">
                <a:solidFill>
                  <a:prstClr val="white">
                    <a:lumMod val="85000"/>
                  </a:prstClr>
                </a:solidFill>
              </a:rPr>
              <a:t>For every line of code you write, ask yourself a simple (but powerful) question:</a:t>
            </a:r>
          </a:p>
        </p:txBody>
      </p:sp>
      <p:sp>
        <p:nvSpPr>
          <p:cNvPr id="6" name="TextBox 5"/>
          <p:cNvSpPr txBox="1"/>
          <p:nvPr/>
        </p:nvSpPr>
        <p:spPr>
          <a:xfrm>
            <a:off x="2530234" y="5562600"/>
            <a:ext cx="4083532" cy="523220"/>
          </a:xfrm>
          <a:prstGeom prst="rect">
            <a:avLst/>
          </a:prstGeom>
          <a:noFill/>
        </p:spPr>
        <p:txBody>
          <a:bodyPr wrap="none" rtlCol="0">
            <a:spAutoFit/>
          </a:bodyPr>
          <a:lstStyle/>
          <a:p>
            <a:pPr marL="285750" indent="-285750">
              <a:spcBef>
                <a:spcPct val="20000"/>
              </a:spcBef>
              <a:defRPr/>
            </a:pPr>
            <a:r>
              <a:rPr lang="en-US" sz="2800" i="1" dirty="0" smtClean="0">
                <a:solidFill>
                  <a:prstClr val="white">
                    <a:lumMod val="85000"/>
                  </a:prstClr>
                </a:solidFill>
              </a:rPr>
              <a:t>“HOW WILL I TEST THAT?”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1"/>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685800" y="1981200"/>
            <a:ext cx="7848600" cy="449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8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RED</a:t>
            </a:r>
          </a:p>
        </p:txBody>
      </p:sp>
      <p:sp>
        <p:nvSpPr>
          <p:cNvPr id="6" name="Rectangle 5"/>
          <p:cNvSpPr/>
          <p:nvPr/>
        </p:nvSpPr>
        <p:spPr>
          <a:xfrm>
            <a:off x="685800" y="1981200"/>
            <a:ext cx="7848600" cy="4495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fontAlgn="auto">
              <a:spcBef>
                <a:spcPts val="0"/>
              </a:spcBef>
              <a:spcAft>
                <a:spcPts val="0"/>
              </a:spcAft>
              <a:defRPr/>
            </a:pPr>
            <a:r>
              <a:rPr lang="en-US" sz="8000" b="1" dirty="0">
                <a:ln/>
                <a:solidFill>
                  <a:schemeClr val="accent3"/>
                </a:solidFill>
              </a:rPr>
              <a:t>GREEN</a:t>
            </a:r>
          </a:p>
        </p:txBody>
      </p:sp>
      <p:sp>
        <p:nvSpPr>
          <p:cNvPr id="7" name="Rectangle 6"/>
          <p:cNvSpPr/>
          <p:nvPr/>
        </p:nvSpPr>
        <p:spPr>
          <a:xfrm>
            <a:off x="685800" y="1981200"/>
            <a:ext cx="7848600" cy="4495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8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REFACTOR</a:t>
            </a:r>
          </a:p>
        </p:txBody>
      </p:sp>
      <p:sp>
        <p:nvSpPr>
          <p:cNvPr id="22533" name="Title 1"/>
          <p:cNvSpPr>
            <a:spLocks noGrp="1"/>
          </p:cNvSpPr>
          <p:nvPr>
            <p:ph type="title"/>
          </p:nvPr>
        </p:nvSpPr>
        <p:spPr>
          <a:xfrm>
            <a:off x="457200" y="685800"/>
            <a:ext cx="8229600" cy="914400"/>
          </a:xfrm>
        </p:spPr>
        <p:txBody>
          <a:bodyPr/>
          <a:lstStyle/>
          <a:p>
            <a:pPr algn="ctr" eaLnBrk="1" hangingPunct="1"/>
            <a:r>
              <a:rPr lang="en-US" dirty="0" smtClean="0"/>
              <a:t>The Process</a:t>
            </a:r>
          </a:p>
        </p:txBody>
      </p:sp>
      <p:sp>
        <p:nvSpPr>
          <p:cNvPr id="8" name="Rounded Rectangle 7"/>
          <p:cNvSpPr/>
          <p:nvPr/>
        </p:nvSpPr>
        <p:spPr>
          <a:xfrm rot="19504527">
            <a:off x="1609267" y="3875048"/>
            <a:ext cx="6210836" cy="654438"/>
          </a:xfrm>
          <a:prstGeom prst="roundRect">
            <a:avLst/>
          </a:prstGeom>
          <a:solidFill>
            <a:srgbClr val="FF97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dirty="0"/>
              <a:t>…mercilessly!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5"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2000"/>
                                        <p:tgtEl>
                                          <p:spTgt spid="8"/>
                                        </p:tgtEl>
                                      </p:cBhvr>
                                    </p:animEffect>
                                    <p:anim calcmode="lin" valueType="num">
                                      <p:cBhvr>
                                        <p:cTn id="32" dur="2000" fill="hold"/>
                                        <p:tgtEl>
                                          <p:spTgt spid="8"/>
                                        </p:tgtEl>
                                        <p:attrNameLst>
                                          <p:attrName>style.rotation</p:attrName>
                                        </p:attrNameLst>
                                      </p:cBhvr>
                                      <p:tavLst>
                                        <p:tav tm="0">
                                          <p:val>
                                            <p:fltVal val="720"/>
                                          </p:val>
                                        </p:tav>
                                        <p:tav tm="100000">
                                          <p:val>
                                            <p:fltVal val="0"/>
                                          </p:val>
                                        </p:tav>
                                      </p:tavLst>
                                    </p:anim>
                                    <p:anim calcmode="lin" valueType="num">
                                      <p:cBhvr>
                                        <p:cTn id="33" dur="2000" fill="hold"/>
                                        <p:tgtEl>
                                          <p:spTgt spid="8"/>
                                        </p:tgtEl>
                                        <p:attrNameLst>
                                          <p:attrName>ppt_h</p:attrName>
                                        </p:attrNameLst>
                                      </p:cBhvr>
                                      <p:tavLst>
                                        <p:tav tm="0">
                                          <p:val>
                                            <p:fltVal val="0"/>
                                          </p:val>
                                        </p:tav>
                                        <p:tav tm="100000">
                                          <p:val>
                                            <p:strVal val="#ppt_h"/>
                                          </p:val>
                                        </p:tav>
                                      </p:tavLst>
                                    </p:anim>
                                    <p:anim calcmode="lin" valueType="num">
                                      <p:cBhvr>
                                        <p:cTn id="34" dur="2000" fill="hold"/>
                                        <p:tgtEl>
                                          <p:spTgt spid="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Costs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Additional time spend on code that isn’t part of delivery.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eaLnBrk="1" hangingPunct="1"/>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Costs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We are programmers, not testers! We should concentrate on developing features, not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Benefits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Every class and method immediately has at least </a:t>
            </a:r>
            <a:r>
              <a:rPr lang="en-US" sz="2800" b="1" i="1" cap="all" dirty="0" smtClean="0">
                <a:solidFill>
                  <a:schemeClr val="accent6">
                    <a:lumMod val="75000"/>
                  </a:schemeClr>
                </a:solidFill>
              </a:rPr>
              <a:t>two</a:t>
            </a:r>
            <a:r>
              <a:rPr lang="en-US" sz="2800" b="1" cap="all" dirty="0" smtClean="0">
                <a:solidFill>
                  <a:schemeClr val="accent6">
                    <a:lumMod val="75000"/>
                  </a:schemeClr>
                </a:solidFill>
              </a:rPr>
              <a:t> </a:t>
            </a:r>
            <a:r>
              <a:rPr lang="en-US" sz="2800" dirty="0" smtClean="0">
                <a:solidFill>
                  <a:prstClr val="white">
                    <a:lumMod val="85000"/>
                  </a:prstClr>
                </a:solidFill>
              </a:rPr>
              <a:t>consumers of it: your app and your test!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304800"/>
            <a:ext cx="8229600" cy="914400"/>
          </a:xfrm>
        </p:spPr>
        <p:txBody>
          <a:bodyPr/>
          <a:lstStyle/>
          <a:p>
            <a:pPr algn="ctr" eaLnBrk="1" hangingPunct="1"/>
            <a:r>
              <a:rPr lang="en-US" dirty="0" smtClean="0"/>
              <a:t>The Rationale for Unit Tests</a:t>
            </a:r>
          </a:p>
        </p:txBody>
      </p:sp>
      <p:sp>
        <p:nvSpPr>
          <p:cNvPr id="3" name="Content Placeholder 2"/>
          <p:cNvSpPr>
            <a:spLocks noGrp="1"/>
          </p:cNvSpPr>
          <p:nvPr>
            <p:ph idx="1"/>
          </p:nvPr>
        </p:nvSpPr>
        <p:spPr>
          <a:xfrm>
            <a:off x="457200" y="1600200"/>
            <a:ext cx="8229600" cy="4572000"/>
          </a:xfrm>
        </p:spPr>
        <p:txBody>
          <a:bodyPr rtlCol="0">
            <a:normAutofit fontScale="92500"/>
          </a:bodyPr>
          <a:lstStyle/>
          <a:p>
            <a:pPr eaLnBrk="1" fontAlgn="auto" hangingPunct="1">
              <a:spcAft>
                <a:spcPts val="0"/>
              </a:spcAft>
              <a:buNone/>
              <a:defRPr/>
            </a:pPr>
            <a:r>
              <a:rPr lang="en-US" dirty="0" smtClean="0"/>
              <a:t>Debatable Software Engineering ‘Facts’</a:t>
            </a:r>
          </a:p>
          <a:p>
            <a:pPr lvl="1" eaLnBrk="1" fontAlgn="auto" hangingPunct="1">
              <a:spcAft>
                <a:spcPts val="0"/>
              </a:spcAft>
              <a:buNone/>
              <a:defRPr/>
            </a:pPr>
            <a:r>
              <a:rPr lang="en-US" sz="2600" dirty="0" smtClean="0">
                <a:solidFill>
                  <a:schemeClr val="bg1">
                    <a:lumMod val="85000"/>
                  </a:schemeClr>
                </a:solidFill>
              </a:rPr>
              <a:t>(Agile/XP/SCRUM/etc.) is better than (Agile/XP/SCRUM/etc.)</a:t>
            </a:r>
          </a:p>
          <a:p>
            <a:pPr lvl="1" eaLnBrk="1" fontAlgn="auto" hangingPunct="1">
              <a:spcAft>
                <a:spcPts val="0"/>
              </a:spcAft>
              <a:buNone/>
              <a:defRPr/>
            </a:pPr>
            <a:r>
              <a:rPr lang="en-US" sz="2600" dirty="0" smtClean="0">
                <a:solidFill>
                  <a:schemeClr val="bg1">
                    <a:lumMod val="85000"/>
                  </a:schemeClr>
                </a:solidFill>
              </a:rPr>
              <a:t>TDD (test-first) is better than Test-after</a:t>
            </a:r>
          </a:p>
          <a:p>
            <a:pPr eaLnBrk="1" fontAlgn="auto" hangingPunct="1">
              <a:spcAft>
                <a:spcPts val="0"/>
              </a:spcAft>
              <a:buNone/>
              <a:defRPr/>
            </a:pPr>
            <a:r>
              <a:rPr lang="en-US" dirty="0" smtClean="0"/>
              <a:t>Non-Debatable Software Engineering Facts:</a:t>
            </a:r>
          </a:p>
          <a:p>
            <a:pPr lvl="1" eaLnBrk="1" fontAlgn="auto" hangingPunct="1">
              <a:spcAft>
                <a:spcPts val="0"/>
              </a:spcAft>
              <a:buNone/>
              <a:defRPr/>
            </a:pPr>
            <a:r>
              <a:rPr lang="en-US" sz="2600" dirty="0" smtClean="0">
                <a:solidFill>
                  <a:schemeClr val="bg1">
                    <a:lumMod val="85000"/>
                  </a:schemeClr>
                </a:solidFill>
              </a:rPr>
              <a:t>There will always be bugs</a:t>
            </a:r>
          </a:p>
          <a:p>
            <a:pPr lvl="1" eaLnBrk="1" fontAlgn="auto" hangingPunct="1">
              <a:spcAft>
                <a:spcPts val="0"/>
              </a:spcAft>
              <a:buNone/>
              <a:defRPr/>
            </a:pPr>
            <a:r>
              <a:rPr lang="en-US" sz="2600" dirty="0" smtClean="0">
                <a:solidFill>
                  <a:schemeClr val="bg1">
                    <a:lumMod val="85000"/>
                  </a:schemeClr>
                </a:solidFill>
              </a:rPr>
              <a:t>Complex programs have more bugs than simple programs</a:t>
            </a:r>
          </a:p>
          <a:p>
            <a:pPr lvl="1" eaLnBrk="1" fontAlgn="auto" hangingPunct="1">
              <a:spcAft>
                <a:spcPts val="0"/>
              </a:spcAft>
              <a:buNone/>
              <a:defRPr/>
            </a:pPr>
            <a:r>
              <a:rPr lang="en-US" sz="2600" dirty="0" smtClean="0">
                <a:solidFill>
                  <a:schemeClr val="bg1">
                    <a:lumMod val="85000"/>
                  </a:schemeClr>
                </a:solidFill>
              </a:rPr>
              <a:t>Code is more maintainable when its divided into bite-sized chunks</a:t>
            </a:r>
          </a:p>
          <a:p>
            <a:pPr lvl="1" eaLnBrk="1" fontAlgn="auto" hangingPunct="1">
              <a:spcAft>
                <a:spcPts val="0"/>
              </a:spcAft>
              <a:buNone/>
              <a:defRPr/>
            </a:pPr>
            <a:r>
              <a:rPr lang="en-US" b="1" dirty="0" smtClean="0">
                <a:solidFill>
                  <a:srgbClr val="FFC000"/>
                </a:solidFill>
              </a:rPr>
              <a:t>The cost of fixing a bug escalates non-linearly over time as the project progresses</a:t>
            </a:r>
            <a:endParaRPr lang="en-US" b="1"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Benefits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Better-isolated code leads to easier to extend, enhance, replace, maintain (lifecycle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Benefits</a:t>
            </a:r>
          </a:p>
        </p:txBody>
      </p:sp>
      <p:sp>
        <p:nvSpPr>
          <p:cNvPr id="4" name="TextBox 3"/>
          <p:cNvSpPr txBox="1"/>
          <p:nvPr/>
        </p:nvSpPr>
        <p:spPr>
          <a:xfrm>
            <a:off x="457200" y="4114800"/>
            <a:ext cx="8229600" cy="954107"/>
          </a:xfrm>
          <a:prstGeom prst="rect">
            <a:avLst/>
          </a:prstGeom>
          <a:noFill/>
        </p:spPr>
        <p:txBody>
          <a:bodyPr wrap="square" rtlCol="0">
            <a:spAutoFit/>
          </a:bodyPr>
          <a:lstStyle/>
          <a:p>
            <a:pPr marL="285750" indent="-285750">
              <a:spcBef>
                <a:spcPct val="20000"/>
              </a:spcBef>
              <a:defRPr/>
            </a:pPr>
            <a:r>
              <a:rPr lang="en-US" sz="2800" dirty="0" smtClean="0">
                <a:solidFill>
                  <a:prstClr val="white">
                    <a:lumMod val="85000"/>
                  </a:prstClr>
                </a:solidFill>
              </a:rPr>
              <a:t>Waiting until code is written to write the tests often means hard (impossible?) to test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US" dirty="0" smtClean="0"/>
              <a:t>What about…</a:t>
            </a:r>
          </a:p>
        </p:txBody>
      </p:sp>
      <p:sp>
        <p:nvSpPr>
          <p:cNvPr id="3" name="Content Placeholder 2"/>
          <p:cNvSpPr>
            <a:spLocks noGrp="1"/>
          </p:cNvSpPr>
          <p:nvPr>
            <p:ph idx="1"/>
          </p:nvPr>
        </p:nvSpPr>
        <p:spPr>
          <a:xfrm>
            <a:off x="457200" y="2743200"/>
            <a:ext cx="8229600" cy="838200"/>
          </a:xfrm>
        </p:spPr>
        <p:txBody>
          <a:bodyPr rtlCol="0">
            <a:normAutofit/>
          </a:bodyPr>
          <a:lstStyle/>
          <a:p>
            <a:pPr algn="ctr" eaLnBrk="1" fontAlgn="auto" hangingPunct="1">
              <a:spcAft>
                <a:spcPts val="0"/>
              </a:spcAft>
              <a:buNone/>
              <a:defRPr/>
            </a:pPr>
            <a:r>
              <a:rPr lang="en-US" sz="4129" dirty="0" smtClean="0"/>
              <a:t>Benefits</a:t>
            </a:r>
          </a:p>
        </p:txBody>
      </p:sp>
      <p:sp>
        <p:nvSpPr>
          <p:cNvPr id="4" name="TextBox 3"/>
          <p:cNvSpPr txBox="1"/>
          <p:nvPr/>
        </p:nvSpPr>
        <p:spPr>
          <a:xfrm>
            <a:off x="457200" y="4114800"/>
            <a:ext cx="8229600" cy="523220"/>
          </a:xfrm>
          <a:prstGeom prst="rect">
            <a:avLst/>
          </a:prstGeom>
          <a:noFill/>
        </p:spPr>
        <p:txBody>
          <a:bodyPr wrap="square" rtlCol="0">
            <a:spAutoFit/>
          </a:bodyPr>
          <a:lstStyle/>
          <a:p>
            <a:pPr marL="285750" indent="-285750" algn="ctr">
              <a:spcBef>
                <a:spcPct val="20000"/>
              </a:spcBef>
              <a:defRPr/>
            </a:pPr>
            <a:r>
              <a:rPr lang="en-US" sz="2800" dirty="0" smtClean="0">
                <a:solidFill>
                  <a:prstClr val="white">
                    <a:lumMod val="85000"/>
                  </a:prstClr>
                </a:solidFill>
              </a:rPr>
              <a:t>Less likely to write code that you eventually don’t need</a:t>
            </a:r>
            <a:endParaRPr lang="en-US" sz="2800" dirty="0">
              <a:solidFill>
                <a:prstClr val="white">
                  <a:lumMod val="85000"/>
                </a:prstClr>
              </a:solidFill>
            </a:endParaRPr>
          </a:p>
        </p:txBody>
      </p:sp>
      <p:sp>
        <p:nvSpPr>
          <p:cNvPr id="5" name="TextBox 4"/>
          <p:cNvSpPr txBox="1"/>
          <p:nvPr/>
        </p:nvSpPr>
        <p:spPr>
          <a:xfrm>
            <a:off x="457200" y="5131915"/>
            <a:ext cx="8229600" cy="523220"/>
          </a:xfrm>
          <a:prstGeom prst="rect">
            <a:avLst/>
          </a:prstGeom>
          <a:noFill/>
        </p:spPr>
        <p:txBody>
          <a:bodyPr wrap="square" rtlCol="0">
            <a:spAutoFit/>
          </a:bodyPr>
          <a:lstStyle/>
          <a:p>
            <a:pPr marL="228600" indent="-228600" algn="ctr">
              <a:spcBef>
                <a:spcPct val="20000"/>
              </a:spcBef>
              <a:defRPr/>
            </a:pPr>
            <a:r>
              <a:rPr lang="en-US" sz="2800" dirty="0" smtClean="0">
                <a:solidFill>
                  <a:prstClr val="white">
                    <a:lumMod val="85000"/>
                  </a:prstClr>
                </a:solidFill>
              </a:rPr>
              <a:t>Write nothing that you </a:t>
            </a:r>
            <a:r>
              <a:rPr lang="en-US" sz="2800" i="1" dirty="0" smtClean="0">
                <a:solidFill>
                  <a:prstClr val="white">
                    <a:lumMod val="85000"/>
                  </a:prstClr>
                </a:solidFill>
              </a:rPr>
              <a:t>think</a:t>
            </a:r>
            <a:r>
              <a:rPr lang="en-US" sz="2800" dirty="0" smtClean="0">
                <a:solidFill>
                  <a:prstClr val="white">
                    <a:lumMod val="85000"/>
                  </a:prstClr>
                </a:solidFill>
              </a:rPr>
              <a:t> you will need (YAGNI)</a:t>
            </a:r>
            <a:endParaRPr lang="en-US" sz="2800" dirty="0">
              <a:solidFill>
                <a:prstClr val="white">
                  <a:lumMod val="8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Calculating primes</a:t>
            </a:r>
            <a:endParaRPr lang="en-US" dirty="0"/>
          </a:p>
        </p:txBody>
      </p:sp>
      <p:sp>
        <p:nvSpPr>
          <p:cNvPr id="3" name="Text Placeholder 2"/>
          <p:cNvSpPr>
            <a:spLocks noGrp="1"/>
          </p:cNvSpPr>
          <p:nvPr>
            <p:ph type="body" idx="1"/>
          </p:nvPr>
        </p:nvSpPr>
        <p:spPr>
          <a:xfrm>
            <a:off x="722313" y="2919413"/>
            <a:ext cx="7772400" cy="1500187"/>
          </a:xfrm>
        </p:spPr>
        <p:txBody>
          <a:bodyPr rtlCol="0">
            <a:normAutofit/>
          </a:bodyPr>
          <a:lstStyle/>
          <a:p>
            <a:pPr eaLnBrk="1" fontAlgn="auto" hangingPunct="1">
              <a:spcAft>
                <a:spcPts val="0"/>
              </a:spcAft>
              <a:buFont typeface="Arial" pitchFamily="34" charset="0"/>
              <a:buNone/>
              <a:defRPr/>
            </a:pPr>
            <a:r>
              <a:rPr lang="en-US" dirty="0" smtClean="0"/>
              <a:t>Now its your turn!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lstStyle/>
          <a:p>
            <a:pPr algn="ctr"/>
            <a:r>
              <a:rPr lang="en-US" dirty="0" smtClean="0"/>
              <a:t>Problem Statement</a:t>
            </a:r>
            <a:endParaRPr lang="en-US" dirty="0"/>
          </a:p>
        </p:txBody>
      </p:sp>
      <p:sp>
        <p:nvSpPr>
          <p:cNvPr id="3" name="Content Placeholder 2"/>
          <p:cNvSpPr>
            <a:spLocks noGrp="1"/>
          </p:cNvSpPr>
          <p:nvPr>
            <p:ph idx="1"/>
          </p:nvPr>
        </p:nvSpPr>
        <p:spPr>
          <a:xfrm>
            <a:off x="457200" y="1752600"/>
            <a:ext cx="6553200" cy="4572000"/>
          </a:xfrm>
        </p:spPr>
        <p:txBody>
          <a:bodyPr vert="horz">
            <a:normAutofit fontScale="92500" lnSpcReduction="10000"/>
          </a:bodyPr>
          <a:lstStyle/>
          <a:p>
            <a:pPr>
              <a:buNone/>
            </a:pPr>
            <a:r>
              <a:rPr lang="en-US" dirty="0" smtClean="0">
                <a:solidFill>
                  <a:schemeClr val="bg1"/>
                </a:solidFill>
              </a:rPr>
              <a:t>Calculate Prime Numbers between 1-10,000</a:t>
            </a:r>
          </a:p>
          <a:p>
            <a:pPr lvl="1">
              <a:buNone/>
            </a:pPr>
            <a:r>
              <a:rPr lang="en-US" dirty="0" smtClean="0">
                <a:solidFill>
                  <a:schemeClr val="bg1"/>
                </a:solidFill>
              </a:rPr>
              <a:t>A positive integer divisible only by 1 and itself</a:t>
            </a:r>
          </a:p>
          <a:p>
            <a:pPr lvl="1">
              <a:buNone/>
            </a:pPr>
            <a:r>
              <a:rPr lang="en-US" dirty="0" smtClean="0">
                <a:solidFill>
                  <a:schemeClr val="bg1"/>
                </a:solidFill>
              </a:rPr>
              <a:t>By definition, 0 and 1 are </a:t>
            </a:r>
            <a:r>
              <a:rPr lang="en-US" i="1" dirty="0" smtClean="0">
                <a:solidFill>
                  <a:schemeClr val="bg1"/>
                </a:solidFill>
              </a:rPr>
              <a:t>non-</a:t>
            </a:r>
            <a:r>
              <a:rPr lang="en-US" dirty="0" smtClean="0">
                <a:solidFill>
                  <a:schemeClr val="bg1"/>
                </a:solidFill>
              </a:rPr>
              <a:t>prime</a:t>
            </a:r>
          </a:p>
          <a:p>
            <a:pPr>
              <a:buNone/>
            </a:pPr>
            <a:r>
              <a:rPr lang="en-US" dirty="0" smtClean="0">
                <a:solidFill>
                  <a:schemeClr val="bg1"/>
                </a:solidFill>
              </a:rPr>
              <a:t>Write results to the console as follows:</a:t>
            </a:r>
          </a:p>
          <a:p>
            <a:pPr lvl="1">
              <a:buNone/>
            </a:pPr>
            <a:r>
              <a:rPr lang="en-US" dirty="0" smtClean="0">
                <a:solidFill>
                  <a:schemeClr val="bg1"/>
                </a:solidFill>
              </a:rPr>
              <a:t>Multiple lines of 5 comma-separated values each</a:t>
            </a:r>
          </a:p>
          <a:p>
            <a:pPr lvl="1">
              <a:buNone/>
            </a:pPr>
            <a:r>
              <a:rPr lang="en-US" dirty="0" smtClean="0">
                <a:solidFill>
                  <a:schemeClr val="bg1"/>
                </a:solidFill>
              </a:rPr>
              <a:t>Every 10 lines, insert a line indicating the count of the primes output thus far</a:t>
            </a:r>
            <a:endParaRPr lang="en-US" dirty="0">
              <a:solidFill>
                <a:schemeClr val="bg1"/>
              </a:solidFill>
            </a:endParaRPr>
          </a:p>
        </p:txBody>
      </p:sp>
      <p:sp>
        <p:nvSpPr>
          <p:cNvPr id="4" name="Content Placeholder 2"/>
          <p:cNvSpPr txBox="1">
            <a:spLocks/>
          </p:cNvSpPr>
          <p:nvPr/>
        </p:nvSpPr>
        <p:spPr>
          <a:xfrm>
            <a:off x="7543800" y="2057400"/>
            <a:ext cx="1371600" cy="4572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Count: 50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smtClean="0">
                <a:ln>
                  <a:noFill/>
                </a:ln>
                <a:solidFill>
                  <a:srgbClr val="FFC000"/>
                </a:solidFill>
                <a:effectLst/>
                <a:uLnTx/>
                <a:uFillTx/>
                <a:latin typeface="+mn-lt"/>
                <a:ea typeface="+mn-ea"/>
                <a:cs typeface="+mn-cs"/>
              </a:rPr>
              <a:t>n,n,n,n,n</a:t>
            </a: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C0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FFC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rgbClr val="FFC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774700"/>
          </a:xfrm>
        </p:spPr>
        <p:txBody>
          <a:bodyPr rtlCol="0">
            <a:normAutofit/>
          </a:bodyPr>
          <a:lstStyle/>
          <a:p>
            <a:pPr eaLnBrk="1" fontAlgn="auto" hangingPunct="1">
              <a:spcAft>
                <a:spcPts val="0"/>
              </a:spcAft>
              <a:defRPr/>
            </a:pPr>
            <a:r>
              <a:rPr lang="en-US" dirty="0" smtClean="0"/>
              <a:t>Our First Test</a:t>
            </a:r>
            <a:endParaRPr lang="en-US" dirty="0"/>
          </a:p>
        </p:txBody>
      </p:sp>
      <p:sp>
        <p:nvSpPr>
          <p:cNvPr id="3" name="Text Placeholder 2"/>
          <p:cNvSpPr>
            <a:spLocks noGrp="1"/>
          </p:cNvSpPr>
          <p:nvPr>
            <p:ph type="body" idx="1"/>
          </p:nvPr>
        </p:nvSpPr>
        <p:spPr>
          <a:xfrm>
            <a:off x="722313" y="2919413"/>
            <a:ext cx="7772400" cy="1500187"/>
          </a:xfrm>
        </p:spPr>
        <p:txBody>
          <a:bodyPr rtlCol="0">
            <a:normAutofit/>
          </a:bodyPr>
          <a:lstStyle/>
          <a:p>
            <a:pPr eaLnBrk="1" fontAlgn="auto" hangingPunct="1">
              <a:spcAft>
                <a:spcPts val="0"/>
              </a:spcAft>
              <a:buFont typeface="Arial" pitchFamily="34" charset="0"/>
              <a:buNone/>
              <a:defRPr/>
            </a:pPr>
            <a:r>
              <a:rPr lang="en-US" dirty="0" smtClean="0"/>
              <a:t>Enough talking, let’s write some code!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ounded Rectangle 5"/>
          <p:cNvSpPr/>
          <p:nvPr/>
        </p:nvSpPr>
        <p:spPr>
          <a:xfrm>
            <a:off x="914400" y="5791200"/>
            <a:ext cx="2743200" cy="6096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mj-lt"/>
              </a:rPr>
              <a:t>Test Fixture </a:t>
            </a:r>
            <a:r>
              <a:rPr lang="en-US" dirty="0" err="1">
                <a:latin typeface="+mj-lt"/>
              </a:rPr>
              <a:t>TearDown</a:t>
            </a:r>
            <a:endParaRPr lang="en-US" dirty="0">
              <a:latin typeface="+mj-lt"/>
            </a:endParaRPr>
          </a:p>
        </p:txBody>
      </p:sp>
      <p:sp>
        <p:nvSpPr>
          <p:cNvPr id="13" name="Down Arrow 12"/>
          <p:cNvSpPr/>
          <p:nvPr/>
        </p:nvSpPr>
        <p:spPr>
          <a:xfrm>
            <a:off x="2057400" y="5410200"/>
            <a:ext cx="5334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ounded Rectangle 9"/>
          <p:cNvSpPr/>
          <p:nvPr/>
        </p:nvSpPr>
        <p:spPr>
          <a:xfrm>
            <a:off x="914400" y="4800600"/>
            <a:ext cx="2743200" cy="609600"/>
          </a:xfrm>
          <a:prstGeom prst="roundRect">
            <a:avLst/>
          </a:prstGeom>
          <a:gradFill>
            <a:gsLst>
              <a:gs pos="0">
                <a:srgbClr val="C00000"/>
              </a:gs>
              <a:gs pos="80000">
                <a:srgbClr val="FF0000"/>
              </a:gs>
              <a:gs pos="100000">
                <a:srgbClr val="FFC000"/>
              </a:gs>
            </a:gsLst>
          </a:gradFill>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mj-lt"/>
              </a:rPr>
              <a:t>Test </a:t>
            </a:r>
            <a:r>
              <a:rPr lang="en-US" dirty="0" err="1">
                <a:latin typeface="+mj-lt"/>
              </a:rPr>
              <a:t>TearDown</a:t>
            </a:r>
            <a:endParaRPr lang="en-US" dirty="0">
              <a:latin typeface="+mj-lt"/>
            </a:endParaRPr>
          </a:p>
        </p:txBody>
      </p:sp>
      <p:sp>
        <p:nvSpPr>
          <p:cNvPr id="12" name="Down Arrow 11"/>
          <p:cNvSpPr/>
          <p:nvPr/>
        </p:nvSpPr>
        <p:spPr>
          <a:xfrm>
            <a:off x="2057400" y="3429000"/>
            <a:ext cx="5334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6" name="Title 1"/>
          <p:cNvSpPr>
            <a:spLocks noGrp="1"/>
          </p:cNvSpPr>
          <p:nvPr>
            <p:ph type="title"/>
          </p:nvPr>
        </p:nvSpPr>
        <p:spPr>
          <a:xfrm>
            <a:off x="457200" y="609600"/>
            <a:ext cx="8229600" cy="914400"/>
          </a:xfrm>
        </p:spPr>
        <p:txBody>
          <a:bodyPr/>
          <a:lstStyle/>
          <a:p>
            <a:pPr algn="ctr" eaLnBrk="1" hangingPunct="1"/>
            <a:r>
              <a:rPr lang="en-US" dirty="0" smtClean="0"/>
              <a:t>Unit Test Flow</a:t>
            </a:r>
          </a:p>
        </p:txBody>
      </p:sp>
      <p:sp>
        <p:nvSpPr>
          <p:cNvPr id="8" name="Rounded Rectangle 7"/>
          <p:cNvSpPr/>
          <p:nvPr/>
        </p:nvSpPr>
        <p:spPr>
          <a:xfrm>
            <a:off x="914400" y="2819400"/>
            <a:ext cx="2743200" cy="609600"/>
          </a:xfrm>
          <a:prstGeom prst="roundRect">
            <a:avLst/>
          </a:prstGeom>
          <a:gradFill>
            <a:gsLst>
              <a:gs pos="0">
                <a:srgbClr val="C00000"/>
              </a:gs>
              <a:gs pos="80000">
                <a:srgbClr val="FF0000"/>
              </a:gs>
              <a:gs pos="100000">
                <a:srgbClr val="FFC000"/>
              </a:gs>
            </a:gsLst>
          </a:gradFill>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mj-lt"/>
              </a:rPr>
              <a:t>Test </a:t>
            </a:r>
            <a:r>
              <a:rPr lang="en-US" dirty="0" err="1">
                <a:latin typeface="+mj-lt"/>
              </a:rPr>
              <a:t>SetUp</a:t>
            </a:r>
            <a:endParaRPr lang="en-US" dirty="0">
              <a:latin typeface="+mj-lt"/>
            </a:endParaRPr>
          </a:p>
        </p:txBody>
      </p:sp>
      <p:sp>
        <p:nvSpPr>
          <p:cNvPr id="11" name="Down Arrow 10"/>
          <p:cNvSpPr/>
          <p:nvPr/>
        </p:nvSpPr>
        <p:spPr>
          <a:xfrm>
            <a:off x="2057400" y="2438400"/>
            <a:ext cx="5334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ounded Rectangle 3"/>
          <p:cNvSpPr/>
          <p:nvPr/>
        </p:nvSpPr>
        <p:spPr>
          <a:xfrm>
            <a:off x="914400" y="1828800"/>
            <a:ext cx="2743200" cy="6096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dirty="0">
                <a:latin typeface="+mj-lt"/>
              </a:rPr>
              <a:t>Test Fixture </a:t>
            </a:r>
            <a:r>
              <a:rPr lang="en-US" dirty="0" err="1">
                <a:latin typeface="+mj-lt"/>
              </a:rPr>
              <a:t>SetUp</a:t>
            </a:r>
            <a:endParaRPr lang="en-US" dirty="0">
              <a:latin typeface="+mj-lt"/>
            </a:endParaRPr>
          </a:p>
        </p:txBody>
      </p:sp>
      <p:sp>
        <p:nvSpPr>
          <p:cNvPr id="14" name="Rounded Rectangular Callout 13"/>
          <p:cNvSpPr/>
          <p:nvPr/>
        </p:nvSpPr>
        <p:spPr>
          <a:xfrm>
            <a:off x="5410200" y="1676400"/>
            <a:ext cx="2133600" cy="990600"/>
          </a:xfrm>
          <a:prstGeom prst="wedgeRoundRectCallout">
            <a:avLst>
              <a:gd name="adj1" fmla="val -131688"/>
              <a:gd name="adj2" fmla="val -735"/>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mj-lt"/>
              </a:rPr>
              <a:t>Once before </a:t>
            </a:r>
            <a:r>
              <a:rPr lang="en-US" i="1" dirty="0">
                <a:solidFill>
                  <a:schemeClr val="tx1"/>
                </a:solidFill>
                <a:latin typeface="+mj-lt"/>
              </a:rPr>
              <a:t>any</a:t>
            </a:r>
            <a:r>
              <a:rPr lang="en-US" dirty="0">
                <a:solidFill>
                  <a:schemeClr val="tx1"/>
                </a:solidFill>
                <a:latin typeface="+mj-lt"/>
              </a:rPr>
              <a:t> tests are run</a:t>
            </a:r>
          </a:p>
        </p:txBody>
      </p:sp>
      <p:sp>
        <p:nvSpPr>
          <p:cNvPr id="15" name="Rounded Rectangular Callout 14"/>
          <p:cNvSpPr/>
          <p:nvPr/>
        </p:nvSpPr>
        <p:spPr>
          <a:xfrm>
            <a:off x="5410200" y="2743200"/>
            <a:ext cx="2133600" cy="990600"/>
          </a:xfrm>
          <a:prstGeom prst="wedgeRoundRectCallout">
            <a:avLst>
              <a:gd name="adj1" fmla="val -132532"/>
              <a:gd name="adj2" fmla="val -10910"/>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mj-lt"/>
              </a:rPr>
              <a:t>Once before </a:t>
            </a:r>
            <a:r>
              <a:rPr lang="en-US" i="1" dirty="0">
                <a:solidFill>
                  <a:schemeClr val="tx1"/>
                </a:solidFill>
                <a:latin typeface="+mj-lt"/>
              </a:rPr>
              <a:t>each</a:t>
            </a:r>
            <a:r>
              <a:rPr lang="en-US" dirty="0">
                <a:solidFill>
                  <a:schemeClr val="tx1"/>
                </a:solidFill>
                <a:latin typeface="+mj-lt"/>
              </a:rPr>
              <a:t> test is run</a:t>
            </a:r>
          </a:p>
        </p:txBody>
      </p:sp>
      <p:sp>
        <p:nvSpPr>
          <p:cNvPr id="16" name="Rounded Rectangular Callout 15"/>
          <p:cNvSpPr/>
          <p:nvPr/>
        </p:nvSpPr>
        <p:spPr>
          <a:xfrm>
            <a:off x="5410200" y="4495800"/>
            <a:ext cx="2133600" cy="990600"/>
          </a:xfrm>
          <a:prstGeom prst="wedgeRoundRectCallout">
            <a:avLst>
              <a:gd name="adj1" fmla="val -132379"/>
              <a:gd name="adj2" fmla="val 14176"/>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mj-lt"/>
              </a:rPr>
              <a:t>Once after </a:t>
            </a:r>
            <a:r>
              <a:rPr lang="en-US" i="1" dirty="0">
                <a:solidFill>
                  <a:schemeClr val="tx1"/>
                </a:solidFill>
                <a:latin typeface="+mj-lt"/>
              </a:rPr>
              <a:t>each</a:t>
            </a:r>
            <a:r>
              <a:rPr lang="en-US" dirty="0">
                <a:solidFill>
                  <a:schemeClr val="tx1"/>
                </a:solidFill>
                <a:latin typeface="+mj-lt"/>
              </a:rPr>
              <a:t> test is run</a:t>
            </a:r>
          </a:p>
        </p:txBody>
      </p:sp>
      <p:sp>
        <p:nvSpPr>
          <p:cNvPr id="17" name="Rounded Rectangular Callout 16"/>
          <p:cNvSpPr/>
          <p:nvPr/>
        </p:nvSpPr>
        <p:spPr>
          <a:xfrm>
            <a:off x="5410200" y="5562600"/>
            <a:ext cx="2133600" cy="990600"/>
          </a:xfrm>
          <a:prstGeom prst="wedgeRoundRectCallout">
            <a:avLst>
              <a:gd name="adj1" fmla="val -133333"/>
              <a:gd name="adj2" fmla="val 635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00"/>
                </a:solidFill>
                <a:latin typeface="+mj-lt"/>
              </a:rPr>
              <a:t>Once </a:t>
            </a:r>
            <a:r>
              <a:rPr lang="en-US" dirty="0" smtClean="0">
                <a:solidFill>
                  <a:srgbClr val="000000"/>
                </a:solidFill>
                <a:latin typeface="+mj-lt"/>
              </a:rPr>
              <a:t>after </a:t>
            </a:r>
            <a:r>
              <a:rPr lang="en-US" i="1" dirty="0" smtClean="0">
                <a:solidFill>
                  <a:srgbClr val="000000"/>
                </a:solidFill>
                <a:latin typeface="+mj-lt"/>
              </a:rPr>
              <a:t>all</a:t>
            </a:r>
            <a:r>
              <a:rPr lang="en-US" dirty="0" smtClean="0">
                <a:solidFill>
                  <a:srgbClr val="000000"/>
                </a:solidFill>
                <a:latin typeface="+mj-lt"/>
              </a:rPr>
              <a:t> tests are run</a:t>
            </a:r>
            <a:endParaRPr lang="en-US" dirty="0">
              <a:solidFill>
                <a:srgbClr val="000000"/>
              </a:solidFill>
              <a:latin typeface="+mj-lt"/>
            </a:endParaRPr>
          </a:p>
        </p:txBody>
      </p:sp>
      <p:sp>
        <p:nvSpPr>
          <p:cNvPr id="18" name="Rounded Rectangle 17"/>
          <p:cNvSpPr/>
          <p:nvPr/>
        </p:nvSpPr>
        <p:spPr>
          <a:xfrm>
            <a:off x="914400" y="3810000"/>
            <a:ext cx="2743200" cy="60960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n-US" dirty="0" smtClean="0">
                <a:latin typeface="+mj-lt"/>
              </a:rPr>
              <a:t>Test</a:t>
            </a:r>
            <a:endParaRPr lang="en-US" dirty="0">
              <a:latin typeface="+mj-lt"/>
            </a:endParaRPr>
          </a:p>
        </p:txBody>
      </p:sp>
      <p:sp>
        <p:nvSpPr>
          <p:cNvPr id="20" name="Down Arrow 19"/>
          <p:cNvSpPr/>
          <p:nvPr/>
        </p:nvSpPr>
        <p:spPr>
          <a:xfrm>
            <a:off x="2057400" y="4419600"/>
            <a:ext cx="533400" cy="3810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0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20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2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1000" fill="hold"/>
                                        <p:tgtEl>
                                          <p:spTgt spid="14"/>
                                        </p:tgtEl>
                                        <p:attrNameLst>
                                          <p:attrName>ppt_w</p:attrName>
                                        </p:attrNameLst>
                                      </p:cBhvr>
                                      <p:tavLst>
                                        <p:tav tm="0">
                                          <p:val>
                                            <p:strVal val="#ppt_w*0.70"/>
                                          </p:val>
                                        </p:tav>
                                        <p:tav tm="100000">
                                          <p:val>
                                            <p:strVal val="#ppt_w"/>
                                          </p:val>
                                        </p:tav>
                                      </p:tavLst>
                                    </p:anim>
                                    <p:anim calcmode="lin" valueType="num">
                                      <p:cBhvr>
                                        <p:cTn id="37" dur="1000" fill="hold"/>
                                        <p:tgtEl>
                                          <p:spTgt spid="14"/>
                                        </p:tgtEl>
                                        <p:attrNameLst>
                                          <p:attrName>ppt_h</p:attrName>
                                        </p:attrNameLst>
                                      </p:cBhvr>
                                      <p:tavLst>
                                        <p:tav tm="0">
                                          <p:val>
                                            <p:strVal val="#ppt_h"/>
                                          </p:val>
                                        </p:tav>
                                        <p:tav tm="100000">
                                          <p:val>
                                            <p:strVal val="#ppt_h"/>
                                          </p:val>
                                        </p:tav>
                                      </p:tavLst>
                                    </p:anim>
                                    <p:animEffect transition="in" filter="fade">
                                      <p:cBhvr>
                                        <p:cTn id="38" dur="1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1000" fill="hold"/>
                                        <p:tgtEl>
                                          <p:spTgt spid="15"/>
                                        </p:tgtEl>
                                        <p:attrNameLst>
                                          <p:attrName>ppt_w</p:attrName>
                                        </p:attrNameLst>
                                      </p:cBhvr>
                                      <p:tavLst>
                                        <p:tav tm="0">
                                          <p:val>
                                            <p:strVal val="#ppt_w*0.70"/>
                                          </p:val>
                                        </p:tav>
                                        <p:tav tm="100000">
                                          <p:val>
                                            <p:strVal val="#ppt_w"/>
                                          </p:val>
                                        </p:tav>
                                      </p:tavLst>
                                    </p:anim>
                                    <p:anim calcmode="lin" valueType="num">
                                      <p:cBhvr>
                                        <p:cTn id="44" dur="1000" fill="hold"/>
                                        <p:tgtEl>
                                          <p:spTgt spid="15"/>
                                        </p:tgtEl>
                                        <p:attrNameLst>
                                          <p:attrName>ppt_h</p:attrName>
                                        </p:attrNameLst>
                                      </p:cBhvr>
                                      <p:tavLst>
                                        <p:tav tm="0">
                                          <p:val>
                                            <p:strVal val="#ppt_h"/>
                                          </p:val>
                                        </p:tav>
                                        <p:tav tm="100000">
                                          <p:val>
                                            <p:strVal val="#ppt_h"/>
                                          </p:val>
                                        </p:tav>
                                      </p:tavLst>
                                    </p:anim>
                                    <p:animEffect transition="in" filter="fade">
                                      <p:cBhvr>
                                        <p:cTn id="45" dur="1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1000" fill="hold"/>
                                        <p:tgtEl>
                                          <p:spTgt spid="16"/>
                                        </p:tgtEl>
                                        <p:attrNameLst>
                                          <p:attrName>ppt_w</p:attrName>
                                        </p:attrNameLst>
                                      </p:cBhvr>
                                      <p:tavLst>
                                        <p:tav tm="0">
                                          <p:val>
                                            <p:strVal val="#ppt_w*0.70"/>
                                          </p:val>
                                        </p:tav>
                                        <p:tav tm="100000">
                                          <p:val>
                                            <p:strVal val="#ppt_w"/>
                                          </p:val>
                                        </p:tav>
                                      </p:tavLst>
                                    </p:anim>
                                    <p:anim calcmode="lin" valueType="num">
                                      <p:cBhvr>
                                        <p:cTn id="51" dur="1000" fill="hold"/>
                                        <p:tgtEl>
                                          <p:spTgt spid="16"/>
                                        </p:tgtEl>
                                        <p:attrNameLst>
                                          <p:attrName>ppt_h</p:attrName>
                                        </p:attrNameLst>
                                      </p:cBhvr>
                                      <p:tavLst>
                                        <p:tav tm="0">
                                          <p:val>
                                            <p:strVal val="#ppt_h"/>
                                          </p:val>
                                        </p:tav>
                                        <p:tav tm="100000">
                                          <p:val>
                                            <p:strVal val="#ppt_h"/>
                                          </p:val>
                                        </p:tav>
                                      </p:tavLst>
                                    </p:anim>
                                    <p:animEffect transition="in" filter="fade">
                                      <p:cBhvr>
                                        <p:cTn id="52" dur="10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strVal val="#ppt_w*0.70"/>
                                          </p:val>
                                        </p:tav>
                                        <p:tav tm="100000">
                                          <p:val>
                                            <p:strVal val="#ppt_w"/>
                                          </p:val>
                                        </p:tav>
                                      </p:tavLst>
                                    </p:anim>
                                    <p:anim calcmode="lin" valueType="num">
                                      <p:cBhvr>
                                        <p:cTn id="58" dur="1000" fill="hold"/>
                                        <p:tgtEl>
                                          <p:spTgt spid="17"/>
                                        </p:tgtEl>
                                        <p:attrNameLst>
                                          <p:attrName>ppt_h</p:attrName>
                                        </p:attrNameLst>
                                      </p:cBhvr>
                                      <p:tavLst>
                                        <p:tav tm="0">
                                          <p:val>
                                            <p:strVal val="#ppt_h"/>
                                          </p:val>
                                        </p:tav>
                                        <p:tav tm="100000">
                                          <p:val>
                                            <p:strVal val="#ppt_h"/>
                                          </p:val>
                                        </p:tav>
                                      </p:tavLst>
                                    </p:anim>
                                    <p:animEffect transition="in" filter="fade">
                                      <p:cBhvr>
                                        <p:cTn id="59" dur="1000"/>
                                        <p:tgtEl>
                                          <p:spTgt spid="17"/>
                                        </p:tgtEl>
                                      </p:cBhvr>
                                    </p:animEffect>
                                  </p:childTnLst>
                                </p:cTn>
                              </p:par>
                              <p:par>
                                <p:cTn id="60" presetID="10" presetClass="entr" presetSubtype="0"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20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1" grpId="0" animBg="1"/>
      <p:bldP spid="14" grpId="0" animBg="1"/>
      <p:bldP spid="15" grpId="0" animBg="1"/>
      <p:bldP spid="16" grpId="0" animBg="1"/>
      <p:bldP spid="17" grpId="0" animBg="1"/>
      <p:bldP spid="20" grpId="0" animBg="1"/>
    </p:bld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19" name="Straight Connector 18"/>
          <p:cNvCxnSpPr/>
          <p:nvPr/>
        </p:nvCxnSpPr>
        <p:spPr>
          <a:xfrm rot="5400000">
            <a:off x="1028700" y="4305300"/>
            <a:ext cx="4191000" cy="1588"/>
          </a:xfrm>
          <a:prstGeom prst="line">
            <a:avLst/>
          </a:prstGeom>
        </p:spPr>
        <p:style>
          <a:lnRef idx="3">
            <a:schemeClr val="accent3"/>
          </a:lnRef>
          <a:fillRef idx="0">
            <a:schemeClr val="accent3"/>
          </a:fillRef>
          <a:effectRef idx="2">
            <a:schemeClr val="accent3"/>
          </a:effectRef>
          <a:fontRef idx="minor">
            <a:schemeClr val="tx1"/>
          </a:fontRef>
        </p:style>
      </p:cxnSp>
      <p:sp>
        <p:nvSpPr>
          <p:cNvPr id="23554" name="Title 1"/>
          <p:cNvSpPr>
            <a:spLocks noGrp="1"/>
          </p:cNvSpPr>
          <p:nvPr>
            <p:ph type="title"/>
          </p:nvPr>
        </p:nvSpPr>
        <p:spPr>
          <a:xfrm>
            <a:off x="457200" y="609600"/>
            <a:ext cx="8229600" cy="914400"/>
          </a:xfrm>
        </p:spPr>
        <p:txBody>
          <a:bodyPr/>
          <a:lstStyle/>
          <a:p>
            <a:pPr algn="ctr" eaLnBrk="1" hangingPunct="1"/>
            <a:r>
              <a:rPr lang="en-US" dirty="0" smtClean="0"/>
              <a:t>Ping-Pong Pair Programming</a:t>
            </a:r>
          </a:p>
        </p:txBody>
      </p:sp>
      <p:sp>
        <p:nvSpPr>
          <p:cNvPr id="6" name="Rounded Rectangle 5"/>
          <p:cNvSpPr/>
          <p:nvPr/>
        </p:nvSpPr>
        <p:spPr>
          <a:xfrm>
            <a:off x="499532" y="2819400"/>
            <a:ext cx="1828800"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Write a failing test</a:t>
            </a:r>
            <a:endParaRPr lang="en-US" dirty="0"/>
          </a:p>
        </p:txBody>
      </p:sp>
      <p:sp>
        <p:nvSpPr>
          <p:cNvPr id="7" name="Rounded Rectangle 6"/>
          <p:cNvSpPr/>
          <p:nvPr/>
        </p:nvSpPr>
        <p:spPr>
          <a:xfrm>
            <a:off x="4114800" y="2861732"/>
            <a:ext cx="18288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Write code to get it to pass</a:t>
            </a:r>
            <a:endParaRPr lang="en-US" dirty="0"/>
          </a:p>
        </p:txBody>
      </p:sp>
      <p:sp>
        <p:nvSpPr>
          <p:cNvPr id="11" name="Rounded Rectangle 10"/>
          <p:cNvSpPr/>
          <p:nvPr/>
        </p:nvSpPr>
        <p:spPr>
          <a:xfrm>
            <a:off x="4072468" y="5223935"/>
            <a:ext cx="1828800" cy="914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Write the next failing test</a:t>
            </a:r>
            <a:endParaRPr lang="en-US" dirty="0"/>
          </a:p>
        </p:txBody>
      </p:sp>
      <p:sp>
        <p:nvSpPr>
          <p:cNvPr id="12" name="Rounded Rectangle 11"/>
          <p:cNvSpPr/>
          <p:nvPr/>
        </p:nvSpPr>
        <p:spPr>
          <a:xfrm>
            <a:off x="457200" y="5181600"/>
            <a:ext cx="1828800" cy="1066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Write code to get it to pass</a:t>
            </a:r>
            <a:endParaRPr lang="en-US" dirty="0"/>
          </a:p>
        </p:txBody>
      </p:sp>
      <p:sp>
        <p:nvSpPr>
          <p:cNvPr id="13" name="Right Arrow 12"/>
          <p:cNvSpPr/>
          <p:nvPr/>
        </p:nvSpPr>
        <p:spPr>
          <a:xfrm>
            <a:off x="2438400" y="3048000"/>
            <a:ext cx="1600200"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ight Arrow 13"/>
          <p:cNvSpPr/>
          <p:nvPr/>
        </p:nvSpPr>
        <p:spPr>
          <a:xfrm rot="5400000">
            <a:off x="4381500" y="4229100"/>
            <a:ext cx="1219200"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ight Arrow 14"/>
          <p:cNvSpPr/>
          <p:nvPr/>
        </p:nvSpPr>
        <p:spPr>
          <a:xfrm rot="10800000">
            <a:off x="2362201" y="5410200"/>
            <a:ext cx="16002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ight Arrow 15"/>
          <p:cNvSpPr/>
          <p:nvPr/>
        </p:nvSpPr>
        <p:spPr>
          <a:xfrm rot="16200000">
            <a:off x="762000" y="4191000"/>
            <a:ext cx="1295400" cy="533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TextBox 16"/>
          <p:cNvSpPr txBox="1"/>
          <p:nvPr/>
        </p:nvSpPr>
        <p:spPr>
          <a:xfrm>
            <a:off x="6324600" y="2514600"/>
            <a:ext cx="2667000" cy="2554545"/>
          </a:xfrm>
          <a:prstGeom prst="rect">
            <a:avLst/>
          </a:prstGeom>
          <a:noFill/>
        </p:spPr>
        <p:txBody>
          <a:bodyPr wrap="square" rtlCol="0">
            <a:spAutoFit/>
          </a:bodyPr>
          <a:lstStyle/>
          <a:p>
            <a:pPr marL="342900" indent="-342900"/>
            <a:r>
              <a:rPr lang="en-US" sz="2000" dirty="0" smtClean="0">
                <a:solidFill>
                  <a:schemeClr val="bg1">
                    <a:lumMod val="85000"/>
                  </a:schemeClr>
                </a:solidFill>
              </a:rPr>
              <a:t>Two heads are better than One</a:t>
            </a:r>
          </a:p>
          <a:p>
            <a:pPr marL="342900" indent="-342900"/>
            <a:endParaRPr lang="en-US" sz="2000" dirty="0" smtClean="0">
              <a:solidFill>
                <a:schemeClr val="bg1">
                  <a:lumMod val="85000"/>
                </a:schemeClr>
              </a:solidFill>
            </a:endParaRPr>
          </a:p>
          <a:p>
            <a:pPr marL="342900" indent="-342900"/>
            <a:r>
              <a:rPr lang="en-US" sz="2000" dirty="0" smtClean="0">
                <a:solidFill>
                  <a:schemeClr val="bg1">
                    <a:lumMod val="85000"/>
                  </a:schemeClr>
                </a:solidFill>
              </a:rPr>
              <a:t>Writing code isn’t the time-consuming part,</a:t>
            </a:r>
          </a:p>
          <a:p>
            <a:pPr marL="342900" indent="-342900"/>
            <a:r>
              <a:rPr lang="en-US" sz="2000" dirty="0" smtClean="0">
                <a:solidFill>
                  <a:schemeClr val="bg1">
                    <a:lumMod val="85000"/>
                  </a:schemeClr>
                </a:solidFill>
              </a:rPr>
              <a:t>Thinking about what to write is!</a:t>
            </a:r>
            <a:endParaRPr lang="en-US" sz="2000" dirty="0">
              <a:solidFill>
                <a:schemeClr val="bg1">
                  <a:lumMod val="85000"/>
                </a:schemeClr>
              </a:solidFill>
            </a:endParaRPr>
          </a:p>
        </p:txBody>
      </p:sp>
      <p:sp>
        <p:nvSpPr>
          <p:cNvPr id="20" name="TextBox 19"/>
          <p:cNvSpPr txBox="1"/>
          <p:nvPr/>
        </p:nvSpPr>
        <p:spPr>
          <a:xfrm>
            <a:off x="457200" y="2133600"/>
            <a:ext cx="1945917" cy="523220"/>
          </a:xfrm>
          <a:prstGeom prst="rect">
            <a:avLst/>
          </a:prstGeom>
          <a:noFill/>
        </p:spPr>
        <p:txBody>
          <a:bodyPr wrap="none" rtlCol="0">
            <a:spAutoFit/>
          </a:bodyPr>
          <a:lstStyle/>
          <a:p>
            <a:r>
              <a:rPr lang="en-US" sz="2800" dirty="0" smtClean="0">
                <a:solidFill>
                  <a:srgbClr val="00B0F0"/>
                </a:solidFill>
              </a:rPr>
              <a:t>Developer 1</a:t>
            </a:r>
            <a:endParaRPr lang="en-US" sz="2800" dirty="0">
              <a:solidFill>
                <a:srgbClr val="00B0F0"/>
              </a:solidFill>
            </a:endParaRPr>
          </a:p>
        </p:txBody>
      </p:sp>
      <p:sp>
        <p:nvSpPr>
          <p:cNvPr id="21" name="TextBox 20"/>
          <p:cNvSpPr txBox="1"/>
          <p:nvPr/>
        </p:nvSpPr>
        <p:spPr>
          <a:xfrm>
            <a:off x="3962400" y="2133600"/>
            <a:ext cx="1945917" cy="523220"/>
          </a:xfrm>
          <a:prstGeom prst="rect">
            <a:avLst/>
          </a:prstGeom>
          <a:noFill/>
        </p:spPr>
        <p:txBody>
          <a:bodyPr wrap="none" rtlCol="0">
            <a:spAutoFit/>
          </a:bodyPr>
          <a:lstStyle/>
          <a:p>
            <a:r>
              <a:rPr lang="en-US" sz="2800" dirty="0" smtClean="0">
                <a:solidFill>
                  <a:schemeClr val="accent2"/>
                </a:solidFill>
              </a:rPr>
              <a:t>Developer 2</a:t>
            </a:r>
            <a:endParaRPr lang="en-US" sz="28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0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0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0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20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0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20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P spid="13" grpId="0" animBg="1"/>
      <p:bldP spid="14" grpId="0" animBg="1"/>
      <p:bldP spid="15" grpId="0" animBg="1"/>
      <p:bldP spid="16" grpId="0" animBg="1"/>
      <p:bldP spid="17" grpId="0"/>
    </p:bld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Rounded Rectangle 7"/>
          <p:cNvSpPr/>
          <p:nvPr/>
        </p:nvSpPr>
        <p:spPr>
          <a:xfrm>
            <a:off x="381000" y="1447800"/>
            <a:ext cx="6400800" cy="990600"/>
          </a:xfrm>
          <a:prstGeom prst="roundRect">
            <a:avLst/>
          </a:prstGeom>
          <a:solidFill>
            <a:srgbClr val="FF0000"/>
          </a:solidFill>
          <a:ln>
            <a:noFill/>
          </a:ln>
          <a:scene3d>
            <a:camera prst="perspectiveContrasting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t>Write a Failing Test</a:t>
            </a:r>
          </a:p>
        </p:txBody>
      </p:sp>
      <p:sp>
        <p:nvSpPr>
          <p:cNvPr id="9" name="Rounded Rectangle 8"/>
          <p:cNvSpPr/>
          <p:nvPr/>
        </p:nvSpPr>
        <p:spPr>
          <a:xfrm>
            <a:off x="1981200" y="2667000"/>
            <a:ext cx="6400800" cy="990600"/>
          </a:xfrm>
          <a:prstGeom prst="roundRect">
            <a:avLst/>
          </a:prstGeom>
          <a:solidFill>
            <a:srgbClr val="00B050"/>
          </a:solidFill>
          <a:ln>
            <a:noFill/>
          </a:ln>
          <a:scene3d>
            <a:camera prst="perspectiveContrasting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t>Get it to Pass</a:t>
            </a:r>
          </a:p>
        </p:txBody>
      </p:sp>
      <p:sp>
        <p:nvSpPr>
          <p:cNvPr id="10" name="Rounded Rectangle 9"/>
          <p:cNvSpPr/>
          <p:nvPr/>
        </p:nvSpPr>
        <p:spPr>
          <a:xfrm>
            <a:off x="3276600" y="4343400"/>
            <a:ext cx="6400800" cy="990600"/>
          </a:xfrm>
          <a:prstGeom prst="roundRect">
            <a:avLst/>
          </a:prstGeom>
          <a:solidFill>
            <a:srgbClr val="0070C0"/>
          </a:solidFill>
          <a:ln>
            <a:noFill/>
          </a:ln>
          <a:scene3d>
            <a:camera prst="perspectiveContrasting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err="1"/>
              <a:t>Refactor</a:t>
            </a:r>
            <a:r>
              <a:rPr lang="en-US" sz="4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0" dur="1000" fill="hold"/>
                                        <p:tgtEl>
                                          <p:spTgt spid="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22" dur="1000" fill="hold"/>
                                        <p:tgtEl>
                                          <p:spTgt spid="9"/>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iterate type="lt">
                                    <p:tmPct val="0"/>
                                  </p:iterate>
                                  <p:childTnLst>
                                    <p:set>
                                      <p:cBhvr>
                                        <p:cTn id="30" dur="1" fill="hold">
                                          <p:stCondLst>
                                            <p:cond delay="0"/>
                                          </p:stCondLst>
                                        </p:cTn>
                                        <p:tgtEl>
                                          <p:spTgt spid="10"/>
                                        </p:tgtEl>
                                        <p:attrNameLst>
                                          <p:attrName>style.visibility</p:attrName>
                                        </p:attrNameLst>
                                      </p:cBhvr>
                                      <p:to>
                                        <p:strVal val="visible"/>
                                      </p:to>
                                    </p:set>
                                    <p:anim calcmode="lin" valueType="num">
                                      <p:cBhvr>
                                        <p:cTn id="31"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34" dur="1000" fill="hold"/>
                                        <p:tgtEl>
                                          <p:spTgt spid="10"/>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Now GO!</a:t>
            </a:r>
            <a:endParaRPr lang="en-US" dirty="0"/>
          </a:p>
        </p:txBody>
      </p:sp>
      <p:sp>
        <p:nvSpPr>
          <p:cNvPr id="3" name="Content Placeholder 2"/>
          <p:cNvSpPr>
            <a:spLocks noGrp="1"/>
          </p:cNvSpPr>
          <p:nvPr>
            <p:ph idx="1"/>
          </p:nvPr>
        </p:nvSpPr>
        <p:spPr>
          <a:xfrm>
            <a:off x="457200" y="2438400"/>
            <a:ext cx="8305800" cy="2971800"/>
          </a:xfrm>
        </p:spPr>
        <p:txBody>
          <a:bodyPr>
            <a:normAutofit/>
          </a:bodyPr>
          <a:lstStyle/>
          <a:p>
            <a:pPr algn="ctr">
              <a:buNone/>
            </a:pPr>
            <a:r>
              <a:rPr lang="en-US" dirty="0" smtClean="0">
                <a:solidFill>
                  <a:schemeClr val="bg1"/>
                </a:solidFill>
              </a:rPr>
              <a:t>Find someone to pair with</a:t>
            </a:r>
          </a:p>
          <a:p>
            <a:pPr algn="ctr">
              <a:buNone/>
            </a:pPr>
            <a:r>
              <a:rPr lang="en-US" dirty="0" smtClean="0">
                <a:solidFill>
                  <a:schemeClr val="bg1"/>
                </a:solidFill>
              </a:rPr>
              <a:t>Decide on an approach</a:t>
            </a:r>
          </a:p>
          <a:p>
            <a:pPr algn="ctr">
              <a:buNone/>
            </a:pPr>
            <a:r>
              <a:rPr lang="en-US" dirty="0" smtClean="0">
                <a:solidFill>
                  <a:schemeClr val="bg1"/>
                </a:solidFill>
              </a:rPr>
              <a:t>Write the test</a:t>
            </a:r>
          </a:p>
          <a:p>
            <a:pPr algn="ctr">
              <a:buNone/>
            </a:pPr>
            <a:r>
              <a:rPr lang="en-US" dirty="0" smtClean="0">
                <a:solidFill>
                  <a:schemeClr val="bg1"/>
                </a:solidFill>
              </a:rPr>
              <a:t>Get test to green</a:t>
            </a:r>
          </a:p>
          <a:p>
            <a:pPr algn="ctr">
              <a:buNone/>
            </a:pPr>
            <a:r>
              <a:rPr lang="en-US" dirty="0" smtClean="0">
                <a:solidFill>
                  <a:schemeClr val="bg1"/>
                </a:solidFill>
              </a:rPr>
              <a:t>Rinse &amp; Repeat</a:t>
            </a:r>
          </a:p>
        </p:txBody>
      </p:sp>
      <p:sp>
        <p:nvSpPr>
          <p:cNvPr id="5" name="Curved Right Arrow 4"/>
          <p:cNvSpPr/>
          <p:nvPr/>
        </p:nvSpPr>
        <p:spPr>
          <a:xfrm flipV="1">
            <a:off x="1600200" y="3796482"/>
            <a:ext cx="1402313" cy="1385118"/>
          </a:xfrm>
          <a:prstGeom prst="curvedRightArrow">
            <a:avLst/>
          </a:prstGeom>
          <a:ln/>
        </p:spPr>
        <p:style>
          <a:lnRef idx="1">
            <a:schemeClr val="accent6"/>
          </a:lnRef>
          <a:fillRef idx="3">
            <a:schemeClr val="accent6"/>
          </a:fillRef>
          <a:effectRef idx="2">
            <a:schemeClr val="accent6"/>
          </a:effectRef>
          <a:fontRef idx="minor">
            <a:schemeClr val="lt1"/>
          </a:fontRef>
        </p:style>
      </p:sp>
      <p:sp>
        <p:nvSpPr>
          <p:cNvPr id="6" name="Curved Right Arrow 5"/>
          <p:cNvSpPr/>
          <p:nvPr/>
        </p:nvSpPr>
        <p:spPr>
          <a:xfrm flipH="1">
            <a:off x="6217687" y="3886200"/>
            <a:ext cx="1402313" cy="1385118"/>
          </a:xfrm>
          <a:prstGeom prst="curvedRightArrow">
            <a:avLst/>
          </a:prstGeom>
          <a:ln/>
        </p:spPr>
        <p:style>
          <a:lnRef idx="1">
            <a:schemeClr val="accent6"/>
          </a:lnRef>
          <a:fillRef idx="3">
            <a:schemeClr val="accent6"/>
          </a:fillRef>
          <a:effectRef idx="2">
            <a:schemeClr val="accent6"/>
          </a:effectRef>
          <a:fontRef idx="minor">
            <a:schemeClr val="lt1"/>
          </a:fontRef>
        </p:style>
      </p:sp>
      <p:sp>
        <p:nvSpPr>
          <p:cNvPr id="7" name="TextBox 6"/>
          <p:cNvSpPr txBox="1"/>
          <p:nvPr/>
        </p:nvSpPr>
        <p:spPr>
          <a:xfrm>
            <a:off x="1460315" y="5715000"/>
            <a:ext cx="6223370" cy="646331"/>
          </a:xfrm>
          <a:prstGeom prst="rect">
            <a:avLst/>
          </a:prstGeom>
          <a:noFill/>
        </p:spPr>
        <p:txBody>
          <a:bodyPr wrap="none" rtlCol="0">
            <a:spAutoFit/>
          </a:bodyPr>
          <a:lstStyle/>
          <a:p>
            <a:pPr algn="ctr"/>
            <a:r>
              <a:rPr lang="en-US" sz="3600" dirty="0" smtClean="0">
                <a:solidFill>
                  <a:schemeClr val="bg1"/>
                </a:solidFill>
              </a:rPr>
              <a:t>Remember: Failure </a:t>
            </a:r>
            <a:r>
              <a:rPr lang="en-US" sz="3600" i="1" dirty="0" smtClean="0">
                <a:solidFill>
                  <a:schemeClr val="accent6">
                    <a:lumMod val="75000"/>
                  </a:schemeClr>
                </a:solidFill>
              </a:rPr>
              <a:t>IS</a:t>
            </a:r>
            <a:r>
              <a:rPr lang="en-US" sz="3600" dirty="0" smtClean="0">
                <a:solidFill>
                  <a:schemeClr val="bg1"/>
                </a:solidFill>
              </a:rPr>
              <a:t> an option!</a:t>
            </a:r>
            <a:endParaRPr lang="en-US" sz="32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ounded Rectangle 4"/>
          <p:cNvSpPr/>
          <p:nvPr/>
        </p:nvSpPr>
        <p:spPr>
          <a:xfrm>
            <a:off x="762000" y="1676400"/>
            <a:ext cx="7391400" cy="4648200"/>
          </a:xfrm>
          <a:prstGeom prst="roundRect">
            <a:avLst>
              <a:gd name="adj" fmla="val 9411"/>
            </a:avLst>
          </a:prstGeom>
          <a:solidFill>
            <a:srgbClr val="FF97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89" name="Title 1"/>
          <p:cNvSpPr>
            <a:spLocks noGrp="1"/>
          </p:cNvSpPr>
          <p:nvPr>
            <p:ph type="title"/>
          </p:nvPr>
        </p:nvSpPr>
        <p:spPr>
          <a:xfrm>
            <a:off x="457200" y="381000"/>
            <a:ext cx="8229600" cy="914400"/>
          </a:xfrm>
        </p:spPr>
        <p:txBody>
          <a:bodyPr/>
          <a:lstStyle/>
          <a:p>
            <a:pPr eaLnBrk="1" hangingPunct="1"/>
            <a:r>
              <a:rPr lang="en-US" dirty="0" smtClean="0"/>
              <a:t>‘Code Complete’ Defect Cost Graph</a:t>
            </a:r>
          </a:p>
        </p:txBody>
      </p:sp>
      <p:pic>
        <p:nvPicPr>
          <p:cNvPr id="16390" name="Picture 2" descr="C:\_Microdesk\Microdesk Softworks Logo\new mdesk logo\Untitled-1.wmf"/>
          <p:cNvPicPr>
            <a:picLocks noChangeAspect="1" noChangeArrowheads="1"/>
          </p:cNvPicPr>
          <p:nvPr/>
        </p:nvPicPr>
        <p:blipFill>
          <a:blip r:embed="rId3" cstate="print"/>
          <a:srcRect/>
          <a:stretch>
            <a:fillRect/>
          </a:stretch>
        </p:blipFill>
        <p:spPr bwMode="auto">
          <a:xfrm>
            <a:off x="1246188" y="1752600"/>
            <a:ext cx="6602412"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762000"/>
            <a:ext cx="8229600" cy="914400"/>
          </a:xfrm>
        </p:spPr>
        <p:txBody>
          <a:bodyPr/>
          <a:lstStyle/>
          <a:p>
            <a:pPr algn="ctr" eaLnBrk="1" hangingPunct="1"/>
            <a:r>
              <a:rPr lang="en-US" dirty="0" smtClean="0"/>
              <a:t>Post-Exercise Discussion</a:t>
            </a:r>
          </a:p>
        </p:txBody>
      </p:sp>
      <p:sp>
        <p:nvSpPr>
          <p:cNvPr id="5" name="TextBox 4"/>
          <p:cNvSpPr txBox="1"/>
          <p:nvPr/>
        </p:nvSpPr>
        <p:spPr>
          <a:xfrm>
            <a:off x="914400" y="2667000"/>
            <a:ext cx="2249985" cy="646331"/>
          </a:xfrm>
          <a:prstGeom prst="rect">
            <a:avLst/>
          </a:prstGeom>
          <a:noFill/>
        </p:spPr>
        <p:txBody>
          <a:bodyPr wrap="none" rtlCol="0">
            <a:spAutoFit/>
          </a:bodyPr>
          <a:lstStyle/>
          <a:p>
            <a:r>
              <a:rPr lang="en-US" sz="3600" dirty="0" smtClean="0">
                <a:solidFill>
                  <a:schemeClr val="bg1"/>
                </a:solidFill>
              </a:rPr>
              <a:t>Impression</a:t>
            </a:r>
            <a:endParaRPr lang="en-US" sz="3200" dirty="0">
              <a:solidFill>
                <a:schemeClr val="bg1"/>
              </a:solidFill>
            </a:endParaRPr>
          </a:p>
        </p:txBody>
      </p:sp>
      <p:sp>
        <p:nvSpPr>
          <p:cNvPr id="6" name="TextBox 5"/>
          <p:cNvSpPr txBox="1"/>
          <p:nvPr/>
        </p:nvSpPr>
        <p:spPr>
          <a:xfrm>
            <a:off x="5943600" y="3124200"/>
            <a:ext cx="2275458" cy="646331"/>
          </a:xfrm>
          <a:prstGeom prst="rect">
            <a:avLst/>
          </a:prstGeom>
          <a:noFill/>
        </p:spPr>
        <p:txBody>
          <a:bodyPr wrap="none" rtlCol="0">
            <a:spAutoFit/>
          </a:bodyPr>
          <a:lstStyle/>
          <a:p>
            <a:r>
              <a:rPr lang="en-US" sz="3600" dirty="0" smtClean="0">
                <a:solidFill>
                  <a:schemeClr val="bg1"/>
                </a:solidFill>
              </a:rPr>
              <a:t>Viewpoints</a:t>
            </a:r>
            <a:endParaRPr lang="en-US" sz="3200" dirty="0">
              <a:solidFill>
                <a:schemeClr val="bg1"/>
              </a:solidFill>
            </a:endParaRPr>
          </a:p>
        </p:txBody>
      </p:sp>
      <p:sp>
        <p:nvSpPr>
          <p:cNvPr id="7" name="TextBox 6"/>
          <p:cNvSpPr txBox="1"/>
          <p:nvPr/>
        </p:nvSpPr>
        <p:spPr>
          <a:xfrm>
            <a:off x="2362200" y="3962400"/>
            <a:ext cx="2426941" cy="646331"/>
          </a:xfrm>
          <a:prstGeom prst="rect">
            <a:avLst/>
          </a:prstGeom>
          <a:noFill/>
        </p:spPr>
        <p:txBody>
          <a:bodyPr wrap="none" rtlCol="0">
            <a:spAutoFit/>
          </a:bodyPr>
          <a:lstStyle/>
          <a:p>
            <a:r>
              <a:rPr lang="en-US" sz="3600" dirty="0" smtClean="0">
                <a:solidFill>
                  <a:schemeClr val="bg1"/>
                </a:solidFill>
              </a:rPr>
              <a:t>Experiences</a:t>
            </a:r>
            <a:endParaRPr lang="en-US" sz="3200" dirty="0">
              <a:solidFill>
                <a:schemeClr val="bg1"/>
              </a:solidFill>
            </a:endParaRPr>
          </a:p>
        </p:txBody>
      </p:sp>
      <p:sp>
        <p:nvSpPr>
          <p:cNvPr id="8" name="TextBox 7"/>
          <p:cNvSpPr txBox="1"/>
          <p:nvPr/>
        </p:nvSpPr>
        <p:spPr>
          <a:xfrm>
            <a:off x="5562600" y="4800600"/>
            <a:ext cx="1400819" cy="646331"/>
          </a:xfrm>
          <a:prstGeom prst="rect">
            <a:avLst/>
          </a:prstGeom>
          <a:noFill/>
        </p:spPr>
        <p:txBody>
          <a:bodyPr wrap="none" rtlCol="0">
            <a:spAutoFit/>
          </a:bodyPr>
          <a:lstStyle/>
          <a:p>
            <a:r>
              <a:rPr lang="en-US" sz="3600" dirty="0" smtClean="0">
                <a:solidFill>
                  <a:schemeClr val="bg1"/>
                </a:solidFill>
              </a:rPr>
              <a:t>Values</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04800"/>
            <a:ext cx="8229600" cy="914400"/>
          </a:xfrm>
        </p:spPr>
        <p:txBody>
          <a:bodyPr/>
          <a:lstStyle/>
          <a:p>
            <a:pPr algn="ctr">
              <a:defRPr/>
            </a:pPr>
            <a:r>
              <a:rPr lang="en-US" dirty="0" smtClean="0"/>
              <a:t>Ways to think about Unit Testing</a:t>
            </a:r>
          </a:p>
        </p:txBody>
      </p:sp>
      <p:sp>
        <p:nvSpPr>
          <p:cNvPr id="3" name="Content Placeholder 2"/>
          <p:cNvSpPr>
            <a:spLocks noGrp="1"/>
          </p:cNvSpPr>
          <p:nvPr>
            <p:ph idx="1"/>
          </p:nvPr>
        </p:nvSpPr>
        <p:spPr>
          <a:xfrm>
            <a:off x="457200" y="1447800"/>
            <a:ext cx="8229600" cy="5181600"/>
          </a:xfrm>
        </p:spPr>
        <p:txBody>
          <a:bodyPr rtlCol="0">
            <a:normAutofit fontScale="85000" lnSpcReduction="20000"/>
          </a:bodyPr>
          <a:lstStyle/>
          <a:p>
            <a:pPr>
              <a:buNone/>
              <a:defRPr/>
            </a:pPr>
            <a:r>
              <a:rPr lang="en-US" sz="3765" dirty="0" smtClean="0"/>
              <a:t>Unit Testing is…</a:t>
            </a:r>
          </a:p>
          <a:p>
            <a:pPr lvl="1">
              <a:buNone/>
              <a:defRPr/>
            </a:pPr>
            <a:r>
              <a:rPr lang="en-US" sz="3000" dirty="0" smtClean="0">
                <a:solidFill>
                  <a:schemeClr val="bg1">
                    <a:lumMod val="85000"/>
                  </a:schemeClr>
                </a:solidFill>
              </a:rPr>
              <a:t>An alternative to spending your life in the debugger</a:t>
            </a:r>
          </a:p>
          <a:p>
            <a:pPr lvl="1">
              <a:buNone/>
              <a:defRPr/>
            </a:pPr>
            <a:r>
              <a:rPr lang="en-US" sz="3000" dirty="0" smtClean="0">
                <a:solidFill>
                  <a:schemeClr val="bg1">
                    <a:lumMod val="85000"/>
                  </a:schemeClr>
                </a:solidFill>
              </a:rPr>
              <a:t>A way to validate that your code is aligned with your intent</a:t>
            </a:r>
          </a:p>
          <a:p>
            <a:pPr lvl="2">
              <a:buNone/>
              <a:defRPr/>
            </a:pPr>
            <a:r>
              <a:rPr lang="en-US" sz="3000" dirty="0" smtClean="0">
                <a:solidFill>
                  <a:schemeClr val="bg1">
                    <a:lumMod val="85000"/>
                  </a:schemeClr>
                </a:solidFill>
              </a:rPr>
              <a:t>‘it compiles’ is a validation of the syntax of your code</a:t>
            </a:r>
          </a:p>
          <a:p>
            <a:pPr lvl="2">
              <a:buNone/>
              <a:defRPr/>
            </a:pPr>
            <a:r>
              <a:rPr lang="en-US" sz="3000" dirty="0" smtClean="0">
                <a:solidFill>
                  <a:schemeClr val="bg1">
                    <a:lumMod val="85000"/>
                  </a:schemeClr>
                </a:solidFill>
              </a:rPr>
              <a:t>‘it passes the unit tests’ is a validation of the behavior of your code</a:t>
            </a:r>
          </a:p>
          <a:p>
            <a:pPr lvl="1">
              <a:buNone/>
              <a:defRPr/>
            </a:pPr>
            <a:r>
              <a:rPr lang="en-US" sz="3000" dirty="0" smtClean="0">
                <a:solidFill>
                  <a:schemeClr val="bg1">
                    <a:lumMod val="85000"/>
                  </a:schemeClr>
                </a:solidFill>
              </a:rPr>
              <a:t>An hedge against future bugs</a:t>
            </a:r>
          </a:p>
          <a:p>
            <a:pPr lvl="2">
              <a:buNone/>
              <a:defRPr/>
            </a:pPr>
            <a:r>
              <a:rPr lang="en-US" sz="3000" dirty="0" smtClean="0">
                <a:solidFill>
                  <a:schemeClr val="bg1">
                    <a:lumMod val="85000"/>
                  </a:schemeClr>
                </a:solidFill>
              </a:rPr>
              <a:t>Prevents regression bugs (oops, I broke it!)</a:t>
            </a:r>
          </a:p>
          <a:p>
            <a:pPr lvl="1">
              <a:buNone/>
              <a:defRPr/>
            </a:pPr>
            <a:r>
              <a:rPr lang="en-US" sz="3000" dirty="0" smtClean="0">
                <a:solidFill>
                  <a:schemeClr val="bg1">
                    <a:lumMod val="85000"/>
                  </a:schemeClr>
                </a:solidFill>
              </a:rPr>
              <a:t>A safety-net that allows you to experiment with your design</a:t>
            </a:r>
          </a:p>
          <a:p>
            <a:pPr lvl="2">
              <a:buNone/>
              <a:defRPr/>
            </a:pPr>
            <a:r>
              <a:rPr lang="en-US" sz="3000" dirty="0" smtClean="0">
                <a:solidFill>
                  <a:schemeClr val="bg1">
                    <a:lumMod val="85000"/>
                  </a:schemeClr>
                </a:solidFill>
              </a:rPr>
              <a:t>‘What-if’ can be safely explored</a:t>
            </a:r>
          </a:p>
          <a:p>
            <a:pPr lvl="2">
              <a:buNone/>
              <a:defRPr/>
            </a:pPr>
            <a:r>
              <a:rPr lang="en-US" sz="3000" dirty="0" smtClean="0">
                <a:solidFill>
                  <a:schemeClr val="bg1">
                    <a:lumMod val="85000"/>
                  </a:schemeClr>
                </a:solidFill>
              </a:rPr>
              <a:t>No code is ‘hands-off for fear of something breaking’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04800"/>
            <a:ext cx="8229600" cy="914400"/>
          </a:xfrm>
        </p:spPr>
        <p:txBody>
          <a:bodyPr/>
          <a:lstStyle/>
          <a:p>
            <a:pPr algn="ctr">
              <a:defRPr/>
            </a:pPr>
            <a:r>
              <a:rPr lang="en-US" dirty="0" smtClean="0"/>
              <a:t>Ways to think about Unit Testing</a:t>
            </a:r>
          </a:p>
        </p:txBody>
      </p:sp>
      <p:sp>
        <p:nvSpPr>
          <p:cNvPr id="3" name="Content Placeholder 2"/>
          <p:cNvSpPr>
            <a:spLocks noGrp="1"/>
          </p:cNvSpPr>
          <p:nvPr>
            <p:ph idx="1"/>
          </p:nvPr>
        </p:nvSpPr>
        <p:spPr>
          <a:xfrm>
            <a:off x="457200" y="1447800"/>
            <a:ext cx="8229600" cy="5181600"/>
          </a:xfrm>
        </p:spPr>
        <p:txBody>
          <a:bodyPr rtlCol="0">
            <a:normAutofit/>
          </a:bodyPr>
          <a:lstStyle/>
          <a:p>
            <a:pPr>
              <a:buNone/>
              <a:defRPr/>
            </a:pPr>
            <a:r>
              <a:rPr lang="en-US" sz="3600" dirty="0" smtClean="0"/>
              <a:t>Unit Testing is not…</a:t>
            </a:r>
          </a:p>
          <a:p>
            <a:pPr lvl="1">
              <a:buNone/>
              <a:defRPr/>
            </a:pPr>
            <a:r>
              <a:rPr lang="en-US" dirty="0" smtClean="0">
                <a:solidFill>
                  <a:schemeClr val="bg1">
                    <a:lumMod val="85000"/>
                  </a:schemeClr>
                </a:solidFill>
              </a:rPr>
              <a:t>Going to save you any time in the project</a:t>
            </a:r>
          </a:p>
          <a:p>
            <a:pPr lvl="1">
              <a:buNone/>
              <a:defRPr/>
            </a:pPr>
            <a:r>
              <a:rPr lang="en-US" dirty="0" smtClean="0">
                <a:solidFill>
                  <a:schemeClr val="bg1">
                    <a:lumMod val="85000"/>
                  </a:schemeClr>
                </a:solidFill>
              </a:rPr>
              <a:t>…until someone changes the project requirements </a:t>
            </a:r>
            <a:r>
              <a:rPr lang="en-US" dirty="0" smtClean="0">
                <a:solidFill>
                  <a:schemeClr val="bg1">
                    <a:lumMod val="85000"/>
                  </a:schemeClr>
                </a:solidFill>
                <a:sym typeface="Wingdings" pitchFamily="2" charset="2"/>
              </a:rPr>
              <a:t></a:t>
            </a:r>
            <a:endParaRPr lang="en-US" dirty="0">
              <a:solidFill>
                <a:schemeClr val="bg1">
                  <a:lumMod val="8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762000"/>
            <a:ext cx="8229600" cy="914400"/>
          </a:xfrm>
        </p:spPr>
        <p:txBody>
          <a:bodyPr/>
          <a:lstStyle/>
          <a:p>
            <a:pPr algn="ctr" eaLnBrk="1" hangingPunct="1"/>
            <a:r>
              <a:rPr lang="en-US" dirty="0" smtClean="0"/>
              <a:t>Session Wrap-Up</a:t>
            </a:r>
          </a:p>
        </p:txBody>
      </p:sp>
      <p:sp>
        <p:nvSpPr>
          <p:cNvPr id="27651" name="Content Placeholder 2"/>
          <p:cNvSpPr>
            <a:spLocks noGrp="1"/>
          </p:cNvSpPr>
          <p:nvPr>
            <p:ph idx="1"/>
          </p:nvPr>
        </p:nvSpPr>
        <p:spPr>
          <a:xfrm>
            <a:off x="457200" y="2057401"/>
            <a:ext cx="8229600" cy="2286000"/>
          </a:xfrm>
        </p:spPr>
        <p:txBody>
          <a:bodyPr/>
          <a:lstStyle/>
          <a:p>
            <a:pPr algn="ctr" eaLnBrk="1" hangingPunct="1">
              <a:buNone/>
            </a:pPr>
            <a:r>
              <a:rPr lang="en-US" dirty="0" smtClean="0">
                <a:solidFill>
                  <a:schemeClr val="bg1"/>
                </a:solidFill>
              </a:rPr>
              <a:t>Thoughts and Impressions</a:t>
            </a:r>
          </a:p>
          <a:p>
            <a:pPr eaLnBrk="1" hangingPunct="1"/>
            <a:endParaRPr lang="en-US" dirty="0" smtClean="0">
              <a:solidFill>
                <a:schemeClr val="bg1"/>
              </a:solidFill>
            </a:endParaRPr>
          </a:p>
          <a:p>
            <a:pPr eaLnBrk="1" hangingPunct="1"/>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486400"/>
            <a:ext cx="8534400" cy="1219200"/>
          </a:xfrm>
        </p:spPr>
        <p:txBody>
          <a:bodyPr rtlCol="0">
            <a:normAutofit/>
          </a:bodyPr>
          <a:lstStyle/>
          <a:p>
            <a:pPr algn="r" eaLnBrk="1" fontAlgn="auto" hangingPunct="1">
              <a:spcAft>
                <a:spcPts val="0"/>
              </a:spcAft>
              <a:buFont typeface="Arial" pitchFamily="34" charset="0"/>
              <a:buNone/>
              <a:defRPr/>
            </a:pPr>
            <a:r>
              <a:rPr lang="en-US" sz="2800" dirty="0" smtClean="0">
                <a:solidFill>
                  <a:schemeClr val="bg1">
                    <a:lumMod val="85000"/>
                  </a:schemeClr>
                </a:solidFill>
              </a:rPr>
              <a:t>Twitter: </a:t>
            </a:r>
            <a:r>
              <a:rPr lang="en-US" sz="2800" dirty="0" err="1" smtClean="0">
                <a:solidFill>
                  <a:schemeClr val="bg1">
                    <a:lumMod val="85000"/>
                  </a:schemeClr>
                </a:solidFill>
              </a:rPr>
              <a:t>AlexHung</a:t>
            </a:r>
            <a:endParaRPr lang="en-US" sz="2800" dirty="0" smtClean="0">
              <a:solidFill>
                <a:schemeClr val="bg1">
                  <a:lumMod val="85000"/>
                </a:schemeClr>
              </a:solidFill>
            </a:endParaRPr>
          </a:p>
          <a:p>
            <a:pPr algn="r" eaLnBrk="1" fontAlgn="auto" hangingPunct="1">
              <a:spcAft>
                <a:spcPts val="0"/>
              </a:spcAft>
              <a:buFont typeface="Arial" pitchFamily="34" charset="0"/>
              <a:buNone/>
              <a:defRPr/>
            </a:pPr>
            <a:r>
              <a:rPr lang="en-US" sz="2800" dirty="0" smtClean="0">
                <a:solidFill>
                  <a:schemeClr val="bg1">
                    <a:lumMod val="85000"/>
                  </a:schemeClr>
                </a:solidFill>
              </a:rPr>
              <a:t>alex.y.hung@gmail.com</a:t>
            </a:r>
            <a:endParaRPr lang="en-US" sz="2800" dirty="0">
              <a:solidFill>
                <a:schemeClr val="bg1">
                  <a:lumMod val="85000"/>
                </a:schemeClr>
              </a:solidFill>
            </a:endParaRPr>
          </a:p>
        </p:txBody>
      </p:sp>
      <p:sp>
        <p:nvSpPr>
          <p:cNvPr id="5" name="Rectangle 4"/>
          <p:cNvSpPr/>
          <p:nvPr/>
        </p:nvSpPr>
        <p:spPr>
          <a:xfrm>
            <a:off x="0" y="381000"/>
            <a:ext cx="9144000" cy="533400"/>
          </a:xfrm>
          <a:prstGeom prst="rect">
            <a:avLst/>
          </a:prstGeom>
          <a:solidFill>
            <a:srgbClr val="FA73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gile_Firestarter_Logo2.jpg"/>
          <p:cNvPicPr>
            <a:picLocks noChangeAspect="1"/>
          </p:cNvPicPr>
          <p:nvPr/>
        </p:nvPicPr>
        <p:blipFill>
          <a:blip r:embed="rId2" cstate="print"/>
          <a:stretch>
            <a:fillRect/>
          </a:stretch>
        </p:blipFill>
        <p:spPr>
          <a:xfrm>
            <a:off x="7162799" y="372806"/>
            <a:ext cx="1673352" cy="559689"/>
          </a:xfrm>
          <a:prstGeom prst="rect">
            <a:avLst/>
          </a:prstGeom>
        </p:spPr>
      </p:pic>
      <p:sp>
        <p:nvSpPr>
          <p:cNvPr id="7" name="TextBox 6"/>
          <p:cNvSpPr txBox="1"/>
          <p:nvPr/>
        </p:nvSpPr>
        <p:spPr>
          <a:xfrm>
            <a:off x="381000" y="457200"/>
            <a:ext cx="2642903" cy="369332"/>
          </a:xfrm>
          <a:prstGeom prst="rect">
            <a:avLst/>
          </a:prstGeom>
          <a:noFill/>
        </p:spPr>
        <p:txBody>
          <a:bodyPr wrap="none" rtlCol="0">
            <a:spAutoFit/>
          </a:bodyPr>
          <a:lstStyle/>
          <a:p>
            <a:r>
              <a:rPr lang="en-US" i="0" dirty="0" smtClean="0">
                <a:solidFill>
                  <a:schemeClr val="bg1"/>
                </a:solidFill>
              </a:rPr>
              <a:t>New York City</a:t>
            </a:r>
            <a:r>
              <a:rPr lang="en-US" i="0" baseline="0" dirty="0" smtClean="0">
                <a:solidFill>
                  <a:schemeClr val="bg1"/>
                </a:solidFill>
              </a:rPr>
              <a:t> Spring 2010</a:t>
            </a:r>
            <a:endParaRPr lang="en-US" i="0" dirty="0">
              <a:solidFill>
                <a:schemeClr val="bg1"/>
              </a:solidFill>
            </a:endParaRPr>
          </a:p>
        </p:txBody>
      </p:sp>
      <p:sp>
        <p:nvSpPr>
          <p:cNvPr id="8" name="Title 1"/>
          <p:cNvSpPr txBox="1">
            <a:spLocks/>
          </p:cNvSpPr>
          <p:nvPr/>
        </p:nvSpPr>
        <p:spPr>
          <a:xfrm>
            <a:off x="722313" y="4406900"/>
            <a:ext cx="7772400" cy="1384300"/>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all" spc="0" normalizeH="0" baseline="0" noProof="0" smtClean="0">
                <a:ln>
                  <a:noFill/>
                </a:ln>
                <a:solidFill>
                  <a:srgbClr val="FA7305"/>
                </a:solidFill>
                <a:effectLst/>
                <a:uLnTx/>
                <a:uFillTx/>
                <a:latin typeface="+mj-lt"/>
                <a:ea typeface="+mj-ea"/>
                <a:cs typeface="+mj-cs"/>
              </a:rPr>
              <a:t>Lunch time!!!!</a:t>
            </a:r>
            <a:endParaRPr kumimoji="0" lang="en-US" sz="4000" b="1" i="0" u="none" strike="noStrike" kern="1200" cap="all" spc="0" normalizeH="0" baseline="0" noProof="0" dirty="0">
              <a:ln>
                <a:noFill/>
              </a:ln>
              <a:solidFill>
                <a:srgbClr val="FA7305"/>
              </a:solidFill>
              <a:effectLst/>
              <a:uLnTx/>
              <a:uFillTx/>
              <a:latin typeface="+mj-lt"/>
              <a:ea typeface="+mj-ea"/>
              <a:cs typeface="+mj-cs"/>
            </a:endParaRPr>
          </a:p>
        </p:txBody>
      </p:sp>
      <p:sp>
        <p:nvSpPr>
          <p:cNvPr id="9" name="Text Placeholder 2"/>
          <p:cNvSpPr txBox="1">
            <a:spLocks/>
          </p:cNvSpPr>
          <p:nvPr/>
        </p:nvSpPr>
        <p:spPr>
          <a:xfrm>
            <a:off x="722313" y="2906713"/>
            <a:ext cx="7772400" cy="1524666"/>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tint val="75000"/>
                  </a:schemeClr>
                </a:solidFill>
                <a:effectLst/>
                <a:uLnTx/>
                <a:uFillTx/>
                <a:latin typeface="+mn-lt"/>
                <a:ea typeface="+mn-ea"/>
                <a:cs typeface="+mn-cs"/>
              </a:rPr>
              <a:t>I bet you can smell the pizza…</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304800"/>
            <a:ext cx="8229600" cy="914400"/>
          </a:xfrm>
        </p:spPr>
        <p:txBody>
          <a:bodyPr/>
          <a:lstStyle/>
          <a:p>
            <a:pPr algn="ctr" eaLnBrk="1" hangingPunct="1"/>
            <a:r>
              <a:rPr lang="en-US" dirty="0" smtClean="0"/>
              <a:t>Types of Unit Tests</a:t>
            </a:r>
          </a:p>
        </p:txBody>
      </p:sp>
      <p:sp>
        <p:nvSpPr>
          <p:cNvPr id="3" name="Content Placeholder 2"/>
          <p:cNvSpPr>
            <a:spLocks noGrp="1"/>
          </p:cNvSpPr>
          <p:nvPr>
            <p:ph idx="1"/>
          </p:nvPr>
        </p:nvSpPr>
        <p:spPr>
          <a:xfrm>
            <a:off x="457200" y="1371600"/>
            <a:ext cx="8229600" cy="5181600"/>
          </a:xfrm>
        </p:spPr>
        <p:txBody>
          <a:bodyPr rtlCol="0">
            <a:noAutofit/>
          </a:bodyPr>
          <a:lstStyle/>
          <a:p>
            <a:pPr eaLnBrk="1" fontAlgn="auto" hangingPunct="1">
              <a:spcAft>
                <a:spcPts val="0"/>
              </a:spcAft>
              <a:buNone/>
              <a:defRPr/>
            </a:pPr>
            <a:r>
              <a:rPr lang="en-US" dirty="0" smtClean="0"/>
              <a:t>State-Based Tests</a:t>
            </a:r>
          </a:p>
          <a:p>
            <a:pPr lvl="1" eaLnBrk="1" fontAlgn="auto" hangingPunct="1">
              <a:spcAft>
                <a:spcPts val="0"/>
              </a:spcAft>
              <a:buNone/>
              <a:defRPr/>
            </a:pPr>
            <a:r>
              <a:rPr lang="en-US" sz="2400" dirty="0" smtClean="0">
                <a:solidFill>
                  <a:schemeClr val="bg1">
                    <a:lumMod val="85000"/>
                  </a:schemeClr>
                </a:solidFill>
              </a:rPr>
              <a:t>Pattern is…</a:t>
            </a:r>
          </a:p>
          <a:p>
            <a:pPr lvl="2" eaLnBrk="1" fontAlgn="auto" hangingPunct="1">
              <a:spcAft>
                <a:spcPts val="0"/>
              </a:spcAft>
              <a:buNone/>
              <a:defRPr/>
            </a:pPr>
            <a:r>
              <a:rPr lang="en-US" sz="2000" dirty="0" smtClean="0">
                <a:solidFill>
                  <a:schemeClr val="bg1">
                    <a:lumMod val="85000"/>
                  </a:schemeClr>
                </a:solidFill>
              </a:rPr>
              <a:t>Set a bunch of input values</a:t>
            </a:r>
          </a:p>
          <a:p>
            <a:pPr lvl="2" eaLnBrk="1" fontAlgn="auto" hangingPunct="1">
              <a:spcAft>
                <a:spcPts val="0"/>
              </a:spcAft>
              <a:buNone/>
              <a:defRPr/>
            </a:pPr>
            <a:r>
              <a:rPr lang="en-US" sz="2000" dirty="0" smtClean="0">
                <a:solidFill>
                  <a:schemeClr val="bg1">
                    <a:lumMod val="85000"/>
                  </a:schemeClr>
                </a:solidFill>
              </a:rPr>
              <a:t>Do some work (call a method on the class, whatever)</a:t>
            </a:r>
          </a:p>
          <a:p>
            <a:pPr lvl="2" eaLnBrk="1" fontAlgn="auto" hangingPunct="1">
              <a:spcAft>
                <a:spcPts val="0"/>
              </a:spcAft>
              <a:buNone/>
              <a:defRPr/>
            </a:pPr>
            <a:r>
              <a:rPr lang="en-US" sz="2000" dirty="0" smtClean="0">
                <a:solidFill>
                  <a:schemeClr val="bg1">
                    <a:lumMod val="85000"/>
                  </a:schemeClr>
                </a:solidFill>
              </a:rPr>
              <a:t>Test one or more output values</a:t>
            </a:r>
          </a:p>
          <a:p>
            <a:pPr lvl="1" eaLnBrk="1" fontAlgn="auto" hangingPunct="1">
              <a:spcAft>
                <a:spcPts val="0"/>
              </a:spcAft>
              <a:buNone/>
              <a:defRPr/>
            </a:pPr>
            <a:r>
              <a:rPr lang="en-US" sz="2400" dirty="0" smtClean="0">
                <a:solidFill>
                  <a:schemeClr val="bg1">
                    <a:lumMod val="85000"/>
                  </a:schemeClr>
                </a:solidFill>
              </a:rPr>
              <a:t>Usually validated via one or more ‘Assert’ statements from the unit test framework</a:t>
            </a:r>
          </a:p>
          <a:p>
            <a:pPr lvl="2" eaLnBrk="1" fontAlgn="auto" hangingPunct="1">
              <a:spcAft>
                <a:spcPts val="0"/>
              </a:spcAft>
              <a:buNone/>
              <a:defRPr/>
            </a:pPr>
            <a:endParaRPr lang="en-US" sz="2000" dirty="0" smtClean="0">
              <a:solidFill>
                <a:schemeClr val="bg1">
                  <a:lumMod val="85000"/>
                </a:schemeClr>
              </a:solidFill>
            </a:endParaRPr>
          </a:p>
          <a:p>
            <a:pPr lvl="2" eaLnBrk="1" fontAlgn="auto" hangingPunct="1">
              <a:spcAft>
                <a:spcPts val="0"/>
              </a:spcAft>
              <a:buNone/>
              <a:defRPr/>
            </a:pPr>
            <a:r>
              <a:rPr lang="en-US" sz="2000" dirty="0" err="1" smtClean="0">
                <a:solidFill>
                  <a:schemeClr val="bg1">
                    <a:lumMod val="85000"/>
                  </a:schemeClr>
                </a:solidFill>
              </a:rPr>
              <a:t>Assert.AreEqual(expectedValue</a:t>
            </a:r>
            <a:r>
              <a:rPr lang="en-US" sz="2000" dirty="0" smtClean="0">
                <a:solidFill>
                  <a:schemeClr val="bg1">
                    <a:lumMod val="85000"/>
                  </a:schemeClr>
                </a:solidFill>
              </a:rPr>
              <a:t>, </a:t>
            </a:r>
            <a:r>
              <a:rPr lang="en-US" sz="2000" dirty="0" err="1" smtClean="0">
                <a:solidFill>
                  <a:schemeClr val="bg1">
                    <a:lumMod val="85000"/>
                  </a:schemeClr>
                </a:solidFill>
              </a:rPr>
              <a:t>actualValue</a:t>
            </a:r>
            <a:r>
              <a:rPr lang="en-US" sz="2000" dirty="0" smtClean="0">
                <a:solidFill>
                  <a:schemeClr val="bg1">
                    <a:lumMod val="85000"/>
                  </a:schemeClr>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304800"/>
            <a:ext cx="8229600" cy="914400"/>
          </a:xfrm>
        </p:spPr>
        <p:txBody>
          <a:bodyPr/>
          <a:lstStyle/>
          <a:p>
            <a:pPr algn="ctr" eaLnBrk="1" hangingPunct="1"/>
            <a:r>
              <a:rPr lang="en-US" dirty="0" smtClean="0"/>
              <a:t>Types of Unit Tests</a:t>
            </a:r>
          </a:p>
        </p:txBody>
      </p:sp>
      <p:sp>
        <p:nvSpPr>
          <p:cNvPr id="3" name="Content Placeholder 2"/>
          <p:cNvSpPr>
            <a:spLocks noGrp="1"/>
          </p:cNvSpPr>
          <p:nvPr>
            <p:ph idx="1"/>
          </p:nvPr>
        </p:nvSpPr>
        <p:spPr>
          <a:xfrm>
            <a:off x="457200" y="1371600"/>
            <a:ext cx="8229600" cy="5181600"/>
          </a:xfrm>
        </p:spPr>
        <p:txBody>
          <a:bodyPr rtlCol="0">
            <a:noAutofit/>
          </a:bodyPr>
          <a:lstStyle/>
          <a:p>
            <a:pPr eaLnBrk="1" fontAlgn="auto" hangingPunct="1">
              <a:spcAft>
                <a:spcPts val="0"/>
              </a:spcAft>
              <a:buNone/>
              <a:defRPr/>
            </a:pPr>
            <a:r>
              <a:rPr lang="en-US" dirty="0" smtClean="0"/>
              <a:t>Interaction-Based Tests</a:t>
            </a:r>
          </a:p>
          <a:p>
            <a:pPr lvl="1" eaLnBrk="1" fontAlgn="auto" hangingPunct="1">
              <a:spcAft>
                <a:spcPts val="0"/>
              </a:spcAft>
              <a:buNone/>
              <a:defRPr/>
            </a:pPr>
            <a:r>
              <a:rPr lang="en-US" sz="2400" dirty="0" smtClean="0">
                <a:solidFill>
                  <a:schemeClr val="bg1">
                    <a:lumMod val="85000"/>
                  </a:schemeClr>
                </a:solidFill>
              </a:rPr>
              <a:t>Pattern is…</a:t>
            </a:r>
          </a:p>
          <a:p>
            <a:pPr lvl="2" eaLnBrk="1" fontAlgn="auto" hangingPunct="1">
              <a:spcAft>
                <a:spcPts val="0"/>
              </a:spcAft>
              <a:buNone/>
              <a:defRPr/>
            </a:pPr>
            <a:r>
              <a:rPr lang="en-US" sz="2000" dirty="0" smtClean="0">
                <a:solidFill>
                  <a:schemeClr val="bg1">
                    <a:lumMod val="85000"/>
                  </a:schemeClr>
                </a:solidFill>
              </a:rPr>
              <a:t>Create a bunch of mock (or stub) objects</a:t>
            </a:r>
          </a:p>
          <a:p>
            <a:pPr lvl="2" eaLnBrk="1" fontAlgn="auto" hangingPunct="1">
              <a:spcAft>
                <a:spcPts val="0"/>
              </a:spcAft>
              <a:buNone/>
              <a:defRPr/>
            </a:pPr>
            <a:r>
              <a:rPr lang="en-US" sz="2000" dirty="0" smtClean="0">
                <a:solidFill>
                  <a:schemeClr val="bg1">
                    <a:lumMod val="85000"/>
                  </a:schemeClr>
                </a:solidFill>
              </a:rPr>
              <a:t>Do some work (pass the objects around, call some methods)</a:t>
            </a:r>
          </a:p>
          <a:p>
            <a:pPr lvl="2" eaLnBrk="1" fontAlgn="auto" hangingPunct="1">
              <a:spcAft>
                <a:spcPts val="0"/>
              </a:spcAft>
              <a:buNone/>
              <a:defRPr/>
            </a:pPr>
            <a:r>
              <a:rPr lang="en-US" sz="2000" dirty="0" smtClean="0">
                <a:solidFill>
                  <a:schemeClr val="bg1">
                    <a:lumMod val="85000"/>
                  </a:schemeClr>
                </a:solidFill>
              </a:rPr>
              <a:t>Test one or more aspects of the interaction between the objects</a:t>
            </a:r>
          </a:p>
          <a:p>
            <a:pPr lvl="1" eaLnBrk="1" fontAlgn="auto" hangingPunct="1">
              <a:spcAft>
                <a:spcPts val="0"/>
              </a:spcAft>
              <a:buNone/>
              <a:defRPr/>
            </a:pPr>
            <a:r>
              <a:rPr lang="en-US" sz="2400" dirty="0" smtClean="0">
                <a:solidFill>
                  <a:schemeClr val="bg1">
                    <a:lumMod val="85000"/>
                  </a:schemeClr>
                </a:solidFill>
              </a:rPr>
              <a:t>Usually validated by asking the mock framework if the expected interactions were observed between the objects</a:t>
            </a:r>
          </a:p>
          <a:p>
            <a:pPr lvl="2" eaLnBrk="1" fontAlgn="auto" hangingPunct="1">
              <a:spcAft>
                <a:spcPts val="0"/>
              </a:spcAft>
              <a:buNone/>
              <a:defRPr/>
            </a:pPr>
            <a:r>
              <a:rPr lang="en-US" sz="2000" dirty="0" smtClean="0">
                <a:solidFill>
                  <a:schemeClr val="bg1">
                    <a:lumMod val="85000"/>
                  </a:schemeClr>
                </a:solidFill>
              </a:rPr>
              <a:t>Often no ‘Assert’ statements are needed; the mock framework will fail the test if the expected interactions were not observed during the test-run</a:t>
            </a:r>
          </a:p>
          <a:p>
            <a:pPr lvl="1" eaLnBrk="1" fontAlgn="auto" hangingPunct="1">
              <a:spcAft>
                <a:spcPts val="0"/>
              </a:spcAft>
              <a:buNone/>
              <a:defRPr/>
            </a:pPr>
            <a:r>
              <a:rPr lang="en-US" sz="2400" dirty="0" smtClean="0">
                <a:solidFill>
                  <a:schemeClr val="bg1">
                    <a:lumMod val="85000"/>
                  </a:schemeClr>
                </a:solidFill>
              </a:rPr>
              <a:t>Can be very effective when combined with State-based ‘Assert’ statements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ounded Rectangle 6"/>
          <p:cNvSpPr/>
          <p:nvPr/>
        </p:nvSpPr>
        <p:spPr>
          <a:xfrm>
            <a:off x="228600" y="1676400"/>
            <a:ext cx="8610600" cy="4800600"/>
          </a:xfrm>
          <a:prstGeom prst="roundRect">
            <a:avLst>
              <a:gd name="adj" fmla="val 9411"/>
            </a:avLst>
          </a:prstGeom>
          <a:solidFill>
            <a:srgbClr val="FF97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3" name="Title 1"/>
          <p:cNvSpPr>
            <a:spLocks noGrp="1"/>
          </p:cNvSpPr>
          <p:nvPr>
            <p:ph type="title"/>
          </p:nvPr>
        </p:nvSpPr>
        <p:spPr>
          <a:xfrm>
            <a:off x="457200" y="381000"/>
            <a:ext cx="8229600" cy="914400"/>
          </a:xfrm>
        </p:spPr>
        <p:txBody>
          <a:bodyPr/>
          <a:lstStyle/>
          <a:p>
            <a:pPr eaLnBrk="1" hangingPunct="1"/>
            <a:r>
              <a:rPr lang="en-US" dirty="0" smtClean="0"/>
              <a:t>Allocation of Developer Effort</a:t>
            </a:r>
          </a:p>
        </p:txBody>
      </p:sp>
      <p:graphicFrame>
        <p:nvGraphicFramePr>
          <p:cNvPr id="5" name="Chart 4"/>
          <p:cNvGraphicFramePr/>
          <p:nvPr/>
        </p:nvGraphicFramePr>
        <p:xfrm>
          <a:off x="0" y="1676400"/>
          <a:ext cx="4648200" cy="2590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3957637" y="3124200"/>
          <a:ext cx="5186363" cy="33051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304800"/>
            <a:ext cx="8229600" cy="914400"/>
          </a:xfrm>
        </p:spPr>
        <p:txBody>
          <a:bodyPr/>
          <a:lstStyle/>
          <a:p>
            <a:pPr algn="ctr" eaLnBrk="1" hangingPunct="1"/>
            <a:r>
              <a:rPr lang="en-US" dirty="0" smtClean="0"/>
              <a:t>Types of Tests</a:t>
            </a:r>
          </a:p>
        </p:txBody>
      </p:sp>
      <p:sp>
        <p:nvSpPr>
          <p:cNvPr id="3" name="Content Placeholder 2"/>
          <p:cNvSpPr>
            <a:spLocks noGrp="1"/>
          </p:cNvSpPr>
          <p:nvPr>
            <p:ph idx="1"/>
          </p:nvPr>
        </p:nvSpPr>
        <p:spPr>
          <a:xfrm>
            <a:off x="457200" y="1447800"/>
            <a:ext cx="8229600" cy="4953000"/>
          </a:xfrm>
        </p:spPr>
        <p:txBody>
          <a:bodyPr rtlCol="0">
            <a:normAutofit/>
          </a:bodyPr>
          <a:lstStyle/>
          <a:p>
            <a:pPr eaLnBrk="1" fontAlgn="auto" hangingPunct="1">
              <a:spcAft>
                <a:spcPts val="0"/>
              </a:spcAft>
              <a:buNone/>
              <a:defRPr/>
            </a:pPr>
            <a:r>
              <a:rPr lang="en-US" dirty="0" smtClean="0"/>
              <a:t>Human-Based testing</a:t>
            </a:r>
          </a:p>
          <a:p>
            <a:pPr lvl="1" eaLnBrk="1" fontAlgn="auto" hangingPunct="1">
              <a:spcAft>
                <a:spcPts val="0"/>
              </a:spcAft>
              <a:buNone/>
              <a:defRPr/>
            </a:pPr>
            <a:r>
              <a:rPr lang="en-US" dirty="0" smtClean="0">
                <a:solidFill>
                  <a:schemeClr val="bg1">
                    <a:lumMod val="85000"/>
                  </a:schemeClr>
                </a:solidFill>
              </a:rPr>
              <a:t>Load the app, click the buttons</a:t>
            </a:r>
          </a:p>
          <a:p>
            <a:pPr lvl="2" eaLnBrk="1" fontAlgn="auto" hangingPunct="1">
              <a:spcAft>
                <a:spcPts val="0"/>
              </a:spcAft>
              <a:buNone/>
              <a:defRPr/>
            </a:pPr>
            <a:r>
              <a:rPr lang="en-US" sz="2800" dirty="0" smtClean="0">
                <a:solidFill>
                  <a:schemeClr val="bg1">
                    <a:lumMod val="85000"/>
                  </a:schemeClr>
                </a:solidFill>
              </a:rPr>
              <a:t>Time-consuming</a:t>
            </a:r>
          </a:p>
          <a:p>
            <a:pPr lvl="2" eaLnBrk="1" fontAlgn="auto" hangingPunct="1">
              <a:spcAft>
                <a:spcPts val="0"/>
              </a:spcAft>
              <a:buNone/>
              <a:defRPr/>
            </a:pPr>
            <a:r>
              <a:rPr lang="en-US" sz="2800" dirty="0" smtClean="0">
                <a:solidFill>
                  <a:schemeClr val="bg1">
                    <a:lumMod val="85000"/>
                  </a:schemeClr>
                </a:solidFill>
              </a:rPr>
              <a:t>Error-prone</a:t>
            </a:r>
          </a:p>
          <a:p>
            <a:pPr lvl="2" eaLnBrk="1" fontAlgn="auto" hangingPunct="1">
              <a:spcAft>
                <a:spcPts val="0"/>
              </a:spcAft>
              <a:buNone/>
              <a:defRPr/>
            </a:pPr>
            <a:r>
              <a:rPr lang="en-US" sz="2800" dirty="0" smtClean="0">
                <a:solidFill>
                  <a:schemeClr val="bg1">
                    <a:lumMod val="85000"/>
                  </a:schemeClr>
                </a:solidFill>
              </a:rPr>
              <a:t>Difficult to reliably reproduce results</a:t>
            </a:r>
          </a:p>
          <a:p>
            <a:pPr lvl="2" eaLnBrk="1" fontAlgn="auto" hangingPunct="1">
              <a:spcAft>
                <a:spcPts val="0"/>
              </a:spcAft>
              <a:buNone/>
              <a:defRPr/>
            </a:pPr>
            <a:r>
              <a:rPr lang="en-US" sz="2800" dirty="0" smtClean="0">
                <a:solidFill>
                  <a:schemeClr val="bg1">
                    <a:lumMod val="85000"/>
                  </a:schemeClr>
                </a:solidFill>
              </a:rPr>
              <a:t>Different inputs </a:t>
            </a:r>
            <a:r>
              <a:rPr lang="en-US" sz="2800" dirty="0" err="1" smtClean="0">
                <a:solidFill>
                  <a:schemeClr val="bg1">
                    <a:lumMod val="85000"/>
                  </a:schemeClr>
                </a:solidFill>
                <a:sym typeface="Wingdings" pitchFamily="2" charset="2"/>
              </a:rPr>
              <a:t></a:t>
            </a:r>
            <a:r>
              <a:rPr lang="en-US" sz="2800" dirty="0" smtClean="0">
                <a:solidFill>
                  <a:schemeClr val="bg1">
                    <a:lumMod val="85000"/>
                  </a:schemeClr>
                </a:solidFill>
              </a:rPr>
              <a:t> Different outputs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304800"/>
            <a:ext cx="8229600" cy="914400"/>
          </a:xfrm>
        </p:spPr>
        <p:txBody>
          <a:bodyPr/>
          <a:lstStyle/>
          <a:p>
            <a:pPr algn="ctr" eaLnBrk="1" hangingPunct="1"/>
            <a:r>
              <a:rPr lang="en-US" dirty="0" smtClean="0"/>
              <a:t>Types of Tests</a:t>
            </a:r>
          </a:p>
        </p:txBody>
      </p:sp>
      <p:sp>
        <p:nvSpPr>
          <p:cNvPr id="3" name="Content Placeholder 2"/>
          <p:cNvSpPr>
            <a:spLocks noGrp="1"/>
          </p:cNvSpPr>
          <p:nvPr>
            <p:ph idx="1"/>
          </p:nvPr>
        </p:nvSpPr>
        <p:spPr>
          <a:xfrm>
            <a:off x="457200" y="1447800"/>
            <a:ext cx="8229600" cy="4953000"/>
          </a:xfrm>
        </p:spPr>
        <p:txBody>
          <a:bodyPr rtlCol="0">
            <a:normAutofit/>
          </a:bodyPr>
          <a:lstStyle/>
          <a:p>
            <a:pPr eaLnBrk="1" fontAlgn="auto" hangingPunct="1">
              <a:spcAft>
                <a:spcPts val="0"/>
              </a:spcAft>
              <a:buNone/>
              <a:defRPr/>
            </a:pPr>
            <a:r>
              <a:rPr lang="en-US" dirty="0" smtClean="0"/>
              <a:t>Automated Testing</a:t>
            </a:r>
          </a:p>
          <a:p>
            <a:pPr lvl="1" eaLnBrk="1" fontAlgn="auto" hangingPunct="1">
              <a:spcAft>
                <a:spcPts val="0"/>
              </a:spcAft>
              <a:buNone/>
              <a:defRPr/>
            </a:pPr>
            <a:r>
              <a:rPr lang="en-US" dirty="0" smtClean="0">
                <a:solidFill>
                  <a:schemeClr val="bg1">
                    <a:lumMod val="85000"/>
                  </a:schemeClr>
                </a:solidFill>
              </a:rPr>
              <a:t>Computer does what its good at (mass-repetition)</a:t>
            </a:r>
          </a:p>
          <a:p>
            <a:pPr lvl="2" eaLnBrk="1" fontAlgn="auto" hangingPunct="1">
              <a:spcAft>
                <a:spcPts val="0"/>
              </a:spcAft>
              <a:buNone/>
              <a:defRPr/>
            </a:pPr>
            <a:r>
              <a:rPr lang="en-US" sz="2800" dirty="0" smtClean="0">
                <a:solidFill>
                  <a:schemeClr val="bg1">
                    <a:lumMod val="85000"/>
                  </a:schemeClr>
                </a:solidFill>
              </a:rPr>
              <a:t>High-speed</a:t>
            </a:r>
          </a:p>
          <a:p>
            <a:pPr lvl="3" eaLnBrk="1" fontAlgn="auto" hangingPunct="1">
              <a:spcAft>
                <a:spcPts val="0"/>
              </a:spcAft>
              <a:buNone/>
              <a:defRPr/>
            </a:pPr>
            <a:r>
              <a:rPr lang="en-US" sz="2800" dirty="0" smtClean="0">
                <a:solidFill>
                  <a:schemeClr val="bg1">
                    <a:lumMod val="85000"/>
                  </a:schemeClr>
                </a:solidFill>
              </a:rPr>
              <a:t>Hundreds (1000s?) of automated tests in the same time to execute a single human-based test</a:t>
            </a:r>
          </a:p>
          <a:p>
            <a:pPr lvl="2" eaLnBrk="1" fontAlgn="auto" hangingPunct="1">
              <a:spcAft>
                <a:spcPts val="0"/>
              </a:spcAft>
              <a:buNone/>
              <a:defRPr/>
            </a:pPr>
            <a:r>
              <a:rPr lang="en-US" sz="2800" dirty="0" smtClean="0">
                <a:solidFill>
                  <a:schemeClr val="bg1">
                    <a:lumMod val="85000"/>
                  </a:schemeClr>
                </a:solidFill>
              </a:rPr>
              <a:t>Reproducible</a:t>
            </a:r>
          </a:p>
          <a:p>
            <a:pPr lvl="3" eaLnBrk="1" fontAlgn="auto" hangingPunct="1">
              <a:spcAft>
                <a:spcPts val="0"/>
              </a:spcAft>
              <a:buNone/>
              <a:defRPr/>
            </a:pPr>
            <a:r>
              <a:rPr lang="en-US" sz="2800" dirty="0" smtClean="0">
                <a:solidFill>
                  <a:schemeClr val="bg1">
                    <a:lumMod val="85000"/>
                  </a:schemeClr>
                </a:solidFill>
              </a:rPr>
              <a:t>Same inputs </a:t>
            </a:r>
            <a:r>
              <a:rPr lang="en-US" sz="2800" dirty="0" err="1" smtClean="0">
                <a:solidFill>
                  <a:schemeClr val="bg1">
                    <a:lumMod val="85000"/>
                  </a:schemeClr>
                </a:solidFill>
                <a:sym typeface="Wingdings" pitchFamily="2" charset="2"/>
              </a:rPr>
              <a:t></a:t>
            </a:r>
            <a:r>
              <a:rPr lang="en-US" sz="2800" dirty="0" smtClean="0">
                <a:solidFill>
                  <a:schemeClr val="bg1">
                    <a:lumMod val="85000"/>
                  </a:schemeClr>
                </a:solidFill>
              </a:rPr>
              <a:t> Same outputs</a:t>
            </a:r>
            <a:endParaRPr lang="en-US" sz="2800" dirty="0">
              <a:solidFill>
                <a:schemeClr val="bg1">
                  <a:lumMod val="8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914400"/>
          </a:xfrm>
        </p:spPr>
        <p:txBody>
          <a:bodyPr/>
          <a:lstStyle/>
          <a:p>
            <a:pPr algn="ctr" eaLnBrk="1" hangingPunct="1"/>
            <a:r>
              <a:rPr lang="en-US" dirty="0" smtClean="0"/>
              <a:t>Types of Automated Tests</a:t>
            </a:r>
          </a:p>
        </p:txBody>
      </p:sp>
      <p:sp>
        <p:nvSpPr>
          <p:cNvPr id="3" name="Content Placeholder 2"/>
          <p:cNvSpPr>
            <a:spLocks noGrp="1"/>
          </p:cNvSpPr>
          <p:nvPr>
            <p:ph idx="1"/>
          </p:nvPr>
        </p:nvSpPr>
        <p:spPr>
          <a:xfrm>
            <a:off x="457200" y="1219200"/>
            <a:ext cx="8229600" cy="5334000"/>
          </a:xfrm>
        </p:spPr>
        <p:txBody>
          <a:bodyPr rtlCol="0">
            <a:noAutofit/>
          </a:bodyPr>
          <a:lstStyle/>
          <a:p>
            <a:pPr eaLnBrk="1" fontAlgn="auto" hangingPunct="1">
              <a:spcAft>
                <a:spcPts val="0"/>
              </a:spcAft>
              <a:buNone/>
              <a:defRPr/>
            </a:pPr>
            <a:r>
              <a:rPr lang="en-US" dirty="0" smtClean="0"/>
              <a:t>User Interface Tests</a:t>
            </a:r>
          </a:p>
          <a:p>
            <a:pPr lvl="1" eaLnBrk="1" fontAlgn="auto" hangingPunct="1">
              <a:spcAft>
                <a:spcPts val="0"/>
              </a:spcAft>
              <a:buNone/>
              <a:defRPr/>
            </a:pPr>
            <a:r>
              <a:rPr lang="en-US" sz="2400" dirty="0" smtClean="0">
                <a:solidFill>
                  <a:schemeClr val="bg1">
                    <a:lumMod val="85000"/>
                  </a:schemeClr>
                </a:solidFill>
              </a:rPr>
              <a:t>Primary purpose is to test user interaction with the application as a whole</a:t>
            </a:r>
          </a:p>
          <a:p>
            <a:pPr lvl="1" eaLnBrk="1" fontAlgn="auto" hangingPunct="1">
              <a:spcAft>
                <a:spcPts val="0"/>
              </a:spcAft>
              <a:buNone/>
              <a:defRPr/>
            </a:pPr>
            <a:r>
              <a:rPr lang="en-US" sz="2400" dirty="0" smtClean="0">
                <a:solidFill>
                  <a:schemeClr val="bg1">
                    <a:lumMod val="85000"/>
                  </a:schemeClr>
                </a:solidFill>
              </a:rPr>
              <a:t>Typically run via a user-interface-runner (</a:t>
            </a:r>
            <a:r>
              <a:rPr lang="en-US" sz="2400" dirty="0" err="1" smtClean="0">
                <a:solidFill>
                  <a:schemeClr val="bg1">
                    <a:lumMod val="85000"/>
                  </a:schemeClr>
                </a:solidFill>
              </a:rPr>
              <a:t>NUnitForms</a:t>
            </a:r>
            <a:r>
              <a:rPr lang="en-US" sz="2400" dirty="0" smtClean="0">
                <a:solidFill>
                  <a:schemeClr val="bg1">
                    <a:lumMod val="85000"/>
                  </a:schemeClr>
                </a:solidFill>
              </a:rPr>
              <a:t>, </a:t>
            </a:r>
            <a:r>
              <a:rPr lang="en-US" sz="2400" dirty="0" err="1" smtClean="0">
                <a:solidFill>
                  <a:schemeClr val="bg1">
                    <a:lumMod val="85000"/>
                  </a:schemeClr>
                </a:solidFill>
              </a:rPr>
              <a:t>NUnitASP</a:t>
            </a:r>
            <a:r>
              <a:rPr lang="en-US" sz="2400" dirty="0" smtClean="0">
                <a:solidFill>
                  <a:schemeClr val="bg1">
                    <a:lumMod val="85000"/>
                  </a:schemeClr>
                </a:solidFill>
              </a:rPr>
              <a:t>, Selenium, </a:t>
            </a:r>
            <a:r>
              <a:rPr lang="en-US" sz="2400" dirty="0" err="1" smtClean="0">
                <a:solidFill>
                  <a:schemeClr val="bg1">
                    <a:lumMod val="85000"/>
                  </a:schemeClr>
                </a:solidFill>
              </a:rPr>
              <a:t>Watin</a:t>
            </a:r>
            <a:r>
              <a:rPr lang="en-US" sz="2400" dirty="0" smtClean="0">
                <a:solidFill>
                  <a:schemeClr val="bg1">
                    <a:lumMod val="85000"/>
                  </a:schemeClr>
                </a:solidFill>
              </a:rPr>
              <a:t>, </a:t>
            </a:r>
            <a:r>
              <a:rPr lang="en-US" sz="2400" dirty="0" err="1" smtClean="0">
                <a:solidFill>
                  <a:schemeClr val="bg1">
                    <a:lumMod val="85000"/>
                  </a:schemeClr>
                </a:solidFill>
              </a:rPr>
              <a:t>Watir</a:t>
            </a:r>
            <a:r>
              <a:rPr lang="en-US" sz="2400" dirty="0" smtClean="0">
                <a:solidFill>
                  <a:schemeClr val="bg1">
                    <a:lumMod val="85000"/>
                  </a:schemeClr>
                </a:solidFill>
              </a:rPr>
              <a:t>, White,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1066800" y="2514600"/>
            <a:ext cx="7010400" cy="769441"/>
          </a:xfrm>
          <a:prstGeom prst="rect">
            <a:avLst/>
          </a:prstGeom>
          <a:noFill/>
        </p:spPr>
        <p:txBody>
          <a:bodyPr wrap="square" rtlCol="0">
            <a:spAutoFit/>
          </a:bodyPr>
          <a:lstStyle/>
          <a:p>
            <a:pPr algn="ctr"/>
            <a:r>
              <a:rPr lang="en-US" sz="4400" dirty="0" smtClean="0">
                <a:solidFill>
                  <a:srgbClr val="E46C0A"/>
                </a:solidFill>
              </a:rPr>
              <a:t>How is TDD different from</a:t>
            </a:r>
            <a:endParaRPr lang="en-US" sz="4400" dirty="0">
              <a:solidFill>
                <a:srgbClr val="E46C0A"/>
              </a:solidFill>
            </a:endParaRPr>
          </a:p>
        </p:txBody>
      </p:sp>
      <p:sp>
        <p:nvSpPr>
          <p:cNvPr id="7" name="TextBox 6"/>
          <p:cNvSpPr txBox="1"/>
          <p:nvPr/>
        </p:nvSpPr>
        <p:spPr>
          <a:xfrm>
            <a:off x="1998726" y="3581400"/>
            <a:ext cx="5146549" cy="769441"/>
          </a:xfrm>
          <a:prstGeom prst="rect">
            <a:avLst/>
          </a:prstGeom>
          <a:noFill/>
        </p:spPr>
        <p:txBody>
          <a:bodyPr wrap="square" rtlCol="0">
            <a:spAutoFit/>
          </a:bodyPr>
          <a:lstStyle/>
          <a:p>
            <a:pPr algn="ctr"/>
            <a:r>
              <a:rPr lang="en-US" sz="4400" dirty="0" smtClean="0">
                <a:solidFill>
                  <a:srgbClr val="E46C0A"/>
                </a:solidFill>
              </a:rPr>
              <a:t>User Interface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5"/>
          <p:cNvGrpSpPr/>
          <p:nvPr/>
        </p:nvGrpSpPr>
        <p:grpSpPr>
          <a:xfrm>
            <a:off x="1066800" y="2517096"/>
            <a:ext cx="7010400" cy="1836241"/>
            <a:chOff x="1066800" y="3048000"/>
            <a:chExt cx="7010400" cy="1836241"/>
          </a:xfrm>
        </p:grpSpPr>
        <p:sp>
          <p:nvSpPr>
            <p:cNvPr id="5" name="TextBox 4"/>
            <p:cNvSpPr txBox="1"/>
            <p:nvPr/>
          </p:nvSpPr>
          <p:spPr>
            <a:xfrm>
              <a:off x="1066800" y="3048000"/>
              <a:ext cx="7010400" cy="769441"/>
            </a:xfrm>
            <a:prstGeom prst="rect">
              <a:avLst/>
            </a:prstGeom>
            <a:noFill/>
          </p:spPr>
          <p:txBody>
            <a:bodyPr wrap="square" rtlCol="0">
              <a:spAutoFit/>
            </a:bodyPr>
            <a:lstStyle/>
            <a:p>
              <a:pPr algn="ctr"/>
              <a:r>
                <a:rPr lang="en-US" sz="4400" dirty="0" smtClean="0">
                  <a:solidFill>
                    <a:srgbClr val="E46C0A"/>
                  </a:solidFill>
                </a:rPr>
                <a:t>How is TDD different from</a:t>
              </a:r>
              <a:endParaRPr lang="en-US" sz="4400" dirty="0">
                <a:solidFill>
                  <a:srgbClr val="E46C0A"/>
                </a:solidFill>
              </a:endParaRPr>
            </a:p>
          </p:txBody>
        </p:sp>
        <p:sp>
          <p:nvSpPr>
            <p:cNvPr id="7" name="TextBox 6"/>
            <p:cNvSpPr txBox="1"/>
            <p:nvPr/>
          </p:nvSpPr>
          <p:spPr>
            <a:xfrm>
              <a:off x="1998726" y="4114800"/>
              <a:ext cx="5146549" cy="769441"/>
            </a:xfrm>
            <a:prstGeom prst="rect">
              <a:avLst/>
            </a:prstGeom>
            <a:noFill/>
          </p:spPr>
          <p:txBody>
            <a:bodyPr wrap="square" rtlCol="0">
              <a:spAutoFit/>
            </a:bodyPr>
            <a:lstStyle/>
            <a:p>
              <a:pPr algn="ctr"/>
              <a:r>
                <a:rPr lang="en-US" sz="4400" dirty="0" smtClean="0">
                  <a:solidFill>
                    <a:srgbClr val="E46C0A"/>
                  </a:solidFill>
                </a:rPr>
                <a:t>User </a:t>
              </a:r>
              <a:r>
                <a:rPr lang="en-US" sz="4400" dirty="0" smtClean="0">
                  <a:solidFill>
                    <a:srgbClr val="E46C0A"/>
                  </a:solidFill>
                </a:rPr>
                <a:t>Interface Testing</a:t>
              </a:r>
              <a:endParaRPr lang="en-US" sz="4400" dirty="0" smtClean="0">
                <a:solidFill>
                  <a:srgbClr val="E46C0A"/>
                </a:solidFill>
              </a:endParaRPr>
            </a:p>
          </p:txBody>
        </p:sp>
      </p:grpSp>
      <p:sp>
        <p:nvSpPr>
          <p:cNvPr id="13" name="TextBox 12"/>
          <p:cNvSpPr txBox="1"/>
          <p:nvPr/>
        </p:nvSpPr>
        <p:spPr>
          <a:xfrm>
            <a:off x="1888781" y="4038600"/>
            <a:ext cx="5366448" cy="646331"/>
          </a:xfrm>
          <a:prstGeom prst="rect">
            <a:avLst/>
          </a:prstGeom>
          <a:noFill/>
        </p:spPr>
        <p:txBody>
          <a:bodyPr wrap="none" rtlCol="0">
            <a:spAutoFit/>
          </a:bodyPr>
          <a:lstStyle/>
          <a:p>
            <a:pPr lvl="0" algn="ctr"/>
            <a:r>
              <a:rPr lang="en-US" sz="3600" dirty="0" smtClean="0">
                <a:solidFill>
                  <a:prstClr val="white">
                    <a:lumMod val="85000"/>
                  </a:prstClr>
                </a:solidFill>
              </a:rPr>
              <a:t>Exercise at Application level</a:t>
            </a:r>
            <a:endParaRPr lang="en-US" sz="3600" dirty="0" smtClean="0">
              <a:solidFill>
                <a:prstClr val="black"/>
              </a:solidFill>
            </a:endParaRPr>
          </a:p>
        </p:txBody>
      </p:sp>
      <p:sp>
        <p:nvSpPr>
          <p:cNvPr id="14" name="TextBox 13"/>
          <p:cNvSpPr txBox="1"/>
          <p:nvPr/>
        </p:nvSpPr>
        <p:spPr>
          <a:xfrm>
            <a:off x="1782358" y="5334000"/>
            <a:ext cx="5803767" cy="646331"/>
          </a:xfrm>
          <a:prstGeom prst="rect">
            <a:avLst/>
          </a:prstGeom>
          <a:noFill/>
        </p:spPr>
        <p:txBody>
          <a:bodyPr wrap="none" rtlCol="0">
            <a:spAutoFit/>
          </a:bodyPr>
          <a:lstStyle/>
          <a:p>
            <a:pPr algn="ctr"/>
            <a:r>
              <a:rPr lang="en-US" sz="3600" dirty="0" smtClean="0">
                <a:solidFill>
                  <a:schemeClr val="bg1">
                    <a:lumMod val="85000"/>
                  </a:schemeClr>
                </a:solidFill>
              </a:rPr>
              <a:t>Does not lead straight to code</a:t>
            </a:r>
            <a:endParaRPr lang="en-US" sz="3600" dirty="0"/>
          </a:p>
        </p:txBody>
      </p:sp>
      <p:sp>
        <p:nvSpPr>
          <p:cNvPr id="16" name="TextBox 15"/>
          <p:cNvSpPr txBox="1"/>
          <p:nvPr/>
        </p:nvSpPr>
        <p:spPr>
          <a:xfrm>
            <a:off x="2249959" y="4724400"/>
            <a:ext cx="4644082" cy="646331"/>
          </a:xfrm>
          <a:prstGeom prst="rect">
            <a:avLst/>
          </a:prstGeom>
          <a:noFill/>
        </p:spPr>
        <p:txBody>
          <a:bodyPr wrap="none" rtlCol="0">
            <a:spAutoFit/>
          </a:bodyPr>
          <a:lstStyle/>
          <a:p>
            <a:pPr lvl="0" algn="ctr"/>
            <a:r>
              <a:rPr lang="en-US" sz="3600" dirty="0" smtClean="0">
                <a:solidFill>
                  <a:prstClr val="white">
                    <a:lumMod val="85000"/>
                  </a:prstClr>
                </a:solidFill>
              </a:rPr>
              <a:t>Feedback loop is longer</a:t>
            </a:r>
            <a:endParaRPr lang="en-US" sz="3600" dirty="0" smtClean="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01759 L 0 -0.22315 " pathEditMode="relative" rAng="0" ptsTypes="AA">
                                      <p:cBhvr>
                                        <p:cTn id="6" dur="2000" fill="hold"/>
                                        <p:tgtEl>
                                          <p:spTgt spid="2"/>
                                        </p:tgtEl>
                                        <p:attrNameLst>
                                          <p:attrName>ppt_x</p:attrName>
                                          <p:attrName>ppt_y</p:attrName>
                                        </p:attrNameLst>
                                      </p:cBhvr>
                                      <p:rCtr x="0" y="-12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914400"/>
          </a:xfrm>
        </p:spPr>
        <p:txBody>
          <a:bodyPr/>
          <a:lstStyle/>
          <a:p>
            <a:pPr algn="ctr" eaLnBrk="1" hangingPunct="1"/>
            <a:r>
              <a:rPr lang="en-US" dirty="0" smtClean="0"/>
              <a:t>Types of Automated Tests</a:t>
            </a:r>
          </a:p>
        </p:txBody>
      </p:sp>
      <p:sp>
        <p:nvSpPr>
          <p:cNvPr id="3" name="Content Placeholder 2"/>
          <p:cNvSpPr>
            <a:spLocks noGrp="1"/>
          </p:cNvSpPr>
          <p:nvPr>
            <p:ph idx="1"/>
          </p:nvPr>
        </p:nvSpPr>
        <p:spPr>
          <a:xfrm>
            <a:off x="457200" y="1219200"/>
            <a:ext cx="8229600" cy="5334000"/>
          </a:xfrm>
        </p:spPr>
        <p:txBody>
          <a:bodyPr rtlCol="0">
            <a:noAutofit/>
          </a:bodyPr>
          <a:lstStyle/>
          <a:p>
            <a:pPr eaLnBrk="1" fontAlgn="auto" hangingPunct="1">
              <a:spcAft>
                <a:spcPts val="0"/>
              </a:spcAft>
              <a:buNone/>
              <a:defRPr/>
            </a:pPr>
            <a:r>
              <a:rPr lang="en-US" dirty="0" smtClean="0"/>
              <a:t>Integration Tests</a:t>
            </a:r>
          </a:p>
          <a:p>
            <a:pPr lvl="1" eaLnBrk="1" fontAlgn="auto" hangingPunct="1">
              <a:spcAft>
                <a:spcPts val="0"/>
              </a:spcAft>
              <a:buNone/>
              <a:defRPr/>
            </a:pPr>
            <a:r>
              <a:rPr lang="en-US" sz="2400" dirty="0" smtClean="0">
                <a:solidFill>
                  <a:schemeClr val="bg1">
                    <a:lumMod val="85000"/>
                  </a:schemeClr>
                </a:solidFill>
              </a:rPr>
              <a:t>Primary purpose is to test interaction between components</a:t>
            </a:r>
          </a:p>
          <a:p>
            <a:pPr lvl="1" eaLnBrk="1" fontAlgn="auto" hangingPunct="1">
              <a:spcAft>
                <a:spcPts val="0"/>
              </a:spcAft>
              <a:buNone/>
              <a:defRPr/>
            </a:pPr>
            <a:r>
              <a:rPr lang="en-US" sz="2400" dirty="0" smtClean="0">
                <a:solidFill>
                  <a:schemeClr val="bg1">
                    <a:lumMod val="85000"/>
                  </a:schemeClr>
                </a:solidFill>
              </a:rPr>
              <a:t>Often mistaken for unit tests</a:t>
            </a:r>
          </a:p>
          <a:p>
            <a:pPr lvl="2" eaLnBrk="1" fontAlgn="auto" hangingPunct="1">
              <a:spcAft>
                <a:spcPts val="0"/>
              </a:spcAft>
              <a:buNone/>
              <a:defRPr/>
            </a:pPr>
            <a:r>
              <a:rPr lang="en-US" dirty="0" smtClean="0">
                <a:solidFill>
                  <a:schemeClr val="bg1">
                    <a:lumMod val="85000"/>
                  </a:schemeClr>
                </a:solidFill>
              </a:rPr>
              <a:t>Just as valuable as unit tests, every bit as automatable as unit tests</a:t>
            </a:r>
          </a:p>
          <a:p>
            <a:pPr lvl="1" eaLnBrk="1" fontAlgn="auto" hangingPunct="1">
              <a:spcAft>
                <a:spcPts val="0"/>
              </a:spcAft>
              <a:buNone/>
              <a:defRPr/>
            </a:pPr>
            <a:r>
              <a:rPr lang="en-US" sz="2400" dirty="0" smtClean="0">
                <a:solidFill>
                  <a:schemeClr val="bg1">
                    <a:lumMod val="85000"/>
                  </a:schemeClr>
                </a:solidFill>
              </a:rPr>
              <a:t>Typically run via a unit test framework but with more complex pre-test setup and post-test teardown steps</a:t>
            </a:r>
          </a:p>
          <a:p>
            <a:pPr lvl="1" eaLnBrk="1" fontAlgn="auto" hangingPunct="1">
              <a:spcAft>
                <a:spcPts val="0"/>
              </a:spcAft>
              <a:buNone/>
              <a:defRPr/>
            </a:pPr>
            <a:r>
              <a:rPr lang="en-US" sz="2400" dirty="0" smtClean="0">
                <a:solidFill>
                  <a:schemeClr val="bg1">
                    <a:lumMod val="85000"/>
                  </a:schemeClr>
                </a:solidFill>
              </a:rPr>
              <a:t>No point in running until unit tests pass!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2492</TotalTime>
  <Words>1837</Words>
  <Application>Microsoft Macintosh PowerPoint</Application>
  <PresentationFormat>On-screen Show (4:3)</PresentationFormat>
  <Paragraphs>260</Paragraphs>
  <Slides>37</Slides>
  <Notes>28</Notes>
  <HiddenSlides>0</HiddenSlides>
  <MMClips>0</MMClips>
  <ScaleCrop>false</ScaleCrop>
  <HeadingPairs>
    <vt:vector size="4" baseType="variant">
      <vt:variant>
        <vt:lpstr>Design Template</vt:lpstr>
      </vt:variant>
      <vt:variant>
        <vt:i4>1</vt:i4>
      </vt:variant>
      <vt:variant>
        <vt:lpstr>Slide Titles</vt:lpstr>
      </vt:variant>
      <vt:variant>
        <vt:i4>37</vt:i4>
      </vt:variant>
    </vt:vector>
  </HeadingPairs>
  <TitlesOfParts>
    <vt:vector size="38" baseType="lpstr">
      <vt:lpstr>Office Theme</vt:lpstr>
      <vt:lpstr>Introduction to TDD</vt:lpstr>
      <vt:lpstr>The Rationale for Unit Tests</vt:lpstr>
      <vt:lpstr>‘Code Complete’ Defect Cost Graph</vt:lpstr>
      <vt:lpstr>Types of Tests</vt:lpstr>
      <vt:lpstr>Types of Tests</vt:lpstr>
      <vt:lpstr>Types of Automated Tests</vt:lpstr>
      <vt:lpstr>Slide 7</vt:lpstr>
      <vt:lpstr>Slide 8</vt:lpstr>
      <vt:lpstr>Types of Automated Tests</vt:lpstr>
      <vt:lpstr>Slide 10</vt:lpstr>
      <vt:lpstr>Slide 11</vt:lpstr>
      <vt:lpstr>Types of Automated Tests</vt:lpstr>
      <vt:lpstr>What is Test-Driven Development?</vt:lpstr>
      <vt:lpstr>What is Test-Driven Development?</vt:lpstr>
      <vt:lpstr>What is Test-Driven Development?</vt:lpstr>
      <vt:lpstr>The Process</vt:lpstr>
      <vt:lpstr>What about…</vt:lpstr>
      <vt:lpstr>What about…</vt:lpstr>
      <vt:lpstr>What about…</vt:lpstr>
      <vt:lpstr>What about…</vt:lpstr>
      <vt:lpstr>What about…</vt:lpstr>
      <vt:lpstr>What about…</vt:lpstr>
      <vt:lpstr>Calculating primes</vt:lpstr>
      <vt:lpstr>Problem Statement</vt:lpstr>
      <vt:lpstr>Our First Test</vt:lpstr>
      <vt:lpstr>Unit Test Flow</vt:lpstr>
      <vt:lpstr>Ping-Pong Pair Programming</vt:lpstr>
      <vt:lpstr>Slide 28</vt:lpstr>
      <vt:lpstr>Now GO!</vt:lpstr>
      <vt:lpstr>Post-Exercise Discussion</vt:lpstr>
      <vt:lpstr>Ways to think about Unit Testing</vt:lpstr>
      <vt:lpstr>Ways to think about Unit Testing</vt:lpstr>
      <vt:lpstr>Session Wrap-Up</vt:lpstr>
      <vt:lpstr>Slide 34</vt:lpstr>
      <vt:lpstr>Types of Unit Tests</vt:lpstr>
      <vt:lpstr>Types of Unit Tests</vt:lpstr>
      <vt:lpstr>Allocation of Developer Effort</vt:lpstr>
    </vt:vector>
  </TitlesOfParts>
  <Company>Microdesk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Bohlen (sbohlen@hotmail.com)</dc:creator>
  <cp:lastModifiedBy>Alex Hung</cp:lastModifiedBy>
  <cp:revision>131</cp:revision>
  <dcterms:created xsi:type="dcterms:W3CDTF">2010-04-03T05:11:04Z</dcterms:created>
  <dcterms:modified xsi:type="dcterms:W3CDTF">2010-04-03T05:11:35Z</dcterms:modified>
</cp:coreProperties>
</file>