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20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19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936" r:id="rId1"/>
  </p:sldMasterIdLst>
  <p:notesMasterIdLst>
    <p:notesMasterId r:id="rId23"/>
  </p:notesMasterIdLst>
  <p:sldIdLst>
    <p:sldId id="499" r:id="rId2"/>
    <p:sldId id="524" r:id="rId3"/>
    <p:sldId id="546" r:id="rId4"/>
    <p:sldId id="547" r:id="rId5"/>
    <p:sldId id="523" r:id="rId6"/>
    <p:sldId id="540" r:id="rId7"/>
    <p:sldId id="541" r:id="rId8"/>
    <p:sldId id="543" r:id="rId9"/>
    <p:sldId id="525" r:id="rId10"/>
    <p:sldId id="526" r:id="rId11"/>
    <p:sldId id="518" r:id="rId12"/>
    <p:sldId id="544" r:id="rId13"/>
    <p:sldId id="545" r:id="rId14"/>
    <p:sldId id="519" r:id="rId15"/>
    <p:sldId id="517" r:id="rId16"/>
    <p:sldId id="548" r:id="rId17"/>
    <p:sldId id="528" r:id="rId18"/>
    <p:sldId id="521" r:id="rId19"/>
    <p:sldId id="520" r:id="rId20"/>
    <p:sldId id="522" r:id="rId21"/>
    <p:sldId id="538" r:id="rId22"/>
  </p:sldIdLst>
  <p:sldSz cx="10160000" cy="7620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1pPr>
    <a:lvl2pPr marL="454025" indent="1588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2pPr>
    <a:lvl3pPr marL="911225" indent="1588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3pPr>
    <a:lvl4pPr marL="1368425" indent="1588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4pPr>
    <a:lvl5pPr marL="1825625" indent="1588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5pPr>
    <a:lvl6pPr marL="2286000" algn="l" defTabSz="914400" rtl="0" eaLnBrk="1" latinLnBrk="0" hangingPunct="1"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6pPr>
    <a:lvl7pPr marL="2743200" algn="l" defTabSz="914400" rtl="0" eaLnBrk="1" latinLnBrk="0" hangingPunct="1"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7pPr>
    <a:lvl8pPr marL="3200400" algn="l" defTabSz="914400" rtl="0" eaLnBrk="1" latinLnBrk="0" hangingPunct="1"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8pPr>
    <a:lvl9pPr marL="3657600" algn="l" defTabSz="914400" rtl="0" eaLnBrk="1" latinLnBrk="0" hangingPunct="1"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21257" autoAdjust="0"/>
    <p:restoredTop sz="90968" autoAdjust="0"/>
  </p:normalViewPr>
  <p:slideViewPr>
    <p:cSldViewPr>
      <p:cViewPr>
        <p:scale>
          <a:sx n="81" d="100"/>
          <a:sy n="81" d="100"/>
        </p:scale>
        <p:origin x="-1144" y="-480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5302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A54C694-995F-4285-BB19-700A08DB7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51398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80" charset="0"/>
        <a:ea typeface="+mn-ea"/>
        <a:cs typeface="+mn-cs"/>
      </a:defRPr>
    </a:lvl1pPr>
    <a:lvl2pPr marL="454025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80" charset="0"/>
        <a:ea typeface="+mn-ea"/>
        <a:cs typeface="+mn-cs"/>
      </a:defRPr>
    </a:lvl2pPr>
    <a:lvl3pPr marL="911225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80" charset="0"/>
        <a:ea typeface="+mn-ea"/>
        <a:cs typeface="+mn-cs"/>
      </a:defRPr>
    </a:lvl3pPr>
    <a:lvl4pPr marL="1368425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80" charset="0"/>
        <a:ea typeface="+mn-ea"/>
        <a:cs typeface="+mn-cs"/>
      </a:defRPr>
    </a:lvl4pPr>
    <a:lvl5pPr marL="1825625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80" charset="0"/>
        <a:ea typeface="+mn-ea"/>
        <a:cs typeface="+mn-cs"/>
      </a:defRPr>
    </a:lvl5pPr>
    <a:lvl6pPr marL="2285954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46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36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27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Don’t talk about your credentials, no one really cares, and you have too much content to cover.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I’ll present some</a:t>
            </a:r>
            <a:r>
              <a:rPr lang="en-US" baseline="0" dirty="0" smtClean="0"/>
              <a:t> best practices for following this process.</a:t>
            </a:r>
          </a:p>
          <a:p>
            <a:r>
              <a:rPr lang="en-US" baseline="0" dirty="0" smtClean="0"/>
              <a:t>Time: 0:08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Who – Who will benefit from the feature</a:t>
            </a:r>
          </a:p>
          <a:p>
            <a:r>
              <a:rPr lang="en-US" baseline="0" dirty="0" smtClean="0"/>
              <a:t>What – What is the feature</a:t>
            </a:r>
          </a:p>
          <a:p>
            <a:r>
              <a:rPr lang="en-US" baseline="0" dirty="0" smtClean="0"/>
              <a:t>*Why – Why is most important to help empower engineers to make value decisions based on an understanding of the motivation behind the story.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Independent – Can</a:t>
            </a:r>
            <a:r>
              <a:rPr lang="en-US" baseline="0" dirty="0" smtClean="0"/>
              <a:t> be done in any order without depending on each other.</a:t>
            </a:r>
          </a:p>
          <a:p>
            <a:r>
              <a:rPr lang="en-US" baseline="0" dirty="0" smtClean="0"/>
              <a:t>Negotiable – Leaves some detail up for debate about implementation or approach</a:t>
            </a:r>
          </a:p>
          <a:p>
            <a:r>
              <a:rPr lang="en-US" baseline="0" dirty="0" smtClean="0"/>
              <a:t>Valuable – Offers users real value</a:t>
            </a:r>
          </a:p>
          <a:p>
            <a:r>
              <a:rPr lang="en-US" baseline="0" dirty="0" smtClean="0"/>
              <a:t>Estimable – Has enough information to be able to estimate it</a:t>
            </a:r>
          </a:p>
          <a:p>
            <a:r>
              <a:rPr lang="en-US" baseline="0" dirty="0" smtClean="0"/>
              <a:t>Small – Large pieces of work need to be broken down</a:t>
            </a:r>
          </a:p>
          <a:p>
            <a:r>
              <a:rPr lang="en-US" baseline="0" dirty="0" smtClean="0"/>
              <a:t>Testable – Has well defined criteria for testing that the work is DONE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Only include necessary detail.  </a:t>
            </a:r>
            <a:r>
              <a:rPr lang="en-US" dirty="0" smtClean="0"/>
              <a:t>AND</a:t>
            </a:r>
            <a:r>
              <a:rPr lang="en-US" baseline="0" dirty="0" smtClean="0"/>
              <a:t> is also acceptable language.</a:t>
            </a:r>
          </a:p>
          <a:p>
            <a:r>
              <a:rPr lang="en-US" baseline="0" dirty="0" smtClean="0"/>
              <a:t>Key Point: This formatting helps you better define your work and avoid communication problems.</a:t>
            </a:r>
            <a:endParaRPr lang="en-US" dirty="0" smtClean="0"/>
          </a:p>
          <a:p>
            <a:r>
              <a:rPr lang="en-US" dirty="0" smtClean="0"/>
              <a:t>Break</a:t>
            </a:r>
            <a:r>
              <a:rPr lang="en-US" baseline="0" dirty="0" smtClean="0"/>
              <a:t> for questions about user stories and defining your work!</a:t>
            </a:r>
          </a:p>
          <a:p>
            <a:r>
              <a:rPr lang="en-US" baseline="0" dirty="0" smtClean="0"/>
              <a:t>Time: 0:18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</a:t>
            </a:r>
            <a:r>
              <a:rPr lang="en-US" baseline="0" dirty="0" smtClean="0"/>
              <a:t> people use Ideal Days – I advise against it because as confusing as a new term is, it’s worse to try to redefine a term people think they already understand.  I promise that if you use Ideal Days, people will think this means one calendar day, and that is INCORRECT.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</a:t>
            </a:r>
            <a:r>
              <a:rPr lang="en-US" baseline="0" dirty="0" smtClean="0"/>
              <a:t> use nonlinear scale to account for having less detailed information about bigger pieces of work.  These scales lose resolution as they increase and work very well in practice.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Break</a:t>
            </a:r>
            <a:r>
              <a:rPr lang="en-US" baseline="0" dirty="0" smtClean="0"/>
              <a:t> for questions about Planning Poker!</a:t>
            </a:r>
            <a:endParaRPr lang="en-US" dirty="0" smtClean="0"/>
          </a:p>
          <a:p>
            <a:r>
              <a:rPr lang="en-US" dirty="0" smtClean="0"/>
              <a:t>Time:</a:t>
            </a:r>
            <a:r>
              <a:rPr lang="en-US" baseline="0" dirty="0" smtClean="0"/>
              <a:t> 0:30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use note cards or a tool like Rally,</a:t>
            </a:r>
            <a:r>
              <a:rPr lang="en-US" baseline="0" dirty="0" smtClean="0"/>
              <a:t> Mingle, Lighthouse, </a:t>
            </a:r>
            <a:r>
              <a:rPr lang="en-US" baseline="0" dirty="0" err="1" smtClean="0"/>
              <a:t>FogBugz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Bugzilla</a:t>
            </a:r>
            <a:r>
              <a:rPr lang="en-US" baseline="0" dirty="0" smtClean="0"/>
              <a:t> to keep track of your backlog.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Time: 0:33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Break</a:t>
            </a:r>
            <a:r>
              <a:rPr lang="en-US" baseline="0" dirty="0" smtClean="0"/>
              <a:t> for questions about Iterations and Velocity!</a:t>
            </a:r>
            <a:endParaRPr lang="en-US" dirty="0" smtClean="0"/>
          </a:p>
          <a:p>
            <a:r>
              <a:rPr lang="en-US" dirty="0" smtClean="0"/>
              <a:t>Time:</a:t>
            </a:r>
            <a:r>
              <a:rPr lang="en-US" baseline="0" dirty="0" smtClean="0"/>
              <a:t> 0:37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 nutshell: We’re going to use incomplete</a:t>
            </a:r>
            <a:r>
              <a:rPr lang="en-US" baseline="0" dirty="0" smtClean="0"/>
              <a:t> and uncertain information to approximate our work efforts before we undertake a big project, and this is going to be valuable to us, </a:t>
            </a:r>
            <a:r>
              <a:rPr lang="en-US" baseline="0" smtClean="0"/>
              <a:t>I promise.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don’t change story estimates</a:t>
            </a:r>
            <a:r>
              <a:rPr lang="en-US" baseline="0" dirty="0" smtClean="0"/>
              <a:t> after dev starts because you want your estimation to happen in a consistent way, before you start working.  Estimates are ESTIMATES, not a record of actual time.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Questions?</a:t>
            </a:r>
          </a:p>
          <a:p>
            <a:r>
              <a:rPr lang="en-US" dirty="0" smtClean="0"/>
              <a:t>Time 0:40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Ask for</a:t>
            </a:r>
            <a:r>
              <a:rPr lang="en-US" baseline="0" dirty="0" smtClean="0"/>
              <a:t> suggestions why we might estimate.</a:t>
            </a:r>
          </a:p>
          <a:p>
            <a:r>
              <a:rPr lang="en-US" dirty="0" smtClean="0"/>
              <a:t>Time</a:t>
            </a:r>
            <a:r>
              <a:rPr lang="en-US" baseline="0" dirty="0" smtClean="0"/>
              <a:t>: 0:02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Typically, poor (or no) estimation leads directly to overworking as deadlines loom.  Then we cut corners and wind up with messy software that is difficult to </a:t>
            </a:r>
            <a:r>
              <a:rPr lang="en-US" baseline="0" smtClean="0"/>
              <a:t>maintain.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practical, I mean ‘proven to work better by trial</a:t>
            </a:r>
            <a:r>
              <a:rPr lang="en-US" baseline="0" dirty="0" smtClean="0"/>
              <a:t> and error’!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yaltnetco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6278" y="1431310"/>
            <a:ext cx="5679722" cy="189324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640667"/>
            <a:ext cx="8636000" cy="163336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18667"/>
            <a:ext cx="7112000" cy="19473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23333"/>
            <a:ext cx="10160000" cy="592667"/>
          </a:xfrm>
          <a:prstGeom prst="rect">
            <a:avLst/>
          </a:prstGeom>
          <a:solidFill>
            <a:srgbClr val="FA7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/>
          </a:p>
        </p:txBody>
      </p:sp>
      <p:pic>
        <p:nvPicPr>
          <p:cNvPr id="6" name="Picture 5" descr="Agile_Firestarter_Logo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58667" y="423333"/>
            <a:ext cx="1799167" cy="59972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587066" y="508000"/>
            <a:ext cx="2831735" cy="379589"/>
          </a:xfrm>
          <a:prstGeom prst="rect">
            <a:avLst/>
          </a:prstGeom>
          <a:noFill/>
        </p:spPr>
        <p:txBody>
          <a:bodyPr wrap="none" lIns="101599" tIns="50799" rIns="101599" bIns="50799" rtlCol="0">
            <a:spAutoFit/>
          </a:bodyPr>
          <a:lstStyle/>
          <a:p>
            <a:r>
              <a:rPr lang="en-US" sz="1800" i="0" dirty="0" smtClean="0">
                <a:solidFill>
                  <a:schemeClr val="bg1"/>
                </a:solidFill>
                <a:latin typeface="+mn-lt"/>
              </a:rPr>
              <a:t>New York City</a:t>
            </a:r>
            <a:r>
              <a:rPr lang="en-US" sz="1800" i="0" baseline="0" dirty="0" smtClean="0">
                <a:solidFill>
                  <a:schemeClr val="bg1"/>
                </a:solidFill>
                <a:latin typeface="+mn-lt"/>
              </a:rPr>
              <a:t> Autumn 2010</a:t>
            </a:r>
            <a:endParaRPr lang="en-US" sz="1800" i="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431" y="5334000"/>
            <a:ext cx="6096000" cy="62970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1431" y="1100666"/>
            <a:ext cx="6096000" cy="4152194"/>
          </a:xfrm>
        </p:spPr>
        <p:txBody>
          <a:bodyPr/>
          <a:lstStyle>
            <a:lvl1pPr marL="0" indent="0">
              <a:buNone/>
              <a:defRPr sz="3600"/>
            </a:lvl1pPr>
            <a:lvl2pPr marL="507995" indent="0">
              <a:buNone/>
              <a:defRPr sz="3100"/>
            </a:lvl2pPr>
            <a:lvl3pPr marL="1015990" indent="0">
              <a:buNone/>
              <a:defRPr sz="2700"/>
            </a:lvl3pPr>
            <a:lvl4pPr marL="1523985" indent="0">
              <a:buNone/>
              <a:defRPr sz="2200"/>
            </a:lvl4pPr>
            <a:lvl5pPr marL="2031980" indent="0">
              <a:buNone/>
              <a:defRPr sz="2200"/>
            </a:lvl5pPr>
            <a:lvl6pPr marL="2539975" indent="0">
              <a:buNone/>
              <a:defRPr sz="2200"/>
            </a:lvl6pPr>
            <a:lvl7pPr marL="3047970" indent="0">
              <a:buNone/>
              <a:defRPr sz="2200"/>
            </a:lvl7pPr>
            <a:lvl8pPr marL="3555964" indent="0">
              <a:buNone/>
              <a:defRPr sz="2200"/>
            </a:lvl8pPr>
            <a:lvl9pPr marL="4063959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1431" y="5963709"/>
            <a:ext cx="6096000" cy="894291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1439334"/>
            <a:ext cx="2286000" cy="53675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439334"/>
            <a:ext cx="6688667" cy="53675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914400"/>
            <a:ext cx="9144000" cy="58924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570" y="4896556"/>
            <a:ext cx="8636000" cy="1513417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570" y="3229682"/>
            <a:ext cx="8636000" cy="16668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79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9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9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1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399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479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559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639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2286000"/>
            <a:ext cx="4487333" cy="452084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667" y="2286000"/>
            <a:ext cx="4487333" cy="452084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01333"/>
            <a:ext cx="4489098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963333"/>
            <a:ext cx="4489098" cy="3843514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140" y="2201333"/>
            <a:ext cx="4490861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1140" y="2963333"/>
            <a:ext cx="4490861" cy="3843514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079500"/>
            <a:ext cx="3342570" cy="129116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2278" y="1100667"/>
            <a:ext cx="5679722" cy="5706181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370667"/>
            <a:ext cx="3342570" cy="4436181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1185333"/>
            <a:ext cx="9144000" cy="1016000"/>
          </a:xfrm>
          <a:prstGeom prst="rect">
            <a:avLst/>
          </a:prstGeom>
        </p:spPr>
        <p:txBody>
          <a:bodyPr vert="horz" lIns="101599" tIns="50799" rIns="101599" bIns="507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86000"/>
            <a:ext cx="9144000" cy="4520848"/>
          </a:xfrm>
          <a:prstGeom prst="rect">
            <a:avLst/>
          </a:prstGeom>
        </p:spPr>
        <p:txBody>
          <a:bodyPr vert="horz" lIns="101599" tIns="50799" rIns="101599" bIns="5079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8000" y="7062612"/>
            <a:ext cx="2370667" cy="405694"/>
          </a:xfrm>
          <a:prstGeom prst="rect">
            <a:avLst/>
          </a:prstGeom>
        </p:spPr>
        <p:txBody>
          <a:bodyPr vert="horz" lIns="101599" tIns="50799" rIns="101599" bIns="50799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C184-CBE3-4F29-A273-6F4E5CFA4DFC}" type="datetimeFigureOut">
              <a:rPr lang="en-US" smtClean="0"/>
              <a:pPr/>
              <a:t>11/12/10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1334" y="7062612"/>
            <a:ext cx="3217333" cy="405694"/>
          </a:xfrm>
          <a:prstGeom prst="rect">
            <a:avLst/>
          </a:prstGeom>
        </p:spPr>
        <p:txBody>
          <a:bodyPr vert="horz" lIns="101599" tIns="50799" rIns="101599" bIns="50799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81333" y="7062612"/>
            <a:ext cx="2370667" cy="405694"/>
          </a:xfrm>
          <a:prstGeom prst="rect">
            <a:avLst/>
          </a:prstGeom>
        </p:spPr>
        <p:txBody>
          <a:bodyPr vert="horz" lIns="101599" tIns="50799" rIns="101599" bIns="50799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4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1015990" rtl="0" eaLnBrk="1" latinLnBrk="0" hangingPunct="1">
        <a:spcBef>
          <a:spcPct val="0"/>
        </a:spcBef>
        <a:buNone/>
        <a:defRPr sz="4900" kern="1200" baseline="0">
          <a:solidFill>
            <a:srgbClr val="FA7305"/>
          </a:solidFill>
          <a:latin typeface="+mj-lt"/>
          <a:ea typeface="+mj-ea"/>
          <a:cs typeface="+mj-cs"/>
        </a:defRPr>
      </a:lvl1pPr>
    </p:titleStyle>
    <p:bodyStyle>
      <a:lvl1pPr marL="380996" indent="-380996" algn="l" defTabSz="1015990" rtl="0" eaLnBrk="1" latinLnBrk="0" hangingPunct="1">
        <a:spcBef>
          <a:spcPct val="20000"/>
        </a:spcBef>
        <a:buFont typeface="Arial" pitchFamily="34" charset="0"/>
        <a:buChar char="•"/>
        <a:defRPr sz="3600" kern="1200" baseline="0">
          <a:solidFill>
            <a:srgbClr val="FA7305"/>
          </a:solidFill>
          <a:latin typeface="+mn-lt"/>
          <a:ea typeface="+mn-ea"/>
          <a:cs typeface="+mn-cs"/>
        </a:defRPr>
      </a:lvl1pPr>
      <a:lvl2pPr marL="825492" indent="-317497" algn="l" defTabSz="1015990" rtl="0" eaLnBrk="1" latinLnBrk="0" hangingPunct="1">
        <a:spcBef>
          <a:spcPct val="20000"/>
        </a:spcBef>
        <a:buFont typeface="Arial" pitchFamily="34" charset="0"/>
        <a:buChar char="–"/>
        <a:defRPr sz="3100" kern="1200" baseline="0">
          <a:solidFill>
            <a:srgbClr val="FA7305"/>
          </a:solidFill>
          <a:latin typeface="+mn-lt"/>
          <a:ea typeface="+mn-ea"/>
          <a:cs typeface="+mn-cs"/>
        </a:defRPr>
      </a:lvl2pPr>
      <a:lvl3pPr marL="126998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700" kern="1200" baseline="0">
          <a:solidFill>
            <a:srgbClr val="FA7305"/>
          </a:solidFill>
          <a:latin typeface="+mn-lt"/>
          <a:ea typeface="+mn-ea"/>
          <a:cs typeface="+mn-cs"/>
        </a:defRPr>
      </a:lvl3pPr>
      <a:lvl4pPr marL="1777982" indent="-253997" algn="l" defTabSz="1015990" rtl="0" eaLnBrk="1" latinLnBrk="0" hangingPunct="1">
        <a:spcBef>
          <a:spcPct val="20000"/>
        </a:spcBef>
        <a:buFont typeface="Arial" pitchFamily="34" charset="0"/>
        <a:buChar char="–"/>
        <a:defRPr sz="2200" kern="1200" baseline="0">
          <a:solidFill>
            <a:srgbClr val="FA7305"/>
          </a:solidFill>
          <a:latin typeface="+mn-lt"/>
          <a:ea typeface="+mn-ea"/>
          <a:cs typeface="+mn-cs"/>
        </a:defRPr>
      </a:lvl4pPr>
      <a:lvl5pPr marL="2285977" indent="-253997" algn="l" defTabSz="1015990" rtl="0" eaLnBrk="1" latinLnBrk="0" hangingPunct="1">
        <a:spcBef>
          <a:spcPct val="20000"/>
        </a:spcBef>
        <a:buFont typeface="Arial" pitchFamily="34" charset="0"/>
        <a:buChar char="»"/>
        <a:defRPr sz="2200" kern="1200" baseline="0">
          <a:solidFill>
            <a:srgbClr val="FA7305"/>
          </a:solidFill>
          <a:latin typeface="+mn-lt"/>
          <a:ea typeface="+mn-ea"/>
          <a:cs typeface="+mn-cs"/>
        </a:defRPr>
      </a:lvl5pPr>
      <a:lvl6pPr marL="2793972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96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62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95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6000" dirty="0" smtClean="0">
                <a:solidFill>
                  <a:schemeClr val="bg1"/>
                </a:solidFill>
              </a:rPr>
              <a:t>Agile Estimation and Planning</a:t>
            </a:r>
            <a:endParaRPr sz="6000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6019800"/>
            <a:ext cx="7112000" cy="1346200"/>
          </a:xfrm>
        </p:spPr>
        <p:txBody>
          <a:bodyPr anchor="b"/>
          <a:lstStyle/>
          <a:p>
            <a:pPr lvl="0" defTabSz="914400" fontAlgn="base">
              <a:spcAft>
                <a:spcPct val="0"/>
              </a:spcAft>
              <a:buClr>
                <a:schemeClr val="accent1"/>
              </a:buClr>
              <a:defRPr/>
            </a:pPr>
            <a:r>
              <a:rPr lang="en-US" sz="2400" kern="0" dirty="0" smtClean="0">
                <a:solidFill>
                  <a:schemeClr val="bg1"/>
                </a:solidFill>
              </a:rPr>
              <a:t>Dan Berlin</a:t>
            </a:r>
          </a:p>
          <a:p>
            <a:pPr lvl="0" defTabSz="914400" fontAlgn="base">
              <a:spcAft>
                <a:spcPct val="0"/>
              </a:spcAft>
              <a:buClr>
                <a:schemeClr val="accent1"/>
              </a:buClr>
              <a:defRPr/>
            </a:pPr>
            <a:r>
              <a:rPr lang="en-US" sz="2400" kern="0" dirty="0" smtClean="0">
                <a:solidFill>
                  <a:schemeClr val="bg1"/>
                </a:solidFill>
              </a:rPr>
              <a:t>Twitter: @</a:t>
            </a:r>
            <a:r>
              <a:rPr lang="en-US" sz="2400" kern="0" dirty="0" err="1" smtClean="0">
                <a:solidFill>
                  <a:schemeClr val="bg1"/>
                </a:solidFill>
              </a:rPr>
              <a:t>DanBerlin</a:t>
            </a:r>
            <a:endParaRPr lang="en-US" sz="2400" kern="0" dirty="0" smtClean="0">
              <a:solidFill>
                <a:schemeClr val="bg1"/>
              </a:solidFill>
            </a:endParaRPr>
          </a:p>
          <a:p>
            <a:pPr lvl="0" defTabSz="914400" fontAlgn="base">
              <a:spcAft>
                <a:spcPct val="0"/>
              </a:spcAft>
              <a:buClr>
                <a:schemeClr val="accent1"/>
              </a:buClr>
              <a:defRPr/>
            </a:pPr>
            <a:r>
              <a:rPr lang="en-US" sz="2000" kern="0" dirty="0" smtClean="0">
                <a:solidFill>
                  <a:schemeClr val="bg1"/>
                </a:solidFill>
              </a:rPr>
              <a:t>Email: </a:t>
            </a:r>
            <a:r>
              <a:rPr lang="en-US" sz="2000" kern="0" dirty="0" err="1" smtClean="0">
                <a:solidFill>
                  <a:schemeClr val="bg1"/>
                </a:solidFill>
              </a:rPr>
              <a:t>daniel.l.berlin@gmail.com</a:t>
            </a:r>
            <a:endParaRPr lang="en-US" sz="2000" kern="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The Agile Estimation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Define your work </a:t>
            </a:r>
            <a:r>
              <a:rPr lang="en-US" sz="2400" dirty="0" smtClean="0"/>
              <a:t>(User Story Modeling)</a:t>
            </a:r>
            <a:endParaRPr lang="en-US" sz="2800" dirty="0" smtClean="0"/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Estimate collaboratively </a:t>
            </a:r>
            <a:r>
              <a:rPr lang="en-US" sz="2400" dirty="0" smtClean="0"/>
              <a:t>(Planning Poker)</a:t>
            </a:r>
          </a:p>
          <a:p>
            <a:pPr marL="1187446" lvl="1" indent="-742950"/>
            <a:r>
              <a:rPr lang="en-US" dirty="0" smtClean="0"/>
              <a:t>Use a unit of work, not time </a:t>
            </a:r>
            <a:r>
              <a:rPr lang="en-US" sz="2000" dirty="0" smtClean="0"/>
              <a:t>(Story Points)</a:t>
            </a:r>
          </a:p>
          <a:p>
            <a:pPr marL="1187446" lvl="1" indent="-742950"/>
            <a:r>
              <a:rPr lang="en-US" dirty="0" smtClean="0"/>
              <a:t>Increase accuracy with relative sizing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Measure real progress </a:t>
            </a:r>
            <a:r>
              <a:rPr lang="en-US" sz="2400" dirty="0" smtClean="0"/>
              <a:t>(Velocity)</a:t>
            </a: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Adapt to change </a:t>
            </a:r>
            <a:r>
              <a:rPr lang="en-US" sz="2400" dirty="0" smtClean="0"/>
              <a:t>(Re-estimation)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User Story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Narrative:</a:t>
            </a:r>
          </a:p>
          <a:p>
            <a:pPr algn="ctr">
              <a:buNone/>
            </a:pPr>
            <a:r>
              <a:rPr lang="en-US" dirty="0" smtClean="0"/>
              <a:t>(Who) wants (what) so that (why)</a:t>
            </a:r>
          </a:p>
          <a:p>
            <a:pPr algn="ctr">
              <a:buNone/>
            </a:pPr>
            <a:endParaRPr lang="en-US" dirty="0" smtClean="0"/>
          </a:p>
          <a:p>
            <a:r>
              <a:rPr lang="en-US" dirty="0" smtClean="0"/>
              <a:t>A story is a conversation starter, and gets more detailed over time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User Story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5200" y="2438400"/>
            <a:ext cx="5105400" cy="45208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008000"/>
                </a:solidFill>
              </a:rPr>
              <a:t>GOOD: </a:t>
            </a:r>
          </a:p>
          <a:p>
            <a:pPr>
              <a:buNone/>
            </a:pPr>
            <a:r>
              <a:rPr lang="en-US" sz="2800" dirty="0" smtClean="0">
                <a:solidFill>
                  <a:srgbClr val="008000"/>
                </a:solidFill>
              </a:rPr>
              <a:t>Billing wants to see a summary page of all unpaid accounts, so that they can collect payments.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BAD: 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Our company wants a new website to increase sales.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Users want rounded corners on the search button.</a:t>
            </a:r>
          </a:p>
          <a:p>
            <a:pPr>
              <a:buNone/>
            </a:pP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0400" y="2438400"/>
            <a:ext cx="3886200" cy="4520848"/>
          </a:xfrm>
          <a:prstGeom prst="rect">
            <a:avLst/>
          </a:prstGeom>
        </p:spPr>
        <p:txBody>
          <a:bodyPr vert="horz" lIns="101599" tIns="50799" rIns="101599" bIns="50799" rtlCol="0">
            <a:normAutofit lnSpcReduction="10000"/>
          </a:bodyPr>
          <a:lstStyle/>
          <a:p>
            <a:pPr marL="380996" marR="0" lvl="0" indent="-380996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Good stories satisfy INVEST: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Independent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Negotiable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Valuable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Estimable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Small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Testable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Story Modeling: </a:t>
            </a:r>
            <a:br>
              <a:rPr lang="en-US" dirty="0" smtClean="0"/>
            </a:br>
            <a:r>
              <a:rPr lang="en-US" dirty="0" smtClean="0"/>
              <a:t>				Acceptance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Story: Users want to import music from a folder so that they can include their own music in the library.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i="1" dirty="0" smtClean="0"/>
              <a:t>Given</a:t>
            </a:r>
            <a:r>
              <a:rPr lang="en-US" sz="2800" dirty="0" smtClean="0"/>
              <a:t> a user is on the "Library Folder" screen</a:t>
            </a:r>
          </a:p>
          <a:p>
            <a:r>
              <a:rPr lang="en-US" sz="2800" i="1" dirty="0" smtClean="0"/>
              <a:t>When</a:t>
            </a:r>
            <a:r>
              <a:rPr lang="en-US" sz="2800" dirty="0" smtClean="0"/>
              <a:t> the user clicks Add </a:t>
            </a:r>
            <a:r>
              <a:rPr lang="en-US" sz="2800" i="1" dirty="0" smtClean="0"/>
              <a:t>Then</a:t>
            </a:r>
            <a:r>
              <a:rPr lang="en-US" sz="2800" dirty="0" smtClean="0"/>
              <a:t> the Add Folder screen shows a radio option for "Search for Music”</a:t>
            </a:r>
          </a:p>
          <a:p>
            <a:r>
              <a:rPr lang="en-US" sz="2800" i="1" dirty="0" smtClean="0"/>
              <a:t>When</a:t>
            </a:r>
            <a:r>
              <a:rPr lang="en-US" sz="2800" dirty="0" smtClean="0"/>
              <a:t> the user saves a folder with "Search for Music" checked </a:t>
            </a:r>
            <a:r>
              <a:rPr lang="en-US" sz="2800" i="1" dirty="0" smtClean="0"/>
              <a:t>Then</a:t>
            </a:r>
            <a:r>
              <a:rPr lang="en-US" sz="2800" dirty="0" smtClean="0"/>
              <a:t> the folder is added to the list of folders.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… are an arbitrary unit of size/complexity that we use to estimate user stories in lieu of calendar time.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An alternative unit: Ideal Days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Planning Poker -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all the stories are written, </a:t>
            </a:r>
            <a:r>
              <a:rPr lang="en-US" i="1" dirty="0" smtClean="0"/>
              <a:t>prioritize</a:t>
            </a:r>
            <a:r>
              <a:rPr lang="en-US" dirty="0" smtClean="0"/>
              <a:t>!  We will estimate the high priority stories first.</a:t>
            </a:r>
          </a:p>
          <a:p>
            <a:r>
              <a:rPr lang="en-US" dirty="0" smtClean="0"/>
              <a:t>Pick a scale</a:t>
            </a:r>
          </a:p>
          <a:p>
            <a:pPr lvl="1"/>
            <a:r>
              <a:rPr lang="en-US" dirty="0" smtClean="0"/>
              <a:t>Examples: Fibonacci sequence or Powers of 2</a:t>
            </a:r>
          </a:p>
          <a:p>
            <a:r>
              <a:rPr lang="en-US" dirty="0" smtClean="0"/>
              <a:t>Pick a baseline story to set the unit size</a:t>
            </a:r>
          </a:p>
          <a:p>
            <a:pPr lvl="1"/>
            <a:r>
              <a:rPr lang="en-US" dirty="0" smtClean="0"/>
              <a:t>Make the smallest story 1 unit OR</a:t>
            </a:r>
          </a:p>
          <a:p>
            <a:pPr lvl="1"/>
            <a:r>
              <a:rPr lang="en-US" dirty="0" smtClean="0"/>
              <a:t>Choose a midsize story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Planning Poker - </a:t>
            </a:r>
            <a:r>
              <a:rPr lang="en-US" dirty="0" err="1" smtClean="0"/>
              <a:t>Gameplay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Have the story owner give a </a:t>
            </a:r>
            <a:r>
              <a:rPr lang="en-US" sz="3200" i="1" dirty="0" smtClean="0"/>
              <a:t>brief</a:t>
            </a:r>
            <a:r>
              <a:rPr lang="en-US" sz="3200" dirty="0" smtClean="0"/>
              <a:t> overview (1 min)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Everyone chooses </a:t>
            </a:r>
            <a:r>
              <a:rPr lang="en-US" sz="3200" i="1" dirty="0" smtClean="0"/>
              <a:t>one</a:t>
            </a:r>
            <a:r>
              <a:rPr lang="en-US" sz="3200" dirty="0" smtClean="0"/>
              <a:t> estimate (KEEP IT SECRET)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On the count of 3, we reveal our estimates!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Do we agree?</a:t>
            </a:r>
          </a:p>
          <a:p>
            <a:pPr marL="742950" indent="-742950">
              <a:buNone/>
            </a:pPr>
            <a:r>
              <a:rPr lang="en-US" sz="3200" dirty="0" smtClean="0"/>
              <a:t>	</a:t>
            </a:r>
            <a:r>
              <a:rPr lang="en-US" sz="3200" dirty="0" smtClean="0">
                <a:solidFill>
                  <a:schemeClr val="accent3"/>
                </a:solidFill>
              </a:rPr>
              <a:t>YES </a:t>
            </a:r>
            <a:r>
              <a:rPr lang="en-US" sz="3200" dirty="0" smtClean="0"/>
              <a:t>– We’re done!  Move on to the next story.</a:t>
            </a:r>
          </a:p>
          <a:p>
            <a:pPr marL="742950" indent="-742950">
              <a:buNone/>
            </a:pPr>
            <a:r>
              <a:rPr lang="en-US" sz="3200" dirty="0" smtClean="0"/>
              <a:t>	</a:t>
            </a:r>
            <a:r>
              <a:rPr lang="en-US" sz="3200" dirty="0" smtClean="0">
                <a:solidFill>
                  <a:schemeClr val="accent2"/>
                </a:solidFill>
              </a:rPr>
              <a:t>NO </a:t>
            </a:r>
            <a:r>
              <a:rPr lang="en-US" sz="3200" dirty="0" smtClean="0"/>
              <a:t>– </a:t>
            </a:r>
            <a:r>
              <a:rPr lang="en-US" sz="3243" dirty="0" smtClean="0"/>
              <a:t>The high and low outliers defend their positions in a </a:t>
            </a:r>
            <a:r>
              <a:rPr lang="en-US" sz="3243" i="1" dirty="0" smtClean="0"/>
              <a:t>short</a:t>
            </a:r>
            <a:r>
              <a:rPr lang="en-US" sz="3243" dirty="0" smtClean="0"/>
              <a:t> open discussion</a:t>
            </a:r>
          </a:p>
          <a:p>
            <a:pPr marL="1631941" lvl="2" indent="-742950">
              <a:buFont typeface="+mj-lt"/>
              <a:buAutoNum type="arabicPeriod"/>
            </a:pPr>
            <a:r>
              <a:rPr lang="en-US" sz="2800" dirty="0" smtClean="0"/>
              <a:t>Record any assumptions we need to make</a:t>
            </a:r>
          </a:p>
          <a:p>
            <a:pPr marL="1631941" lvl="2" indent="-742950">
              <a:buFont typeface="+mj-lt"/>
              <a:buAutoNum type="arabicPeriod"/>
            </a:pPr>
            <a:r>
              <a:rPr lang="en-US" sz="2800" dirty="0" smtClean="0"/>
              <a:t>Repeat steps 2 - 4 until we (mostly) agree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just a bucket for all your stories</a:t>
            </a:r>
          </a:p>
          <a:p>
            <a:r>
              <a:rPr lang="en-US" dirty="0" smtClean="0"/>
              <a:t>Keep it prioritized and organized!</a:t>
            </a:r>
          </a:p>
          <a:p>
            <a:r>
              <a:rPr lang="en-US" dirty="0" smtClean="0"/>
              <a:t>Pull estimated stories off this list to create an iteration plan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Usually 2-4 weeks</a:t>
            </a:r>
          </a:p>
          <a:p>
            <a:r>
              <a:rPr lang="en-US" dirty="0" smtClean="0"/>
              <a:t>Do high risk / high priority work first</a:t>
            </a:r>
          </a:p>
          <a:p>
            <a:r>
              <a:rPr lang="en-US" dirty="0" smtClean="0"/>
              <a:t>How much can you do in one iteration?</a:t>
            </a:r>
          </a:p>
          <a:p>
            <a:pPr lvl="1"/>
            <a:r>
              <a:rPr lang="en-US" dirty="0" smtClean="0"/>
              <a:t>Make sure everyone can be kept busy</a:t>
            </a:r>
          </a:p>
          <a:p>
            <a:pPr lvl="1"/>
            <a:r>
              <a:rPr lang="en-US" dirty="0" smtClean="0"/>
              <a:t>Compare with previous work, if possible</a:t>
            </a:r>
          </a:p>
          <a:p>
            <a:pPr lvl="1"/>
            <a:r>
              <a:rPr lang="en-US" dirty="0" smtClean="0"/>
              <a:t>If not, </a:t>
            </a:r>
            <a:r>
              <a:rPr lang="en-US" i="1" dirty="0" smtClean="0"/>
              <a:t>guess</a:t>
            </a:r>
            <a:r>
              <a:rPr lang="en-US" dirty="0" smtClean="0"/>
              <a:t>, it’s OK to be wrong!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Team Velocity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Velocity is the number of points you </a:t>
            </a:r>
            <a:r>
              <a:rPr lang="en-US" sz="3200" b="1" dirty="0" smtClean="0"/>
              <a:t>completed</a:t>
            </a:r>
            <a:r>
              <a:rPr lang="en-US" sz="3200" dirty="0" smtClean="0"/>
              <a:t> in previous iterations</a:t>
            </a:r>
            <a:endParaRPr lang="en-US" sz="3200" b="1" dirty="0" smtClean="0"/>
          </a:p>
          <a:p>
            <a:r>
              <a:rPr lang="en-US" sz="3200" dirty="0" smtClean="0"/>
              <a:t>Over time this number will stabilize (usually after 3 iterations)</a:t>
            </a:r>
          </a:p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Total Points / Velocity * Iteration length = </a:t>
            </a:r>
          </a:p>
          <a:p>
            <a:pPr algn="ctr">
              <a:buNone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Calendar Time!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What is Estimation?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algn="ctr">
              <a:buNone/>
            </a:pPr>
            <a:r>
              <a:rPr lang="en-US" u="sng" dirty="0" smtClean="0"/>
              <a:t>Wikipedia</a:t>
            </a:r>
            <a:r>
              <a:rPr lang="en-US" dirty="0" smtClean="0"/>
              <a:t>: Estimation is the calculated </a:t>
            </a:r>
            <a:r>
              <a:rPr lang="en-US" i="1" dirty="0" smtClean="0"/>
              <a:t>approximation</a:t>
            </a:r>
            <a:r>
              <a:rPr lang="en-US" dirty="0" smtClean="0"/>
              <a:t> of a result which is </a:t>
            </a:r>
            <a:r>
              <a:rPr lang="en-US" b="1" dirty="0" smtClean="0"/>
              <a:t>usable</a:t>
            </a:r>
            <a:r>
              <a:rPr lang="en-US" dirty="0" smtClean="0"/>
              <a:t> even if input data may be </a:t>
            </a:r>
            <a:r>
              <a:rPr lang="en-US" b="1" dirty="0" smtClean="0"/>
              <a:t>incomplete</a:t>
            </a:r>
            <a:r>
              <a:rPr lang="en-US" dirty="0" smtClean="0"/>
              <a:t> or </a:t>
            </a:r>
            <a:r>
              <a:rPr lang="en-US" b="1" dirty="0" smtClean="0"/>
              <a:t>uncertain</a:t>
            </a:r>
            <a:r>
              <a:rPr lang="en-US" dirty="0" smtClean="0"/>
              <a:t>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In software engineering, estimation is the process of speculating the amount of effort required to complete a task or set of tasks.</a:t>
            </a:r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Re-estimate when you have new information that affects your previous estimates</a:t>
            </a:r>
          </a:p>
          <a:p>
            <a:r>
              <a:rPr lang="en-US" dirty="0" smtClean="0"/>
              <a:t>Review your upcoming story estimates before each iteration, do they still make sense?</a:t>
            </a:r>
          </a:p>
          <a:p>
            <a:r>
              <a:rPr lang="en-US" dirty="0" smtClean="0"/>
              <a:t>Re-estimate if you change a story</a:t>
            </a:r>
          </a:p>
          <a:p>
            <a:r>
              <a:rPr lang="en-US" b="1" dirty="0" smtClean="0"/>
              <a:t>NEVER </a:t>
            </a:r>
            <a:r>
              <a:rPr lang="en-US" dirty="0" smtClean="0"/>
              <a:t>change an estimate after a story has entered development!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- Planning Poker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Break up into groups</a:t>
            </a:r>
          </a:p>
          <a:p>
            <a:r>
              <a:rPr lang="en-US" dirty="0" smtClean="0"/>
              <a:t>Define roles you will represent:</a:t>
            </a:r>
          </a:p>
          <a:p>
            <a:pPr lvl="1"/>
            <a:r>
              <a:rPr lang="en-US" dirty="0" smtClean="0"/>
              <a:t>Business users (2) and team members (design, dev, QA, etc) </a:t>
            </a:r>
          </a:p>
          <a:p>
            <a:r>
              <a:rPr lang="en-US" dirty="0" smtClean="0"/>
              <a:t>We work at </a:t>
            </a:r>
            <a:r>
              <a:rPr lang="en-US" dirty="0" err="1" smtClean="0"/>
              <a:t>Expedia.com</a:t>
            </a:r>
            <a:r>
              <a:rPr lang="en-US" dirty="0" smtClean="0"/>
              <a:t> and have 20 million customers. You are doing an add-on for the Customer Service team. Do a planning poker for this user story: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“</a:t>
            </a:r>
            <a:r>
              <a:rPr lang="en-US" i="1" dirty="0" smtClean="0"/>
              <a:t>Customer Service wants to search for customers by their first and last name, so that they can quickly retrieve customer information when on a call.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Do We Estimate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Planning</a:t>
            </a:r>
          </a:p>
          <a:p>
            <a:r>
              <a:rPr lang="en-US" dirty="0" smtClean="0"/>
              <a:t>Cost vs. Benefit Analysis</a:t>
            </a:r>
          </a:p>
          <a:p>
            <a:r>
              <a:rPr lang="en-US" dirty="0" smtClean="0"/>
              <a:t>Coordination with other projects</a:t>
            </a:r>
          </a:p>
          <a:p>
            <a:r>
              <a:rPr lang="en-US" dirty="0" smtClean="0"/>
              <a:t>What else?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Do We </a:t>
            </a:r>
            <a:r>
              <a:rPr lang="en-US" i="1" dirty="0" smtClean="0"/>
              <a:t>Really </a:t>
            </a:r>
            <a:r>
              <a:rPr lang="en-US" dirty="0" smtClean="0"/>
              <a:t>Estimate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8600" y="6248400"/>
            <a:ext cx="7086600" cy="8382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To avoid </a:t>
            </a:r>
            <a:r>
              <a:rPr lang="en-US" b="1" i="1" dirty="0" smtClean="0"/>
              <a:t>stressful </a:t>
            </a:r>
            <a:r>
              <a:rPr lang="en-US" i="1" dirty="0" smtClean="0"/>
              <a:t>situations!!</a:t>
            </a:r>
            <a:endParaRPr lang="en-US" dirty="0" smtClean="0"/>
          </a:p>
          <a:p>
            <a:pPr algn="ctr"/>
            <a:endParaRPr lang="en-US" dirty="0" smtClean="0"/>
          </a:p>
        </p:txBody>
      </p:sp>
      <p:pic>
        <p:nvPicPr>
          <p:cNvPr id="4" name="Picture 3" descr="stressedcat1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815" y="1905000"/>
            <a:ext cx="6544785" cy="42672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Common Problems with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/>
              <a:t>Calendar time is </a:t>
            </a:r>
            <a:r>
              <a:rPr lang="en-US" sz="4000" i="1" dirty="0" smtClean="0"/>
              <a:t>not</a:t>
            </a:r>
            <a:r>
              <a:rPr lang="en-US" sz="4000" dirty="0" smtClean="0"/>
              <a:t> a measure of effort.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Manager: “How long will this take?”</a:t>
            </a:r>
          </a:p>
          <a:p>
            <a:pPr>
              <a:buNone/>
            </a:pPr>
            <a:r>
              <a:rPr lang="en-US" dirty="0" smtClean="0"/>
              <a:t>Engineer: “Do you mean if I worked full time on JUST THIS, or with my other work?”</a:t>
            </a:r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Common Problems with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/>
              <a:t>One’s </a:t>
            </a:r>
            <a:r>
              <a:rPr lang="en-US" sz="4000" i="1" dirty="0" smtClean="0"/>
              <a:t>mountain </a:t>
            </a:r>
            <a:r>
              <a:rPr lang="en-US" sz="4000" dirty="0" smtClean="0"/>
              <a:t>is another’s </a:t>
            </a:r>
            <a:r>
              <a:rPr lang="en-US" sz="4000" i="1" dirty="0" smtClean="0"/>
              <a:t>molehill</a:t>
            </a:r>
            <a:r>
              <a:rPr lang="en-US" sz="4000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Manager: “Joe said it would take three weeks.”</a:t>
            </a:r>
          </a:p>
          <a:p>
            <a:pPr>
              <a:buNone/>
            </a:pPr>
            <a:r>
              <a:rPr lang="en-US" dirty="0" smtClean="0"/>
              <a:t>Engineer: “What!? He’s wrong, the </a:t>
            </a:r>
            <a:r>
              <a:rPr lang="en-US" dirty="0" err="1" smtClean="0"/>
              <a:t>MountainCrusher</a:t>
            </a:r>
            <a:r>
              <a:rPr lang="en-US" dirty="0" smtClean="0"/>
              <a:t> library already does that, and I have a copy right here.”</a:t>
            </a:r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Common Problems with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/>
              <a:t>Estimates have a </a:t>
            </a:r>
            <a:r>
              <a:rPr lang="en-US" sz="4000" i="1" dirty="0" smtClean="0"/>
              <a:t>short shelf-life</a:t>
            </a:r>
            <a:r>
              <a:rPr lang="en-US" sz="4000" dirty="0" smtClean="0"/>
              <a:t>.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Manager: “Why is this taking so long!?  You said this would only be two days!”</a:t>
            </a:r>
          </a:p>
          <a:p>
            <a:pPr>
              <a:buNone/>
            </a:pPr>
            <a:r>
              <a:rPr lang="en-US" dirty="0" smtClean="0"/>
              <a:t>Engineer: “But I said that 4 months ago!  The current system architecture makes this feature much harder to build.”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Common Problems with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/>
              <a:t>It is easier to estimate the </a:t>
            </a:r>
            <a:r>
              <a:rPr lang="en-US" sz="4000" i="1" dirty="0" smtClean="0"/>
              <a:t>near </a:t>
            </a:r>
            <a:r>
              <a:rPr lang="en-US" sz="4000" dirty="0" smtClean="0"/>
              <a:t>future.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Manager: “How long will it take to do Z?”</a:t>
            </a:r>
          </a:p>
          <a:p>
            <a:pPr>
              <a:buNone/>
            </a:pPr>
            <a:r>
              <a:rPr lang="en-US" dirty="0" smtClean="0"/>
              <a:t>Engineer: “I haven’t even done B yet!”</a:t>
            </a:r>
          </a:p>
          <a:p>
            <a:pPr>
              <a:buNone/>
            </a:pPr>
            <a:r>
              <a:rPr lang="en-US" dirty="0" smtClean="0"/>
              <a:t>Manager: “How long for B?”</a:t>
            </a:r>
          </a:p>
          <a:p>
            <a:pPr>
              <a:buNone/>
            </a:pPr>
            <a:r>
              <a:rPr lang="en-US" dirty="0" smtClean="0"/>
              <a:t>Engineer: “Hmm… Maybe a week or so.”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4000" dirty="0" smtClean="0"/>
              <a:t>Agile estimation avoids</a:t>
            </a:r>
            <a:r>
              <a:rPr lang="en-US" dirty="0" smtClean="0"/>
              <a:t> </a:t>
            </a:r>
            <a:r>
              <a:rPr lang="en-US" sz="4000" dirty="0" smtClean="0"/>
              <a:t>these common problems </a:t>
            </a:r>
            <a:r>
              <a:rPr lang="en-US" sz="3200" dirty="0" smtClean="0"/>
              <a:t>(and more) </a:t>
            </a:r>
            <a:r>
              <a:rPr lang="en-US" sz="4000" dirty="0" smtClean="0"/>
              <a:t>by taking a more </a:t>
            </a:r>
            <a:r>
              <a:rPr lang="en-US" sz="4000" i="1" dirty="0" smtClean="0"/>
              <a:t>practical approach </a:t>
            </a:r>
            <a:r>
              <a:rPr lang="en-US" sz="4000" dirty="0" smtClean="0"/>
              <a:t>to estimating work.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gile Firestarter 2009 Master Styl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TechEd2007_template</Template>
  <TotalTime>1278</TotalTime>
  <Pages>0</Pages>
  <Words>1462</Words>
  <Characters>0</Characters>
  <Application>Microsoft Macintosh PowerPoint</Application>
  <PresentationFormat>Custom</PresentationFormat>
  <Lines>0</Lines>
  <Paragraphs>172</Paragraphs>
  <Slides>21</Slides>
  <Notes>21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Agile Firestarter 2009 Master Style Template</vt:lpstr>
      <vt:lpstr>Agile Estimation and Planning</vt:lpstr>
      <vt:lpstr>What is Estimation?</vt:lpstr>
      <vt:lpstr>Why Do We Estimate Work?</vt:lpstr>
      <vt:lpstr>Why Do We Really Estimate Work?</vt:lpstr>
      <vt:lpstr>Common Problems with Estimation</vt:lpstr>
      <vt:lpstr>Common Problems with Estimation</vt:lpstr>
      <vt:lpstr>Common Problems with Estimation</vt:lpstr>
      <vt:lpstr>Common Problems with Estimation</vt:lpstr>
      <vt:lpstr>Slide 9</vt:lpstr>
      <vt:lpstr>The Agile Estimation Process</vt:lpstr>
      <vt:lpstr>User Story Modeling</vt:lpstr>
      <vt:lpstr>User Story Modeling</vt:lpstr>
      <vt:lpstr>User Story Modeling:      Acceptance Criteria</vt:lpstr>
      <vt:lpstr>Story Points</vt:lpstr>
      <vt:lpstr>Planning Poker - Preparation</vt:lpstr>
      <vt:lpstr>Planning Poker - Gameplay</vt:lpstr>
      <vt:lpstr>Story Backlog</vt:lpstr>
      <vt:lpstr>Iteration Plan</vt:lpstr>
      <vt:lpstr>Team Velocity </vt:lpstr>
      <vt:lpstr>Re-estimation</vt:lpstr>
      <vt:lpstr>Lab - Planning Poker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Scrum</dc:title>
  <dc:creator>Stephen Forte</dc:creator>
  <cp:lastModifiedBy>Daniel Berlin</cp:lastModifiedBy>
  <cp:revision>299</cp:revision>
  <dcterms:created xsi:type="dcterms:W3CDTF">2010-11-13T00:57:56Z</dcterms:created>
  <dcterms:modified xsi:type="dcterms:W3CDTF">2010-11-13T01:52:03Z</dcterms:modified>
</cp:coreProperties>
</file>