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6" r:id="rId1"/>
  </p:sldMasterIdLst>
  <p:notesMasterIdLst>
    <p:notesMasterId r:id="rId23"/>
  </p:notesMasterIdLst>
  <p:sldIdLst>
    <p:sldId id="499" r:id="rId2"/>
    <p:sldId id="524" r:id="rId3"/>
    <p:sldId id="546" r:id="rId4"/>
    <p:sldId id="547" r:id="rId5"/>
    <p:sldId id="523" r:id="rId6"/>
    <p:sldId id="540" r:id="rId7"/>
    <p:sldId id="541" r:id="rId8"/>
    <p:sldId id="543" r:id="rId9"/>
    <p:sldId id="525" r:id="rId10"/>
    <p:sldId id="526" r:id="rId11"/>
    <p:sldId id="518" r:id="rId12"/>
    <p:sldId id="544" r:id="rId13"/>
    <p:sldId id="545" r:id="rId14"/>
    <p:sldId id="519" r:id="rId15"/>
    <p:sldId id="517" r:id="rId16"/>
    <p:sldId id="548" r:id="rId17"/>
    <p:sldId id="528" r:id="rId18"/>
    <p:sldId id="521" r:id="rId19"/>
    <p:sldId id="520" r:id="rId20"/>
    <p:sldId id="522" r:id="rId21"/>
    <p:sldId id="538" r:id="rId2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7" autoAdjust="0"/>
    <p:restoredTop sz="90968" autoAdjust="0"/>
  </p:normalViewPr>
  <p:slideViewPr>
    <p:cSldViewPr>
      <p:cViewPr>
        <p:scale>
          <a:sx n="81" d="100"/>
          <a:sy n="81" d="100"/>
        </p:scale>
        <p:origin x="-2130" y="-43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Don’t talk about your credentials, no one really cares, and you have too much content to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present some</a:t>
            </a:r>
            <a:r>
              <a:rPr lang="en-US" baseline="0" dirty="0" smtClean="0"/>
              <a:t> best practices for following this process.</a:t>
            </a:r>
          </a:p>
          <a:p>
            <a:r>
              <a:rPr lang="en-US" baseline="0" dirty="0" smtClean="0"/>
              <a:t>Time: 0:08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Who – Who will benefit from the feature</a:t>
            </a:r>
          </a:p>
          <a:p>
            <a:r>
              <a:rPr lang="en-US" baseline="0" dirty="0" smtClean="0"/>
              <a:t>What – What is the feature</a:t>
            </a:r>
          </a:p>
          <a:p>
            <a:r>
              <a:rPr lang="en-US" baseline="0" dirty="0" smtClean="0"/>
              <a:t>*Why – Why is most important to help empower engineers to make value decisions based on an understanding of the motivation behind the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– Can</a:t>
            </a:r>
            <a:r>
              <a:rPr lang="en-US" baseline="0" dirty="0" smtClean="0"/>
              <a:t> be done in any order without depending on each other.</a:t>
            </a:r>
          </a:p>
          <a:p>
            <a:r>
              <a:rPr lang="en-US" baseline="0" dirty="0" smtClean="0"/>
              <a:t>Negotiable – Leaves some detail up for debate about implementation or approach</a:t>
            </a:r>
          </a:p>
          <a:p>
            <a:r>
              <a:rPr lang="en-US" baseline="0" dirty="0" smtClean="0"/>
              <a:t>Valuable – Offers users real value</a:t>
            </a:r>
          </a:p>
          <a:p>
            <a:r>
              <a:rPr lang="en-US" baseline="0" dirty="0" smtClean="0"/>
              <a:t>Estimable – Has enough information to be able to estimate it</a:t>
            </a:r>
          </a:p>
          <a:p>
            <a:r>
              <a:rPr lang="en-US" baseline="0" dirty="0" smtClean="0"/>
              <a:t>Small – Large pieces of work need to be broken down</a:t>
            </a:r>
          </a:p>
          <a:p>
            <a:r>
              <a:rPr lang="en-US" baseline="0" dirty="0" smtClean="0"/>
              <a:t>Testable – Has well defined criteria for testing that the work is DONE.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Only include necessary detail.  </a:t>
            </a:r>
            <a:r>
              <a:rPr lang="en-US" dirty="0" smtClean="0"/>
              <a:t>AND</a:t>
            </a:r>
            <a:r>
              <a:rPr lang="en-US" baseline="0" dirty="0" smtClean="0"/>
              <a:t> is also acceptable language.</a:t>
            </a:r>
          </a:p>
          <a:p>
            <a:r>
              <a:rPr lang="en-US" baseline="0" dirty="0" smtClean="0"/>
              <a:t>Key Point: This formatting helps you better define your work and avoid communication problems.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en-US" baseline="0" dirty="0" smtClean="0"/>
              <a:t> for questions about user stories and defining your work!</a:t>
            </a:r>
          </a:p>
          <a:p>
            <a:r>
              <a:rPr lang="en-US" baseline="0" dirty="0" smtClean="0"/>
              <a:t>Time: 0:18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people use Ideal Days – I advise against it because as confusing as a new term is, it’s worse to try to redefine a term people think they already understand.  I promise that if you use Ideal Days, people will think this means one calendar day, and that is INCORRECT.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nonlinear scale to account for having less detailed information about bigger pieces of work.  These scales lose resolution as they increase and work very well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Planning Poker!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note cards or a tool like Rally,</a:t>
            </a:r>
            <a:r>
              <a:rPr lang="en-US" baseline="0" dirty="0" smtClean="0"/>
              <a:t> Mingle, Lighthouse, </a:t>
            </a:r>
            <a:r>
              <a:rPr lang="en-US" baseline="0" dirty="0" err="1" smtClean="0"/>
              <a:t>FogBugz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Bugzilla</a:t>
            </a:r>
            <a:r>
              <a:rPr lang="en-US" baseline="0" dirty="0" smtClean="0"/>
              <a:t> to keep track of your backlog.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0:33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Iterations and Velocity!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nutshell: We’re going to use incomplete</a:t>
            </a:r>
            <a:r>
              <a:rPr lang="en-US" baseline="0" dirty="0" smtClean="0"/>
              <a:t> and uncertain information to approximate our work efforts before we undertake a big project, and this is going to be valuable to us, </a:t>
            </a:r>
            <a:r>
              <a:rPr lang="en-US" baseline="0" smtClean="0"/>
              <a:t>I 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don’t change story estimates</a:t>
            </a:r>
            <a:r>
              <a:rPr lang="en-US" baseline="0" dirty="0" smtClean="0"/>
              <a:t> after dev starts because you want your estimation to happen in a consistent way, before you start working.  Estimates are ESTIMATES, not a record of actual time.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</a:p>
          <a:p>
            <a:r>
              <a:rPr lang="en-US" dirty="0" smtClean="0"/>
              <a:t>Time 0:40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for</a:t>
            </a:r>
            <a:r>
              <a:rPr lang="en-US" baseline="0" dirty="0" smtClean="0"/>
              <a:t> suggestions why we might estimate.</a:t>
            </a:r>
          </a:p>
          <a:p>
            <a:r>
              <a:rPr lang="en-US" dirty="0" smtClean="0"/>
              <a:t>Time</a:t>
            </a:r>
            <a:r>
              <a:rPr lang="en-US" baseline="0" dirty="0" smtClean="0"/>
              <a:t>: 0:02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Typically, poor (or no) estimation leads directly to overworking as deadlines loom.  Then we cut corners and wind up with messy software that is difficult to </a:t>
            </a:r>
            <a:r>
              <a:rPr lang="en-US" baseline="0" smtClean="0"/>
              <a:t>maintain.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practical, I mean ‘proven to work better by trial</a:t>
            </a:r>
            <a:r>
              <a:rPr lang="en-US" baseline="0" dirty="0" smtClean="0"/>
              <a:t> and error’!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12426" y="508000"/>
            <a:ext cx="2581026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Philadelphia Winter 2011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 and Planning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Dan Berlin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Twitter: @</a:t>
            </a:r>
            <a:r>
              <a:rPr lang="en-US" sz="2400" kern="0" dirty="0" err="1" smtClean="0">
                <a:solidFill>
                  <a:schemeClr val="bg1"/>
                </a:solidFill>
              </a:rPr>
              <a:t>DanBerlin</a:t>
            </a:r>
            <a:endParaRPr lang="en-US" sz="2400" kern="0" dirty="0" smtClean="0">
              <a:solidFill>
                <a:schemeClr val="bg1"/>
              </a:solidFill>
            </a:endParaRP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Email: </a:t>
            </a:r>
            <a:r>
              <a:rPr lang="en-US" sz="2000" kern="0" dirty="0" err="1" smtClean="0">
                <a:solidFill>
                  <a:schemeClr val="bg1"/>
                </a:solidFill>
              </a:rPr>
              <a:t>daniel.l.berlin@gmail.com</a:t>
            </a:r>
            <a:endParaRPr lang="en-US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The Agile Estimation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Estimate collaboratively </a:t>
            </a:r>
            <a:r>
              <a:rPr lang="en-US" sz="2400" dirty="0" smtClean="0"/>
              <a:t>(Planning Poker)</a:t>
            </a:r>
          </a:p>
          <a:p>
            <a:pPr marL="1187446" lvl="1" indent="-742950"/>
            <a:r>
              <a:rPr lang="en-US" dirty="0" smtClean="0"/>
              <a:t>Use a unit of work, not time </a:t>
            </a:r>
            <a:r>
              <a:rPr lang="en-US" sz="2000" dirty="0" smtClean="0"/>
              <a:t>(Story Points)</a:t>
            </a:r>
          </a:p>
          <a:p>
            <a:pPr marL="1187446" lvl="1" indent="-742950"/>
            <a:r>
              <a:rPr lang="en-US" dirty="0" smtClean="0"/>
              <a:t>Increase accuracy with relative sizing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Narrative:</a:t>
            </a:r>
          </a:p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054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wants to see a summary page of all unpaid accounts, so that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are an arbitrary unit of size/complexity that we use to estimate user stories in lieu of calendar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  We will estimate the high priority stories first.</a:t>
            </a:r>
          </a:p>
          <a:p>
            <a:r>
              <a:rPr lang="en-US" dirty="0" smtClean="0"/>
              <a:t>Pick a scale</a:t>
            </a:r>
          </a:p>
          <a:p>
            <a:pPr lvl="1"/>
            <a:r>
              <a:rPr lang="en-US" dirty="0" smtClean="0"/>
              <a:t>Examples: Fibonacci sequence or Powers of 2</a:t>
            </a:r>
          </a:p>
          <a:p>
            <a:r>
              <a:rPr lang="en-US" dirty="0" smtClean="0"/>
              <a:t>Pick a baseline story to set the unit size</a:t>
            </a:r>
          </a:p>
          <a:p>
            <a:pPr lvl="1"/>
            <a:r>
              <a:rPr lang="en-US" dirty="0" smtClean="0"/>
              <a:t>Make the smallest story 1 unit OR</a:t>
            </a:r>
          </a:p>
          <a:p>
            <a:pPr lvl="1"/>
            <a:r>
              <a:rPr lang="en-US" dirty="0" smtClean="0"/>
              <a:t>Choose a midsize story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Have the story owner give a </a:t>
            </a:r>
            <a:r>
              <a:rPr lang="en-US" sz="3200" i="1" dirty="0" smtClean="0"/>
              <a:t>brief</a:t>
            </a:r>
            <a:r>
              <a:rPr lang="en-US" sz="3200" dirty="0" smtClean="0"/>
              <a:t> overview (1 min)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Everyone chooses </a:t>
            </a:r>
            <a:r>
              <a:rPr lang="en-US" sz="3200" i="1" dirty="0" smtClean="0"/>
              <a:t>one</a:t>
            </a:r>
            <a:r>
              <a:rPr lang="en-US" sz="3200" dirty="0" smtClean="0"/>
              <a:t> estimate (KEEP IT SECRET)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On the count of 3, we reveal our estimates!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Do we agree?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3"/>
                </a:solidFill>
              </a:rPr>
              <a:t>YES </a:t>
            </a:r>
            <a:r>
              <a:rPr lang="en-US" sz="3200" dirty="0" smtClean="0"/>
              <a:t>– We’re done!  Move on to the next story.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NO </a:t>
            </a:r>
            <a:r>
              <a:rPr lang="en-US" sz="3200" dirty="0" smtClean="0"/>
              <a:t>– </a:t>
            </a:r>
            <a:r>
              <a:rPr lang="en-US" sz="3243" dirty="0" smtClean="0"/>
              <a:t>The high and low outliers defend their positions in a </a:t>
            </a:r>
            <a:r>
              <a:rPr lang="en-US" sz="3243" i="1" dirty="0" smtClean="0"/>
              <a:t>short</a:t>
            </a:r>
            <a:r>
              <a:rPr lang="en-US" sz="3243" dirty="0" smtClean="0"/>
              <a:t> open discussion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Record any assumptions we need to make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Repeat steps 2 - 4 until we (mostly) agree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prioritized and organized!</a:t>
            </a:r>
          </a:p>
          <a:p>
            <a:r>
              <a:rPr lang="en-US" dirty="0" smtClean="0"/>
              <a:t>Pull estimated stories off this list to create an iteration plan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Make sure everyone can be kept busy</a:t>
            </a:r>
          </a:p>
          <a:p>
            <a:pPr lvl="1"/>
            <a:r>
              <a:rPr lang="en-US" dirty="0" smtClean="0"/>
              <a:t>Compare with previous work, if possible</a:t>
            </a:r>
          </a:p>
          <a:p>
            <a:pPr lvl="1"/>
            <a:r>
              <a:rPr lang="en-US" dirty="0" smtClean="0"/>
              <a:t>If not, </a:t>
            </a:r>
            <a:r>
              <a:rPr lang="en-US" i="1" dirty="0" smtClean="0"/>
              <a:t>guess</a:t>
            </a:r>
            <a:r>
              <a:rPr lang="en-US" dirty="0" smtClean="0"/>
              <a:t>, it’s OK to be wrong!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</a:t>
            </a:r>
            <a:r>
              <a:rPr lang="en-US" sz="3200" b="1" dirty="0" smtClean="0"/>
              <a:t>completed</a:t>
            </a:r>
            <a:r>
              <a:rPr lang="en-US" sz="3200" dirty="0" smtClean="0"/>
              <a:t> in previous iterations</a:t>
            </a:r>
            <a:endParaRPr lang="en-US" sz="3200" b="1" dirty="0" smtClean="0"/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Total Points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Estimation?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</a:t>
            </a:r>
            <a:r>
              <a:rPr lang="en-US" b="1" dirty="0" smtClean="0"/>
              <a:t>incomplete</a:t>
            </a:r>
            <a:r>
              <a:rPr lang="en-US" dirty="0" smtClean="0"/>
              <a:t> or </a:t>
            </a:r>
            <a:r>
              <a:rPr lang="en-US" b="1" dirty="0" smtClean="0"/>
              <a:t>uncertain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software engineering, estimation is the process of speculating the amount of effort required to complete a task or set of tasks.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your upcoming story estimates before each iteration, do they still make sense?</a:t>
            </a:r>
          </a:p>
          <a:p>
            <a:r>
              <a:rPr lang="en-US" dirty="0" smtClean="0"/>
              <a:t>Re-estimate if you change a story</a:t>
            </a:r>
          </a:p>
          <a:p>
            <a:r>
              <a:rPr lang="en-US" b="1" dirty="0" smtClean="0"/>
              <a:t>NEVER </a:t>
            </a:r>
            <a:r>
              <a:rPr lang="en-US" dirty="0" smtClean="0"/>
              <a:t>change an estimate after a story has entered development!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Cost vs. Benefit Analysis</a:t>
            </a:r>
          </a:p>
          <a:p>
            <a:r>
              <a:rPr lang="en-US" dirty="0" smtClean="0"/>
              <a:t>Coordination with other projects</a:t>
            </a:r>
          </a:p>
          <a:p>
            <a:r>
              <a:rPr lang="en-US" dirty="0" smtClean="0"/>
              <a:t>What else?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</a:t>
            </a:r>
            <a:r>
              <a:rPr lang="en-US" i="1" dirty="0" smtClean="0"/>
              <a:t>Really </a:t>
            </a:r>
            <a:r>
              <a:rPr lang="en-US" dirty="0" smtClean="0"/>
              <a:t>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6248400"/>
            <a:ext cx="7086600" cy="83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To avoid </a:t>
            </a:r>
            <a:r>
              <a:rPr lang="en-US" b="1" i="1" dirty="0" smtClean="0"/>
              <a:t>stressful </a:t>
            </a:r>
            <a:r>
              <a:rPr lang="en-US" i="1" dirty="0" smtClean="0"/>
              <a:t>situations!!</a:t>
            </a: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4" name="Picture 3" descr="stressedcat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15" y="1905000"/>
            <a:ext cx="6544785" cy="4267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Calendar time is </a:t>
            </a:r>
            <a:r>
              <a:rPr lang="en-US" sz="4000" i="1" dirty="0" smtClean="0"/>
              <a:t>not</a:t>
            </a:r>
            <a:r>
              <a:rPr lang="en-US" sz="4000" dirty="0" smtClean="0"/>
              <a:t> a measure of effort.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One’s </a:t>
            </a:r>
            <a:r>
              <a:rPr lang="en-US" sz="4000" i="1" dirty="0" smtClean="0"/>
              <a:t>mountain </a:t>
            </a:r>
            <a:r>
              <a:rPr lang="en-US" sz="4000" dirty="0" smtClean="0"/>
              <a:t>is another’s </a:t>
            </a:r>
            <a:r>
              <a:rPr lang="en-US" sz="4000" i="1" dirty="0" smtClean="0"/>
              <a:t>molehill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Estimates have a </a:t>
            </a:r>
            <a:r>
              <a:rPr lang="en-US" sz="4000" i="1" dirty="0" smtClean="0"/>
              <a:t>short shelf-life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“But 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is easier to estimate the </a:t>
            </a:r>
            <a:r>
              <a:rPr lang="en-US" sz="4000" i="1" dirty="0" smtClean="0"/>
              <a:t>near </a:t>
            </a:r>
            <a:r>
              <a:rPr lang="en-US" sz="4000" dirty="0" smtClean="0"/>
              <a:t>future.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it take to do Z?”</a:t>
            </a:r>
          </a:p>
          <a:p>
            <a:pPr>
              <a:buNone/>
            </a:pPr>
            <a:r>
              <a:rPr lang="en-US" dirty="0" smtClean="0"/>
              <a:t>Engineer: “I haven’t even done B yet!”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“Hmm… Maybe a week or so.”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1278</TotalTime>
  <Pages>0</Pages>
  <Words>1361</Words>
  <Characters>0</Characters>
  <Application>Microsoft Office PowerPoint</Application>
  <PresentationFormat>Custom</PresentationFormat>
  <Lines>0</Lines>
  <Paragraphs>172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Agile Firestarter 2009 Master Style Template</vt:lpstr>
      <vt:lpstr>Agile Estimation and Planning</vt:lpstr>
      <vt:lpstr>What is Estimation?</vt:lpstr>
      <vt:lpstr>Why Do We Estimate Work?</vt:lpstr>
      <vt:lpstr>Why Do We Really Estimate Work?</vt:lpstr>
      <vt:lpstr>Common Problems with Estimation</vt:lpstr>
      <vt:lpstr>Common Problems with Estimation</vt:lpstr>
      <vt:lpstr>Common Problems with Estimation</vt:lpstr>
      <vt:lpstr>Common Problems with Estimation</vt:lpstr>
      <vt:lpstr>PowerPoint Presentation</vt:lpstr>
      <vt:lpstr>The Agile Estimation Process</vt:lpstr>
      <vt:lpstr>User Story Modeling</vt:lpstr>
      <vt:lpstr>User Story Modeling</vt:lpstr>
      <vt:lpstr>User Story Modeling:      Acceptance Criteria</vt:lpstr>
      <vt:lpstr>Story Points</vt:lpstr>
      <vt:lpstr>Planning Poker - Preparation</vt:lpstr>
      <vt:lpstr>Planning Poker - Gameplay</vt:lpstr>
      <vt:lpstr>Story Backlog</vt:lpstr>
      <vt:lpstr>Iteration Plan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Steve Bohlen</cp:lastModifiedBy>
  <cp:revision>300</cp:revision>
  <dcterms:created xsi:type="dcterms:W3CDTF">2010-11-13T00:57:56Z</dcterms:created>
  <dcterms:modified xsi:type="dcterms:W3CDTF">2011-01-15T13:24:17Z</dcterms:modified>
</cp:coreProperties>
</file>