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6" r:id="rId3"/>
    <p:sldId id="350" r:id="rId4"/>
    <p:sldId id="351" r:id="rId5"/>
    <p:sldId id="352" r:id="rId6"/>
    <p:sldId id="349" r:id="rId7"/>
    <p:sldId id="357" r:id="rId8"/>
    <p:sldId id="345" r:id="rId9"/>
    <p:sldId id="317" r:id="rId10"/>
    <p:sldId id="339" r:id="rId11"/>
    <p:sldId id="296" r:id="rId12"/>
    <p:sldId id="288" r:id="rId13"/>
    <p:sldId id="289" r:id="rId14"/>
    <p:sldId id="353" r:id="rId15"/>
    <p:sldId id="332" r:id="rId16"/>
    <p:sldId id="335" r:id="rId17"/>
    <p:sldId id="327" r:id="rId18"/>
    <p:sldId id="273" r:id="rId19"/>
    <p:sldId id="308" r:id="rId20"/>
    <p:sldId id="356" r:id="rId21"/>
    <p:sldId id="355" r:id="rId22"/>
    <p:sldId id="309" r:id="rId23"/>
    <p:sldId id="310" r:id="rId24"/>
    <p:sldId id="337" r:id="rId25"/>
    <p:sldId id="344" r:id="rId26"/>
    <p:sldId id="314" r:id="rId27"/>
    <p:sldId id="358" r:id="rId28"/>
    <p:sldId id="315" r:id="rId29"/>
    <p:sldId id="303" r:id="rId30"/>
    <p:sldId id="3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A7305"/>
    <a:srgbClr val="FB74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84398" autoAdjust="0"/>
  </p:normalViewPr>
  <p:slideViewPr>
    <p:cSldViewPr>
      <p:cViewPr varScale="1">
        <p:scale>
          <a:sx n="82" d="100"/>
          <a:sy n="82" d="100"/>
        </p:scale>
        <p:origin x="-14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EB702-D7E0-47FB-B46E-B9A7159888E1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7C67-602F-4448-A46E-CD2D3D1C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7C67-602F-4448-A46E-CD2D3D1C72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B0CCF-B330-4631-B054-84752D37B2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Insider-Out design = write the code, decide</a:t>
            </a:r>
            <a:r>
              <a:rPr lang="en-US" baseline="0" dirty="0" smtClean="0"/>
              <a:t> what the method signature will looks like based on what the code requires. Then somehow makes it work with other classes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Outside-In design = decide what you want the class to do (i.e. the concept, inputs, outputs), then write the code that satisfies the requirement.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Many design issues</a:t>
            </a:r>
            <a:r>
              <a:rPr lang="en-US" baseline="0" dirty="0" smtClean="0"/>
              <a:t> can be uncovered by the simple fact that your classes are being consumed by more than one consumer. Code is no longer a ‘one-off special’.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7C67-602F-4448-A46E-CD2D3D1C729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35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7C67-602F-4448-A46E-CD2D3D1C72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7C67-602F-4448-A46E-CD2D3D1C72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9405DD-D749-4849-A381-9C73646C7D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63760-AD59-4B98-9FBB-09E85FBC36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9405DD-D749-4849-A381-9C73646C7D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9405DD-D749-4849-A381-9C73646C7D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“How would I</a:t>
            </a:r>
            <a:r>
              <a:rPr lang="en-US" baseline="0" dirty="0" smtClean="0"/>
              <a:t> use that method?”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8E6D9-9428-4AB7-80CD-41087BC728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63760-AD59-4B98-9FBB-09E85FBC36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D91FA-21B0-44DE-AA45-6F3A99104F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ghtrope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86400" y="2057400"/>
            <a:ext cx="2468880" cy="26426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0"/>
            <a:ext cx="7772400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534400" cy="1600200"/>
          </a:xfrm>
        </p:spPr>
        <p:txBody>
          <a:bodyPr rtlCol="0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Alex Hung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CTO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Ballyhoo Software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799" y="372806"/>
            <a:ext cx="1673352" cy="559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57200"/>
            <a:ext cx="2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 </a:t>
            </a:r>
            <a:r>
              <a:rPr lang="en-US" dirty="0" smtClean="0">
                <a:solidFill>
                  <a:schemeClr val="bg1"/>
                </a:solidFill>
              </a:rPr>
              <a:t>Winter </a:t>
            </a:r>
            <a:r>
              <a:rPr lang="en-US" i="0" baseline="0" dirty="0" smtClean="0">
                <a:solidFill>
                  <a:schemeClr val="bg1"/>
                </a:solidFill>
              </a:rPr>
              <a:t>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smtClean="0"/>
              <a:t>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 rtlCol="0">
            <a:noAutofit/>
          </a:bodyPr>
          <a:lstStyle/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Primary purpose is to test public interface of one or more classes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As Isolated as possible (hence ‘unit’)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Independent of other system components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If your test touches something else you didn’t develop but your app depends on to run (database, web service, etc.) then it’s not a unit test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Sandboxed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No side-effects to the environment allowed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Typically run via a unit test framework 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NUnit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MbUnit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What is Test-Driven Development?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5131" y="2895600"/>
            <a:ext cx="449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Testing </a:t>
            </a:r>
            <a:r>
              <a:rPr lang="en-US" sz="4000" i="1" dirty="0" smtClean="0">
                <a:solidFill>
                  <a:schemeClr val="bg1">
                    <a:lumMod val="85000"/>
                  </a:schemeClr>
                </a:solidFill>
              </a:rPr>
              <a:t>while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coding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549652" y="3962400"/>
            <a:ext cx="404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not </a:t>
            </a:r>
            <a:r>
              <a:rPr lang="en-US" sz="4000" i="1" dirty="0" smtClean="0">
                <a:solidFill>
                  <a:schemeClr val="bg1">
                    <a:lumMod val="85000"/>
                  </a:schemeClr>
                </a:solidFill>
              </a:rPr>
              <a:t>before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 or </a:t>
            </a:r>
            <a:r>
              <a:rPr lang="en-US" sz="4000" i="1" dirty="0" smtClean="0">
                <a:solidFill>
                  <a:schemeClr val="bg1">
                    <a:lumMod val="85000"/>
                  </a:schemeClr>
                </a:solidFill>
              </a:rPr>
              <a:t>after</a:t>
            </a:r>
            <a:endParaRPr lang="en-US" sz="4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What is Test-Driven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1752600"/>
          </a:xfrm>
        </p:spPr>
        <p:txBody>
          <a:bodyPr vert="horz" rtlCol="0">
            <a:noAutofit/>
          </a:bodyPr>
          <a:lstStyle/>
          <a:p>
            <a:pPr algn="ctr">
              <a:buNone/>
              <a:defRPr/>
            </a:pPr>
            <a:r>
              <a:rPr lang="en-US" dirty="0" smtClean="0"/>
              <a:t>Think “Test-Driven Design”</a:t>
            </a:r>
          </a:p>
          <a:p>
            <a:pPr algn="ctr">
              <a:buNone/>
              <a:defRPr/>
            </a:pPr>
            <a:r>
              <a:rPr lang="en-US" dirty="0" smtClean="0"/>
              <a:t>or</a:t>
            </a:r>
          </a:p>
          <a:p>
            <a:pPr algn="ctr">
              <a:buNone/>
              <a:defRPr/>
            </a:pPr>
            <a:r>
              <a:rPr lang="en-US" dirty="0" smtClean="0"/>
              <a:t>“Specification-Driven-Development”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4419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Consider your design from the perspective of the consumers of your methods, classes,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5985" y="5562600"/>
            <a:ext cx="6892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Outside-In design instead of Inside-Out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What is Test-Driven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600"/>
          </a:xfrm>
        </p:spPr>
        <p:txBody>
          <a:bodyPr vert="horz" rtlCol="0">
            <a:noAutofit/>
          </a:bodyPr>
          <a:lstStyle/>
          <a:p>
            <a:pPr algn="ctr">
              <a:buNone/>
              <a:defRPr/>
            </a:pPr>
            <a:r>
              <a:rPr lang="en-US" dirty="0" smtClean="0"/>
              <a:t>“</a:t>
            </a:r>
            <a:r>
              <a:rPr lang="en-US" dirty="0"/>
              <a:t>How-Do-I-Use-This-Driven-Development”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8077200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white">
                    <a:lumMod val="85000"/>
                  </a:prstClr>
                </a:solidFill>
              </a:rPr>
              <a:t>For every line of code you write, ask yourself a simple (but powerful) question: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0234" y="5562600"/>
            <a:ext cx="408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800" i="1" dirty="0" smtClean="0">
                <a:solidFill>
                  <a:prstClr val="white">
                    <a:lumMod val="85000"/>
                  </a:prstClr>
                </a:solidFill>
              </a:rPr>
              <a:t>“HOW WILL I TEST THAT?”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6477000" cy="4840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19413"/>
            <a:ext cx="7772400" cy="1500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Wait, why do you mean by that?!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TDD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93414"/>
            <a:ext cx="82296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Every class and method immediately has at least </a:t>
            </a:r>
            <a:r>
              <a:rPr lang="en-US" sz="2800" b="1" i="1" cap="all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en-US" sz="2800" b="1" cap="al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consumers:</a:t>
            </a:r>
          </a:p>
          <a:p>
            <a:pPr marL="285750" indent="-285750">
              <a:spcBef>
                <a:spcPct val="20000"/>
              </a:spcBef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</a:rPr>
              <a:t>	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	Your </a:t>
            </a:r>
            <a:r>
              <a:rPr lang="en-US" sz="2800" b="1" i="1" cap="all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 and your </a:t>
            </a:r>
            <a:r>
              <a:rPr lang="en-US" sz="2800" b="1" i="1" cap="all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30369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Better-isolated code leads to easier to extend, enhance, replace, maintain (lifecycle costs)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Benefits of TDD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673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Less likely to write code that you eventually don’t need</a:t>
            </a:r>
            <a:endParaRPr lang="en-US" sz="2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36515"/>
            <a:ext cx="82296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Write nothing that you </a:t>
            </a:r>
            <a:r>
              <a:rPr lang="en-US" sz="2800" i="1" dirty="0" smtClean="0">
                <a:solidFill>
                  <a:prstClr val="white">
                    <a:lumMod val="85000"/>
                  </a:prstClr>
                </a:solidFill>
              </a:rPr>
              <a:t>think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 you will need</a:t>
            </a:r>
          </a:p>
          <a:p>
            <a:pPr marL="228600" indent="-228600">
              <a:spcBef>
                <a:spcPct val="20000"/>
              </a:spcBef>
              <a:defRPr/>
            </a:pPr>
            <a:r>
              <a:rPr lang="en-US" sz="2800" dirty="0">
                <a:solidFill>
                  <a:prstClr val="white">
                    <a:lumMod val="85000"/>
                  </a:prstClr>
                </a:solidFill>
              </a:rPr>
              <a:t>	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(YAGNI – You </a:t>
            </a:r>
            <a:r>
              <a:rPr lang="en-US" sz="2800" dirty="0" err="1" smtClean="0">
                <a:solidFill>
                  <a:prstClr val="white">
                    <a:lumMod val="85000"/>
                  </a:prstClr>
                </a:solidFill>
              </a:rPr>
              <a:t>Ain’t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 Gonna Need It!)</a:t>
            </a:r>
            <a:endParaRPr lang="en-US" sz="28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06569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Waiting until code is written to write the tests often means hard (impossible?) to test code!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Our First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19413"/>
            <a:ext cx="7772400" cy="1500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Enough talking, let’s write some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4400" y="5791200"/>
            <a:ext cx="2743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Test Fixture </a:t>
            </a:r>
            <a:r>
              <a:rPr lang="en-US" dirty="0" err="1">
                <a:latin typeface="+mj-lt"/>
              </a:rPr>
              <a:t>TearDown</a:t>
            </a:r>
            <a:endParaRPr lang="en-US" dirty="0">
              <a:latin typeface="+mj-lt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057400" y="5410200"/>
            <a:ext cx="533400" cy="381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4800600"/>
            <a:ext cx="2743200" cy="609600"/>
          </a:xfrm>
          <a:prstGeom prst="round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C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Test </a:t>
            </a:r>
            <a:r>
              <a:rPr lang="en-US" dirty="0" err="1">
                <a:latin typeface="+mj-lt"/>
              </a:rPr>
              <a:t>TearDown</a:t>
            </a:r>
            <a:endParaRPr lang="en-US" dirty="0">
              <a:latin typeface="+mj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057400" y="3429000"/>
            <a:ext cx="533400" cy="381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Unit Test Flow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2819400"/>
            <a:ext cx="2743200" cy="609600"/>
          </a:xfrm>
          <a:prstGeom prst="roundRect">
            <a:avLst/>
          </a:prstGeom>
          <a:gradFill>
            <a:gsLst>
              <a:gs pos="0">
                <a:srgbClr val="C00000"/>
              </a:gs>
              <a:gs pos="80000">
                <a:srgbClr val="FF0000"/>
              </a:gs>
              <a:gs pos="100000">
                <a:srgbClr val="FFC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Test </a:t>
            </a:r>
            <a:r>
              <a:rPr lang="en-US" dirty="0" err="1">
                <a:latin typeface="+mj-lt"/>
              </a:rPr>
              <a:t>SetUp</a:t>
            </a:r>
            <a:endParaRPr lang="en-US" dirty="0"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057400" y="2438400"/>
            <a:ext cx="533400" cy="381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27432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Test Fixture </a:t>
            </a:r>
            <a:r>
              <a:rPr lang="en-US" dirty="0" err="1">
                <a:latin typeface="+mj-lt"/>
              </a:rPr>
              <a:t>SetUp</a:t>
            </a:r>
            <a:endParaRPr lang="en-US" dirty="0"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410200" y="1676400"/>
            <a:ext cx="2133600" cy="990600"/>
          </a:xfrm>
          <a:prstGeom prst="wedgeRoundRectCallout">
            <a:avLst>
              <a:gd name="adj1" fmla="val -131688"/>
              <a:gd name="adj2" fmla="val -73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Once before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any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tests are run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410200" y="2743200"/>
            <a:ext cx="2133600" cy="990600"/>
          </a:xfrm>
          <a:prstGeom prst="wedgeRoundRectCallout">
            <a:avLst>
              <a:gd name="adj1" fmla="val -132532"/>
              <a:gd name="adj2" fmla="val -10910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Once before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each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test is run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10200" y="4495800"/>
            <a:ext cx="2133600" cy="990600"/>
          </a:xfrm>
          <a:prstGeom prst="wedgeRoundRectCallout">
            <a:avLst>
              <a:gd name="adj1" fmla="val -132379"/>
              <a:gd name="adj2" fmla="val 1417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Once after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each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test is run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5410200" y="5562600"/>
            <a:ext cx="2133600" cy="990600"/>
          </a:xfrm>
          <a:prstGeom prst="wedgeRoundRectCallout">
            <a:avLst>
              <a:gd name="adj1" fmla="val -133333"/>
              <a:gd name="adj2" fmla="val 635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Once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after </a:t>
            </a:r>
            <a:r>
              <a:rPr lang="en-US" i="1" dirty="0" smtClean="0">
                <a:solidFill>
                  <a:srgbClr val="000000"/>
                </a:solidFill>
                <a:latin typeface="+mj-lt"/>
              </a:rPr>
              <a:t>all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tests are run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4400" y="3810000"/>
            <a:ext cx="27432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Test</a:t>
            </a:r>
            <a:endParaRPr lang="en-US" dirty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057400" y="4419600"/>
            <a:ext cx="533400" cy="3810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5400000">
            <a:off x="1028700" y="4305300"/>
            <a:ext cx="4191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Ping-Pong Pair Programming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9532" y="2819400"/>
            <a:ext cx="18288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a failing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2861732"/>
            <a:ext cx="18288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code to get it to pass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072468" y="5223935"/>
            <a:ext cx="1828800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next failing test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5181600"/>
            <a:ext cx="1828800" cy="1066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code to get it to pass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438400" y="3048000"/>
            <a:ext cx="1600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81500" y="4229100"/>
            <a:ext cx="1219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2362201" y="5410200"/>
            <a:ext cx="16002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762000" y="4191000"/>
            <a:ext cx="1295400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4600" y="2514600"/>
            <a:ext cx="266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Two heads are better than One</a:t>
            </a:r>
          </a:p>
          <a:p>
            <a:pPr marL="342900" indent="-34290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Writing code isn’t the time-consuming part,</a:t>
            </a:r>
          </a:p>
          <a:p>
            <a:pPr marL="342900" indent="-342900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Thinking about what to write is!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2133600"/>
            <a:ext cx="1945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Developer 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2133600"/>
            <a:ext cx="1945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Developer 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 rtlCol="0">
            <a:normAutofit/>
          </a:bodyPr>
          <a:lstStyle/>
          <a:p>
            <a:pPr algn="ctr">
              <a:buNone/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Why Test-Driven Development?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buNone/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What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is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It?</a:t>
            </a:r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Demo &amp; Lab</a:t>
            </a:r>
          </a:p>
        </p:txBody>
      </p:sp>
    </p:spTree>
    <p:extLst>
      <p:ext uri="{BB962C8B-B14F-4D97-AF65-F5344CB8AC3E}">
        <p14:creationId xmlns:p14="http://schemas.microsoft.com/office/powerpoint/2010/main" val="7718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Ping-pong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19413"/>
            <a:ext cx="7772400" cy="1500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Let us show you how that</a:t>
            </a:r>
            <a:r>
              <a:rPr lang="fr-FR" dirty="0" smtClean="0"/>
              <a:t>’</a:t>
            </a:r>
            <a:r>
              <a:rPr lang="en-US" dirty="0" smtClean="0"/>
              <a:t>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981200"/>
            <a:ext cx="7848600" cy="449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7848600" cy="449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ln/>
                <a:solidFill>
                  <a:schemeClr val="accent3"/>
                </a:solidFill>
              </a:rPr>
              <a:t>GREEN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981200"/>
            <a:ext cx="7848600" cy="4495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REFACTOR</a:t>
            </a:r>
          </a:p>
        </p:txBody>
      </p:sp>
      <p:sp>
        <p:nvSpPr>
          <p:cNvPr id="2253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Process</a:t>
            </a:r>
          </a:p>
        </p:txBody>
      </p:sp>
      <p:sp>
        <p:nvSpPr>
          <p:cNvPr id="8" name="Rounded Rectangle 7"/>
          <p:cNvSpPr/>
          <p:nvPr/>
        </p:nvSpPr>
        <p:spPr>
          <a:xfrm rot="19504527">
            <a:off x="1609267" y="3875048"/>
            <a:ext cx="6210836" cy="654438"/>
          </a:xfrm>
          <a:prstGeom prst="roundRect">
            <a:avLst/>
          </a:prstGeom>
          <a:solidFill>
            <a:srgbClr val="FF97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…mercilessly!</a:t>
            </a:r>
          </a:p>
        </p:txBody>
      </p:sp>
    </p:spTree>
    <p:extLst>
      <p:ext uri="{BB962C8B-B14F-4D97-AF65-F5344CB8AC3E}">
        <p14:creationId xmlns:p14="http://schemas.microsoft.com/office/powerpoint/2010/main" val="1818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Calculating primes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19413"/>
            <a:ext cx="7772400" cy="1500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Coding 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553200" cy="4572000"/>
          </a:xfrm>
        </p:spPr>
        <p:txBody>
          <a:bodyPr vert="horz"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Calculate Prime Numbers between 1-10,000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A positive integer divisible only by 1 and itself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By definition, 0 and 1 are </a:t>
            </a:r>
            <a:r>
              <a:rPr lang="en-US" i="1" dirty="0" smtClean="0">
                <a:solidFill>
                  <a:schemeClr val="bg1"/>
                </a:solidFill>
              </a:rPr>
              <a:t>non-</a:t>
            </a:r>
            <a:r>
              <a:rPr lang="en-US" dirty="0" smtClean="0">
                <a:solidFill>
                  <a:schemeClr val="bg1"/>
                </a:solidFill>
              </a:rPr>
              <a:t>prime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Write results to the console as follows: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Multiple lines of 5 comma-separated values each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Every 10 lines, insert a line indicating the count of the primes output thus far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43800" y="2057400"/>
            <a:ext cx="1371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FFC000"/>
                </a:solidFill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US" sz="3200" dirty="0" smtClean="0">
                <a:solidFill>
                  <a:srgbClr val="FFC000"/>
                </a:solidFill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US" sz="3200" dirty="0" smtClean="0">
                <a:solidFill>
                  <a:srgbClr val="FFC000"/>
                </a:solidFill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US" sz="3200" dirty="0" smtClean="0">
                <a:solidFill>
                  <a:srgbClr val="FFC000"/>
                </a:solidFill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Count: 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n,n,n,n,n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4"/>
    </mc:Choice>
    <mc:Fallback xmlns="">
      <p:transition spd="slow" advTm="553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1000" y="1447800"/>
            <a:ext cx="6400800" cy="9906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Write a Failing 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81200" y="2667000"/>
            <a:ext cx="6400800" cy="9906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/>
              <a:t>Get it to 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76600" y="4343400"/>
            <a:ext cx="6400800" cy="990600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perspectiveContrastingRightFacing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err="1"/>
              <a:t>Refactor</a:t>
            </a:r>
            <a:r>
              <a:rPr lang="en-US" sz="4400" dirty="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"/>
    </mc:Choice>
    <mc:Fallback xmlns="">
      <p:transition spd="slow" advTm="5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Now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305800" cy="2971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Find someone to pair with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Decide on features to implement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Write the test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 test to green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Rinse &amp; Repeat</a:t>
            </a:r>
          </a:p>
        </p:txBody>
      </p:sp>
      <p:sp>
        <p:nvSpPr>
          <p:cNvPr id="5" name="Curved Right Arrow 4"/>
          <p:cNvSpPr/>
          <p:nvPr/>
        </p:nvSpPr>
        <p:spPr>
          <a:xfrm flipV="1">
            <a:off x="1600200" y="3796482"/>
            <a:ext cx="1402313" cy="1385118"/>
          </a:xfrm>
          <a:prstGeom prst="curved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6" name="Curved Right Arrow 5"/>
          <p:cNvSpPr/>
          <p:nvPr/>
        </p:nvSpPr>
        <p:spPr>
          <a:xfrm flipH="1">
            <a:off x="6217687" y="3886200"/>
            <a:ext cx="1402313" cy="1385118"/>
          </a:xfrm>
          <a:prstGeom prst="curved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1460315" y="5715000"/>
            <a:ext cx="622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Remember: </a:t>
            </a:r>
            <a:r>
              <a:rPr lang="en-US" sz="3600" b="1" dirty="0" smtClean="0">
                <a:solidFill>
                  <a:srgbClr val="FF0000"/>
                </a:solidFill>
              </a:rPr>
              <a:t>Failure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i="1" dirty="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sz="3600" dirty="0" smtClean="0">
                <a:solidFill>
                  <a:schemeClr val="bg1"/>
                </a:solidFill>
              </a:rPr>
              <a:t> an option!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0"/>
    </mc:Choice>
    <mc:Fallback xmlns="">
      <p:transition spd="slow" advTm="6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Ways to think about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z="3765" dirty="0" smtClean="0"/>
              <a:t>Unit Testing is…</a:t>
            </a:r>
          </a:p>
          <a:p>
            <a:pPr lvl="1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An alternative to spending your life in the debugger</a:t>
            </a:r>
          </a:p>
          <a:p>
            <a:pPr lvl="1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 way to validate that your code is aligned with your intent</a:t>
            </a:r>
          </a:p>
          <a:p>
            <a:pPr lvl="2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‘it compiles’ is a validation of the syntax of your code</a:t>
            </a:r>
          </a:p>
          <a:p>
            <a:pPr lvl="2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‘it passes the unit tests’ is a validation of the behavior of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Ways to think about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z="3765" dirty="0" smtClean="0"/>
              <a:t>Unit Testing is…</a:t>
            </a:r>
          </a:p>
          <a:p>
            <a:pPr lvl="1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An hedge against future bugs</a:t>
            </a:r>
          </a:p>
          <a:p>
            <a:pPr lvl="2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Prevents regression bugs (oops, I broke it!)</a:t>
            </a:r>
          </a:p>
          <a:p>
            <a:pPr lvl="1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 safety-net that allows you to experiment with your design</a:t>
            </a:r>
          </a:p>
          <a:p>
            <a:pPr lvl="2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‘What-if’ can be safely explored</a:t>
            </a:r>
          </a:p>
          <a:p>
            <a:pPr lvl="2">
              <a:buNone/>
              <a:defRPr/>
            </a:pP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No code is ‘hands-off for fear of something breaking’</a:t>
            </a:r>
          </a:p>
        </p:txBody>
      </p:sp>
    </p:spTree>
    <p:extLst>
      <p:ext uri="{BB962C8B-B14F-4D97-AF65-F5344CB8AC3E}">
        <p14:creationId xmlns:p14="http://schemas.microsoft.com/office/powerpoint/2010/main" val="1679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Ways to think about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sz="3600" dirty="0" smtClean="0"/>
              <a:t>Unit Testing is not…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Going to save you any time in the project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…until someone changes the project requirements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799" y="372806"/>
            <a:ext cx="1673352" cy="559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57200"/>
            <a:ext cx="2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Winter</a:t>
            </a:r>
            <a:r>
              <a:rPr lang="en-US" i="0" baseline="0" dirty="0" smtClean="0">
                <a:solidFill>
                  <a:schemeClr val="bg1"/>
                </a:solidFill>
              </a:rPr>
              <a:t> 2011</a:t>
            </a:r>
            <a:endParaRPr lang="en-US" i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1220884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1295400"/>
            <a:ext cx="4807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solidFill>
                  <a:schemeClr val="bg1">
                    <a:lumMod val="85000"/>
                  </a:schemeClr>
                </a:solidFill>
              </a:rPr>
              <a:t>Test-Drive Development: 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hu-HU" dirty="0" smtClean="0">
                <a:solidFill>
                  <a:schemeClr val="bg1">
                    <a:lumMod val="85000"/>
                  </a:schemeClr>
                </a:solidFill>
              </a:rPr>
              <a:t>y Example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–</a:t>
            </a:r>
            <a:r>
              <a:rPr lang="hu-HU" dirty="0" smtClean="0">
                <a:solidFill>
                  <a:schemeClr val="bg1">
                    <a:lumMod val="85000"/>
                  </a:schemeClr>
                </a:solidFill>
              </a:rPr>
              <a:t> Kent Beck</a:t>
            </a:r>
          </a:p>
          <a:p>
            <a:r>
              <a:rPr lang="hu-HU" dirty="0" smtClean="0">
                <a:solidFill>
                  <a:schemeClr val="bg1">
                    <a:lumMod val="85000"/>
                  </a:schemeClr>
                </a:solidFill>
              </a:rPr>
              <a:t>http</a:t>
            </a:r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://amzn.com/</a:t>
            </a:r>
            <a:r>
              <a:rPr lang="hu-HU" dirty="0" smtClean="0">
                <a:solidFill>
                  <a:schemeClr val="bg1">
                    <a:lumMod val="85000"/>
                  </a:schemeClr>
                </a:solidFill>
              </a:rPr>
              <a:t>0321146530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0"/>
            <a:ext cx="1219200" cy="15118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6000" y="3048000"/>
            <a:ext cx="3825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solidFill>
                  <a:srgbClr val="D9D9D9"/>
                </a:solidFill>
              </a:rPr>
              <a:t>The Art of Unit Testing </a:t>
            </a:r>
            <a:r>
              <a:rPr lang="en-US" dirty="0" smtClean="0">
                <a:solidFill>
                  <a:srgbClr val="D9D9D9"/>
                </a:solidFill>
              </a:rPr>
              <a:t>–</a:t>
            </a:r>
            <a:r>
              <a:rPr lang="hu-HU" dirty="0" smtClean="0">
                <a:solidFill>
                  <a:srgbClr val="D9D9D9"/>
                </a:solidFill>
              </a:rPr>
              <a:t> Roy Osherove</a:t>
            </a:r>
          </a:p>
          <a:p>
            <a:r>
              <a:rPr lang="hu-HU" dirty="0" smtClean="0">
                <a:solidFill>
                  <a:srgbClr val="D9D9D9"/>
                </a:solidFill>
              </a:rPr>
              <a:t>http</a:t>
            </a:r>
            <a:r>
              <a:rPr lang="hu-HU" dirty="0">
                <a:solidFill>
                  <a:srgbClr val="D9D9D9"/>
                </a:solidFill>
              </a:rPr>
              <a:t>://amzn.com/1933988274</a:t>
            </a:r>
            <a:endParaRPr lang="en-US" dirty="0">
              <a:solidFill>
                <a:srgbClr val="D9D9D9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1" y="4800600"/>
            <a:ext cx="1219200" cy="14798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86000" y="4800600"/>
            <a:ext cx="58094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solidFill>
                  <a:srgbClr val="D9D9D9"/>
                </a:solidFill>
              </a:rPr>
              <a:t>Test-Drive Development in Microsoft .NET </a:t>
            </a:r>
            <a:r>
              <a:rPr lang="en-US" dirty="0" smtClean="0">
                <a:solidFill>
                  <a:srgbClr val="D9D9D9"/>
                </a:solidFill>
              </a:rPr>
              <a:t>–</a:t>
            </a:r>
            <a:r>
              <a:rPr lang="hu-HU" dirty="0" smtClean="0">
                <a:solidFill>
                  <a:srgbClr val="D9D9D9"/>
                </a:solidFill>
              </a:rPr>
              <a:t> James Newkirk, </a:t>
            </a:r>
          </a:p>
          <a:p>
            <a:r>
              <a:rPr lang="hu-HU" dirty="0" smtClean="0">
                <a:solidFill>
                  <a:srgbClr val="D9D9D9"/>
                </a:solidFill>
              </a:rPr>
              <a:t>Alexei Vorontsov</a:t>
            </a:r>
          </a:p>
          <a:p>
            <a:r>
              <a:rPr lang="hu-HU" dirty="0" smtClean="0">
                <a:solidFill>
                  <a:srgbClr val="D9D9D9"/>
                </a:solidFill>
              </a:rPr>
              <a:t>http</a:t>
            </a:r>
            <a:r>
              <a:rPr lang="hu-HU" dirty="0">
                <a:solidFill>
                  <a:srgbClr val="D9D9D9"/>
                </a:solidFill>
              </a:rPr>
              <a:t>://amzn.com/0735619484</a:t>
            </a:r>
            <a:endParaRPr lang="en-US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71600"/>
          </a:xfrm>
        </p:spPr>
        <p:txBody>
          <a:bodyPr anchor="t">
            <a:normAutofit fontScale="90000"/>
          </a:bodyPr>
          <a:lstStyle/>
          <a:p>
            <a:pPr algn="ctr" eaLnBrk="1" hangingPunct="1"/>
            <a:r>
              <a:rPr lang="en-US" dirty="0" smtClean="0"/>
              <a:t>Why Test-Driven Development is “agile”?</a:t>
            </a:r>
          </a:p>
        </p:txBody>
      </p:sp>
      <p:pic>
        <p:nvPicPr>
          <p:cNvPr id="4" name="Content Placeholder 3" descr="2008-audi-a4-32-slin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3" r="-13543"/>
          <a:stretch>
            <a:fillRect/>
          </a:stretch>
        </p:blipFill>
        <p:spPr>
          <a:xfrm>
            <a:off x="1678125" y="2590800"/>
            <a:ext cx="5787751" cy="2861498"/>
          </a:xfrm>
        </p:spPr>
      </p:pic>
      <p:sp>
        <p:nvSpPr>
          <p:cNvPr id="6" name="TextBox 5"/>
          <p:cNvSpPr txBox="1"/>
          <p:nvPr/>
        </p:nvSpPr>
        <p:spPr>
          <a:xfrm>
            <a:off x="533400" y="5486400"/>
            <a:ext cx="80772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white">
                    <a:lumMod val="85000"/>
                  </a:prstClr>
                </a:solidFill>
              </a:rPr>
              <a:t>Transmission change ~= days</a:t>
            </a:r>
          </a:p>
        </p:txBody>
      </p:sp>
    </p:spTree>
    <p:extLst>
      <p:ext uri="{BB962C8B-B14F-4D97-AF65-F5344CB8AC3E}">
        <p14:creationId xmlns:p14="http://schemas.microsoft.com/office/powerpoint/2010/main" val="26849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486400"/>
            <a:ext cx="8534400" cy="12192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</a:rPr>
              <a:t>AlexHung</a:t>
            </a:r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alex.y.hung@gmail.com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799" y="372806"/>
            <a:ext cx="1673352" cy="559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57200"/>
            <a:ext cx="2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Winter</a:t>
            </a:r>
            <a:r>
              <a:rPr lang="en-US" i="0" baseline="0" dirty="0" smtClean="0">
                <a:solidFill>
                  <a:schemeClr val="bg1"/>
                </a:solidFill>
              </a:rPr>
              <a:t> 2011</a:t>
            </a:r>
            <a:endParaRPr lang="en-US" i="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3482975"/>
            <a:ext cx="7772400" cy="8604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71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Why Test-Driven Development is “agile”?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6213" y="2590800"/>
            <a:ext cx="4131575" cy="2861498"/>
          </a:xfrm>
        </p:spPr>
      </p:pic>
      <p:sp>
        <p:nvSpPr>
          <p:cNvPr id="6" name="TextBox 5"/>
          <p:cNvSpPr txBox="1"/>
          <p:nvPr/>
        </p:nvSpPr>
        <p:spPr>
          <a:xfrm>
            <a:off x="533400" y="5486400"/>
            <a:ext cx="8077200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Transmission + rear suspensions + rear </a:t>
            </a:r>
            <a:r>
              <a:rPr lang="en-US" sz="2800" dirty="0" err="1" smtClean="0">
                <a:solidFill>
                  <a:prstClr val="white">
                    <a:lumMod val="85000"/>
                  </a:prstClr>
                </a:solidFill>
              </a:rPr>
              <a:t>subframe</a:t>
            </a:r>
            <a:r>
              <a:rPr lang="en-US" sz="2800" dirty="0" smtClean="0">
                <a:solidFill>
                  <a:prstClr val="white">
                    <a:lumMod val="85000"/>
                  </a:prstClr>
                </a:solidFill>
              </a:rPr>
              <a:t> change ~= 3.5 hours!</a:t>
            </a:r>
          </a:p>
        </p:txBody>
      </p:sp>
    </p:spTree>
    <p:extLst>
      <p:ext uri="{BB962C8B-B14F-4D97-AF65-F5344CB8AC3E}">
        <p14:creationId xmlns:p14="http://schemas.microsoft.com/office/powerpoint/2010/main" val="16789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71600"/>
          </a:xfrm>
        </p:spPr>
        <p:txBody>
          <a:bodyPr anchor="t">
            <a:normAutofit fontScale="90000"/>
          </a:bodyPr>
          <a:lstStyle/>
          <a:p>
            <a:pPr algn="ctr" eaLnBrk="1" hangingPunct="1"/>
            <a:r>
              <a:rPr lang="en-US" dirty="0" smtClean="0"/>
              <a:t>How is Test-Driven Development “agile”?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8429" y="2667000"/>
            <a:ext cx="3960771" cy="2743200"/>
          </a:xfrm>
        </p:spPr>
      </p:pic>
      <p:pic>
        <p:nvPicPr>
          <p:cNvPr id="5" name="Content Placeholder 3" descr="2008-audi-a4-32-sline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3" r="-13543"/>
          <a:stretch>
            <a:fillRect/>
          </a:stretch>
        </p:blipFill>
        <p:spPr>
          <a:xfrm>
            <a:off x="-304800" y="2667000"/>
            <a:ext cx="5479502" cy="27090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3124200"/>
            <a:ext cx="419100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1430">
                  <a:solidFill>
                    <a:srgbClr val="FA7305"/>
                  </a:solidFill>
                </a:ln>
                <a:solidFill>
                  <a:srgbClr val="FB7405"/>
                </a:solidFill>
                <a:effectLst>
                  <a:outerShdw blurRad="80010" dist="40005" dir="50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Not Designed for change!</a:t>
            </a:r>
            <a:endParaRPr lang="en-US" sz="5400" b="1" dirty="0">
              <a:ln w="11430">
                <a:solidFill>
                  <a:srgbClr val="FA7305"/>
                </a:solidFill>
              </a:ln>
              <a:solidFill>
                <a:srgbClr val="FB7405"/>
              </a:solidFill>
              <a:effectLst>
                <a:outerShdw blurRad="80010" dist="40005" dir="504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3124200"/>
            <a:ext cx="419100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620000"/>
              </a:camera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11430">
                  <a:solidFill>
                    <a:srgbClr val="FA7305"/>
                  </a:solidFill>
                </a:ln>
                <a:solidFill>
                  <a:srgbClr val="FB7405"/>
                </a:solidFill>
                <a:effectLst>
                  <a:outerShdw blurRad="80010" dist="40005" dir="504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Designed for change!</a:t>
            </a:r>
            <a:endParaRPr lang="en-US" sz="5400" b="1" dirty="0">
              <a:ln w="11430">
                <a:solidFill>
                  <a:srgbClr val="FA7305"/>
                </a:solidFill>
              </a:ln>
              <a:solidFill>
                <a:srgbClr val="FB7405"/>
              </a:solidFill>
              <a:effectLst>
                <a:outerShdw blurRad="80010" dist="40005" dir="504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486400"/>
            <a:ext cx="42672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prstClr val="white">
                    <a:lumMod val="85000"/>
                  </a:prstClr>
                </a:solidFill>
              </a:rPr>
              <a:t>Transmission change ~=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5486400"/>
            <a:ext cx="4114800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 smtClean="0">
                <a:solidFill>
                  <a:prstClr val="white">
                    <a:lumMod val="85000"/>
                  </a:prstClr>
                </a:solidFill>
              </a:rPr>
              <a:t>Transmission + rear suspensions + rear </a:t>
            </a:r>
            <a:r>
              <a:rPr lang="en-US" sz="2000" dirty="0" err="1" smtClean="0">
                <a:solidFill>
                  <a:prstClr val="white">
                    <a:lumMod val="85000"/>
                  </a:prstClr>
                </a:solidFill>
              </a:rPr>
              <a:t>subframe</a:t>
            </a:r>
            <a:r>
              <a:rPr lang="en-US" sz="2000" dirty="0" smtClean="0">
                <a:solidFill>
                  <a:prstClr val="white">
                    <a:lumMod val="85000"/>
                  </a:prstClr>
                </a:solidFill>
              </a:rPr>
              <a:t> change ~= 3.5 hours!</a:t>
            </a:r>
          </a:p>
        </p:txBody>
      </p:sp>
    </p:spTree>
    <p:extLst>
      <p:ext uri="{BB962C8B-B14F-4D97-AF65-F5344CB8AC3E}">
        <p14:creationId xmlns:p14="http://schemas.microsoft.com/office/powerpoint/2010/main" val="11984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71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How is Test-Driven Development </a:t>
            </a:r>
            <a:r>
              <a:rPr lang="en-US" dirty="0"/>
              <a:t>“agile”?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600"/>
          </a:xfrm>
        </p:spPr>
        <p:txBody>
          <a:bodyPr vert="horz" rtlCol="0">
            <a:noAutofit/>
          </a:bodyPr>
          <a:lstStyle/>
          <a:p>
            <a:pPr algn="ctr">
              <a:buNone/>
              <a:defRPr/>
            </a:pPr>
            <a:r>
              <a:rPr lang="en-US" dirty="0" smtClean="0"/>
              <a:t>Ability to responds to change</a:t>
            </a:r>
          </a:p>
          <a:p>
            <a:pPr algn="ctr">
              <a:buNone/>
              <a:defRPr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80772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white">
                    <a:lumMod val="85000"/>
                  </a:prstClr>
                </a:solidFill>
              </a:rPr>
              <a:t>TDD allows code to be changed/refactored quickly, easily, and </a:t>
            </a:r>
            <a:r>
              <a:rPr lang="en-US" sz="3200" b="1" dirty="0" smtClean="0">
                <a:solidFill>
                  <a:srgbClr val="FA7305"/>
                </a:solidFill>
              </a:rPr>
              <a:t>safely</a:t>
            </a:r>
            <a:r>
              <a:rPr lang="en-US" sz="3200" dirty="0" smtClean="0">
                <a:solidFill>
                  <a:prstClr val="white">
                    <a:lumMod val="85000"/>
                  </a:prstClr>
                </a:solidFill>
              </a:rPr>
              <a:t> in response to change in requirement,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33084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371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How is Test-Driven Development </a:t>
            </a:r>
            <a:r>
              <a:rPr lang="en-US" dirty="0"/>
              <a:t>“agile”?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609600"/>
          </a:xfrm>
        </p:spPr>
        <p:txBody>
          <a:bodyPr vert="horz" rtlCol="0">
            <a:noAutofit/>
          </a:bodyPr>
          <a:lstStyle/>
          <a:p>
            <a:pPr algn="ctr">
              <a:buNone/>
              <a:defRPr/>
            </a:pPr>
            <a:r>
              <a:rPr lang="en-US" dirty="0" smtClean="0"/>
              <a:t>Feedback on change</a:t>
            </a:r>
          </a:p>
          <a:p>
            <a:pPr algn="ctr">
              <a:buNone/>
              <a:defRPr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807720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smtClean="0">
                <a:solidFill>
                  <a:prstClr val="white">
                    <a:lumMod val="85000"/>
                  </a:prstClr>
                </a:solidFill>
              </a:rPr>
              <a:t>TDD provides quick feedback on code changes, especially non-obvious, unexpected effect.</a:t>
            </a:r>
          </a:p>
        </p:txBody>
      </p:sp>
    </p:spTree>
    <p:extLst>
      <p:ext uri="{BB962C8B-B14F-4D97-AF65-F5344CB8AC3E}">
        <p14:creationId xmlns:p14="http://schemas.microsoft.com/office/powerpoint/2010/main" val="33863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Rationale for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Non-Debatable Software Engineering Facts: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There will always be bugs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Complex programs have more bugs than simple programs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Code is more maintainable when its divided into bite-sized chunks</a:t>
            </a:r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rgbClr val="FFC000"/>
                </a:solidFill>
              </a:rPr>
              <a:t>The cost of fixing a bug escalates non-linearly over time as the project progresses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1676400"/>
            <a:ext cx="7391400" cy="4648200"/>
          </a:xfrm>
          <a:prstGeom prst="roundRect">
            <a:avLst>
              <a:gd name="adj" fmla="val 9411"/>
            </a:avLst>
          </a:prstGeom>
          <a:solidFill>
            <a:srgbClr val="FF97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‘Code Complete’ Defect Cost Graph</a:t>
            </a:r>
          </a:p>
        </p:txBody>
      </p:sp>
      <p:pic>
        <p:nvPicPr>
          <p:cNvPr id="16390" name="Picture 2" descr="C:\_Microdesk\Microdesk Softworks Logo\new mdesk logo\Untitled-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6188" y="1752600"/>
            <a:ext cx="66024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1027</Words>
  <Application>Microsoft Office PowerPoint</Application>
  <PresentationFormat>On-screen Show (4:3)</PresentationFormat>
  <Paragraphs>188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Test-Driven Development</vt:lpstr>
      <vt:lpstr>Agenda</vt:lpstr>
      <vt:lpstr>Why Test-Driven Development is “agile”?</vt:lpstr>
      <vt:lpstr>Why Test-Driven Development is “agile”?</vt:lpstr>
      <vt:lpstr>How is Test-Driven Development “agile”?</vt:lpstr>
      <vt:lpstr>How is Test-Driven Development “agile”?</vt:lpstr>
      <vt:lpstr>How is Test-Driven Development “agile”?</vt:lpstr>
      <vt:lpstr>The Rationale for Unit Tests</vt:lpstr>
      <vt:lpstr>‘Code Complete’ Defect Cost Graph</vt:lpstr>
      <vt:lpstr>What is Unit Testing?</vt:lpstr>
      <vt:lpstr>What is Test-Driven Development?</vt:lpstr>
      <vt:lpstr>What is Test-Driven Development?</vt:lpstr>
      <vt:lpstr>What is Test-Driven Development?</vt:lpstr>
      <vt:lpstr>Code example</vt:lpstr>
      <vt:lpstr>Benefits of TDD</vt:lpstr>
      <vt:lpstr>Benefits of TDD</vt:lpstr>
      <vt:lpstr>Our First Test</vt:lpstr>
      <vt:lpstr>Unit Test Flow</vt:lpstr>
      <vt:lpstr>Ping-Pong Pair Programming</vt:lpstr>
      <vt:lpstr>Ping-pong demo</vt:lpstr>
      <vt:lpstr>The Process</vt:lpstr>
      <vt:lpstr>Calculating primes</vt:lpstr>
      <vt:lpstr>Problem Statement</vt:lpstr>
      <vt:lpstr>PowerPoint Presentation</vt:lpstr>
      <vt:lpstr>Now GO!</vt:lpstr>
      <vt:lpstr>Ways to think about Unit Testing</vt:lpstr>
      <vt:lpstr>Ways to think about Unit Testing</vt:lpstr>
      <vt:lpstr>Ways to think about Unit Testing</vt:lpstr>
      <vt:lpstr>PowerPoint Presentation</vt:lpstr>
      <vt:lpstr>Questions?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Alex Hung</cp:lastModifiedBy>
  <cp:revision>186</cp:revision>
  <dcterms:created xsi:type="dcterms:W3CDTF">2010-04-03T05:11:04Z</dcterms:created>
  <dcterms:modified xsi:type="dcterms:W3CDTF">2011-01-23T15:21:10Z</dcterms:modified>
</cp:coreProperties>
</file>