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3848" r:id="rId2"/>
  </p:sldMasterIdLst>
  <p:notesMasterIdLst>
    <p:notesMasterId r:id="rId24"/>
  </p:notesMasterIdLst>
  <p:sldIdLst>
    <p:sldId id="256" r:id="rId3"/>
    <p:sldId id="270" r:id="rId4"/>
    <p:sldId id="257" r:id="rId5"/>
    <p:sldId id="258" r:id="rId6"/>
    <p:sldId id="263" r:id="rId7"/>
    <p:sldId id="278" r:id="rId8"/>
    <p:sldId id="259" r:id="rId9"/>
    <p:sldId id="260" r:id="rId10"/>
    <p:sldId id="261" r:id="rId11"/>
    <p:sldId id="262" r:id="rId12"/>
    <p:sldId id="264" r:id="rId13"/>
    <p:sldId id="273" r:id="rId14"/>
    <p:sldId id="271" r:id="rId15"/>
    <p:sldId id="274" r:id="rId16"/>
    <p:sldId id="266" r:id="rId17"/>
    <p:sldId id="275" r:id="rId18"/>
    <p:sldId id="268" r:id="rId19"/>
    <p:sldId id="276" r:id="rId20"/>
    <p:sldId id="269" r:id="rId21"/>
    <p:sldId id="277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D20518-F525-3149-BD61-B2F975601E1F}">
          <p14:sldIdLst>
            <p14:sldId id="256"/>
            <p14:sldId id="270"/>
            <p14:sldId id="257"/>
            <p14:sldId id="258"/>
            <p14:sldId id="263"/>
            <p14:sldId id="278"/>
            <p14:sldId id="259"/>
            <p14:sldId id="260"/>
            <p14:sldId id="261"/>
            <p14:sldId id="262"/>
            <p14:sldId id="264"/>
            <p14:sldId id="273"/>
            <p14:sldId id="271"/>
            <p14:sldId id="274"/>
            <p14:sldId id="266"/>
            <p14:sldId id="275"/>
            <p14:sldId id="268"/>
            <p14:sldId id="276"/>
            <p14:sldId id="269"/>
            <p14:sldId id="277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74"/>
  </p:normalViewPr>
  <p:slideViewPr>
    <p:cSldViewPr snapToGrid="0">
      <p:cViewPr varScale="1">
        <p:scale>
          <a:sx n="124" d="100"/>
          <a:sy n="124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27340-3292-41BE-93DE-DFD734770DE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53E16-6CF6-4EAE-B9B8-0A87024A3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7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53E16-6CF6-4EAE-B9B8-0A87024A3E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3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08A-4393-4FB9-9307-DDCAEB07E3F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CEE-329A-4A8B-9D05-9944DAA0B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69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08A-4393-4FB9-9307-DDCAEB07E3F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CEE-329A-4A8B-9D05-9944DAA0B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8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08A-4393-4FB9-9307-DDCAEB07E3F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CEE-329A-4A8B-9D05-9944DAA0B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05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08A-4393-4FB9-9307-DDCAEB07E3F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4861CEE-329A-4A8B-9D05-9944DAA0B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26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08A-4393-4FB9-9307-DDCAEB07E3F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CEE-329A-4A8B-9D05-9944DAA0BC3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321903" y="1644969"/>
            <a:ext cx="10870095" cy="4571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295938" y="1528515"/>
            <a:ext cx="9896062" cy="4571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04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08A-4393-4FB9-9307-DDCAEB07E3F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4861CEE-329A-4A8B-9D05-9944DAA0BC3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981739" y="5019261"/>
            <a:ext cx="9210261" cy="149087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321904" y="5365612"/>
            <a:ext cx="10870095" cy="4571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295939" y="5249158"/>
            <a:ext cx="9896062" cy="4571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84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08A-4393-4FB9-9307-DDCAEB07E3F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CEE-329A-4A8B-9D05-9944DAA0B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31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08A-4393-4FB9-9307-DDCAEB07E3F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CEE-329A-4A8B-9D05-9944DAA0B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08A-4393-4FB9-9307-DDCAEB07E3F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CEE-329A-4A8B-9D05-9944DAA0B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03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08A-4393-4FB9-9307-DDCAEB07E3F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CEE-329A-4A8B-9D05-9944DAA0B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43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08A-4393-4FB9-9307-DDCAEB07E3F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CEE-329A-4A8B-9D05-9944DAA0B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7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08A-4393-4FB9-9307-DDCAEB07E3F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CEE-329A-4A8B-9D05-9944DAA0BC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321903" y="1644969"/>
            <a:ext cx="10870095" cy="4571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295938" y="1528515"/>
            <a:ext cx="9896062" cy="4571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93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08A-4393-4FB9-9307-DDCAEB07E3F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CEE-329A-4A8B-9D05-9944DAA0B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29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08A-4393-4FB9-9307-DDCAEB07E3F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4861CEE-329A-4A8B-9D05-9944DAA0B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3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08A-4393-4FB9-9307-DDCAEB07E3F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4861CEE-329A-4A8B-9D05-9944DAA0B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825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08A-4393-4FB9-9307-DDCAEB07E3F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4861CEE-329A-4A8B-9D05-9944DAA0BC3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69657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08A-4393-4FB9-9307-DDCAEB07E3F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4861CEE-329A-4A8B-9D05-9944DAA0B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915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08A-4393-4FB9-9307-DDCAEB07E3F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CEE-329A-4A8B-9D05-9944DAA0B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93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08A-4393-4FB9-9307-DDCAEB07E3F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CEE-329A-4A8B-9D05-9944DAA0B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08A-4393-4FB9-9307-DDCAEB07E3F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CEE-329A-4A8B-9D05-9944DAA0B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521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C8608A-4393-4FB9-9307-DDCAEB07E3F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4861CEE-329A-4A8B-9D05-9944DAA0B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2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58426"/>
            <a:ext cx="10515600" cy="1500187"/>
          </a:xfrm>
        </p:spPr>
        <p:txBody>
          <a:bodyPr anchor="b"/>
          <a:lstStyle>
            <a:lvl1pPr marL="0" indent="0" algn="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08A-4393-4FB9-9307-DDCAEB07E3F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CEE-329A-4A8B-9D05-9944DAA0BC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981739" y="5019261"/>
            <a:ext cx="9210261" cy="149087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321904" y="5365612"/>
            <a:ext cx="10870095" cy="4571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295939" y="5249158"/>
            <a:ext cx="9896062" cy="4571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17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08A-4393-4FB9-9307-DDCAEB07E3F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CEE-329A-4A8B-9D05-9944DAA0B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1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08A-4393-4FB9-9307-DDCAEB07E3F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CEE-329A-4A8B-9D05-9944DAA0B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08A-4393-4FB9-9307-DDCAEB07E3F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CEE-329A-4A8B-9D05-9944DAA0B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3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08A-4393-4FB9-9307-DDCAEB07E3F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CEE-329A-4A8B-9D05-9944DAA0B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03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08A-4393-4FB9-9307-DDCAEB07E3F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CEE-329A-4A8B-9D05-9944DAA0B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4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608A-4393-4FB9-9307-DDCAEB07E3F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CEE-329A-4A8B-9D05-9944DAA0B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2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1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1">
                <a:lumMod val="65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8608A-4393-4FB9-9307-DDCAEB07E3F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1CEE-329A-4A8B-9D05-9944DAA0B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1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1">
                <a:lumMod val="65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8608A-4393-4FB9-9307-DDCAEB07E3F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1CEE-329A-4A8B-9D05-9944DAA0B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81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UX</a:t>
            </a:r>
            <a:r>
              <a:rPr lang="en-US" dirty="0" smtClean="0"/>
              <a:t> in the Real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Scarlett </a:t>
            </a:r>
            <a:r>
              <a:rPr lang="en-US" dirty="0" err="1" smtClean="0"/>
              <a:t>Sidwell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0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prove value with </a:t>
            </a:r>
            <a:r>
              <a:rPr lang="en-US" dirty="0" smtClean="0">
                <a:solidFill>
                  <a:srgbClr val="FF0000"/>
                </a:solidFill>
              </a:rPr>
              <a:t>UX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1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 smtClean="0"/>
              <a:t>Conducting interviews with external customers before implementing new functionality based on user complaints.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4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7166" y="37085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Best Guess vs. UX Study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 hour for finding all instances of the “Expected Delivery Date” across the entire site.</a:t>
            </a:r>
          </a:p>
          <a:p>
            <a:r>
              <a:rPr lang="en-US" sz="2400" dirty="0" smtClean="0"/>
              <a:t>3 days for implementing date editing across the system</a:t>
            </a:r>
          </a:p>
          <a:p>
            <a:r>
              <a:rPr lang="en-US" sz="2400" dirty="0" smtClean="0"/>
              <a:t>4 hours for input validation on the “Create Order” page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5 minutes for talking with end user</a:t>
            </a:r>
          </a:p>
          <a:p>
            <a:r>
              <a:rPr lang="en-US" sz="2400" dirty="0" smtClean="0"/>
              <a:t>1 hour for implementing data editing in specified locations</a:t>
            </a:r>
          </a:p>
          <a:p>
            <a:r>
              <a:rPr lang="en-US" sz="2400" dirty="0" smtClean="0"/>
              <a:t>15 minutes for updating the “Create Order” page</a:t>
            </a:r>
          </a:p>
          <a:p>
            <a:r>
              <a:rPr lang="en-US" sz="2400" dirty="0" smtClean="0"/>
              <a:t>5 minutes for confirming the issue had been resolved for end user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897366" y="1690688"/>
            <a:ext cx="0" cy="47101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52590" y="5631359"/>
            <a:ext cx="2592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= 29 hours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48244" y="5632732"/>
            <a:ext cx="26068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~1.5 hours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65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Sorting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Determine the most effective navigation for the majority of users.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432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422" y="37085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Cost vs. Reward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 hour prep for field study</a:t>
            </a:r>
          </a:p>
          <a:p>
            <a:r>
              <a:rPr lang="en-US" sz="2400" dirty="0" smtClean="0"/>
              <a:t>2 hours of field study</a:t>
            </a:r>
          </a:p>
          <a:p>
            <a:r>
              <a:rPr lang="en-US" sz="2400" dirty="0" smtClean="0"/>
              <a:t>1 hour in results analysis</a:t>
            </a:r>
          </a:p>
          <a:p>
            <a:r>
              <a:rPr lang="en-US" sz="2400" dirty="0" smtClean="0"/>
              <a:t>$200 for lunch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Reduced call volume to HR by nearly 75%, because employees could find information, online</a:t>
            </a:r>
          </a:p>
          <a:p>
            <a:r>
              <a:rPr lang="en-US" sz="2400" dirty="0" smtClean="0"/>
              <a:t>Employee productivity increased, due to decreased amount of time searching for information</a:t>
            </a:r>
          </a:p>
          <a:p>
            <a:r>
              <a:rPr lang="en-US" sz="2400" dirty="0" smtClean="0"/>
              <a:t>HR employees productivity increased, due to less time on the phone</a:t>
            </a:r>
          </a:p>
          <a:p>
            <a:r>
              <a:rPr lang="en-US" sz="2400" dirty="0" smtClean="0"/>
              <a:t>Discussions about a  potential HR call center abandoned after 3 months of new system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897366" y="1690688"/>
            <a:ext cx="0" cy="47101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588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Observation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Validate concerns, and find where users are struggling the </a:t>
            </a:r>
            <a:br>
              <a:rPr lang="en-US" dirty="0" smtClean="0"/>
            </a:br>
            <a:r>
              <a:rPr lang="en-US" dirty="0" smtClean="0"/>
              <a:t>most within a data entry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8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Cost vs. Time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$150,000 for Phase 1</a:t>
            </a:r>
          </a:p>
          <a:p>
            <a:r>
              <a:rPr lang="en-US" sz="2400" dirty="0" smtClean="0"/>
              <a:t>$100,000 spent by users to attend training activities</a:t>
            </a:r>
          </a:p>
          <a:p>
            <a:r>
              <a:rPr lang="en-US" sz="2400" dirty="0" smtClean="0"/>
              <a:t>$100,000 for Phase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2 employees * 2 hours to perform user observations</a:t>
            </a:r>
          </a:p>
          <a:p>
            <a:r>
              <a:rPr lang="en-US" sz="2400" dirty="0" smtClean="0"/>
              <a:t>5 employees * 1 hour to review results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897366" y="1690688"/>
            <a:ext cx="0" cy="47101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52590" y="5631359"/>
            <a:ext cx="27318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= $350,000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31723" y="5632480"/>
            <a:ext cx="18982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>
                <a:solidFill>
                  <a:srgbClr val="C00000"/>
                </a:solidFill>
              </a:rPr>
              <a:t>9 hours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418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Desk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resources that are established and available to find </a:t>
            </a:r>
            <a:br>
              <a:rPr lang="en-US" dirty="0" smtClean="0"/>
            </a:br>
            <a:r>
              <a:rPr lang="en-US" dirty="0" smtClean="0"/>
              <a:t>user experience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Calculating Less Reliance on Call Centers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27415" y="2763750"/>
            <a:ext cx="1249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# of calls to</a:t>
            </a:r>
          </a:p>
          <a:p>
            <a:pPr algn="ctr"/>
            <a:r>
              <a:rPr lang="en-US" dirty="0" smtClean="0"/>
              <a:t>Call Center</a:t>
            </a:r>
          </a:p>
          <a:p>
            <a:pPr algn="ctr"/>
            <a:r>
              <a:rPr lang="en-US" dirty="0" smtClean="0"/>
              <a:t>Per year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34292" y="2921856"/>
            <a:ext cx="1352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Projected % </a:t>
            </a:r>
          </a:p>
          <a:p>
            <a:pPr algn="ctr"/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98800" y="2902249"/>
            <a:ext cx="1434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Average</a:t>
            </a:r>
          </a:p>
          <a:p>
            <a:pPr algn="ctr"/>
            <a:r>
              <a:rPr lang="en-US" dirty="0" smtClean="0"/>
              <a:t>Length of call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52608" y="2921856"/>
            <a:ext cx="1975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Average Call Desk</a:t>
            </a:r>
          </a:p>
          <a:p>
            <a:pPr algn="ctr"/>
            <a:r>
              <a:rPr lang="en-US" dirty="0" smtClean="0"/>
              <a:t>Staff salary/minute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00835" y="299458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69426" y="299458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74348" y="299458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09844" y="2417516"/>
            <a:ext cx="5357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smtClean="0"/>
              <a:t>(</a:t>
            </a:r>
            <a:endParaRPr lang="en-US" sz="8800" dirty="0"/>
          </a:p>
        </p:txBody>
      </p:sp>
      <p:sp>
        <p:nvSpPr>
          <p:cNvPr id="19" name="TextBox 18"/>
          <p:cNvSpPr txBox="1"/>
          <p:nvPr/>
        </p:nvSpPr>
        <p:spPr>
          <a:xfrm>
            <a:off x="4887187" y="2418497"/>
            <a:ext cx="5357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smtClean="0"/>
              <a:t>(</a:t>
            </a:r>
            <a:endParaRPr lang="en-US" sz="8800" dirty="0"/>
          </a:p>
        </p:txBody>
      </p:sp>
      <p:sp>
        <p:nvSpPr>
          <p:cNvPr id="20" name="TextBox 19"/>
          <p:cNvSpPr txBox="1"/>
          <p:nvPr/>
        </p:nvSpPr>
        <p:spPr>
          <a:xfrm>
            <a:off x="3944066" y="2417516"/>
            <a:ext cx="5357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smtClean="0"/>
              <a:t>)</a:t>
            </a:r>
            <a:endParaRPr lang="en-US" sz="8800" dirty="0"/>
          </a:p>
        </p:txBody>
      </p:sp>
      <p:sp>
        <p:nvSpPr>
          <p:cNvPr id="21" name="TextBox 20"/>
          <p:cNvSpPr txBox="1"/>
          <p:nvPr/>
        </p:nvSpPr>
        <p:spPr>
          <a:xfrm>
            <a:off x="8927562" y="2417516"/>
            <a:ext cx="5357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smtClean="0"/>
              <a:t>)</a:t>
            </a:r>
            <a:endParaRPr lang="en-US" sz="8800" dirty="0"/>
          </a:p>
        </p:txBody>
      </p:sp>
      <p:sp>
        <p:nvSpPr>
          <p:cNvPr id="22" name="TextBox 21"/>
          <p:cNvSpPr txBox="1"/>
          <p:nvPr/>
        </p:nvSpPr>
        <p:spPr>
          <a:xfrm>
            <a:off x="9463286" y="2946262"/>
            <a:ext cx="1845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= Annual ROI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49312" y="1822413"/>
            <a:ext cx="34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/>
              <a:t>Reduced number of calls: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273832" y="527792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50,000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00580" y="52779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53636" y="5182687"/>
            <a:ext cx="47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.07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00835" y="529063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778241" y="529063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474348" y="529063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09844" y="4713567"/>
            <a:ext cx="5357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smtClean="0"/>
              <a:t>(</a:t>
            </a:r>
            <a:endParaRPr lang="en-US" sz="8800" dirty="0"/>
          </a:p>
        </p:txBody>
      </p:sp>
      <p:sp>
        <p:nvSpPr>
          <p:cNvPr id="32" name="TextBox 31"/>
          <p:cNvSpPr txBox="1"/>
          <p:nvPr/>
        </p:nvSpPr>
        <p:spPr>
          <a:xfrm>
            <a:off x="4887187" y="4714548"/>
            <a:ext cx="5357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smtClean="0"/>
              <a:t>(</a:t>
            </a:r>
            <a:endParaRPr lang="en-US" sz="8800" dirty="0"/>
          </a:p>
        </p:txBody>
      </p:sp>
      <p:sp>
        <p:nvSpPr>
          <p:cNvPr id="33" name="TextBox 32"/>
          <p:cNvSpPr txBox="1"/>
          <p:nvPr/>
        </p:nvSpPr>
        <p:spPr>
          <a:xfrm>
            <a:off x="3944066" y="4713567"/>
            <a:ext cx="5357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smtClean="0"/>
              <a:t>)</a:t>
            </a:r>
            <a:endParaRPr lang="en-US" sz="8800" dirty="0"/>
          </a:p>
        </p:txBody>
      </p:sp>
      <p:sp>
        <p:nvSpPr>
          <p:cNvPr id="34" name="TextBox 33"/>
          <p:cNvSpPr txBox="1"/>
          <p:nvPr/>
        </p:nvSpPr>
        <p:spPr>
          <a:xfrm>
            <a:off x="8927562" y="4713567"/>
            <a:ext cx="5357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smtClean="0"/>
              <a:t>)</a:t>
            </a:r>
            <a:endParaRPr lang="en-US" sz="8800" dirty="0"/>
          </a:p>
        </p:txBody>
      </p:sp>
      <p:sp>
        <p:nvSpPr>
          <p:cNvPr id="35" name="TextBox 34"/>
          <p:cNvSpPr txBox="1"/>
          <p:nvPr/>
        </p:nvSpPr>
        <p:spPr>
          <a:xfrm>
            <a:off x="9675909" y="5242313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= $14,000</a:t>
            </a:r>
            <a:endParaRPr 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49889" y="4139189"/>
            <a:ext cx="1355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/>
              <a:t>Example:</a:t>
            </a:r>
            <a:endParaRPr lang="en-US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63658" y="5475644"/>
            <a:ext cx="125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(4 minutes)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40893" y="517964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$16/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45330" y="5472606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$30,000/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yr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0439" y="5557356"/>
            <a:ext cx="83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2">
                    <a:lumMod val="50000"/>
                  </a:schemeClr>
                </a:solidFill>
              </a:rPr>
              <a:t>( calls 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22962" y="5536808"/>
            <a:ext cx="155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 % reduction 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20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Analytics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Validate business initiatives with what’s important to your users.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7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UX</a:t>
            </a:r>
            <a:r>
              <a:rPr lang="en-US" dirty="0" smtClean="0"/>
              <a:t>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Why do we care?</a:t>
            </a:r>
          </a:p>
          <a:p>
            <a:r>
              <a:rPr lang="en-US" dirty="0" smtClean="0"/>
              <a:t>How do we convince other people to care?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1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9141" y="43259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Cost vs. Users Effected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 development team at $50,000 per week</a:t>
            </a:r>
          </a:p>
          <a:p>
            <a:r>
              <a:rPr lang="en-US" sz="2400" dirty="0" smtClean="0"/>
              <a:t>Minimum of 6 weeks of development per problem browser</a:t>
            </a:r>
          </a:p>
          <a:p>
            <a:r>
              <a:rPr lang="en-US" sz="2400" dirty="0" smtClean="0"/>
              <a:t>IE7 and Netscape both had compatibility issues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Analytics showed that 3 of 3000 users that logged in per day, were using IE 7.</a:t>
            </a:r>
          </a:p>
          <a:p>
            <a:r>
              <a:rPr lang="en-US" sz="2400" dirty="0" smtClean="0"/>
              <a:t>Less than that, for Netscape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897366" y="1690688"/>
            <a:ext cx="0" cy="47101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52590" y="5631359"/>
            <a:ext cx="27318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= $600,000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04307" y="5631359"/>
            <a:ext cx="3426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&lt; .2</a:t>
            </a:r>
            <a:r>
              <a:rPr lang="en-US" sz="4400" smtClean="0">
                <a:solidFill>
                  <a:srgbClr val="C00000"/>
                </a:solidFill>
              </a:rPr>
              <a:t>% affected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547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1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rgbClr val="FF0000"/>
                </a:solidFill>
              </a:rPr>
              <a:t>UX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5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1285" y="2081689"/>
            <a:ext cx="112776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err="1" smtClean="0"/>
              <a:t>e</a:t>
            </a:r>
            <a:r>
              <a:rPr lang="en-US" sz="16600" dirty="0" err="1" smtClean="0">
                <a:solidFill>
                  <a:srgbClr val="FF0000"/>
                </a:solidFill>
              </a:rPr>
              <a:t>X</a:t>
            </a:r>
            <a:r>
              <a:rPr lang="en-US" sz="16600" dirty="0" err="1" smtClean="0"/>
              <a:t>perience</a:t>
            </a:r>
            <a:endParaRPr lang="en-US" sz="16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45431" y="5005137"/>
            <a:ext cx="1138989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“User experience” encompasses all aspects of the end-user’s interaction with the company, its services, and its products.</a:t>
            </a:r>
          </a:p>
          <a:p>
            <a:pPr algn="r"/>
            <a:endParaRPr lang="en-US" dirty="0" smtClean="0"/>
          </a:p>
          <a:p>
            <a:pPr algn="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-- Nielsen Norman Group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3789" y="357164"/>
            <a:ext cx="112776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solidFill>
                  <a:srgbClr val="FF0000"/>
                </a:solidFill>
              </a:rPr>
              <a:t>U</a:t>
            </a:r>
            <a:r>
              <a:rPr lang="en-US" sz="16600" dirty="0" smtClean="0"/>
              <a:t>ser</a:t>
            </a:r>
          </a:p>
        </p:txBody>
      </p:sp>
    </p:spTree>
    <p:extLst>
      <p:ext uri="{BB962C8B-B14F-4D97-AF65-F5344CB8AC3E}">
        <p14:creationId xmlns:p14="http://schemas.microsoft.com/office/powerpoint/2010/main" val="269172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Studies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02094" y="3116888"/>
            <a:ext cx="3648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Interviews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7784" y="2397320"/>
            <a:ext cx="43207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Card Sorting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5999" y="4591004"/>
            <a:ext cx="65122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mtClean="0">
                <a:solidFill>
                  <a:srgbClr val="C00000"/>
                </a:solidFill>
              </a:rPr>
              <a:t>User Observations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9594" y="3904215"/>
            <a:ext cx="3394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mtClean="0">
                <a:solidFill>
                  <a:srgbClr val="C00000"/>
                </a:solidFill>
              </a:rPr>
              <a:t>Help Desk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4395" y="5586971"/>
            <a:ext cx="52392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Web Analytics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39062" y="2628751"/>
            <a:ext cx="1462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Surveys</a:t>
            </a:r>
            <a:endParaRPr lang="en-US" sz="3200"/>
          </a:p>
        </p:txBody>
      </p:sp>
      <p:sp>
        <p:nvSpPr>
          <p:cNvPr id="11" name="TextBox 10"/>
          <p:cNvSpPr txBox="1"/>
          <p:nvPr/>
        </p:nvSpPr>
        <p:spPr>
          <a:xfrm>
            <a:off x="5638951" y="2726626"/>
            <a:ext cx="2223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Eye Tracking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5876188"/>
            <a:ext cx="2062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A/B Testing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159740" y="1908147"/>
            <a:ext cx="4334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Remote Usability Studies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860448" y="3354299"/>
            <a:ext cx="4596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Ethnographic Field Studies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592059" y="4806447"/>
            <a:ext cx="3474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Customer Feedback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653950" y="1883266"/>
            <a:ext cx="2431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Focus Groups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329298" y="4038177"/>
            <a:ext cx="3533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Participatory Design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349002" y="5291413"/>
            <a:ext cx="2272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Wireframing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8603660" y="4048301"/>
            <a:ext cx="2470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Email Surveys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8603660" y="5802416"/>
            <a:ext cx="3075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Intercept Surveys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325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x_explain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551" y="333800"/>
            <a:ext cx="6160669" cy="62222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44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</a:t>
            </a:r>
            <a:r>
              <a:rPr lang="en-US" dirty="0" smtClean="0">
                <a:solidFill>
                  <a:srgbClr val="FF0000"/>
                </a:solidFill>
              </a:rPr>
              <a:t>UX</a:t>
            </a:r>
            <a:r>
              <a:rPr lang="en-US" dirty="0" smtClean="0"/>
              <a:t> important?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cause harm to our users</a:t>
            </a:r>
          </a:p>
          <a:p>
            <a:r>
              <a:rPr lang="en-US" dirty="0"/>
              <a:t>Don’t cause the user stress or agitation when using our application</a:t>
            </a:r>
          </a:p>
          <a:p>
            <a:r>
              <a:rPr lang="en-US" dirty="0"/>
              <a:t>Enjoy our application</a:t>
            </a:r>
          </a:p>
          <a:p>
            <a:r>
              <a:rPr lang="en-US" dirty="0"/>
              <a:t>Recommend our application to other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1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$$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10% investment yields an average of 135% metric increase*</a:t>
            </a:r>
            <a:endParaRPr lang="en-US" dirty="0"/>
          </a:p>
          <a:p>
            <a:pPr lvl="1"/>
            <a:r>
              <a:rPr lang="en-US" dirty="0" smtClean="0"/>
              <a:t>Increased employee productivity</a:t>
            </a:r>
          </a:p>
          <a:p>
            <a:pPr lvl="1"/>
            <a:r>
              <a:rPr lang="en-US" dirty="0" smtClean="0"/>
              <a:t>Fewer calls to call centers</a:t>
            </a:r>
          </a:p>
          <a:p>
            <a:pPr lvl="1"/>
            <a:r>
              <a:rPr lang="en-US" dirty="0" smtClean="0"/>
              <a:t>Increased site traffic</a:t>
            </a:r>
          </a:p>
          <a:p>
            <a:pPr lvl="1"/>
            <a:r>
              <a:rPr lang="en-US" dirty="0" smtClean="0"/>
              <a:t>Higher conversion rates</a:t>
            </a:r>
            <a:endParaRPr lang="en-US" dirty="0"/>
          </a:p>
          <a:p>
            <a:r>
              <a:rPr lang="en-US" dirty="0"/>
              <a:t>Customer Experience leaders regularly outperform </a:t>
            </a:r>
            <a:r>
              <a:rPr lang="en-US" dirty="0" smtClean="0"/>
              <a:t>competition by 26 points on the S&amp;P Index*</a:t>
            </a:r>
            <a:endParaRPr lang="en-US" dirty="0"/>
          </a:p>
          <a:p>
            <a:pPr marL="457200" lvl="1" indent="0" algn="r"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 algn="r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 algn="r"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 algn="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*Nielsen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Norman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Group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0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1856</TotalTime>
  <Words>593</Words>
  <Application>Microsoft Macintosh PowerPoint</Application>
  <PresentationFormat>Widescreen</PresentationFormat>
  <Paragraphs>131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Calibri Light</vt:lpstr>
      <vt:lpstr>Trebuchet MS</vt:lpstr>
      <vt:lpstr>Arial</vt:lpstr>
      <vt:lpstr>Office Theme</vt:lpstr>
      <vt:lpstr>Berlin</vt:lpstr>
      <vt:lpstr>UX in the Real World</vt:lpstr>
      <vt:lpstr>UX Agenda</vt:lpstr>
      <vt:lpstr>What is UX?</vt:lpstr>
      <vt:lpstr>PowerPoint Presentation</vt:lpstr>
      <vt:lpstr>Field Studies</vt:lpstr>
      <vt:lpstr>PowerPoint Presentation</vt:lpstr>
      <vt:lpstr>Why is UX important?</vt:lpstr>
      <vt:lpstr>Humanity</vt:lpstr>
      <vt:lpstr>$$</vt:lpstr>
      <vt:lpstr>How do we prove value with UX?</vt:lpstr>
      <vt:lpstr>Interviews</vt:lpstr>
      <vt:lpstr>Best Guess vs. UX Study</vt:lpstr>
      <vt:lpstr>Card Sorting</vt:lpstr>
      <vt:lpstr>Cost vs. Reward</vt:lpstr>
      <vt:lpstr>User Observation</vt:lpstr>
      <vt:lpstr>Cost vs. Time</vt:lpstr>
      <vt:lpstr>Help Desk</vt:lpstr>
      <vt:lpstr>Calculating Less Reliance on Call Centers</vt:lpstr>
      <vt:lpstr>Web Analytics</vt:lpstr>
      <vt:lpstr>Cost vs. Users Effected</vt:lpstr>
      <vt:lpstr>The End!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in the Real World</dc:title>
  <dc:creator>Sidwell Scarlett</dc:creator>
  <cp:lastModifiedBy>Scarlett Sidwell</cp:lastModifiedBy>
  <cp:revision>24</cp:revision>
  <dcterms:created xsi:type="dcterms:W3CDTF">2015-09-14T21:06:22Z</dcterms:created>
  <dcterms:modified xsi:type="dcterms:W3CDTF">2015-09-27T16:40:27Z</dcterms:modified>
</cp:coreProperties>
</file>