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www.google.com" TargetMode="External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commons.wikimedia.org/wiki/File:W65C816S_Machine_Code_Monitor.jpeg" TargetMode="External"/><Relationship Id="rId10" Type="http://schemas.openxmlformats.org/officeDocument/2006/relationships/hyperlink" Target="https://commons.wikimedia.org/wiki/File:Archery_practice.jpeg" TargetMode="External"/><Relationship Id="rId13" Type="http://schemas.openxmlformats.org/officeDocument/2006/relationships/hyperlink" Target="https://commons.wikimedia.org/wiki/File:Something_New_Party_Logo.png" TargetMode="External"/><Relationship Id="rId12" Type="http://schemas.openxmlformats.org/officeDocument/2006/relationships/hyperlink" Target="https://www.flickr.com/photos/wearey0ung/7576744752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lickr.com/photos/austino/2615983073/in/photolist-4ZaACr-6PFUeq-ooKDY9-4dGRgn-62CBGT-aH5QaD-5wvNsm-5jCYsS-7edTt3-o8zfot-7A5DnR-6bnkZ2-Ujkxr-5SPTkr-2bSbGe-4pW7fT-Easob-rTnLDY-5SPU5H-bgkenF-PQsKL-5cQ1qb-7g7ehj-4KEAMg-7WsuRo-eZE88A-5cQ1x1-cqwNG3-guemJ-34oepQ-7E5DeZ-dCSdv8-5wbyLE-6nYNja-a7Cr1C-6EKeHg-fevhEh-5am2Et-2EFf9V-57CQyi-48iMJf-9LE1CS-pwJm9Z-qetbFj-6zAatg-cmHMFy-4sz5vn-acF6Wq-ggt9h-8kPVYW" TargetMode="External"/><Relationship Id="rId4" Type="http://schemas.openxmlformats.org/officeDocument/2006/relationships/hyperlink" Target="https://www.flickr.com/photos/elainegreycats/5979877429/in/photolist-a7qrdZ-7CxM1P-e3DemW-6LvuSV-c9koW7-c9kp3J-8cfSsC-5d5HEu-7gizBd-d7sZd-BFGff-ykPuPE-yD7au2-5jQYtp-c9kp6m-4Qu56K-5R5Rst-hFv6Qm-6cSMo1-5QbNZH-d7rX4-6BTXqp-7arQzd-c9kmx1-jSs57A-bteLQq-i2SAJ-c9koLN-hFuSLs-7menmc-fno2up-7RAGkJ-8tbKL8-8STwV-iVi3Yv-5TbEsY-c9kooE-c9koew-mPr1h-c9kn3W-c9kn3S-c9koiS-hnmLtF-tZFNf4-6NBvin-6BYRSD-c9korN-c9kn6W-c9kmUG-c9knrY" TargetMode="External"/><Relationship Id="rId9" Type="http://schemas.openxmlformats.org/officeDocument/2006/relationships/hyperlink" Target="https://commons.wikimedia.org/wiki/File:MobileHCI_2008_Audience.jpg" TargetMode="External"/><Relationship Id="rId15" Type="http://schemas.openxmlformats.org/officeDocument/2006/relationships/hyperlink" Target="https://www.flickr.com/photos/gi/5535588124" TargetMode="External"/><Relationship Id="rId14" Type="http://schemas.openxmlformats.org/officeDocument/2006/relationships/hyperlink" Target="https://commons.wikimedia.org/wiki/File:Got-an-idea.png" TargetMode="External"/><Relationship Id="rId16" Type="http://schemas.openxmlformats.org/officeDocument/2006/relationships/hyperlink" Target="https://www.flickr.com/photos/kjarrett/7818669582" TargetMode="External"/><Relationship Id="rId5" Type="http://schemas.openxmlformats.org/officeDocument/2006/relationships/hyperlink" Target="https://www.flickr.com/photos/billsophoto/4175299981/in/photolist-7mXvdH-up9ft-bU9buv-A92fW5-kvWKxH-ysu5MQ-oc11P7-eX3Yii-4Ltb1s-j9fXGL-As3DGc-sxge5-9MyzJY-o1Erdb-pHdpWi-6mVike-68BQZq-84Jrq4-ph2tzT-dtjSyV-8apR6u-dq6Jnn-oo2iSo-qp9Pq1-eWmvAm-6w5gES-r3vHBn-qcJRyM-6drn4X-c7GUVb-bttkKH-qYXYMj-ETQ2X-qZEcYp-bHqKkp-8apSkj-mcfFiZ-9ZLhx-8amDxT-aCNdrP-p7rr9E-JgGsp-84JqLt-r3DvCX-4XQ1kc-4txpQ5-8Cquse-cnX48f-9C7tdm-7sexjP" TargetMode="External"/><Relationship Id="rId6" Type="http://schemas.openxmlformats.org/officeDocument/2006/relationships/hyperlink" Target="https://commons.wikimedia.org/wiki/File:Xp-loop_with_time_frames.svg" TargetMode="External"/><Relationship Id="rId7" Type="http://schemas.openxmlformats.org/officeDocument/2006/relationships/hyperlink" Target="https://commons.wikimedia.org/wiki/File:Target-market-in-marketing-plan.jpg" TargetMode="External"/><Relationship Id="rId8" Type="http://schemas.openxmlformats.org/officeDocument/2006/relationships/hyperlink" Target="https://commons.wikimedia.org/wiki/File:Parthenon_scaffolding_2010_2.jp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joshuajcarson@gmail.com" TargetMode="External"/><Relationship Id="rId4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Demos that Don’t Suck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Making Demos Matter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Prepare to learn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600" y="1144125"/>
            <a:ext cx="17145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" type="body"/>
          </p:nvPr>
        </p:nvSpPr>
        <p:spPr>
          <a:xfrm>
            <a:off x="2992000" y="2053575"/>
            <a:ext cx="3922500" cy="4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Deliver demos that are good enough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3430112"/>
            <a:ext cx="22860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2" type="body"/>
          </p:nvPr>
        </p:nvSpPr>
        <p:spPr>
          <a:xfrm>
            <a:off x="2835125" y="3953812"/>
            <a:ext cx="3922500" cy="4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Spot Bad Demos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Right Audience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310300" y="1420625"/>
            <a:ext cx="34457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Money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Feedback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Actual Customer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Team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5" y="1463450"/>
            <a:ext cx="3991025" cy="29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Practice Rounds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87900" y="1344700"/>
            <a:ext cx="4990799" cy="328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Trial Run Day/Night Before - Full flow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Trial Run Five Minutes Before - Sanity Check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586625"/>
            <a:ext cx="2382150" cy="39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Bad Demos</a:t>
            </a:r>
          </a:p>
        </p:txBody>
      </p:sp>
      <p:sp>
        <p:nvSpPr>
          <p:cNvPr id="149" name="Shape 149"/>
          <p:cNvSpPr txBox="1"/>
          <p:nvPr>
            <p:ph idx="4294967295" type="subTitle"/>
          </p:nvPr>
        </p:nvSpPr>
        <p:spPr>
          <a:xfrm>
            <a:off x="2080650" y="3069625"/>
            <a:ext cx="4982699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Making Sure You’ll Never Have To Demo Again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Showing Code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value shown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Confuses audience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Fun Exercise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lang="en"/>
              <a:t> View Source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370" y="1393450"/>
            <a:ext cx="3568624" cy="28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Showing Project Plan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Status, not value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Easily available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Confuses Audience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Feedback not on product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1"/>
            <a:ext cx="4314574" cy="31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 - Huh?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63875" y="1526425"/>
            <a:ext cx="41064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persona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Wrong persona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Missing steps in flow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Missing/Bad setup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975" y="1526412"/>
            <a:ext cx="38100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 - Not So Much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63875" y="1526425"/>
            <a:ext cx="20093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Nervous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Jittery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Mumbles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Quiet/Loud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225" y="1525973"/>
            <a:ext cx="4106399" cy="30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idx="2" type="body"/>
          </p:nvPr>
        </p:nvSpPr>
        <p:spPr>
          <a:xfrm>
            <a:off x="6809500" y="1526425"/>
            <a:ext cx="20093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Doesn’t want 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 feeling well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Poor AV setup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Wrong Crowd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945400" y="1418950"/>
            <a:ext cx="1774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Derailers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Smart Guys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Multitasker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075" y="1331250"/>
            <a:ext cx="4086574" cy="22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22" y="2087722"/>
            <a:ext cx="2213674" cy="24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60950" y="181020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Enough Demos</a:t>
            </a:r>
          </a:p>
        </p:txBody>
      </p:sp>
      <p:sp>
        <p:nvSpPr>
          <p:cNvPr id="192" name="Shape 192"/>
          <p:cNvSpPr txBox="1"/>
          <p:nvPr>
            <p:ph idx="4294967295" type="subTitle"/>
          </p:nvPr>
        </p:nvSpPr>
        <p:spPr>
          <a:xfrm>
            <a:off x="3237450" y="3198850"/>
            <a:ext cx="2669099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Getting the Point Across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Showing Features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Value deduced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Positive and negative flows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Old way compared to new way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50" y="944750"/>
            <a:ext cx="3307950" cy="3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 is this guy?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Scrum Master, Product Owner, Scrum Lead, Project Manager, QA, QA Lead, SI&amp;T, API Evangelist, Title Collector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42419" l="1395" r="48605" t="20063"/>
          <a:stretch/>
        </p:blipFill>
        <p:spPr>
          <a:xfrm>
            <a:off x="5567100" y="1049475"/>
            <a:ext cx="2844050" cy="28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2" type="body"/>
          </p:nvPr>
        </p:nvSpPr>
        <p:spPr>
          <a:xfrm>
            <a:off x="5027875" y="3992225"/>
            <a:ext cx="3922500" cy="467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Joshua Carson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Showing Project Plan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Status avoided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Status minimized otherwise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Planning questions deferred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75" y="3160048"/>
            <a:ext cx="2005849" cy="14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75" y="1489825"/>
            <a:ext cx="2540325" cy="25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63875" y="1526425"/>
            <a:ext cx="41064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Persona called 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Flow as persona would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looks realistic enough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23" y="436075"/>
            <a:ext cx="2765725" cy="430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 - Handles It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044450" y="1506275"/>
            <a:ext cx="24807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Clear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Handles Questions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Approachable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75" y="1601712"/>
            <a:ext cx="4503325" cy="298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Crowd Management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945400" y="1418950"/>
            <a:ext cx="1774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Questions allowed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Timing monitored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Crowd control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075" y="1331250"/>
            <a:ext cx="4086574" cy="22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22" y="2087722"/>
            <a:ext cx="2213674" cy="24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62" y="2238925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0187" y="14189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Great Demos</a:t>
            </a:r>
          </a:p>
        </p:txBody>
      </p:sp>
      <p:sp>
        <p:nvSpPr>
          <p:cNvPr id="237" name="Shape 237"/>
          <p:cNvSpPr txBox="1"/>
          <p:nvPr>
            <p:ph idx="4294967295" type="subTitle"/>
          </p:nvPr>
        </p:nvSpPr>
        <p:spPr>
          <a:xfrm>
            <a:off x="2080650" y="3069625"/>
            <a:ext cx="4982699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And the Oscar goes to...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Showing Value In Context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Value felt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Personas introduced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mentioned briefly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Domain language used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350" y="3409023"/>
            <a:ext cx="2005849" cy="14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623" y="631050"/>
            <a:ext cx="2765725" cy="43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050" y="1144125"/>
            <a:ext cx="1793100" cy="17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51325" y="43607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Presenter - Per Persona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5546900" y="1608400"/>
            <a:ext cx="2978099" cy="297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 context switch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Speak as persona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Mistakes as persona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50" y="1608399"/>
            <a:ext cx="4318750" cy="2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Give meaningful context and the customer’s experience while getting audience feedback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14775" y="252950"/>
            <a:ext cx="8454299" cy="469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Image Credits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Good enough ?!?! by AUSTIN_O at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flickr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Wrong Way by Elaine with Grey Cats at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flickr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Evaluation scale by billsoPHOTO at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flickr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Xp-loop with time frames by Michael Huttermann at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Target-market-in-marketing-plan by Surendar Kumar at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Wikimedia Commons</a:t>
            </a:r>
            <a:r>
              <a:rPr lang="en" sz="1000"/>
              <a:t>, with crossout edits using MSPaint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Parthenon scaffolding 2010 2 by Wknight94 at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MobileHCI 2008 Audience Nhenze at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Archery practice by Leonardob0880 at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W65C816S Machine Code Monitor by BigDumbDinosaur at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Hi, I’m awkward. by Laura Barberis at 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flickr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Something New Party Logo by James Smith at </a:t>
            </a:r>
            <a:r>
              <a:rPr lang="en" sz="1000" u="sng">
                <a:solidFill>
                  <a:schemeClr val="hlink"/>
                </a:solidFill>
                <a:hlinkClick r:id="rId13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Got-an-idea by إبن البيطار at </a:t>
            </a:r>
            <a:r>
              <a:rPr lang="en" sz="1000" u="sng">
                <a:solidFill>
                  <a:schemeClr val="hlink"/>
                </a:solidFill>
                <a:hlinkClick r:id="rId14"/>
              </a:rPr>
              <a:t>Wikimedia Commons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the spirit of TED by Gisela Giardino at </a:t>
            </a:r>
            <a:r>
              <a:rPr lang="en" sz="1000" u="sng">
                <a:solidFill>
                  <a:schemeClr val="hlink"/>
                </a:solidFill>
                <a:hlinkClick r:id="rId15"/>
              </a:rPr>
              <a:t>flickr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Who’s Awesome? You’re Awesome! by Kevin Jerrett at </a:t>
            </a:r>
            <a:r>
              <a:rPr lang="en" sz="1000" u="sng">
                <a:solidFill>
                  <a:schemeClr val="hlink"/>
                </a:solidFill>
                <a:hlinkClick r:id="rId16"/>
              </a:rPr>
              <a:t>flickr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Be Awesome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87900" y="1594025"/>
            <a:ext cx="2370299" cy="268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Feedback to: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Email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joshuajcarson@gmail.com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Twitter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@joshuajcarson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100" y="381000"/>
            <a:ext cx="5819900" cy="435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Value Of Demos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Demo Preparation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Bad Demos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Good Enough Demos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Great Demos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175" y="1611125"/>
            <a:ext cx="3846925" cy="23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Value of Demos</a:t>
            </a:r>
          </a:p>
        </p:txBody>
      </p:sp>
      <p:sp>
        <p:nvSpPr>
          <p:cNvPr id="94" name="Shape 94"/>
          <p:cNvSpPr txBox="1"/>
          <p:nvPr>
            <p:ph idx="4294967295" type="subTitle"/>
          </p:nvPr>
        </p:nvSpPr>
        <p:spPr>
          <a:xfrm>
            <a:off x="3133050" y="3130625"/>
            <a:ext cx="2877899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Than Just Ceremony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Feedback Loop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Doing Things Right</a:t>
            </a:r>
            <a:r>
              <a:rPr lang="en"/>
              <a:t> - TDD, ATDD/BDD, Pairing, Continuous Delivery, Continuous Integration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Doing the Right Thing</a:t>
            </a:r>
            <a:r>
              <a:rPr lang="en"/>
              <a:t> - Demos, Customer Releases, Customer Feedback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0" y="1489825"/>
            <a:ext cx="4073128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Product Level Setting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54837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Product Does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Product Does Not 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Same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Bonding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950" y="1144125"/>
            <a:ext cx="3916749" cy="36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Preparation</a:t>
            </a:r>
          </a:p>
        </p:txBody>
      </p:sp>
      <p:sp>
        <p:nvSpPr>
          <p:cNvPr id="114" name="Shape 114"/>
          <p:cNvSpPr txBox="1"/>
          <p:nvPr>
            <p:ph idx="4294967295" type="subTitle"/>
          </p:nvPr>
        </p:nvSpPr>
        <p:spPr>
          <a:xfrm>
            <a:off x="3106350" y="3076950"/>
            <a:ext cx="29313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everything lined up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Personas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00450" y="1548375"/>
            <a:ext cx="23996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Customer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Customer’s customer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Sales Team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 Team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394" y="1548375"/>
            <a:ext cx="3123549" cy="24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2" type="body"/>
          </p:nvPr>
        </p:nvSpPr>
        <p:spPr>
          <a:xfrm>
            <a:off x="6280200" y="1548375"/>
            <a:ext cx="23996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they want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they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they will 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Persona to persona interactions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 Data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87900" y="1548375"/>
            <a:ext cx="3445799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Account per persona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Never use word ‘test’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in all environments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not shared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380" y="1548374"/>
            <a:ext cx="4483219" cy="29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