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42372-BB38-4A9A-B537-3F9307607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DE9197-03A4-4847-B7A0-DA6FDE0B1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77A58-BB97-44F9-B2AB-91167542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FBE1-D39B-465F-95C4-D23552FCC8D9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60193-023D-46E2-8CD6-07BFF2CD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43321-BA92-4B1E-ADC6-85625528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D6FC-FA30-4CB3-8C20-E8D3D69D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17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0CF4C-0808-4748-BAA8-706BF07F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D0014D-4F76-4FE0-9CC0-071138B68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E5D74-A9B1-437C-9FAC-2EF915C9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FBE1-D39B-465F-95C4-D23552FCC8D9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DC547E-6D78-4681-AB33-AE55DF9A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3DEA8-2401-47F0-B276-2B461B1C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D6FC-FA30-4CB3-8C20-E8D3D69D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9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55F293-6183-47F3-B22B-0F11FE624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A47D20-90B5-4F51-9588-040499BE0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1DC42-5D24-4FAA-9DF3-D7E4E3BA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FBE1-D39B-465F-95C4-D23552FCC8D9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A6AFA-29FB-4A45-A6DD-F4E2673D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8CFDD-0D69-4B9D-B0C6-1A1EB009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D6FC-FA30-4CB3-8C20-E8D3D69D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54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7BA76-AEF9-4D45-B29E-11BCBAAB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0B49DA-E903-490D-B8FC-3CF834AB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7B40F-B3F7-4A6F-8E5B-5987F070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FBE1-D39B-465F-95C4-D23552FCC8D9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82E4B4-3BA4-4D66-850E-85B92317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4BB82-B24F-4947-A4BB-E8B00496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D6FC-FA30-4CB3-8C20-E8D3D69D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66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3F0C8-1821-4B48-A92A-0C460E5B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86C12F-689B-423C-B6C3-1AB0004A7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66A79-3DCF-4DAA-A252-56587852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FBE1-D39B-465F-95C4-D23552FCC8D9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CA9BA6-768F-4D92-99C9-EB111862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39EAC-AE95-4B77-9580-FF5DF33F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D6FC-FA30-4CB3-8C20-E8D3D69D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07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32DCA-A164-4775-99CB-4E3E21C7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90913-BFEB-4092-B00E-36F6BBBEC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B07EFF-1F16-4015-8D14-16108287B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37C21B-0A3A-4E25-8FBA-68414E99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FBE1-D39B-465F-95C4-D23552FCC8D9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33D8D4-03C6-4308-BCDD-A5FE23D0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543331-7B85-4B85-9A6A-426682D0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D6FC-FA30-4CB3-8C20-E8D3D69D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17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42FCB-060C-4F34-B32A-2D199816C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EAD00C-9A6F-4623-90F5-E26FAD209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54E4BD-7F3F-4BD0-B5D0-95A533105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B323AA-FF62-428D-A16E-58DB6DB0D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BDC688-D3A5-4887-A75A-6DB1C1595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844A81-9401-4397-AF28-C23C129E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FBE1-D39B-465F-95C4-D23552FCC8D9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4E4BC5-9891-46BE-9499-12218B62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6AD90C-1CE7-4A26-811A-21748655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D6FC-FA30-4CB3-8C20-E8D3D69D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03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CAE73-3A17-44EE-AA6E-A636C4C5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FA3C04-8C0B-4978-82E5-21D30565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FBE1-D39B-465F-95C4-D23552FCC8D9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024696-1616-451A-89C8-5EE4A135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F86248-6582-434C-8409-9799D34E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D6FC-FA30-4CB3-8C20-E8D3D69D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15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FE1743-BEA7-4FAC-9269-E005A3D1B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FBE1-D39B-465F-95C4-D23552FCC8D9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64AF2D-083C-4FE9-83DB-E553384F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D77ACE-212D-4ED3-999B-4BF84DDA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D6FC-FA30-4CB3-8C20-E8D3D69D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10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EC337-FD2E-4378-BFEB-7A114420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26781-FAF3-4CD5-8C09-DEE38FB46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35734B-257E-4CAA-89AB-13B1771E3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3239D2-C55B-46AB-A02B-71CC4030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FBE1-D39B-465F-95C4-D23552FCC8D9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B21DE2-A16F-4A9A-AE4D-F550F0AA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39E690-238D-4AD5-8EDD-E080DEAC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D6FC-FA30-4CB3-8C20-E8D3D69D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58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21BB4-A86B-4B32-B775-B7D8580E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957B51-CEC4-41B1-883E-C6269D0EA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426605-A77F-4FE0-A3F8-56268AEBB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C22B26-D429-46F5-BAD2-1D2F88AF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FBE1-D39B-465F-95C4-D23552FCC8D9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30F21A-5BAF-428F-AD65-047AF5F3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71CAAD-D2EA-45D1-85A3-3EB5F5EB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D6FC-FA30-4CB3-8C20-E8D3D69D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05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3BFE76-90F6-431C-BC7F-DC16697F8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C1E4AA-EB42-41FA-972E-3F7ABDC64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C1B18-D81F-48CE-90A2-BC3CFBBB4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8FBE1-D39B-465F-95C4-D23552FCC8D9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87B96-92C0-491E-A36E-CC708A951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FA86EF-280D-45D4-89C7-8D08E9108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5D6FC-FA30-4CB3-8C20-E8D3D69D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4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9F7375A-DFA8-42E1-9F2A-A33537BE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Session 3 Communication and Storage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E229CD-B16E-4CDB-A6A4-28CF390E9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272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FB90A-D929-467B-AC2F-F271D7F5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PipeMare</a:t>
            </a:r>
            <a:r>
              <a:rPr lang="en-US" altLang="zh-CN" dirty="0"/>
              <a:t>: Asynchronous Pipeline Parallel DNN Training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5AF0F-1C30-4A59-9B0D-EDE98BF29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lnSpc>
                <a:spcPct val="125000"/>
              </a:lnSpc>
            </a:pPr>
            <a:r>
              <a:rPr lang="zh-CN" altLang="en-US" sz="1800" dirty="0"/>
              <a:t>流水线并行</a:t>
            </a:r>
            <a:r>
              <a:rPr lang="en-US" altLang="zh-CN" sz="1800" dirty="0"/>
              <a:t>——</a:t>
            </a:r>
            <a:r>
              <a:rPr lang="zh-CN" altLang="en-US" sz="1800" dirty="0"/>
              <a:t>模型并行可以和数据并行结合使用：将神经网络算子在空间上切分，不同硬件上流水线执行计算。通过新硬件实现</a:t>
            </a:r>
            <a:endParaRPr lang="en-US" altLang="zh-CN" sz="1800" dirty="0"/>
          </a:p>
          <a:p>
            <a:pPr>
              <a:lnSpc>
                <a:spcPct val="125000"/>
              </a:lnSpc>
            </a:pPr>
            <a:r>
              <a:rPr lang="zh-CN" altLang="en-US" sz="1800" dirty="0"/>
              <a:t>流水线并行硬件的好处：更高硬件利用率，避免的上下文切换。其实现依赖大容量的静态随机访问存储器 </a:t>
            </a:r>
            <a:r>
              <a:rPr lang="en-US" altLang="zh-CN" sz="1800" dirty="0"/>
              <a:t>SRAM</a:t>
            </a:r>
          </a:p>
          <a:p>
            <a:pPr>
              <a:lnSpc>
                <a:spcPct val="125000"/>
              </a:lnSpc>
            </a:pPr>
            <a:r>
              <a:rPr lang="zh-CN" altLang="en-US" sz="1800" dirty="0"/>
              <a:t>已有流水线并行存在问题：流水线太浅，只有不同加速器之间的流水线，而没有同一个加速器内的流水线</a:t>
            </a:r>
          </a:p>
          <a:p>
            <a:pPr>
              <a:lnSpc>
                <a:spcPct val="125000"/>
              </a:lnSpc>
            </a:pPr>
            <a:r>
              <a:rPr lang="zh-CN" altLang="en-US" sz="1800" dirty="0"/>
              <a:t>已有流水线并行受限于同步算法，认为需要在一轮训练中保持参数更新的一致，由此有两种方法，这两种方法都会造成性能浪费。流水线越深开销越大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对计算：插入气泡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对内存：存储额外的权重副本</a:t>
            </a:r>
            <a:endParaRPr lang="en-US" altLang="zh-CN" sz="1800" dirty="0"/>
          </a:p>
          <a:p>
            <a:pPr>
              <a:lnSpc>
                <a:spcPct val="125000"/>
              </a:lnSpc>
            </a:pPr>
            <a:r>
              <a:rPr lang="zh-CN" altLang="en-US" sz="1800" dirty="0"/>
              <a:t>本文贡献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介绍了一种异步流水线并行模型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系统 </a:t>
            </a:r>
            <a:r>
              <a:rPr lang="en-US" altLang="zh-CN" sz="1800" dirty="0" err="1"/>
              <a:t>PipeMare</a:t>
            </a:r>
            <a:r>
              <a:rPr lang="zh-CN" altLang="en-US" sz="1800" dirty="0"/>
              <a:t>，提出了两种技术改进异步流水线并行训练的统计性性能（准确率等统计指标）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zh-CN" sz="1800" dirty="0"/>
              <a:t>由于没有公开的数据流加速器，使用模拟实验方式验证性能，在提供有竞争力的准确性的前提下，得到了更高的流水线占用率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7419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DFF6C-E456-4F04-B02C-55BEAC31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EXPLORING THE LIMITS OF CONCURRENCY IN ML TRAINING ON GOOGLE TPUS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8EE59-AE86-4CF6-A5E2-8FB358092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1800" dirty="0"/>
              <a:t>在谷歌 </a:t>
            </a:r>
            <a:r>
              <a:rPr lang="en-US" altLang="zh-CN" sz="1800" dirty="0"/>
              <a:t>TPU v3 </a:t>
            </a:r>
            <a:r>
              <a:rPr lang="zh-CN" altLang="en-US" sz="1800" dirty="0"/>
              <a:t>下优化 </a:t>
            </a:r>
            <a:r>
              <a:rPr lang="en-US" altLang="zh-CN" sz="1800" dirty="0" err="1"/>
              <a:t>MLPerf</a:t>
            </a:r>
            <a:r>
              <a:rPr lang="en-US" altLang="zh-CN" sz="1800" dirty="0"/>
              <a:t> </a:t>
            </a:r>
            <a:r>
              <a:rPr lang="zh-CN" altLang="en-US" sz="1800" dirty="0"/>
              <a:t>跑分成绩，涉及了模型并行、通信</a:t>
            </a:r>
            <a:r>
              <a:rPr lang="en-US" altLang="zh-CN" sz="1800" dirty="0"/>
              <a:t>/</a:t>
            </a:r>
            <a:r>
              <a:rPr lang="zh-CN" altLang="en-US" sz="1800" dirty="0"/>
              <a:t>集合优化、分布式地评估训练指标，</a:t>
            </a:r>
            <a:r>
              <a:rPr lang="en-US" altLang="zh-CN" sz="1800" dirty="0"/>
              <a:t>host input processing scaling optimizations. </a:t>
            </a:r>
            <a:r>
              <a:rPr lang="zh-CN" altLang="en-US" sz="1800" dirty="0"/>
              <a:t>在 </a:t>
            </a:r>
            <a:r>
              <a:rPr lang="en-US" altLang="zh-CN" sz="1800" dirty="0"/>
              <a:t>TensorFlow </a:t>
            </a:r>
            <a:r>
              <a:rPr lang="zh-CN" altLang="en-US" sz="1800" dirty="0"/>
              <a:t>和 </a:t>
            </a:r>
            <a:r>
              <a:rPr lang="en-US" altLang="zh-CN" sz="1800" dirty="0"/>
              <a:t>JAX </a:t>
            </a:r>
            <a:r>
              <a:rPr lang="zh-CN" altLang="en-US" sz="1800" dirty="0"/>
              <a:t>编程框架（自动微分和优化线性代数编译器）下</a:t>
            </a:r>
            <a:endParaRPr lang="en-US" altLang="zh-CN" sz="1800" dirty="0"/>
          </a:p>
          <a:p>
            <a:pPr>
              <a:lnSpc>
                <a:spcPct val="125000"/>
              </a:lnSpc>
            </a:pPr>
            <a:r>
              <a:rPr lang="zh-CN" altLang="en-US" sz="1800" dirty="0"/>
              <a:t>文章针对 </a:t>
            </a:r>
            <a:r>
              <a:rPr lang="en-US" altLang="zh-CN" sz="1800" dirty="0" err="1"/>
              <a:t>MLPerf</a:t>
            </a:r>
            <a:r>
              <a:rPr lang="en-US" altLang="zh-CN" sz="1800" dirty="0"/>
              <a:t> 0.7 </a:t>
            </a:r>
            <a:r>
              <a:rPr lang="zh-CN" altLang="en-US" sz="1800" dirty="0"/>
              <a:t>的一次跑分提交，描述了算法、架构、性能、系统调优技术</a:t>
            </a:r>
            <a:endParaRPr lang="en-US" altLang="zh-CN" sz="1800" dirty="0"/>
          </a:p>
          <a:p>
            <a:pPr>
              <a:lnSpc>
                <a:spcPct val="125000"/>
              </a:lnSpc>
            </a:pPr>
            <a:r>
              <a:rPr lang="zh-CN" altLang="en-US" sz="1800" dirty="0"/>
              <a:t>系统使用了 </a:t>
            </a:r>
            <a:r>
              <a:rPr lang="en-US" altLang="zh-CN" sz="1800" dirty="0"/>
              <a:t>4096 </a:t>
            </a:r>
            <a:r>
              <a:rPr lang="zh-CN" altLang="en-US" sz="1800" dirty="0"/>
              <a:t>个芯片的 </a:t>
            </a:r>
            <a:r>
              <a:rPr lang="en-US" altLang="zh-CN" sz="1800" dirty="0"/>
              <a:t>TPU-v3 </a:t>
            </a:r>
            <a:r>
              <a:rPr lang="en-US" altLang="zh-CN" sz="1800" dirty="0" err="1"/>
              <a:t>Multipod</a:t>
            </a:r>
            <a:r>
              <a:rPr lang="en-US" altLang="zh-CN" sz="1800" dirty="0"/>
              <a:t> </a:t>
            </a:r>
            <a:r>
              <a:rPr lang="zh-CN" altLang="en-US" sz="1800" dirty="0"/>
              <a:t>加速器，其中 </a:t>
            </a:r>
            <a:r>
              <a:rPr lang="en-US" altLang="zh-CN" sz="1800" dirty="0"/>
              <a:t>4 </a:t>
            </a:r>
            <a:r>
              <a:rPr lang="zh-CN" altLang="en-US" sz="1800" dirty="0"/>
              <a:t>个 </a:t>
            </a:r>
            <a:r>
              <a:rPr lang="en-US" altLang="zh-CN" sz="1800" dirty="0"/>
              <a:t>pod </a:t>
            </a:r>
            <a:r>
              <a:rPr lang="zh-CN" altLang="en-US" sz="1800" dirty="0"/>
              <a:t>两两通过 </a:t>
            </a:r>
            <a:r>
              <a:rPr lang="en-US" altLang="zh-CN" sz="1800" dirty="0"/>
              <a:t>X </a:t>
            </a:r>
            <a:r>
              <a:rPr lang="zh-CN" altLang="en-US" sz="1800" dirty="0"/>
              <a:t>方向的 </a:t>
            </a:r>
            <a:r>
              <a:rPr lang="en-US" altLang="zh-CN" sz="1800" dirty="0"/>
              <a:t>cross-pod </a:t>
            </a:r>
            <a:r>
              <a:rPr lang="zh-CN" altLang="en-US" sz="1800" dirty="0"/>
              <a:t>光纤连接构成 </a:t>
            </a:r>
            <a:r>
              <a:rPr lang="en-US" altLang="zh-CN" sz="1800" dirty="0"/>
              <a:t>mesh</a:t>
            </a:r>
            <a:r>
              <a:rPr lang="zh-CN" altLang="en-US" sz="1800" dirty="0"/>
              <a:t>，性能比 </a:t>
            </a:r>
            <a:r>
              <a:rPr lang="en-US" altLang="zh-CN" sz="1800" dirty="0"/>
              <a:t>within-pod </a:t>
            </a:r>
            <a:r>
              <a:rPr lang="zh-CN" altLang="en-US" sz="1800" dirty="0"/>
              <a:t>的要差一些， </a:t>
            </a:r>
            <a:r>
              <a:rPr lang="en-US" altLang="zh-CN" sz="1800" dirty="0"/>
              <a:t>Y </a:t>
            </a:r>
            <a:r>
              <a:rPr lang="zh-CN" altLang="en-US" sz="1800" dirty="0"/>
              <a:t>方向通过 </a:t>
            </a:r>
            <a:r>
              <a:rPr lang="en-US" altLang="zh-CN" sz="1800" dirty="0"/>
              <a:t>within-pod </a:t>
            </a:r>
            <a:r>
              <a:rPr lang="zh-CN" altLang="en-US" sz="1800" dirty="0"/>
              <a:t>构成 </a:t>
            </a:r>
            <a:r>
              <a:rPr lang="en-US" altLang="zh-CN" sz="1800" dirty="0"/>
              <a:t>torus </a:t>
            </a:r>
            <a:r>
              <a:rPr lang="zh-CN" altLang="en-US" sz="1800" dirty="0"/>
              <a:t>链路，整体构成一个 </a:t>
            </a:r>
            <a:r>
              <a:rPr lang="en-US" altLang="zh-CN" sz="1800" dirty="0"/>
              <a:t>128 x 32 </a:t>
            </a:r>
            <a:r>
              <a:rPr lang="zh-CN" altLang="en-US" sz="1800" dirty="0"/>
              <a:t>的二维 </a:t>
            </a:r>
            <a:r>
              <a:rPr lang="en-US" altLang="zh-CN" sz="1800" dirty="0"/>
              <a:t>mesh </a:t>
            </a:r>
            <a:r>
              <a:rPr lang="zh-CN" altLang="en-US" sz="1800" dirty="0"/>
              <a:t>拓扑。受限于 </a:t>
            </a:r>
            <a:r>
              <a:rPr lang="en-US" altLang="zh-CN" sz="1800" dirty="0"/>
              <a:t>TPU-v3 </a:t>
            </a:r>
            <a:r>
              <a:rPr lang="zh-CN" altLang="en-US" sz="1800" dirty="0"/>
              <a:t>的路由表 </a:t>
            </a:r>
            <a:r>
              <a:rPr lang="en-US" altLang="zh-CN" sz="1800" dirty="0"/>
              <a:t>1024 </a:t>
            </a:r>
            <a:r>
              <a:rPr lang="zh-CN" altLang="en-US" sz="1800" dirty="0"/>
              <a:t>表项限制，使用了稀疏路由模型，只有同行和同列的邻居可见，这已经满足了 </a:t>
            </a:r>
            <a:r>
              <a:rPr lang="en-US" altLang="zh-CN" sz="1800" dirty="0"/>
              <a:t>allreduce </a:t>
            </a:r>
            <a:r>
              <a:rPr lang="zh-CN" altLang="en-US" sz="1800" dirty="0"/>
              <a:t>通信达到峰值性能的要求</a:t>
            </a:r>
            <a:endParaRPr lang="en-US" altLang="zh-CN" sz="1800" dirty="0"/>
          </a:p>
          <a:p>
            <a:pPr>
              <a:lnSpc>
                <a:spcPct val="125000"/>
              </a:lnSpc>
            </a:pPr>
            <a:r>
              <a:rPr lang="zh-CN" altLang="en-US" sz="1800" dirty="0"/>
              <a:t>针对 </a:t>
            </a:r>
            <a:r>
              <a:rPr lang="en-US" altLang="zh-CN" sz="1800" dirty="0"/>
              <a:t>BERT</a:t>
            </a:r>
            <a:r>
              <a:rPr lang="zh-CN" altLang="en-US" sz="1800" dirty="0"/>
              <a:t>、</a:t>
            </a:r>
            <a:r>
              <a:rPr lang="en-US" altLang="zh-CN" sz="1800" dirty="0"/>
              <a:t>ResNet-50</a:t>
            </a:r>
            <a:r>
              <a:rPr lang="zh-CN" altLang="en-US" sz="1800" dirty="0"/>
              <a:t>、</a:t>
            </a:r>
            <a:r>
              <a:rPr lang="en-US" altLang="zh-CN" sz="1800" dirty="0"/>
              <a:t>Transformer</a:t>
            </a:r>
            <a:r>
              <a:rPr lang="zh-CN" altLang="en-US" sz="1800" dirty="0"/>
              <a:t>、</a:t>
            </a:r>
            <a:r>
              <a:rPr lang="en-US" altLang="zh-CN" sz="1800" dirty="0"/>
              <a:t>Single Shot Detector </a:t>
            </a:r>
            <a:r>
              <a:rPr lang="zh-CN" altLang="en-US" sz="1800" dirty="0"/>
              <a:t>项目单独优化</a:t>
            </a:r>
          </a:p>
        </p:txBody>
      </p:sp>
    </p:spTree>
    <p:extLst>
      <p:ext uri="{BB962C8B-B14F-4D97-AF65-F5344CB8AC3E}">
        <p14:creationId xmlns:p14="http://schemas.microsoft.com/office/powerpoint/2010/main" val="3634504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DFF6C-E456-4F04-B02C-55BEAC31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EXPLORING THE LIMITS OF CONCURRENCY IN ML TRAINING ON GOOGLE TPUS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8EE59-AE86-4CF6-A5E2-8FB358092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1800" dirty="0"/>
              <a:t>贡献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en-US" altLang="zh-CN" sz="1800" dirty="0"/>
              <a:t>4096 </a:t>
            </a:r>
            <a:r>
              <a:rPr lang="zh-CN" altLang="en-US" sz="1800" dirty="0"/>
              <a:t>节点创下世界纪录，是最大的 </a:t>
            </a:r>
            <a:r>
              <a:rPr lang="en-US" altLang="zh-CN" sz="1800" dirty="0"/>
              <a:t>MLPerf-v0.7 </a:t>
            </a:r>
            <a:r>
              <a:rPr lang="zh-CN" altLang="en-US" sz="1800" dirty="0"/>
              <a:t>参赛机器，带来了节点连接压力。通过尽量使用 </a:t>
            </a:r>
            <a:r>
              <a:rPr lang="en-US" altLang="zh-CN" sz="1800" dirty="0"/>
              <a:t>Y </a:t>
            </a:r>
            <a:r>
              <a:rPr lang="zh-CN" altLang="en-US" sz="1800" dirty="0"/>
              <a:t>轴通信，减少 </a:t>
            </a:r>
            <a:r>
              <a:rPr lang="en-US" altLang="zh-CN" sz="1800" dirty="0"/>
              <a:t>X </a:t>
            </a:r>
            <a:r>
              <a:rPr lang="zh-CN" altLang="en-US" sz="1800" dirty="0"/>
              <a:t>轴通信来弥补通信性能不均衡</a:t>
            </a:r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为模型并行优化的全局收敛。针对目前最好的 </a:t>
            </a:r>
            <a:r>
              <a:rPr lang="en-US" altLang="zh-CN" sz="1800" dirty="0" err="1"/>
              <a:t>MeshTF</a:t>
            </a:r>
            <a:r>
              <a:rPr lang="en-US" altLang="zh-CN" sz="1800" dirty="0"/>
              <a:t> </a:t>
            </a:r>
            <a:r>
              <a:rPr lang="zh-CN" altLang="en-US" sz="1800" dirty="0"/>
              <a:t>改进，可以在 </a:t>
            </a:r>
            <a:r>
              <a:rPr lang="en-US" altLang="zh-CN" sz="1800" dirty="0"/>
              <a:t>16 </a:t>
            </a:r>
            <a:r>
              <a:rPr lang="zh-CN" altLang="en-US" sz="1800" dirty="0"/>
              <a:t>秒内训练 </a:t>
            </a:r>
            <a:r>
              <a:rPr lang="en-US" altLang="zh-CN" sz="1800" dirty="0"/>
              <a:t>Transformer</a:t>
            </a:r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通过模型并行和空间划分，把分布式 </a:t>
            </a:r>
            <a:r>
              <a:rPr lang="en-US" altLang="zh-CN" sz="1800" dirty="0"/>
              <a:t>optimizer </a:t>
            </a:r>
            <a:r>
              <a:rPr lang="zh-CN" altLang="en-US" sz="1800" dirty="0"/>
              <a:t>的权重更新切片到复杂的混合数据和模型并行场景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分析了 </a:t>
            </a:r>
            <a:r>
              <a:rPr lang="en-US" altLang="zh-CN" sz="1800" dirty="0"/>
              <a:t>JAX </a:t>
            </a:r>
            <a:r>
              <a:rPr lang="zh-CN" altLang="en-US" sz="1800" dirty="0"/>
              <a:t>编程模型，并用它和 </a:t>
            </a:r>
            <a:r>
              <a:rPr lang="en-US" altLang="zh-CN" sz="1800" dirty="0"/>
              <a:t>TensorFlow </a:t>
            </a:r>
            <a:r>
              <a:rPr lang="zh-CN" altLang="en-US" sz="1800" dirty="0"/>
              <a:t>比较。这是第一篇论文研究大规模环境下的 </a:t>
            </a:r>
            <a:r>
              <a:rPr lang="en-US" altLang="zh-CN" sz="1800" dirty="0"/>
              <a:t>JAX </a:t>
            </a:r>
            <a:r>
              <a:rPr lang="zh-CN" altLang="en-US" sz="1800" dirty="0"/>
              <a:t>并把 </a:t>
            </a:r>
            <a:r>
              <a:rPr lang="en-US" altLang="zh-CN" sz="1800" dirty="0"/>
              <a:t>JAX </a:t>
            </a:r>
            <a:r>
              <a:rPr lang="zh-CN" altLang="en-US" sz="1800" dirty="0"/>
              <a:t>应用到多 </a:t>
            </a:r>
            <a:r>
              <a:rPr lang="en-US" altLang="zh-CN" sz="1800" dirty="0"/>
              <a:t>TPU </a:t>
            </a:r>
            <a:r>
              <a:rPr lang="zh-CN" altLang="en-US" sz="1800" dirty="0"/>
              <a:t>节点，并使用模型并行技术（</a:t>
            </a:r>
            <a:r>
              <a:rPr lang="en-US" altLang="zh-CN" sz="1800" dirty="0"/>
              <a:t>SPMD </a:t>
            </a:r>
            <a:r>
              <a:rPr lang="zh-CN" altLang="en-US" sz="1800" dirty="0"/>
              <a:t>切分和权重更新切片）。结果证明 </a:t>
            </a:r>
            <a:r>
              <a:rPr lang="en-US" altLang="zh-CN" sz="1800" dirty="0"/>
              <a:t>TPU </a:t>
            </a:r>
            <a:r>
              <a:rPr lang="zh-CN" altLang="en-US" sz="1800" dirty="0"/>
              <a:t>具有通用性且能增强 </a:t>
            </a:r>
            <a:r>
              <a:rPr lang="en-US" altLang="zh-CN" sz="1800" dirty="0"/>
              <a:t>XLA</a:t>
            </a:r>
          </a:p>
          <a:p>
            <a:pPr lvl="1">
              <a:lnSpc>
                <a:spcPct val="125000"/>
              </a:lnSpc>
            </a:pPr>
            <a:r>
              <a:rPr lang="en-US" altLang="zh-CN" sz="1800" dirty="0" err="1"/>
              <a:t>Multipod</a:t>
            </a:r>
            <a:r>
              <a:rPr lang="en-US" altLang="zh-CN" sz="1800" dirty="0"/>
              <a:t> </a:t>
            </a:r>
            <a:r>
              <a:rPr lang="zh-CN" altLang="en-US" sz="1800" dirty="0"/>
              <a:t>性能结果，所有模型都在 </a:t>
            </a:r>
            <a:r>
              <a:rPr lang="en-US" altLang="zh-CN" sz="1800" dirty="0"/>
              <a:t>30 </a:t>
            </a:r>
            <a:r>
              <a:rPr lang="zh-CN" altLang="en-US" sz="1800" dirty="0"/>
              <a:t>秒内训练完成。 </a:t>
            </a:r>
            <a:r>
              <a:rPr lang="en-US" altLang="zh-CN" sz="1800" dirty="0"/>
              <a:t>BERT </a:t>
            </a:r>
            <a:r>
              <a:rPr lang="zh-CN" altLang="en-US" sz="1800" dirty="0"/>
              <a:t>和 </a:t>
            </a:r>
            <a:r>
              <a:rPr lang="en-US" altLang="zh-CN" sz="1800" dirty="0"/>
              <a:t>DLRM </a:t>
            </a:r>
            <a:r>
              <a:rPr lang="zh-CN" altLang="en-US" sz="1800" dirty="0"/>
              <a:t>是第一次在 </a:t>
            </a:r>
            <a:r>
              <a:rPr lang="en-US" altLang="zh-CN" sz="1800" dirty="0"/>
              <a:t>TPU </a:t>
            </a:r>
            <a:r>
              <a:rPr lang="en-US" altLang="zh-CN" sz="1800" dirty="0" err="1"/>
              <a:t>Multipod</a:t>
            </a:r>
            <a:r>
              <a:rPr lang="en-US" altLang="zh-CN" sz="1800" dirty="0"/>
              <a:t> </a:t>
            </a:r>
            <a:r>
              <a:rPr lang="zh-CN" altLang="en-US" sz="1800" dirty="0"/>
              <a:t>环境下训练</a:t>
            </a:r>
          </a:p>
        </p:txBody>
      </p:sp>
    </p:spTree>
    <p:extLst>
      <p:ext uri="{BB962C8B-B14F-4D97-AF65-F5344CB8AC3E}">
        <p14:creationId xmlns:p14="http://schemas.microsoft.com/office/powerpoint/2010/main" val="76305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3B424-E87A-4A68-8FD5-E8F1896E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TT-Rec: Tensor Train Compression for Deep Learning Recommendation Models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2B1C58-A858-44EA-B666-74F3507C7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背景：深度学习推荐系统（</a:t>
            </a:r>
            <a:r>
              <a:rPr lang="en-US" altLang="zh-CN" dirty="0"/>
              <a:t>DLRM</a:t>
            </a:r>
            <a:r>
              <a:rPr lang="zh-CN" altLang="en-US" dirty="0"/>
              <a:t>）的 </a:t>
            </a:r>
            <a:r>
              <a:rPr lang="en-US" altLang="zh-CN" dirty="0"/>
              <a:t>embedding table </a:t>
            </a:r>
            <a:r>
              <a:rPr lang="zh-CN" altLang="en-US" dirty="0"/>
              <a:t>需要的内存容量越来越大，限制了 </a:t>
            </a:r>
            <a:r>
              <a:rPr lang="en-US" altLang="zh-CN" dirty="0"/>
              <a:t>DLRM </a:t>
            </a:r>
            <a:r>
              <a:rPr lang="zh-CN" altLang="en-US" dirty="0"/>
              <a:t>系统的发展</a:t>
            </a:r>
            <a:endParaRPr lang="en-US" altLang="zh-CN" dirty="0"/>
          </a:p>
          <a:p>
            <a:r>
              <a:rPr lang="zh-CN" altLang="en-US" dirty="0"/>
              <a:t>提出了一种具有潜力的 </a:t>
            </a:r>
            <a:r>
              <a:rPr lang="en-US" altLang="zh-CN" dirty="0"/>
              <a:t>Tensor Train decomposition (TT-Rec) </a:t>
            </a:r>
            <a:r>
              <a:rPr lang="zh-CN" altLang="en-US" dirty="0"/>
              <a:t>方法，实现为一个内核 </a:t>
            </a:r>
            <a:r>
              <a:rPr lang="en-US" altLang="zh-CN" dirty="0"/>
              <a:t>TT-</a:t>
            </a:r>
            <a:r>
              <a:rPr lang="en-US" altLang="zh-CN" dirty="0" err="1"/>
              <a:t>EmbeddingBag</a:t>
            </a:r>
            <a:r>
              <a:rPr lang="zh-CN" altLang="en-US" dirty="0"/>
              <a:t>，比 </a:t>
            </a:r>
            <a:r>
              <a:rPr lang="en-US" altLang="zh-CN" dirty="0"/>
              <a:t>SOTA TT </a:t>
            </a:r>
            <a:r>
              <a:rPr lang="zh-CN" altLang="en-US" dirty="0"/>
              <a:t>实现快三倍</a:t>
            </a:r>
            <a:endParaRPr lang="en-US" altLang="zh-CN" dirty="0"/>
          </a:p>
          <a:p>
            <a:r>
              <a:rPr lang="zh-CN" altLang="en-US" dirty="0"/>
              <a:t>根据数学和经验分析了，权重初始化对 </a:t>
            </a:r>
            <a:r>
              <a:rPr lang="en-US" altLang="zh-CN" dirty="0"/>
              <a:t>DLRM </a:t>
            </a:r>
            <a:r>
              <a:rPr lang="zh-CN" altLang="en-US" dirty="0"/>
              <a:t>准确性的影响，提出使用采样高斯分布 </a:t>
            </a:r>
            <a:r>
              <a:rPr lang="en-US" altLang="zh-CN" dirty="0"/>
              <a:t>(Sampled Gaussian distribution) </a:t>
            </a:r>
            <a:r>
              <a:rPr lang="zh-CN" altLang="en-US" dirty="0"/>
              <a:t>初始化 </a:t>
            </a:r>
            <a:r>
              <a:rPr lang="en-US" altLang="zh-CN" dirty="0"/>
              <a:t>TT-Rec </a:t>
            </a:r>
            <a:r>
              <a:rPr lang="zh-CN" altLang="en-US" dirty="0"/>
              <a:t>的 </a:t>
            </a:r>
            <a:r>
              <a:rPr lang="en-US" altLang="zh-CN" dirty="0"/>
              <a:t>tensor core</a:t>
            </a:r>
          </a:p>
          <a:p>
            <a:r>
              <a:rPr lang="zh-CN" altLang="en-US" dirty="0"/>
              <a:t>通过在 </a:t>
            </a:r>
            <a:r>
              <a:rPr lang="en-US" altLang="zh-CN" dirty="0"/>
              <a:t>Criteo's Kaggle </a:t>
            </a:r>
            <a:r>
              <a:rPr lang="zh-CN" altLang="en-US" dirty="0"/>
              <a:t>和 </a:t>
            </a:r>
            <a:r>
              <a:rPr lang="en-US" altLang="zh-CN" dirty="0"/>
              <a:t>Terabyte data </a:t>
            </a:r>
            <a:r>
              <a:rPr lang="zh-CN" altLang="en-US" dirty="0"/>
              <a:t>数据集上训练 </a:t>
            </a:r>
            <a:r>
              <a:rPr lang="en-US" altLang="zh-CN" dirty="0" err="1"/>
              <a:t>MLPerf</a:t>
            </a:r>
            <a:r>
              <a:rPr lang="en-US" altLang="zh-CN" dirty="0"/>
              <a:t>-DLRM </a:t>
            </a:r>
            <a:r>
              <a:rPr lang="zh-CN" altLang="en-US" dirty="0"/>
              <a:t>来从内存使用量、准确性和时机性能的角度评测 </a:t>
            </a:r>
            <a:r>
              <a:rPr lang="en-US" altLang="zh-CN" dirty="0"/>
              <a:t>TT-Rec</a:t>
            </a:r>
            <a:r>
              <a:rPr lang="zh-CN" altLang="en-US" dirty="0"/>
              <a:t>。在 </a:t>
            </a:r>
            <a:r>
              <a:rPr lang="en-US" altLang="zh-CN" dirty="0"/>
              <a:t>Kaggle </a:t>
            </a:r>
            <a:r>
              <a:rPr lang="zh-CN" altLang="en-US" dirty="0"/>
              <a:t>上实现了四倍 </a:t>
            </a:r>
            <a:r>
              <a:rPr lang="en-US" altLang="zh-CN" dirty="0"/>
              <a:t>(</a:t>
            </a:r>
            <a:r>
              <a:rPr lang="zh-CN" altLang="en-US" dirty="0"/>
              <a:t>精度损失 </a:t>
            </a:r>
            <a:r>
              <a:rPr lang="en-US" altLang="zh-CN" dirty="0"/>
              <a:t>0.03%) </a:t>
            </a:r>
            <a:r>
              <a:rPr lang="zh-CN" altLang="en-US" dirty="0"/>
              <a:t>到 </a:t>
            </a:r>
            <a:r>
              <a:rPr lang="en-US" altLang="zh-CN" dirty="0"/>
              <a:t>221 </a:t>
            </a:r>
            <a:r>
              <a:rPr lang="zh-CN" altLang="en-US" dirty="0"/>
              <a:t>倍 </a:t>
            </a:r>
            <a:r>
              <a:rPr lang="en-US" altLang="zh-CN" dirty="0"/>
              <a:t>(</a:t>
            </a:r>
            <a:r>
              <a:rPr lang="zh-CN" altLang="en-US" dirty="0"/>
              <a:t>精度损失 </a:t>
            </a:r>
            <a:r>
              <a:rPr lang="en-US" altLang="zh-CN" dirty="0"/>
              <a:t>0.3%) </a:t>
            </a:r>
            <a:r>
              <a:rPr lang="zh-CN" altLang="en-US" dirty="0"/>
              <a:t>的压缩；在 </a:t>
            </a:r>
            <a:r>
              <a:rPr lang="en-US" altLang="zh-CN" dirty="0"/>
              <a:t>Terabyte </a:t>
            </a:r>
            <a:r>
              <a:rPr lang="zh-CN" altLang="en-US" dirty="0"/>
              <a:t>上实现了 </a:t>
            </a:r>
            <a:r>
              <a:rPr lang="en-US" altLang="zh-CN" dirty="0"/>
              <a:t>112 </a:t>
            </a:r>
            <a:r>
              <a:rPr lang="zh-CN" altLang="en-US" dirty="0"/>
              <a:t>倍模型大小减少，没有准确性损失，也没有增加训练时长</a:t>
            </a:r>
            <a:endParaRPr lang="en-US" altLang="zh-CN" dirty="0"/>
          </a:p>
          <a:p>
            <a:r>
              <a:rPr lang="zh-CN" altLang="en-US" dirty="0"/>
              <a:t>代码开源在 </a:t>
            </a:r>
            <a:r>
              <a:rPr lang="en-US" altLang="zh-CN" dirty="0"/>
              <a:t>https://github.com/facebookresearch/FBTT-Embedding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65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BD4C7D8-075E-4C28-8972-7B56AA4F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Pufferfish: Communication-efficient Models At No Extra Cost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0C7C914-BA99-4B10-AC44-200DD92FA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1800" dirty="0"/>
              <a:t>对任意深度学习网络，找一个 </a:t>
            </a:r>
            <a:r>
              <a:rPr lang="en-US" altLang="zh-CN" sz="1800" dirty="0"/>
              <a:t>pre-factorized low-rank </a:t>
            </a:r>
            <a:r>
              <a:rPr lang="zh-CN" altLang="en-US" sz="1800" dirty="0"/>
              <a:t>表示（矩阵分解？）从而高效通信、计算</a:t>
            </a:r>
            <a:endParaRPr lang="en-US" altLang="zh-CN" sz="1800" dirty="0"/>
          </a:p>
          <a:p>
            <a:pPr>
              <a:lnSpc>
                <a:spcPct val="125000"/>
              </a:lnSpc>
            </a:pPr>
            <a:r>
              <a:rPr lang="zh-CN" altLang="en-US" sz="1800" dirty="0"/>
              <a:t>与 </a:t>
            </a:r>
            <a:r>
              <a:rPr lang="en-US" altLang="zh-CN" sz="1800" dirty="0"/>
              <a:t>Lottery Ticket Hypothesis</a:t>
            </a:r>
            <a:r>
              <a:rPr lang="zh-CN" altLang="en-US" sz="1800" dirty="0"/>
              <a:t>（</a:t>
            </a:r>
            <a:r>
              <a:rPr lang="en-US" altLang="zh-CN" sz="1800" dirty="0"/>
              <a:t>LTH</a:t>
            </a:r>
            <a:r>
              <a:rPr lang="zh-CN" altLang="en-US" sz="1800" dirty="0"/>
              <a:t>）论文</a:t>
            </a:r>
            <a:r>
              <a:rPr lang="en-US" altLang="zh-CN" sz="1800" dirty="0"/>
              <a:t>《The lottery ticket hypothesis: Finding sparse, trainable neural networks》</a:t>
            </a:r>
            <a:r>
              <a:rPr lang="zh-CN" altLang="en-US" sz="1800" dirty="0"/>
              <a:t>类似，但去除了 </a:t>
            </a:r>
            <a:r>
              <a:rPr lang="en-US" altLang="zh-CN" sz="1800" dirty="0"/>
              <a:t>winning the lottery </a:t>
            </a:r>
            <a:r>
              <a:rPr lang="zh-CN" altLang="en-US" sz="1800" dirty="0"/>
              <a:t>的开销</a:t>
            </a:r>
            <a:endParaRPr lang="en-US" altLang="zh-CN" sz="1800" dirty="0"/>
          </a:p>
          <a:p>
            <a:pPr>
              <a:lnSpc>
                <a:spcPct val="125000"/>
              </a:lnSpc>
            </a:pPr>
            <a:r>
              <a:rPr lang="zh-CN" altLang="en-US" sz="1800" dirty="0"/>
              <a:t>如何解决精度损失问题？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en-US" altLang="zh-CN" sz="1800" dirty="0"/>
              <a:t>A Hybrid architecture</a:t>
            </a:r>
          </a:p>
          <a:p>
            <a:pPr lvl="1">
              <a:lnSpc>
                <a:spcPct val="125000"/>
              </a:lnSpc>
            </a:pPr>
            <a:r>
              <a:rPr lang="en-US" altLang="zh-CN" sz="1800" dirty="0"/>
              <a:t>Vanilla warm-up training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189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0F530-A079-4B32-A5D2-4709D79B5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In-network Aggregation for Shared Machine Learning Clusters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31F1A-1D21-4719-BB95-20C0C3945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25000"/>
              </a:lnSpc>
            </a:pPr>
            <a:r>
              <a:rPr lang="zh-CN" altLang="en-US" sz="1800" dirty="0"/>
              <a:t>一个定制化的网络硬件加速器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第一次支持浮点运算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支持多种不同任务同时共享集群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不会带来精度损失</a:t>
            </a:r>
            <a:endParaRPr lang="en-US" altLang="zh-CN" sz="1800" dirty="0"/>
          </a:p>
          <a:p>
            <a:pPr>
              <a:lnSpc>
                <a:spcPct val="125000"/>
              </a:lnSpc>
            </a:pPr>
            <a:r>
              <a:rPr lang="zh-CN" altLang="en-US" sz="1800" dirty="0"/>
              <a:t>一个轻量化的负载均衡和拥塞控制协议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网络资源公平使用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长时间运行应用吞吐量高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短作业或延迟敏感性作业延迟低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不仅支持点对点模型，还支持树型；缓冲区分配公平，且不爆缓存；兼容已有的 </a:t>
            </a:r>
            <a:r>
              <a:rPr lang="en-US" altLang="zh-CN" sz="1800" dirty="0"/>
              <a:t>ECN-based </a:t>
            </a:r>
            <a:r>
              <a:rPr lang="zh-CN" altLang="en-US" sz="1800" dirty="0"/>
              <a:t>协议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减少深度学习任务的网络资源占用，给其他任务留出空间</a:t>
            </a:r>
            <a:endParaRPr lang="en-US" altLang="zh-CN" sz="1800" dirty="0"/>
          </a:p>
          <a:p>
            <a:pPr>
              <a:lnSpc>
                <a:spcPct val="125000"/>
              </a:lnSpc>
            </a:pPr>
            <a:r>
              <a:rPr lang="zh-CN" altLang="en-US" sz="1800" dirty="0"/>
              <a:t>基于 </a:t>
            </a:r>
            <a:r>
              <a:rPr lang="en-US" altLang="zh-CN" sz="1800" dirty="0"/>
              <a:t>FPGA </a:t>
            </a:r>
            <a:r>
              <a:rPr lang="zh-CN" altLang="en-US" sz="1800" dirty="0"/>
              <a:t>的仿真原型</a:t>
            </a:r>
          </a:p>
        </p:txBody>
      </p:sp>
    </p:spTree>
    <p:extLst>
      <p:ext uri="{BB962C8B-B14F-4D97-AF65-F5344CB8AC3E}">
        <p14:creationId xmlns:p14="http://schemas.microsoft.com/office/powerpoint/2010/main" val="366984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3EED0-8596-4DFB-95DE-3B3ECDB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Movement is All You Need: A Case Study on Optimizing Transformers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1D872-FDD9-4DBA-800A-E2786FAE2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1800" dirty="0"/>
              <a:t>观察结论：</a:t>
            </a:r>
            <a:r>
              <a:rPr lang="en-US" altLang="zh-CN" sz="1800" dirty="0"/>
              <a:t>BERT </a:t>
            </a:r>
            <a:r>
              <a:rPr lang="zh-CN" altLang="en-US" sz="1800" dirty="0"/>
              <a:t>训练 </a:t>
            </a:r>
            <a:r>
              <a:rPr lang="en-US" altLang="zh-CN" sz="1800" dirty="0"/>
              <a:t>37% </a:t>
            </a:r>
            <a:r>
              <a:rPr lang="zh-CN" altLang="en-US" sz="1800" dirty="0"/>
              <a:t>的时间都花在内存瓶颈的操作上</a:t>
            </a:r>
            <a:endParaRPr lang="en-US" altLang="zh-CN" sz="1800" dirty="0"/>
          </a:p>
          <a:p>
            <a:pPr>
              <a:lnSpc>
                <a:spcPct val="125000"/>
              </a:lnSpc>
            </a:pPr>
            <a:r>
              <a:rPr lang="zh-CN" altLang="en-US" sz="1800" dirty="0"/>
              <a:t>观察结论（优化点）：已有的框架使用的数据布局可以优化</a:t>
            </a:r>
            <a:endParaRPr lang="en-US" altLang="zh-CN" sz="1800" dirty="0"/>
          </a:p>
          <a:p>
            <a:pPr>
              <a:lnSpc>
                <a:spcPct val="125000"/>
              </a:lnSpc>
            </a:pPr>
            <a:r>
              <a:rPr lang="zh-CN" altLang="en-US" sz="1800" dirty="0"/>
              <a:t>结合点优化和全局的数据布局调整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zh-CN" sz="1800" dirty="0"/>
              <a:t>构建数据通路，识别其中可以优化的点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zh-CN" sz="1800" dirty="0"/>
              <a:t>通过不同形式的融合，最大化数据重用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zh-CN" sz="1800" dirty="0"/>
              <a:t>调整数据布局，优化正则化操作和张量压缩步骤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zh-CN" sz="1800" dirty="0"/>
              <a:t>收集性能数据，找到端到端最优的算子配置</a:t>
            </a:r>
            <a:endParaRPr lang="en-US" altLang="zh-CN" sz="1800" dirty="0"/>
          </a:p>
          <a:p>
            <a:pPr>
              <a:lnSpc>
                <a:spcPct val="125000"/>
              </a:lnSpc>
            </a:pPr>
            <a:r>
              <a:rPr lang="zh-CN" altLang="en-US" sz="1800" dirty="0"/>
              <a:t>减少了 </a:t>
            </a:r>
            <a:r>
              <a:rPr lang="en-US" altLang="zh-CN" sz="1800" dirty="0"/>
              <a:t>22.91% </a:t>
            </a:r>
            <a:r>
              <a:rPr lang="zh-CN" altLang="en-US" sz="1800" dirty="0"/>
              <a:t>的数据移动，</a:t>
            </a:r>
            <a:r>
              <a:rPr lang="en-US" altLang="zh-CN" sz="1800" dirty="0"/>
              <a:t>BERT encoder </a:t>
            </a:r>
            <a:r>
              <a:rPr lang="zh-CN" altLang="en-US" sz="1800" dirty="0"/>
              <a:t>层加速 </a:t>
            </a:r>
            <a:r>
              <a:rPr lang="en-US" altLang="zh-CN" sz="1800" dirty="0"/>
              <a:t>1.30 </a:t>
            </a:r>
            <a:r>
              <a:rPr lang="zh-CN" altLang="en-US" sz="1800" dirty="0"/>
              <a:t>倍，</a:t>
            </a:r>
            <a:r>
              <a:rPr lang="en-US" altLang="zh-CN" sz="1800" dirty="0"/>
              <a:t>BERT </a:t>
            </a:r>
            <a:r>
              <a:rPr lang="zh-CN" altLang="en-US" sz="1800" dirty="0"/>
              <a:t>训练整体加速比 </a:t>
            </a:r>
            <a:r>
              <a:rPr lang="en-US" altLang="zh-CN" sz="1800" dirty="0"/>
              <a:t>1.19 </a:t>
            </a:r>
            <a:r>
              <a:rPr lang="zh-CN" altLang="en-US" sz="1800" dirty="0"/>
              <a:t>倍；节约了 </a:t>
            </a:r>
            <a:r>
              <a:rPr lang="en-US" altLang="zh-CN" sz="1800" dirty="0"/>
              <a:t>$85,000 </a:t>
            </a:r>
            <a:r>
              <a:rPr lang="zh-CN" altLang="en-US" sz="1800" dirty="0"/>
              <a:t>的 </a:t>
            </a:r>
            <a:r>
              <a:rPr lang="en-US" altLang="zh-CN" sz="1800" dirty="0"/>
              <a:t>AWS </a:t>
            </a:r>
            <a:r>
              <a:rPr lang="zh-CN" altLang="en-US" sz="1800" dirty="0"/>
              <a:t>租赁费用；训练 </a:t>
            </a:r>
            <a:r>
              <a:rPr lang="en-US" altLang="zh-CN" sz="1800" dirty="0"/>
              <a:t>GPT-3 </a:t>
            </a:r>
            <a:r>
              <a:rPr lang="zh-CN" altLang="en-US" sz="1800" dirty="0"/>
              <a:t>时节省了 </a:t>
            </a:r>
            <a:r>
              <a:rPr lang="en-US" altLang="zh-CN" sz="1800" dirty="0"/>
              <a:t>$3.6M </a:t>
            </a:r>
            <a:r>
              <a:rPr lang="zh-CN" altLang="en-US" sz="1800" dirty="0"/>
              <a:t>并省了 </a:t>
            </a:r>
            <a:r>
              <a:rPr lang="en-US" altLang="zh-CN" sz="1800" dirty="0"/>
              <a:t>120MWh </a:t>
            </a:r>
            <a:r>
              <a:rPr lang="zh-CN" altLang="en-US" sz="1800" dirty="0"/>
              <a:t>电</a:t>
            </a:r>
          </a:p>
        </p:txBody>
      </p:sp>
    </p:spTree>
    <p:extLst>
      <p:ext uri="{BB962C8B-B14F-4D97-AF65-F5344CB8AC3E}">
        <p14:creationId xmlns:p14="http://schemas.microsoft.com/office/powerpoint/2010/main" val="48756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01B9D-C9F4-4FAB-9A39-87F41A93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on Distributed Traces for Data Center Storage Systems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01C7C-B7C8-489E-996D-39B46086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1800" dirty="0"/>
              <a:t>思路：利用应用层信息，通过深度学习（</a:t>
            </a:r>
            <a:r>
              <a:rPr lang="en-US" altLang="zh-CN" sz="1800" dirty="0"/>
              <a:t>NLP</a:t>
            </a:r>
            <a:r>
              <a:rPr lang="zh-CN" altLang="en-US" sz="1800" dirty="0"/>
              <a:t>）技术自动预测存储系统优化决策；为了适应不同的系统，通过模块化，每个模型当作一个模块，模块之间可互相组合</a:t>
            </a:r>
            <a:endParaRPr lang="en-US" altLang="zh-CN" sz="1800" dirty="0"/>
          </a:p>
          <a:p>
            <a:pPr>
              <a:lnSpc>
                <a:spcPct val="125000"/>
              </a:lnSpc>
            </a:pPr>
            <a:r>
              <a:rPr lang="zh-CN" altLang="en-US" sz="1800" dirty="0"/>
              <a:t>贡献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zh-CN" sz="1800" dirty="0"/>
              <a:t>阐释了分布式</a:t>
            </a:r>
            <a:r>
              <a:rPr lang="en-US" altLang="zh-CN" sz="1800" dirty="0"/>
              <a:t> trace </a:t>
            </a:r>
            <a:r>
              <a:rPr lang="zh-CN" altLang="zh-CN" sz="1800" dirty="0"/>
              <a:t>与存储系统预测之间的关系，说明了其中隐含的联系对存储系统决策性能的影响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zh-CN" sz="1800" dirty="0"/>
              <a:t>适用于典型的存储系统决策任务的模型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zh-CN" sz="1800" dirty="0"/>
              <a:t>不同策略模型及各种</a:t>
            </a:r>
            <a:r>
              <a:rPr lang="en-US" altLang="zh-CN" sz="1800" dirty="0"/>
              <a:t> trade-off</a:t>
            </a:r>
          </a:p>
          <a:p>
            <a:pPr>
              <a:lnSpc>
                <a:spcPct val="125000"/>
              </a:lnSpc>
            </a:pPr>
            <a:r>
              <a:rPr lang="zh-CN" altLang="en-US" sz="1800" dirty="0"/>
              <a:t>性能不错，具有鲁棒性，预测精度比非 </a:t>
            </a:r>
            <a:r>
              <a:rPr lang="en-US" altLang="zh-CN" sz="1800" dirty="0"/>
              <a:t>ML </a:t>
            </a:r>
            <a:r>
              <a:rPr lang="zh-CN" altLang="en-US" sz="1800" dirty="0"/>
              <a:t>模型高 </a:t>
            </a:r>
            <a:r>
              <a:rPr lang="en-US" altLang="zh-CN" sz="1800" dirty="0"/>
              <a:t>11-33%</a:t>
            </a:r>
            <a:r>
              <a:rPr lang="zh-CN" altLang="en-US" sz="1800" dirty="0"/>
              <a:t>，尤其是 </a:t>
            </a:r>
            <a:r>
              <a:rPr lang="en-US" altLang="zh-CN" sz="1800" dirty="0"/>
              <a:t>cache </a:t>
            </a:r>
            <a:r>
              <a:rPr lang="zh-CN" altLang="en-US" sz="1800" dirty="0"/>
              <a:t>命中率、</a:t>
            </a:r>
            <a:r>
              <a:rPr lang="en-US" altLang="zh-CN" sz="1800" dirty="0"/>
              <a:t>SSD/HDD </a:t>
            </a:r>
            <a:r>
              <a:rPr lang="zh-CN" altLang="en-US" sz="1800" dirty="0"/>
              <a:t>分层任务上</a:t>
            </a:r>
          </a:p>
        </p:txBody>
      </p:sp>
    </p:spTree>
    <p:extLst>
      <p:ext uri="{BB962C8B-B14F-4D97-AF65-F5344CB8AC3E}">
        <p14:creationId xmlns:p14="http://schemas.microsoft.com/office/powerpoint/2010/main" val="316570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9B19C30-D6D6-4D11-AB82-EFDE2ED1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Session 4 Training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9393D7-465B-43D8-B52F-884D73814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30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76778A-706E-4404-9306-E2E04447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 Lite Micro: Embedded Machine Learning for </a:t>
            </a:r>
            <a:r>
              <a:rPr lang="en-US" altLang="zh-CN" dirty="0" err="1"/>
              <a:t>TinyML</a:t>
            </a:r>
            <a:r>
              <a:rPr lang="en-US" altLang="zh-CN" dirty="0"/>
              <a:t> Systems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E8147A2-982B-4A94-B3DD-79A31BFCF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1800" dirty="0"/>
              <a:t>现有嵌入式设备机器学习存在的弊端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zh-CN" sz="1800" dirty="0"/>
              <a:t>不同设备架构不同，难以移植模型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zh-CN" sz="1800" dirty="0"/>
              <a:t>优化都针对特定平台，没有通用性，开发者需要一个平台一个平台优化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zh-CN" sz="1800" dirty="0"/>
              <a:t>缺少压缩、量化、调用、执行模型的基础设施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缺少性能分析、调式、编排的支持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没有跑分工具，平台制造者没法可复现、公平地量化芯片性能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实际应用缺乏测试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38166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76778A-706E-4404-9306-E2E04447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 Lite Micro: Embedded Machine Learning for </a:t>
            </a:r>
            <a:r>
              <a:rPr lang="en-US" altLang="zh-CN" dirty="0" err="1"/>
              <a:t>TinyML</a:t>
            </a:r>
            <a:r>
              <a:rPr lang="en-US" altLang="zh-CN" dirty="0"/>
              <a:t> Systems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E8147A2-982B-4A94-B3DD-79A31BFCF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zh-CN" altLang="en-US" sz="1800" dirty="0"/>
              <a:t>提出的改进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解释执行，可移植，灵活，适应新应用的需求，支持新特性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最小化依赖，所有的库都是硬件不可知的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允许硬件制造商进行针对特定平台的优化，但是不需要重写特定平台的编译器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提出的模型</a:t>
            </a:r>
            <a:r>
              <a:rPr lang="en-US" altLang="zh-CN" sz="1800" dirty="0"/>
              <a:t>——</a:t>
            </a:r>
            <a:r>
              <a:rPr lang="zh-CN" altLang="en-US" sz="1800" dirty="0"/>
              <a:t>架构框架对大量的机器学习生态开放，包括 </a:t>
            </a:r>
            <a:r>
              <a:rPr lang="en-US" altLang="zh-CN" sz="1800" dirty="0"/>
              <a:t>TensorFlow Lite </a:t>
            </a:r>
            <a:r>
              <a:rPr lang="zh-CN" altLang="en-US" sz="1800" dirty="0"/>
              <a:t>模型转换和优化的支持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提供跑分工具，这套工具已经被 </a:t>
            </a:r>
            <a:r>
              <a:rPr lang="en-US" altLang="zh-CN" sz="1800" dirty="0" err="1"/>
              <a:t>MLPerf</a:t>
            </a:r>
            <a:r>
              <a:rPr lang="en-US" altLang="zh-CN" sz="1800" dirty="0"/>
              <a:t> </a:t>
            </a:r>
            <a:r>
              <a:rPr lang="zh-CN" altLang="en-US" sz="1800" dirty="0"/>
              <a:t>等工业界典型软件使用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支持流行的，维护良好的，已经用在生产环境中的谷歌应用</a:t>
            </a:r>
            <a:endParaRPr lang="en-US" altLang="zh-CN" sz="1800" dirty="0"/>
          </a:p>
          <a:p>
            <a:pPr>
              <a:lnSpc>
                <a:spcPct val="125000"/>
              </a:lnSpc>
            </a:pPr>
            <a:r>
              <a:rPr lang="en-US" altLang="zh-CN" sz="1800" dirty="0"/>
              <a:t>TFLM </a:t>
            </a:r>
            <a:r>
              <a:rPr lang="zh-CN" altLang="en-US" sz="1800" dirty="0"/>
              <a:t>填补了空白</a:t>
            </a:r>
            <a:endParaRPr lang="en-US" altLang="zh-CN" sz="1800" dirty="0"/>
          </a:p>
          <a:p>
            <a:pPr>
              <a:lnSpc>
                <a:spcPct val="125000"/>
              </a:lnSpc>
            </a:pPr>
            <a:r>
              <a:rPr lang="zh-CN" altLang="en-US" sz="1800" dirty="0"/>
              <a:t>证明了，通常认为性能低下的解释执行方案实际上最适合嵌入式领域。特别是机器学习，因为其性能主要受到线性代数计算的影响，解释执行只会引入极小的运行时开销</a:t>
            </a:r>
          </a:p>
        </p:txBody>
      </p:sp>
    </p:spTree>
    <p:extLst>
      <p:ext uri="{BB962C8B-B14F-4D97-AF65-F5344CB8AC3E}">
        <p14:creationId xmlns:p14="http://schemas.microsoft.com/office/powerpoint/2010/main" val="3410216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5D2BD-7840-4C3A-B804-3F1E6E5A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Scaling Distributed Training with Adaptive Summation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96836-1AF8-4BED-A4E9-2AC9893AF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r>
              <a:rPr lang="zh-CN" altLang="en-US" sz="1800" dirty="0"/>
              <a:t>数据并行存在一个 </a:t>
            </a:r>
            <a:r>
              <a:rPr lang="en-US" altLang="zh-CN" sz="1800" dirty="0"/>
              <a:t>trade-off</a:t>
            </a:r>
            <a:r>
              <a:rPr lang="zh-CN" altLang="en-US" sz="1800" dirty="0"/>
              <a:t>：系统效率（每秒处理的样本量）和收敛性（打到目标准确率需要的样本量）</a:t>
            </a:r>
            <a:endParaRPr lang="en-US" altLang="zh-CN" sz="1800" dirty="0"/>
          </a:p>
          <a:p>
            <a:pPr>
              <a:lnSpc>
                <a:spcPct val="125000"/>
              </a:lnSpc>
            </a:pPr>
            <a:r>
              <a:rPr lang="en-US" altLang="zh-CN" sz="1800" dirty="0" err="1"/>
              <a:t>Adasum</a:t>
            </a:r>
            <a:r>
              <a:rPr lang="en-US" altLang="zh-CN" sz="1800" dirty="0"/>
              <a:t> </a:t>
            </a:r>
            <a:r>
              <a:rPr lang="zh-CN" altLang="en-US" sz="1800" dirty="0"/>
              <a:t>是一种自适应的求和技术</a:t>
            </a:r>
            <a:r>
              <a:rPr lang="en-US" altLang="zh-CN" sz="1800" dirty="0"/>
              <a:t>(an adaptive summation technique)</a:t>
            </a:r>
            <a:r>
              <a:rPr lang="zh-CN" altLang="en-US" sz="1800" dirty="0"/>
              <a:t>，通过梯度的正交性决定如何合并。当梯度平行时，对他们求平均；当梯度正交时，对他们做加法；当介于两者之间时，插值</a:t>
            </a:r>
            <a:endParaRPr lang="en-US" altLang="zh-CN" sz="1800" dirty="0"/>
          </a:p>
          <a:p>
            <a:pPr>
              <a:lnSpc>
                <a:spcPct val="125000"/>
              </a:lnSpc>
            </a:pPr>
            <a:r>
              <a:rPr lang="zh-CN" altLang="en-US" sz="1800" dirty="0"/>
              <a:t>可以动态的调整步长（</a:t>
            </a:r>
            <a:r>
              <a:rPr lang="en-US" altLang="zh-CN" sz="1800" dirty="0"/>
              <a:t>batch size</a:t>
            </a:r>
            <a:r>
              <a:rPr lang="zh-CN" altLang="en-US" sz="1800" dirty="0"/>
              <a:t>？）而不需要超参数，由此避免了超参搜索的昂贵开销</a:t>
            </a:r>
            <a:endParaRPr lang="en-US" altLang="zh-CN" sz="1800" dirty="0"/>
          </a:p>
          <a:p>
            <a:pPr>
              <a:lnSpc>
                <a:spcPct val="125000"/>
              </a:lnSpc>
            </a:pPr>
            <a:r>
              <a:rPr lang="zh-CN" altLang="en-US" sz="1800" dirty="0"/>
              <a:t>实现的算法 </a:t>
            </a:r>
            <a:r>
              <a:rPr lang="en-US" altLang="zh-CN" sz="1800" dirty="0"/>
              <a:t>a vector-halving distance-doubling algorithm</a:t>
            </a:r>
          </a:p>
          <a:p>
            <a:pPr>
              <a:lnSpc>
                <a:spcPct val="125000"/>
              </a:lnSpc>
            </a:pPr>
            <a:r>
              <a:rPr lang="zh-CN" altLang="en-US" sz="1800" dirty="0"/>
              <a:t>主要贡献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en-US" altLang="zh-CN" sz="1800" dirty="0" err="1"/>
              <a:t>Adasum，一种新的聚合梯度的办法，改善了</a:t>
            </a:r>
            <a:r>
              <a:rPr lang="en-US" altLang="zh-CN" sz="1800" dirty="0"/>
              <a:t> SGD </a:t>
            </a:r>
            <a:r>
              <a:rPr lang="en-US" altLang="zh-CN" sz="1800" dirty="0" err="1"/>
              <a:t>的收敛性，支持前所未有的大</a:t>
            </a:r>
            <a:r>
              <a:rPr lang="en-US" altLang="zh-CN" sz="1800" dirty="0"/>
              <a:t> batch size</a:t>
            </a:r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证明了使用 </a:t>
            </a:r>
            <a:r>
              <a:rPr lang="en-US" altLang="zh-CN" sz="1800" dirty="0" err="1"/>
              <a:t>Adasum</a:t>
            </a:r>
            <a:r>
              <a:rPr lang="en-US" altLang="zh-CN" sz="1800" dirty="0"/>
              <a:t> </a:t>
            </a:r>
            <a:r>
              <a:rPr lang="zh-CN" altLang="en-US" sz="1800" dirty="0"/>
              <a:t>配合 </a:t>
            </a:r>
            <a:r>
              <a:rPr lang="en-US" altLang="zh-CN" sz="1800" dirty="0"/>
              <a:t>SGD </a:t>
            </a:r>
            <a:r>
              <a:rPr lang="zh-CN" altLang="en-US" sz="1800" dirty="0"/>
              <a:t>的收敛性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一种对 </a:t>
            </a:r>
            <a:r>
              <a:rPr lang="en-US" altLang="zh-CN" sz="1800" dirty="0"/>
              <a:t>optimizer </a:t>
            </a:r>
            <a:r>
              <a:rPr lang="zh-CN" altLang="en-US" sz="1800" dirty="0"/>
              <a:t>透明的并行策略，可以极大地加速 </a:t>
            </a:r>
            <a:r>
              <a:rPr lang="en-US" altLang="zh-CN" sz="1800" dirty="0" err="1"/>
              <a:t>Adasum</a:t>
            </a:r>
            <a:r>
              <a:rPr lang="en-US" altLang="zh-CN" sz="1800" dirty="0"/>
              <a:t> </a:t>
            </a:r>
            <a:r>
              <a:rPr lang="zh-CN" altLang="en-US" sz="1800" dirty="0"/>
              <a:t>计算和 </a:t>
            </a:r>
            <a:r>
              <a:rPr lang="en-US" altLang="zh-CN" sz="1800" dirty="0"/>
              <a:t>optimizer </a:t>
            </a:r>
            <a:r>
              <a:rPr lang="zh-CN" altLang="en-US" sz="1800" dirty="0"/>
              <a:t>权重更新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详述了 </a:t>
            </a:r>
            <a:r>
              <a:rPr lang="en-US" altLang="zh-CN" sz="1800" dirty="0" err="1"/>
              <a:t>Adasum</a:t>
            </a:r>
            <a:r>
              <a:rPr lang="en-US" altLang="zh-CN" sz="1800" dirty="0"/>
              <a:t> </a:t>
            </a:r>
            <a:r>
              <a:rPr lang="zh-CN" altLang="en-US" sz="1800" dirty="0"/>
              <a:t>如何集成到 </a:t>
            </a:r>
            <a:r>
              <a:rPr lang="en-US" altLang="zh-CN" sz="1800" dirty="0"/>
              <a:t>Horovod </a:t>
            </a:r>
            <a:r>
              <a:rPr lang="zh-CN" altLang="en-US" sz="1800" dirty="0"/>
              <a:t>中的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评估显示， </a:t>
            </a:r>
            <a:r>
              <a:rPr lang="en-US" altLang="zh-CN" sz="1800" dirty="0" err="1"/>
              <a:t>Adasum</a:t>
            </a:r>
            <a:r>
              <a:rPr lang="en-US" altLang="zh-CN" sz="1800" dirty="0"/>
              <a:t> </a:t>
            </a:r>
            <a:r>
              <a:rPr lang="zh-CN" altLang="en-US" sz="1800" dirty="0"/>
              <a:t>使得已有的 </a:t>
            </a:r>
            <a:r>
              <a:rPr lang="en-US" altLang="zh-CN" sz="1800" dirty="0"/>
              <a:t>optimizer </a:t>
            </a:r>
            <a:r>
              <a:rPr lang="zh-CN" altLang="en-US" sz="1800" dirty="0"/>
              <a:t>能够以远大于以前的 </a:t>
            </a:r>
            <a:r>
              <a:rPr lang="en-US" altLang="zh-CN" sz="1800" dirty="0"/>
              <a:t>batch size </a:t>
            </a:r>
            <a:r>
              <a:rPr lang="zh-CN" altLang="en-US" sz="1800" dirty="0"/>
              <a:t>训练；同 </a:t>
            </a:r>
            <a:r>
              <a:rPr lang="en-US" altLang="zh-CN" sz="1800" dirty="0"/>
              <a:t>batch size </a:t>
            </a:r>
            <a:r>
              <a:rPr lang="zh-CN" altLang="en-US" sz="1800" dirty="0"/>
              <a:t>收敛速度快得多；即使调整超参依旧保持收敛性的优势</a:t>
            </a:r>
          </a:p>
        </p:txBody>
      </p:sp>
    </p:spTree>
    <p:extLst>
      <p:ext uri="{BB962C8B-B14F-4D97-AF65-F5344CB8AC3E}">
        <p14:creationId xmlns:p14="http://schemas.microsoft.com/office/powerpoint/2010/main" val="117284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1626</Words>
  <Application>Microsoft Office PowerPoint</Application>
  <PresentationFormat>宽屏</PresentationFormat>
  <Paragraphs>94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Session 3 Communication and Storage</vt:lpstr>
      <vt:lpstr>Pufferfish: Communication-efficient Models At No Extra Cost</vt:lpstr>
      <vt:lpstr>In-network Aggregation for Shared Machine Learning Clusters</vt:lpstr>
      <vt:lpstr>Data Movement is All You Need: A Case Study on Optimizing Transformers</vt:lpstr>
      <vt:lpstr>Learning on Distributed Traces for Data Center Storage Systems</vt:lpstr>
      <vt:lpstr>Session 4 Training</vt:lpstr>
      <vt:lpstr>TensorFlow Lite Micro: Embedded Machine Learning for TinyML Systems</vt:lpstr>
      <vt:lpstr>TensorFlow Lite Micro: Embedded Machine Learning for TinyML Systems</vt:lpstr>
      <vt:lpstr>Scaling Distributed Training with Adaptive Summation</vt:lpstr>
      <vt:lpstr>PipeMare: Asynchronous Pipeline Parallel DNN Training</vt:lpstr>
      <vt:lpstr>EXPLORING THE LIMITS OF CONCURRENCY IN ML TRAINING ON GOOGLE TPUS</vt:lpstr>
      <vt:lpstr>EXPLORING THE LIMITS OF CONCURRENCY IN ML TRAINING ON GOOGLE TPUS</vt:lpstr>
      <vt:lpstr>TT-Rec: Tensor Train Compression for Deep Learning Recommendation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3 Communication and Storage</dc:title>
  <dc:creator>Ran Leng</dc:creator>
  <cp:lastModifiedBy>Ran Leng</cp:lastModifiedBy>
  <cp:revision>14</cp:revision>
  <dcterms:created xsi:type="dcterms:W3CDTF">2021-05-12T06:50:07Z</dcterms:created>
  <dcterms:modified xsi:type="dcterms:W3CDTF">2021-05-12T07:06:21Z</dcterms:modified>
</cp:coreProperties>
</file>