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7"/>
  </p:notesMasterIdLst>
  <p:sldIdLst>
    <p:sldId id="337" r:id="rId2"/>
    <p:sldId id="730" r:id="rId3"/>
    <p:sldId id="750" r:id="rId4"/>
    <p:sldId id="742" r:id="rId5"/>
    <p:sldId id="733" r:id="rId6"/>
    <p:sldId id="751" r:id="rId7"/>
    <p:sldId id="734" r:id="rId8"/>
    <p:sldId id="752" r:id="rId9"/>
    <p:sldId id="753" r:id="rId10"/>
    <p:sldId id="744" r:id="rId11"/>
    <p:sldId id="754" r:id="rId12"/>
    <p:sldId id="755" r:id="rId13"/>
    <p:sldId id="745" r:id="rId14"/>
    <p:sldId id="774" r:id="rId15"/>
    <p:sldId id="746" r:id="rId16"/>
    <p:sldId id="760" r:id="rId17"/>
    <p:sldId id="735" r:id="rId18"/>
    <p:sldId id="766" r:id="rId19"/>
    <p:sldId id="756" r:id="rId20"/>
    <p:sldId id="736" r:id="rId21"/>
    <p:sldId id="767" r:id="rId22"/>
    <p:sldId id="757" r:id="rId23"/>
    <p:sldId id="737" r:id="rId24"/>
    <p:sldId id="768" r:id="rId25"/>
    <p:sldId id="758" r:id="rId26"/>
    <p:sldId id="738" r:id="rId27"/>
    <p:sldId id="771" r:id="rId28"/>
    <p:sldId id="769" r:id="rId29"/>
    <p:sldId id="759" r:id="rId30"/>
    <p:sldId id="739" r:id="rId31"/>
    <p:sldId id="772" r:id="rId32"/>
    <p:sldId id="747" r:id="rId33"/>
    <p:sldId id="775" r:id="rId34"/>
    <p:sldId id="776" r:id="rId35"/>
    <p:sldId id="683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9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CB8"/>
    <a:srgbClr val="BBE0E3"/>
    <a:srgbClr val="808080"/>
    <a:srgbClr val="E4F3F4"/>
    <a:srgbClr val="D7F5D8"/>
    <a:srgbClr val="FF9999"/>
    <a:srgbClr val="BEE396"/>
    <a:srgbClr val="FFDF7F"/>
    <a:srgbClr val="76973E"/>
    <a:srgbClr val="CE4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57" autoAdjust="0"/>
    <p:restoredTop sz="74954" autoAdjust="0"/>
  </p:normalViewPr>
  <p:slideViewPr>
    <p:cSldViewPr>
      <p:cViewPr varScale="1">
        <p:scale>
          <a:sx n="50" d="100"/>
          <a:sy n="50" d="100"/>
        </p:scale>
        <p:origin x="-2028" y="-102"/>
      </p:cViewPr>
      <p:guideLst>
        <p:guide orient="horz" pos="2160"/>
        <p:guide pos="293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57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220766870@qq.com" userId="57e3581f57375e2e" providerId="LiveId" clId="{3A0D455F-D04B-4CA3-B159-142B22217732}"/>
    <pc:docChg chg="undo custSel delSld modSld">
      <pc:chgData name="1220766870@qq.com" userId="57e3581f57375e2e" providerId="LiveId" clId="{3A0D455F-D04B-4CA3-B159-142B22217732}" dt="2018-11-15T15:21:37.208" v="923" actId="2696"/>
      <pc:docMkLst>
        <pc:docMk/>
      </pc:docMkLst>
      <pc:sldChg chg="delSp modSp">
        <pc:chgData name="1220766870@qq.com" userId="57e3581f57375e2e" providerId="LiveId" clId="{3A0D455F-D04B-4CA3-B159-142B22217732}" dt="2018-11-15T15:05:04.596" v="566"/>
        <pc:sldMkLst>
          <pc:docMk/>
          <pc:sldMk cId="0" sldId="606"/>
        </pc:sldMkLst>
        <pc:spChg chg="mod">
          <ac:chgData name="1220766870@qq.com" userId="57e3581f57375e2e" providerId="LiveId" clId="{3A0D455F-D04B-4CA3-B159-142B22217732}" dt="2018-11-15T14:57:42.110" v="374"/>
          <ac:spMkLst>
            <pc:docMk/>
            <pc:sldMk cId="0" sldId="606"/>
            <ac:spMk id="5122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5:05:04.596" v="566"/>
          <ac:spMkLst>
            <pc:docMk/>
            <pc:sldMk cId="0" sldId="606"/>
            <ac:spMk id="21507" creationId="{00000000-0000-0000-0000-000000000000}"/>
          </ac:spMkLst>
        </pc:spChg>
        <pc:picChg chg="del mod">
          <ac:chgData name="1220766870@qq.com" userId="57e3581f57375e2e" providerId="LiveId" clId="{3A0D455F-D04B-4CA3-B159-142B22217732}" dt="2018-11-15T15:02:57.185" v="508" actId="478"/>
          <ac:picMkLst>
            <pc:docMk/>
            <pc:sldMk cId="0" sldId="606"/>
            <ac:picMk id="3" creationId="{00000000-0000-0000-0000-000000000000}"/>
          </ac:picMkLst>
        </pc:picChg>
      </pc:sldChg>
      <pc:sldChg chg="del">
        <pc:chgData name="1220766870@qq.com" userId="57e3581f57375e2e" providerId="LiveId" clId="{3A0D455F-D04B-4CA3-B159-142B22217732}" dt="2018-11-15T15:11:10.713" v="648" actId="2696"/>
        <pc:sldMkLst>
          <pc:docMk/>
          <pc:sldMk cId="0" sldId="607"/>
        </pc:sldMkLst>
      </pc:sldChg>
      <pc:sldChg chg="del">
        <pc:chgData name="1220766870@qq.com" userId="57e3581f57375e2e" providerId="LiveId" clId="{3A0D455F-D04B-4CA3-B159-142B22217732}" dt="2018-11-15T14:37:04.394" v="15" actId="2696"/>
        <pc:sldMkLst>
          <pc:docMk/>
          <pc:sldMk cId="0" sldId="609"/>
        </pc:sldMkLst>
      </pc:sldChg>
      <pc:sldChg chg="modSp">
        <pc:chgData name="1220766870@qq.com" userId="57e3581f57375e2e" providerId="LiveId" clId="{3A0D455F-D04B-4CA3-B159-142B22217732}" dt="2018-11-15T14:58:59.754" v="404" actId="207"/>
        <pc:sldMkLst>
          <pc:docMk/>
          <pc:sldMk cId="0" sldId="610"/>
        </pc:sldMkLst>
        <pc:spChg chg="mod">
          <ac:chgData name="1220766870@qq.com" userId="57e3581f57375e2e" providerId="LiveId" clId="{3A0D455F-D04B-4CA3-B159-142B22217732}" dt="2018-11-15T14:38:56.048" v="35"/>
          <ac:spMkLst>
            <pc:docMk/>
            <pc:sldMk cId="0" sldId="610"/>
            <ac:spMk id="5122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4:58:59.754" v="404" actId="207"/>
          <ac:spMkLst>
            <pc:docMk/>
            <pc:sldMk cId="0" sldId="610"/>
            <ac:spMk id="21507" creationId="{00000000-0000-0000-0000-000000000000}"/>
          </ac:spMkLst>
        </pc:spChg>
      </pc:sldChg>
      <pc:sldChg chg="del">
        <pc:chgData name="1220766870@qq.com" userId="57e3581f57375e2e" providerId="LiveId" clId="{3A0D455F-D04B-4CA3-B159-142B22217732}" dt="2018-11-15T15:11:31.707" v="650" actId="2696"/>
        <pc:sldMkLst>
          <pc:docMk/>
          <pc:sldMk cId="0" sldId="611"/>
        </pc:sldMkLst>
      </pc:sldChg>
      <pc:sldChg chg="modSp del">
        <pc:chgData name="1220766870@qq.com" userId="57e3581f57375e2e" providerId="LiveId" clId="{3A0D455F-D04B-4CA3-B159-142B22217732}" dt="2018-11-15T15:11:08.630" v="647" actId="2696"/>
        <pc:sldMkLst>
          <pc:docMk/>
          <pc:sldMk cId="0" sldId="614"/>
        </pc:sldMkLst>
        <pc:spChg chg="mod">
          <ac:chgData name="1220766870@qq.com" userId="57e3581f57375e2e" providerId="LiveId" clId="{3A0D455F-D04B-4CA3-B159-142B22217732}" dt="2018-11-15T14:35:32.588" v="5" actId="27636"/>
          <ac:spMkLst>
            <pc:docMk/>
            <pc:sldMk cId="0" sldId="614"/>
            <ac:spMk id="21507" creationId="{00000000-0000-0000-0000-000000000000}"/>
          </ac:spMkLst>
        </pc:spChg>
      </pc:sldChg>
      <pc:sldChg chg="modSp del">
        <pc:chgData name="1220766870@qq.com" userId="57e3581f57375e2e" providerId="LiveId" clId="{3A0D455F-D04B-4CA3-B159-142B22217732}" dt="2018-11-15T15:11:27.295" v="649" actId="2696"/>
        <pc:sldMkLst>
          <pc:docMk/>
          <pc:sldMk cId="0" sldId="615"/>
        </pc:sldMkLst>
        <pc:spChg chg="mod">
          <ac:chgData name="1220766870@qq.com" userId="57e3581f57375e2e" providerId="LiveId" clId="{3A0D455F-D04B-4CA3-B159-142B22217732}" dt="2018-11-15T14:35:32.608" v="6" actId="27636"/>
          <ac:spMkLst>
            <pc:docMk/>
            <pc:sldMk cId="0" sldId="615"/>
            <ac:spMk id="21507" creationId="{00000000-0000-0000-0000-000000000000}"/>
          </ac:spMkLst>
        </pc:spChg>
      </pc:sldChg>
      <pc:sldChg chg="addSp">
        <pc:chgData name="1220766870@qq.com" userId="57e3581f57375e2e" providerId="LiveId" clId="{3A0D455F-D04B-4CA3-B159-142B22217732}" dt="2018-11-15T15:11:49.435" v="651"/>
        <pc:sldMkLst>
          <pc:docMk/>
          <pc:sldMk cId="0" sldId="616"/>
        </pc:sldMkLst>
        <pc:spChg chg="add">
          <ac:chgData name="1220766870@qq.com" userId="57e3581f57375e2e" providerId="LiveId" clId="{3A0D455F-D04B-4CA3-B159-142B22217732}" dt="2018-11-15T15:11:49.435" v="651"/>
          <ac:spMkLst>
            <pc:docMk/>
            <pc:sldMk cId="0" sldId="616"/>
            <ac:spMk id="11" creationId="{91967441-C5E9-4CD3-99DC-8D3D9EA1C581}"/>
          </ac:spMkLst>
        </pc:spChg>
      </pc:sldChg>
      <pc:sldChg chg="modSp">
        <pc:chgData name="1220766870@qq.com" userId="57e3581f57375e2e" providerId="LiveId" clId="{3A0D455F-D04B-4CA3-B159-142B22217732}" dt="2018-11-15T14:35:32.647" v="7" actId="27636"/>
        <pc:sldMkLst>
          <pc:docMk/>
          <pc:sldMk cId="0" sldId="628"/>
        </pc:sldMkLst>
        <pc:spChg chg="mod">
          <ac:chgData name="1220766870@qq.com" userId="57e3581f57375e2e" providerId="LiveId" clId="{3A0D455F-D04B-4CA3-B159-142B22217732}" dt="2018-11-15T14:35:32.647" v="7" actId="27636"/>
          <ac:spMkLst>
            <pc:docMk/>
            <pc:sldMk cId="0" sldId="628"/>
            <ac:spMk id="21507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5:32.682" v="9" actId="27636"/>
        <pc:sldMkLst>
          <pc:docMk/>
          <pc:sldMk cId="0" sldId="647"/>
        </pc:sldMkLst>
        <pc:spChg chg="mod">
          <ac:chgData name="1220766870@qq.com" userId="57e3581f57375e2e" providerId="LiveId" clId="{3A0D455F-D04B-4CA3-B159-142B22217732}" dt="2018-11-15T14:35:32.682" v="9" actId="27636"/>
          <ac:spMkLst>
            <pc:docMk/>
            <pc:sldMk cId="0" sldId="647"/>
            <ac:spMk id="21507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5:32.667" v="8" actId="27636"/>
        <pc:sldMkLst>
          <pc:docMk/>
          <pc:sldMk cId="0" sldId="649"/>
        </pc:sldMkLst>
        <pc:spChg chg="mod">
          <ac:chgData name="1220766870@qq.com" userId="57e3581f57375e2e" providerId="LiveId" clId="{3A0D455F-D04B-4CA3-B159-142B22217732}" dt="2018-11-15T14:35:32.667" v="8" actId="27636"/>
          <ac:spMkLst>
            <pc:docMk/>
            <pc:sldMk cId="0" sldId="649"/>
            <ac:spMk id="21507" creationId="{00000000-0000-0000-0000-000000000000}"/>
          </ac:spMkLst>
        </pc:spChg>
      </pc:sldChg>
      <pc:sldChg chg="del">
        <pc:chgData name="1220766870@qq.com" userId="57e3581f57375e2e" providerId="LiveId" clId="{3A0D455F-D04B-4CA3-B159-142B22217732}" dt="2018-11-15T14:35:52.716" v="14" actId="2696"/>
        <pc:sldMkLst>
          <pc:docMk/>
          <pc:sldMk cId="0" sldId="661"/>
        </pc:sldMkLst>
      </pc:sldChg>
      <pc:sldChg chg="modSp">
        <pc:chgData name="1220766870@qq.com" userId="57e3581f57375e2e" providerId="LiveId" clId="{3A0D455F-D04B-4CA3-B159-142B22217732}" dt="2018-11-15T14:37:19.253" v="17"/>
        <pc:sldMkLst>
          <pc:docMk/>
          <pc:sldMk cId="0" sldId="662"/>
        </pc:sldMkLst>
        <pc:spChg chg="mod">
          <ac:chgData name="1220766870@qq.com" userId="57e3581f57375e2e" providerId="LiveId" clId="{3A0D455F-D04B-4CA3-B159-142B22217732}" dt="2018-11-15T14:37:19.253" v="17"/>
          <ac:spMkLst>
            <pc:docMk/>
            <pc:sldMk cId="0" sldId="662"/>
            <ac:spMk id="21506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4:35:35.604" v="13"/>
          <ac:spMkLst>
            <pc:docMk/>
            <pc:sldMk cId="0" sldId="662"/>
            <ac:spMk id="21507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7:55.838" v="21" actId="207"/>
        <pc:sldMkLst>
          <pc:docMk/>
          <pc:sldMk cId="773906059" sldId="663"/>
        </pc:sldMkLst>
        <pc:spChg chg="mod">
          <ac:chgData name="1220766870@qq.com" userId="57e3581f57375e2e" providerId="LiveId" clId="{3A0D455F-D04B-4CA3-B159-142B22217732}" dt="2018-11-15T14:37:55.838" v="21" actId="207"/>
          <ac:spMkLst>
            <pc:docMk/>
            <pc:sldMk cId="773906059" sldId="663"/>
            <ac:spMk id="3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8:35.300" v="26" actId="113"/>
        <pc:sldMkLst>
          <pc:docMk/>
          <pc:sldMk cId="2431969470" sldId="664"/>
        </pc:sldMkLst>
        <pc:spChg chg="mod">
          <ac:chgData name="1220766870@qq.com" userId="57e3581f57375e2e" providerId="LiveId" clId="{3A0D455F-D04B-4CA3-B159-142B22217732}" dt="2018-11-15T14:38:35.300" v="26" actId="113"/>
          <ac:spMkLst>
            <pc:docMk/>
            <pc:sldMk cId="2431969470" sldId="664"/>
            <ac:spMk id="3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53:27.039" v="364"/>
        <pc:sldMkLst>
          <pc:docMk/>
          <pc:sldMk cId="866903700" sldId="665"/>
        </pc:sldMkLst>
        <pc:spChg chg="mod">
          <ac:chgData name="1220766870@qq.com" userId="57e3581f57375e2e" providerId="LiveId" clId="{3A0D455F-D04B-4CA3-B159-142B22217732}" dt="2018-11-15T14:39:33.122" v="53"/>
          <ac:spMkLst>
            <pc:docMk/>
            <pc:sldMk cId="866903700" sldId="665"/>
            <ac:spMk id="5122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4:53:27.039" v="364"/>
          <ac:spMkLst>
            <pc:docMk/>
            <pc:sldMk cId="866903700" sldId="665"/>
            <ac:spMk id="21507" creationId="{00000000-0000-0000-0000-000000000000}"/>
          </ac:spMkLst>
        </pc:spChg>
      </pc:sldChg>
      <pc:sldChg chg="addSp modSp">
        <pc:chgData name="1220766870@qq.com" userId="57e3581f57375e2e" providerId="LiveId" clId="{3A0D455F-D04B-4CA3-B159-142B22217732}" dt="2018-11-15T15:10:27.748" v="646" actId="20577"/>
        <pc:sldMkLst>
          <pc:docMk/>
          <pc:sldMk cId="2306535759" sldId="666"/>
        </pc:sldMkLst>
        <pc:spChg chg="mod">
          <ac:chgData name="1220766870@qq.com" userId="57e3581f57375e2e" providerId="LiveId" clId="{3A0D455F-D04B-4CA3-B159-142B22217732}" dt="2018-11-15T15:10:27.748" v="646" actId="20577"/>
          <ac:spMkLst>
            <pc:docMk/>
            <pc:sldMk cId="2306535759" sldId="666"/>
            <ac:spMk id="21507" creationId="{00000000-0000-0000-0000-000000000000}"/>
          </ac:spMkLst>
        </pc:spChg>
        <pc:picChg chg="add mod">
          <ac:chgData name="1220766870@qq.com" userId="57e3581f57375e2e" providerId="LiveId" clId="{3A0D455F-D04B-4CA3-B159-142B22217732}" dt="2018-11-15T15:08:09.205" v="587" actId="1076"/>
          <ac:picMkLst>
            <pc:docMk/>
            <pc:sldMk cId="2306535759" sldId="666"/>
            <ac:picMk id="4" creationId="{1A98979F-B6DB-49B6-816A-89076046B9CE}"/>
          </ac:picMkLst>
        </pc:picChg>
      </pc:sldChg>
      <pc:sldChg chg="delSp modSp">
        <pc:chgData name="1220766870@qq.com" userId="57e3581f57375e2e" providerId="LiveId" clId="{3A0D455F-D04B-4CA3-B159-142B22217732}" dt="2018-11-15T15:21:33.184" v="922" actId="20577"/>
        <pc:sldMkLst>
          <pc:docMk/>
          <pc:sldMk cId="1506574559" sldId="667"/>
        </pc:sldMkLst>
        <pc:spChg chg="mod">
          <ac:chgData name="1220766870@qq.com" userId="57e3581f57375e2e" providerId="LiveId" clId="{3A0D455F-D04B-4CA3-B159-142B22217732}" dt="2018-11-15T15:21:33.184" v="922" actId="20577"/>
          <ac:spMkLst>
            <pc:docMk/>
            <pc:sldMk cId="1506574559" sldId="667"/>
            <ac:spMk id="21507" creationId="{00000000-0000-0000-0000-000000000000}"/>
          </ac:spMkLst>
        </pc:spChg>
        <pc:picChg chg="del">
          <ac:chgData name="1220766870@qq.com" userId="57e3581f57375e2e" providerId="LiveId" clId="{3A0D455F-D04B-4CA3-B159-142B22217732}" dt="2018-11-15T15:13:31.812" v="660" actId="478"/>
          <ac:picMkLst>
            <pc:docMk/>
            <pc:sldMk cId="1506574559" sldId="667"/>
            <ac:picMk id="4" creationId="{1A98979F-B6DB-49B6-816A-89076046B9CE}"/>
          </ac:picMkLst>
        </pc:picChg>
      </pc:sldChg>
      <pc:sldChg chg="modSp del">
        <pc:chgData name="1220766870@qq.com" userId="57e3581f57375e2e" providerId="LiveId" clId="{3A0D455F-D04B-4CA3-B159-142B22217732}" dt="2018-11-15T15:21:37.208" v="923" actId="2696"/>
        <pc:sldMkLst>
          <pc:docMk/>
          <pc:sldMk cId="3663558285" sldId="668"/>
        </pc:sldMkLst>
        <pc:spChg chg="mod">
          <ac:chgData name="1220766870@qq.com" userId="57e3581f57375e2e" providerId="LiveId" clId="{3A0D455F-D04B-4CA3-B159-142B22217732}" dt="2018-11-15T15:21:01.208" v="916"/>
          <ac:spMkLst>
            <pc:docMk/>
            <pc:sldMk cId="3663558285" sldId="668"/>
            <ac:spMk id="2150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757E8D1E-F0E2-4D32-9688-25B3AF4D0C62}" type="datetimeFigureOut">
              <a:rPr lang="zh-CN" altLang="en-US" smtClean="0"/>
              <a:pPr/>
              <a:t>2021/5/12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A0962FA8-AA85-4053-8547-304384BC292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51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197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190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077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126DB1FE-8FBD-4573-BF07-818412B14FBD}" type="datetime1">
              <a:rPr lang="zh-CN" altLang="en-US" smtClean="0"/>
              <a:t>2021/5/12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039503BF-C29D-4C80-9971-704DEB9EB5A2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8" name="Picture 6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8194" t="52522" r="40851" b="32153"/>
          <a:stretch>
            <a:fillRect/>
          </a:stretch>
        </p:blipFill>
        <p:spPr bwMode="auto">
          <a:xfrm>
            <a:off x="749300" y="3602038"/>
            <a:ext cx="465931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68144" y="548680"/>
            <a:ext cx="2602632" cy="648072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内容标题区域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B94DD339-99EB-45F6-993F-CBF8712E18E5}" type="datetime1">
              <a:rPr lang="zh-CN" altLang="en-US" smtClean="0"/>
              <a:t>2021/5/12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C1C062F4-36F2-4608-B456-4B1A3C48DC56}" type="datetime1">
              <a:rPr lang="zh-CN" altLang="en-US" smtClean="0"/>
              <a:t>2021/5/12</a:t>
            </a:fld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B946528B-B9B9-4E68-8952-1F42D213A426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6" name="Picture 5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52361" t="31111" r="3542" b="56296"/>
          <a:stretch>
            <a:fillRect/>
          </a:stretch>
        </p:blipFill>
        <p:spPr bwMode="auto">
          <a:xfrm>
            <a:off x="4787900" y="2133600"/>
            <a:ext cx="40322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B1C6FC34-FDFF-4989-B40E-1FA4F39BB8FA}" type="datetime1">
              <a:rPr lang="zh-CN" altLang="en-US" smtClean="0"/>
              <a:t>2021/5/12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0D6E91B8-D584-4990-82B3-70480E7625AF}" type="datetime1">
              <a:rPr lang="zh-CN" altLang="en-US" smtClean="0"/>
              <a:t>2021/5/12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CD98D576-A93E-4A83-AEFD-5B9ECC07763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ransition spd="med"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57950" y="5572140"/>
            <a:ext cx="2421890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</a:rPr>
              <a:t>姚春荣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323528" y="1196598"/>
            <a:ext cx="8205267" cy="1656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MLSys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2021</a:t>
            </a:r>
          </a:p>
          <a:p>
            <a:pPr algn="l"/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Session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6: Benchmarks, Cost models, and Profiling 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Session 8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 Inference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00034" y="1268760"/>
            <a:ext cx="8001056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Larq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Compute Engine: Design, Benchmark and Deploy State-of-the-Art 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Binarized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Neural Networks</a:t>
            </a:r>
          </a:p>
        </p:txBody>
      </p:sp>
      <p:sp>
        <p:nvSpPr>
          <p:cNvPr id="5" name="矩形 4"/>
          <p:cNvSpPr/>
          <p:nvPr/>
        </p:nvSpPr>
        <p:spPr>
          <a:xfrm>
            <a:off x="812877" y="2298938"/>
            <a:ext cx="13681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背景</a:t>
            </a:r>
          </a:p>
        </p:txBody>
      </p:sp>
      <p:sp>
        <p:nvSpPr>
          <p:cNvPr id="2" name="矩形 1"/>
          <p:cNvSpPr/>
          <p:nvPr/>
        </p:nvSpPr>
        <p:spPr>
          <a:xfrm>
            <a:off x="863588" y="2826802"/>
            <a:ext cx="77408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BNN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减少模型大小，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并使用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XOR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POPCOUNT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操作进行二进制乘法和累加，实现了极其高效的推理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）虽然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BNN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有可能使深度学习应用更加高效，但在实际应用中浮点或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位量化网络仍然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是深度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学习模型的主导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2877" y="4565645"/>
            <a:ext cx="1368152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问题</a:t>
            </a:r>
          </a:p>
        </p:txBody>
      </p:sp>
      <p:sp>
        <p:nvSpPr>
          <p:cNvPr id="8" name="矩形 7"/>
          <p:cNvSpPr/>
          <p:nvPr/>
        </p:nvSpPr>
        <p:spPr>
          <a:xfrm>
            <a:off x="863588" y="5061230"/>
            <a:ext cx="77408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）由于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梯度不匹配问题和离散权重优化的需要，训练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BNN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具有挑战性；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）缺乏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可用于快速开发和部署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BNN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的软件工具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）对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现有硬件上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BNN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的支持有所不同，实现二值化的全部潜力需要定制硬件；</a:t>
            </a:r>
          </a:p>
        </p:txBody>
      </p:sp>
    </p:spTree>
    <p:extLst>
      <p:ext uri="{BB962C8B-B14F-4D97-AF65-F5344CB8AC3E}">
        <p14:creationId xmlns:p14="http://schemas.microsoft.com/office/powerpoint/2010/main" val="3299704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12877" y="1412776"/>
            <a:ext cx="1368152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812877" y="4715852"/>
            <a:ext cx="1368152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结果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2877" y="5435932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LCE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提供高度优化的二进制操作实现，并将二进制卷积加速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8.5~18.5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倍。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3334" y="2051263"/>
            <a:ext cx="736935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  <a:cs typeface="Times New Roman" pitchFamily="18" charset="0"/>
              </a:rPr>
              <a:t>提出一种</a:t>
            </a:r>
            <a:r>
              <a:rPr lang="en-US" altLang="zh-CN" dirty="0" smtClean="0">
                <a:latin typeface="+mn-ea"/>
                <a:ea typeface="+mn-ea"/>
                <a:cs typeface="Times New Roman" pitchFamily="18" charset="0"/>
              </a:rPr>
              <a:t>BNN</a:t>
            </a:r>
            <a:r>
              <a:rPr lang="zh-CN" altLang="en-US" dirty="0" smtClean="0">
                <a:latin typeface="+mn-ea"/>
                <a:ea typeface="+mn-ea"/>
                <a:cs typeface="Times New Roman" pitchFamily="18" charset="0"/>
              </a:rPr>
              <a:t>推理引擎：</a:t>
            </a:r>
            <a:r>
              <a:rPr lang="en-US" altLang="zh-CN" dirty="0" err="1" smtClean="0">
                <a:latin typeface="+mn-ea"/>
                <a:ea typeface="+mn-ea"/>
                <a:cs typeface="Times New Roman" pitchFamily="18" charset="0"/>
              </a:rPr>
              <a:t>Larq</a:t>
            </a:r>
            <a:r>
              <a:rPr lang="en-US" altLang="zh-CN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Compute </a:t>
            </a:r>
            <a:r>
              <a:rPr lang="en-US" altLang="zh-CN" dirty="0" smtClean="0">
                <a:latin typeface="+mn-ea"/>
                <a:ea typeface="+mn-ea"/>
                <a:cs typeface="Times New Roman" pitchFamily="18" charset="0"/>
              </a:rPr>
              <a:t>Engine(LCE)</a:t>
            </a: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）扩展</a:t>
            </a:r>
            <a:r>
              <a:rPr lang="en-US" altLang="zh-CN" dirty="0" err="1">
                <a:latin typeface="+mn-ea"/>
                <a:ea typeface="+mn-ea"/>
                <a:cs typeface="Times New Roman" pitchFamily="18" charset="0"/>
              </a:rPr>
              <a:t>TensorFlow</a:t>
            </a: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和</a:t>
            </a:r>
            <a:r>
              <a:rPr lang="en-US" altLang="zh-CN" dirty="0" err="1">
                <a:latin typeface="+mn-ea"/>
                <a:ea typeface="+mn-ea"/>
                <a:cs typeface="Times New Roman" pitchFamily="18" charset="0"/>
              </a:rPr>
              <a:t>TensorFlow</a:t>
            </a: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+mn-ea"/>
                <a:ea typeface="+mn-ea"/>
                <a:cs typeface="Times New Roman" pitchFamily="18" charset="0"/>
              </a:rPr>
              <a:t>Lite</a:t>
            </a:r>
            <a:r>
              <a:rPr lang="zh-CN" altLang="en-US" dirty="0" smtClean="0">
                <a:latin typeface="+mn-ea"/>
                <a:ea typeface="+mn-ea"/>
                <a:cs typeface="Times New Roman" pitchFamily="18" charset="0"/>
              </a:rPr>
              <a:t>。</a:t>
            </a:r>
            <a:endParaRPr lang="en-US" altLang="zh-CN" dirty="0" smtClean="0">
              <a:latin typeface="+mn-ea"/>
              <a:ea typeface="+mn-ea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+mn-ea"/>
                <a:ea typeface="+mn-ea"/>
                <a:cs typeface="Times New Roman" pitchFamily="18" charset="0"/>
              </a:rPr>
              <a:t>）</a:t>
            </a: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LCE</a:t>
            </a: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主要针对</a:t>
            </a: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64</a:t>
            </a: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位</a:t>
            </a: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ARM</a:t>
            </a: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设备，包括所有现代</a:t>
            </a: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Android</a:t>
            </a:r>
            <a:r>
              <a:rPr lang="zh-CN" altLang="en-US" dirty="0" smtClean="0">
                <a:latin typeface="+mn-ea"/>
                <a:ea typeface="+mn-ea"/>
                <a:cs typeface="Times New Roman" pitchFamily="18" charset="0"/>
              </a:rPr>
              <a:t>设备。</a:t>
            </a:r>
            <a:endParaRPr lang="en-US" altLang="zh-CN" dirty="0" smtClean="0">
              <a:latin typeface="+mn-ea"/>
              <a:ea typeface="+mn-ea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+mn-ea"/>
                <a:ea typeface="+mn-ea"/>
                <a:cs typeface="Times New Roman" pitchFamily="18" charset="0"/>
              </a:rPr>
              <a:t>）</a:t>
            </a:r>
            <a:r>
              <a:rPr lang="zh-CN" altLang="zh-CN" dirty="0">
                <a:latin typeface="+mn-ea"/>
                <a:ea typeface="+mn-ea"/>
                <a:cs typeface="Times New Roman" pitchFamily="18" charset="0"/>
              </a:rPr>
              <a:t>开发了</a:t>
            </a:r>
            <a:r>
              <a:rPr lang="en-US" altLang="zh-CN" dirty="0" err="1">
                <a:latin typeface="+mn-ea"/>
                <a:ea typeface="+mn-ea"/>
                <a:cs typeface="Times New Roman" pitchFamily="18" charset="0"/>
              </a:rPr>
              <a:t>QuickNet</a:t>
            </a:r>
            <a:r>
              <a:rPr lang="zh-CN" altLang="zh-CN" dirty="0">
                <a:latin typeface="+mn-ea"/>
                <a:ea typeface="+mn-ea"/>
                <a:cs typeface="Times New Roman" pitchFamily="18" charset="0"/>
              </a:rPr>
              <a:t>，这是一个简单、易于复制的</a:t>
            </a: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BNN</a:t>
            </a:r>
            <a:r>
              <a:rPr lang="zh-CN" altLang="zh-CN" dirty="0">
                <a:latin typeface="+mn-ea"/>
                <a:ea typeface="+mn-ea"/>
                <a:cs typeface="Times New Roman" pitchFamily="18" charset="0"/>
              </a:rPr>
              <a:t>，在延迟和准确性方面优于现有的二进制</a:t>
            </a:r>
            <a:r>
              <a:rPr lang="zh-CN" altLang="zh-CN" dirty="0" smtClean="0">
                <a:latin typeface="+mn-ea"/>
                <a:ea typeface="+mn-ea"/>
                <a:cs typeface="Times New Roman" pitchFamily="18" charset="0"/>
              </a:rPr>
              <a:t>网络</a:t>
            </a:r>
            <a:r>
              <a:rPr lang="zh-CN" altLang="en-US" dirty="0" smtClean="0">
                <a:latin typeface="+mn-ea"/>
                <a:ea typeface="+mn-ea"/>
                <a:cs typeface="Times New Roman" pitchFamily="18" charset="0"/>
              </a:rPr>
              <a:t>。</a:t>
            </a:r>
            <a:endParaRPr lang="zh-CN" altLang="en-US" dirty="0"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6610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500034" y="1264857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Benchmarks, Cost models, and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Profiling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篇）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0100" y="1990165"/>
            <a:ext cx="73163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 Learned Performance Model for Tensor Processing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Units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Accounting for Variance in Machine Learning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Benchmarks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Larq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Compute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Engine: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Design, Benchmark and Deploy State-of-the-Art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Binarized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Neural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Networks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RL-Scope: Cross-stack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Profiling for Deep Reinforcement Learning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Workloads</a:t>
            </a:r>
          </a:p>
        </p:txBody>
      </p:sp>
    </p:spTree>
    <p:extLst>
      <p:ext uri="{BB962C8B-B14F-4D97-AF65-F5344CB8AC3E}">
        <p14:creationId xmlns:p14="http://schemas.microsoft.com/office/powerpoint/2010/main" val="2373041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00034" y="1268760"/>
            <a:ext cx="8001056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RL-Scope: Cross-stack Profiling for Deep Reinforcement Learning Workloads</a:t>
            </a:r>
          </a:p>
        </p:txBody>
      </p:sp>
      <p:sp>
        <p:nvSpPr>
          <p:cNvPr id="5" name="矩形 4"/>
          <p:cNvSpPr/>
          <p:nvPr/>
        </p:nvSpPr>
        <p:spPr>
          <a:xfrm>
            <a:off x="812877" y="2402725"/>
            <a:ext cx="13681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背景</a:t>
            </a:r>
          </a:p>
        </p:txBody>
      </p:sp>
      <p:sp>
        <p:nvSpPr>
          <p:cNvPr id="6" name="矩形 5"/>
          <p:cNvSpPr/>
          <p:nvPr/>
        </p:nvSpPr>
        <p:spPr>
          <a:xfrm>
            <a:off x="812877" y="3933056"/>
            <a:ext cx="1368152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问题</a:t>
            </a:r>
          </a:p>
        </p:txBody>
      </p:sp>
      <p:sp>
        <p:nvSpPr>
          <p:cNvPr id="4" name="矩形 3"/>
          <p:cNvSpPr/>
          <p:nvPr/>
        </p:nvSpPr>
        <p:spPr>
          <a:xfrm>
            <a:off x="1259632" y="4365104"/>
            <a:ext cx="705678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如何定位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限制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RL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训练速度的系统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瓶颈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是一个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挑战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）现有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的分析工具是针对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GPU-bound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SL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负载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设计的，不适合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RL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GPU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分析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工具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nvidia-smi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不适合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RL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nvidia-smi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主要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关注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GPU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内核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metrics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，以及底层系统调用，很少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涉及在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高级代码中的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操作。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nvidia-smi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粒度较粗，与实际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GPU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利用率不符。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68120" y="2780928"/>
            <a:ext cx="70482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RL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的训练较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慢，相比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SL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RL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训练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时负载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主要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上。对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RL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profile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不仅要关注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GPU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，还要在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上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进行。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618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812877" y="1412776"/>
            <a:ext cx="1368152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840093" y="3356992"/>
            <a:ext cx="1368152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结果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1988840"/>
            <a:ext cx="770485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提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出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RL-Scope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是一个从各层次进行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profile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的工具，目的是定位限制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RL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训练速度的系统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瓶颈。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开源： </a:t>
            </a:r>
            <a:r>
              <a:rPr lang="en-US" altLang="zh-CN" dirty="0"/>
              <a:t>https://</a:t>
            </a:r>
            <a:r>
              <a:rPr lang="en-US" altLang="zh-CN" dirty="0" smtClean="0"/>
              <a:t>github.com/UofT-EcoSystem/rlscope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624" y="3890665"/>
            <a:ext cx="72728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RL-Scope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，调查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了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RL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的主要维度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的负载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，包括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ML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后端、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RL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算法。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）解释了在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PyTorch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上等效算法相差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2.3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倍的运行时间的原因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）证实常用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GPU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利用率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指标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工具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nvidia-smi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夸大了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GPU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使用率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RL-Scope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报告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了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真实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使用率。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279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00034" y="1268760"/>
            <a:ext cx="800105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Inference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（共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篇）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0100" y="1916832"/>
            <a:ext cx="7316316" cy="465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Accelerate Inference of CNNs for Video Analysis While Preserving Exactness Exploiting Activation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Sparsity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MicroRec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Efficient Recommendation Inference by Hardware and Data Structure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Solutions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Nimble: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Efficiently Compiling Dynamic Neural Networks for Model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Inference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sensAI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ConvNets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Decomposition via Class Parallelism for Fast Inference on Live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VS-Quant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Per-vector Scaled Quantization for Accurate Low-Precision Neural Network Inference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9486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00034" y="1268760"/>
            <a:ext cx="800105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Inference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（共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篇）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0100" y="1916832"/>
            <a:ext cx="73163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Accelerate Inference of CNNs for Video Analysis While Preserving Exactness Exploiting Activation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Sparsity</a:t>
            </a:r>
            <a:endParaRPr lang="en-US" altLang="zh-CN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MicroRec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Efficient Recommendation Inference by Hardware and Data Structure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Solutions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Nimble: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Efficiently Compiling Dynamic Neural Networks for Model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Inference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sensAI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ConvNets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Decomposition via Class Parallelism for Fast Inference on Live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VS-Quant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Per-vector Scaled Quantization for Accurate Low-Precision Neural Network Inference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95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00034" y="1268760"/>
            <a:ext cx="8001056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Accelerate Inference of CNNs for Video Analysis While Preserving Exactness Exploiting Activation 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Sparsity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59632" y="2810252"/>
            <a:ext cx="424847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/>
              <a:t>视频分析系统</a:t>
            </a:r>
            <a:endParaRPr lang="en-US" altLang="zh-CN" dirty="0" smtClean="0"/>
          </a:p>
          <a:p>
            <a:pPr algn="just"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/>
              <a:t>）低</a:t>
            </a:r>
            <a:r>
              <a:rPr lang="zh-CN" altLang="en-US" dirty="0" smtClean="0"/>
              <a:t>延迟（每帧实时处理）</a:t>
            </a:r>
            <a:endParaRPr lang="en-US" altLang="zh-CN" dirty="0" smtClean="0"/>
          </a:p>
          <a:p>
            <a:pPr algn="just"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）高</a:t>
            </a:r>
            <a:r>
              <a:rPr lang="zh-CN" altLang="zh-CN" dirty="0" smtClean="0"/>
              <a:t>准确性</a:t>
            </a:r>
            <a:r>
              <a:rPr lang="zh-CN" altLang="en-US" dirty="0" smtClean="0"/>
              <a:t>（目标跟踪）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911994" y="4027130"/>
            <a:ext cx="12117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问题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1994" y="4554994"/>
            <a:ext cx="73324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）当</a:t>
            </a:r>
            <a:r>
              <a:rPr lang="zh-CN" altLang="en-US" dirty="0"/>
              <a:t>当前帧和前一帧足够相似时，一些技术启发式地跳过当前帧的计算并重用前一帧的结果。然而，</a:t>
            </a:r>
            <a:r>
              <a:rPr lang="zh-CN" altLang="en-US" dirty="0" smtClean="0"/>
              <a:t>对于如</a:t>
            </a:r>
            <a:r>
              <a:rPr lang="zh-CN" altLang="en-US" dirty="0"/>
              <a:t>监视系统等关键应用，它们的精度可能不令人满意，</a:t>
            </a:r>
            <a:r>
              <a:rPr lang="zh-CN" altLang="en-US" dirty="0" smtClean="0"/>
              <a:t>因为牺牲</a:t>
            </a:r>
            <a:r>
              <a:rPr lang="zh-CN" altLang="en-US" dirty="0"/>
              <a:t>了精度以提高效率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/>
              <a:t>）权重矩阵的稀疏化和结构</a:t>
            </a:r>
            <a:r>
              <a:rPr lang="zh-CN" altLang="en-US" dirty="0" smtClean="0"/>
              <a:t>稀疏化降低了精度。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01541" y="2276872"/>
            <a:ext cx="1211734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32432635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67073" y="4869160"/>
            <a:ext cx="13681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结果</a:t>
            </a:r>
          </a:p>
        </p:txBody>
      </p:sp>
      <p:sp>
        <p:nvSpPr>
          <p:cNvPr id="5" name="矩形 4"/>
          <p:cNvSpPr/>
          <p:nvPr/>
        </p:nvSpPr>
        <p:spPr>
          <a:xfrm>
            <a:off x="867073" y="2708920"/>
            <a:ext cx="12241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1108630" y="3140968"/>
            <a:ext cx="715498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提出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了一种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range-bound-aware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卷积层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，它可以通过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激活减少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CNN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中卷积层的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FLOPs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。利用视频帧的时间相似性和激活稀疏性来保证跳过真正的冗余计算。</a:t>
            </a:r>
          </a:p>
        </p:txBody>
      </p:sp>
      <p:sp>
        <p:nvSpPr>
          <p:cNvPr id="8" name="矩形 7"/>
          <p:cNvSpPr/>
          <p:nvPr/>
        </p:nvSpPr>
        <p:spPr>
          <a:xfrm>
            <a:off x="1108630" y="5458204"/>
            <a:ext cx="5462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准确性保持不变，推理速度提高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1.1~2.1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倍。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08630" y="1772816"/>
            <a:ext cx="71509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加速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视频流的推理，而加速后的模型产生与原始模型完全相同的推理结果。</a:t>
            </a:r>
          </a:p>
        </p:txBody>
      </p:sp>
      <p:sp>
        <p:nvSpPr>
          <p:cNvPr id="9" name="矩形 8"/>
          <p:cNvSpPr/>
          <p:nvPr/>
        </p:nvSpPr>
        <p:spPr>
          <a:xfrm>
            <a:off x="867073" y="1340768"/>
            <a:ext cx="1224136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目的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451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00034" y="1268760"/>
            <a:ext cx="800105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Inference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（共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篇）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0100" y="1916832"/>
            <a:ext cx="73163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Accelerate Inference of CNNs for Video Analysis While Preserving Exactness Exploiting Activation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Sparsity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MicroRec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Efficient Recommendation Inference by Hardware and Data Structure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Solutions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Nimble: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Efficiently Compiling Dynamic Neural Networks for Model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Inference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sensAI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ConvNets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Decomposition via Class Parallelism for Fast Inference on Live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VS-Quant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Per-vector Scaled Quantization for Accurate Low-Precision Neural Network Inference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723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500034" y="1264857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Benchmarks, Cost models, and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Profiling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篇）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0100" y="1990165"/>
            <a:ext cx="7316316" cy="280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 Learned Performance Model for Tensor Processing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Units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Accounting for Variance in Machine Learning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Benchmarks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Larq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Compute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Engine: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Design, Benchmark and Deploy State-of-the-Art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Binarized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Neural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Networks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RL-Scope: Cross-stack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Profiling for Deep Reinforcement Learning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Workloads</a:t>
            </a:r>
          </a:p>
        </p:txBody>
      </p:sp>
    </p:spTree>
    <p:extLst>
      <p:ext uri="{BB962C8B-B14F-4D97-AF65-F5344CB8AC3E}">
        <p14:creationId xmlns:p14="http://schemas.microsoft.com/office/powerpoint/2010/main" val="2545711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00034" y="1268760"/>
            <a:ext cx="8001056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MicroRec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: Efficient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Recommendation Inference by Hardware and Data Structure Solutions</a:t>
            </a:r>
          </a:p>
        </p:txBody>
      </p:sp>
      <p:sp>
        <p:nvSpPr>
          <p:cNvPr id="4" name="矩形 3"/>
          <p:cNvSpPr/>
          <p:nvPr/>
        </p:nvSpPr>
        <p:spPr>
          <a:xfrm>
            <a:off x="911994" y="2276872"/>
            <a:ext cx="135575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背景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7624" y="2855947"/>
            <a:ext cx="7133593" cy="2117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）深度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神经网络广泛应用于个性化推荐系统中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）与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常规的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DNN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推理工作负载不同，推荐推理是内存受限的，因为查找嵌入表需要大量的随机内存访问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）推理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在延迟方面也受到很大限制，因为为用户生成推荐必须在大约几十毫秒内完成。</a:t>
            </a:r>
          </a:p>
        </p:txBody>
      </p:sp>
    </p:spTree>
    <p:extLst>
      <p:ext uri="{BB962C8B-B14F-4D97-AF65-F5344CB8AC3E}">
        <p14:creationId xmlns:p14="http://schemas.microsoft.com/office/powerpoint/2010/main" val="32432635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28384" y="6245225"/>
            <a:ext cx="658416" cy="476250"/>
          </a:xfrm>
        </p:spPr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632121" y="3717032"/>
            <a:ext cx="15121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632121" y="5301208"/>
            <a:ext cx="15121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结果</a:t>
            </a:r>
          </a:p>
        </p:txBody>
      </p:sp>
      <p:sp>
        <p:nvSpPr>
          <p:cNvPr id="2" name="矩形 1"/>
          <p:cNvSpPr/>
          <p:nvPr/>
        </p:nvSpPr>
        <p:spPr>
          <a:xfrm>
            <a:off x="776137" y="4149080"/>
            <a:ext cx="74558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设计并实现了一个低延迟、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高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吞吐量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推荐推理引擎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MicroRec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）通过重新设计嵌入中涉及的数据结构以减少所需的查找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次数。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利用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中高带宽内存（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HBM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）的可用性，通过启用并行查找来解决延迟问题，从而加速了推荐推理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5805264"/>
            <a:ext cx="7056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上，吞吐量增加了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∼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5.4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倍。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上，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单个推理的端到端延迟仅消耗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16.3∼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微秒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，比推荐系统的一般延迟要求低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个数量级。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2121" y="1340768"/>
            <a:ext cx="135575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问题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6137" y="1844824"/>
            <a:ext cx="74888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典型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服务器上部署推荐系统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嵌入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表存储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DRAM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这种部署中存在两个系统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瓶颈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）嵌入表查找代价高昂，因为它们会导致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服务器上的大量随机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DRAM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访问。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如果使用像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PyTorch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这样的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ML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框架，那么嵌入查找和计算都会很昂贵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在基于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的推荐引擎中，通常需要小批量来满足数十毫秒的延迟要求，因此框架开销是不可忽略的。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4587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00034" y="1268760"/>
            <a:ext cx="800105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Inference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（共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篇）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0100" y="1916832"/>
            <a:ext cx="73163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Accelerate Inference of CNNs for Video Analysis While Preserving Exactness Exploiting Activation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Sparsity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MicroRec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Efficient Recommendation Inference by Hardware and Data Structure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Solutions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Nimble: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Efficiently Compiling Dynamic Neural Networks for Model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Inference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sensAI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ConvNets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Decomposition via Class Parallelism for Fast Inference on Live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VS-Quant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Per-vector Scaled Quantization for Accurate Low-Precision Neural Network Inference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723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00034" y="1268760"/>
            <a:ext cx="8001056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Nimble: Efficiently Compiling Dynamic Neural Networks for Model Inference</a:t>
            </a:r>
          </a:p>
        </p:txBody>
      </p:sp>
      <p:sp>
        <p:nvSpPr>
          <p:cNvPr id="2" name="矩形 1"/>
          <p:cNvSpPr/>
          <p:nvPr/>
        </p:nvSpPr>
        <p:spPr>
          <a:xfrm>
            <a:off x="1453178" y="3118902"/>
            <a:ext cx="66472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 smtClean="0"/>
              <a:t>现有</a:t>
            </a:r>
            <a:r>
              <a:rPr lang="zh-CN" altLang="en-US" dirty="0"/>
              <a:t>的深度学习系统专注于优化和执行静态</a:t>
            </a:r>
            <a:r>
              <a:rPr lang="zh-CN" altLang="en-US" dirty="0" smtClean="0"/>
              <a:t>神经网络。用</a:t>
            </a:r>
            <a:r>
              <a:rPr lang="zh-CN" altLang="en-US" dirty="0"/>
              <a:t>深度学习系统执行动态模型目前既不灵活，也不理想，甚至不能实现。由于缺乏对动态性的支持，深度学习编译器主要局限于静态模型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0859" y="2564904"/>
            <a:ext cx="13557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问题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2635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27150" y="1412776"/>
            <a:ext cx="15121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519790" y="3595082"/>
            <a:ext cx="15121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结果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4077072"/>
            <a:ext cx="698477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Nimble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在包括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Intel CPU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ARM CPU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Nvidia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GPU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在内的硬件平台上，比最先进的动态神经网络深度学习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框架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系统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的性能高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倍。</a:t>
            </a:r>
          </a:p>
        </p:txBody>
      </p:sp>
      <p:sp>
        <p:nvSpPr>
          <p:cNvPr id="6" name="矩形 5"/>
          <p:cNvSpPr/>
          <p:nvPr/>
        </p:nvSpPr>
        <p:spPr>
          <a:xfrm>
            <a:off x="1043608" y="2132856"/>
            <a:ext cx="6984776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提出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了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Nimble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，一个高性能且灵活的系统，用于在多平台上优化、编译和执行动态神经网络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4056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00034" y="1268760"/>
            <a:ext cx="800105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Inference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（共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篇）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0100" y="1916832"/>
            <a:ext cx="73163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Accelerate Inference of CNNs for Video Analysis While Preserving Exactness Exploiting Activation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Sparsity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MicroRec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Efficient Recommendation Inference by Hardware and Data Structure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Solutions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Nimble: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Efficiently Compiling Dynamic Neural Networks for Model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Inference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sensAI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ConvNets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Decomposition via Class Parallelism for Fast Inference on Live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VS-Quant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Per-vector Scaled Quantization for Accurate Low-Precision Neural Network Inference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723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00034" y="1268760"/>
            <a:ext cx="8001056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sensAI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ConvNets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Decomposition via Class Parallelism for Fast Inference on Live Data</a:t>
            </a:r>
          </a:p>
        </p:txBody>
      </p:sp>
      <p:sp>
        <p:nvSpPr>
          <p:cNvPr id="4" name="矩形 3"/>
          <p:cNvSpPr/>
          <p:nvPr/>
        </p:nvSpPr>
        <p:spPr>
          <a:xfrm>
            <a:off x="911994" y="2420888"/>
            <a:ext cx="135575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背景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5616" y="2930247"/>
            <a:ext cx="738547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模型大小和图像分辨率越来越大，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单个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ConvNet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的服务时间急剧增加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因此，通过在多个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GPU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或机器上同时运行单个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CNN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，采用分布式模型服务来加速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过程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传统的分布式方法是数据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并行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和模型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并行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数据并行中，每个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GPU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都有一个完整的模型副本，并且独立地对整个输入数据的子集进行推理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）在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模型并行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中，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每个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GPU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只维护整个模型的一部分，并在每一轮模型服务过程中传递中间结果（如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feature maps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）。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2635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59245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900292" y="5361256"/>
            <a:ext cx="1512168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问题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38037" y="5859919"/>
            <a:ext cx="6912768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dirty="0"/>
              <a:t>传统的数据并行和模型并行都不能实现对单个数据项的快速服务。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146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1013624" y="5443483"/>
            <a:ext cx="7272808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sensAI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CIFAR-10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CIFAR-100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ImageNet-1k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数据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集上，对单个输入数据项的推理速度提高了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倍，且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没有精度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损失。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4891226"/>
            <a:ext cx="15121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结果</a:t>
            </a:r>
          </a:p>
        </p:txBody>
      </p:sp>
      <p:sp>
        <p:nvSpPr>
          <p:cNvPr id="9" name="矩形 8"/>
          <p:cNvSpPr/>
          <p:nvPr/>
        </p:nvSpPr>
        <p:spPr>
          <a:xfrm>
            <a:off x="792456" y="1484784"/>
            <a:ext cx="15121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方法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551578"/>
            <a:ext cx="29813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92456" y="1988840"/>
            <a:ext cx="4572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为了实现低延迟的实时数据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推理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提出了一种新的通用方法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sensAI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sensAI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提出模型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拆分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模式：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Class Parallelism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比如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，对于任意一个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CNN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分类模型，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Class Parallelism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将其拆分为完全不相连的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subnets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，每个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subnet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用来进行一个子集分类模型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的服务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294056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00034" y="1268760"/>
            <a:ext cx="800105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Inference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（共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篇）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0100" y="1916832"/>
            <a:ext cx="73163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Accelerate Inference of CNNs for Video Analysis While Preserving Exactness Exploiting Activation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Sparsity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MicroRec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Efficient Recommendation Inference by Hardware and Data Structure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Solutions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Nimble: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Efficiently Compiling Dynamic Neural Networks for Model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Inference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sensAI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ConvNets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Decomposition via Class Parallelism for Fast Inference on Live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VS-Quant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Per-vector Scaled Quantization for Accurate Low-Precision Neural Network Inference</a:t>
            </a:r>
            <a:endParaRPr lang="en-US" altLang="zh-CN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723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500034" y="1264857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Benchmarks, Cost models, and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Profiling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篇）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0100" y="1990165"/>
            <a:ext cx="73163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Learned Performance Model for Tensor Processing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Units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Accounting for Variance in Machine Learning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Benchmarks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Larq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Compute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Engine: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Design, Benchmark and Deploy State-of-the-Art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Binarized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Neural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Networks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RL-Scope: Cross-stack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Profiling for Deep Reinforcement Learning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Workloads</a:t>
            </a:r>
          </a:p>
        </p:txBody>
      </p:sp>
    </p:spTree>
    <p:extLst>
      <p:ext uri="{BB962C8B-B14F-4D97-AF65-F5344CB8AC3E}">
        <p14:creationId xmlns:p14="http://schemas.microsoft.com/office/powerpoint/2010/main" val="31578580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00034" y="1268760"/>
            <a:ext cx="8001056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VS-Quant: Per-vector Scaled Quantization for Accurate Low-Precision Neural Network Inference</a:t>
            </a:r>
          </a:p>
        </p:txBody>
      </p:sp>
      <p:sp>
        <p:nvSpPr>
          <p:cNvPr id="8" name="矩形 7"/>
          <p:cNvSpPr/>
          <p:nvPr/>
        </p:nvSpPr>
        <p:spPr>
          <a:xfrm>
            <a:off x="1043608" y="2700688"/>
            <a:ext cx="1355750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背景</a:t>
            </a:r>
          </a:p>
        </p:txBody>
      </p:sp>
      <p:sp>
        <p:nvSpPr>
          <p:cNvPr id="2" name="矩形 1"/>
          <p:cNvSpPr/>
          <p:nvPr/>
        </p:nvSpPr>
        <p:spPr>
          <a:xfrm>
            <a:off x="1259632" y="3275399"/>
            <a:ext cx="702543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大多数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DNN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模型都是用单精度浮点进行训练的，但根据目标设备和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应用，可以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部署为低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精度进行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推理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量化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DNN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模型的方法：</a:t>
            </a: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Quantization-aware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training (QAT)</a:t>
            </a: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post-training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quantization (PTQ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2635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37656"/>
            <a:ext cx="5832648" cy="272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345" y="1637051"/>
            <a:ext cx="18859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198838" y="156843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量化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345" y="2132856"/>
            <a:ext cx="790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842155" y="5157857"/>
            <a:ext cx="13557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问题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7624" y="5655811"/>
            <a:ext cx="6940402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/>
              <a:t>粗粒度</a:t>
            </a:r>
            <a:r>
              <a:rPr lang="zh-CN" altLang="zh-CN" dirty="0" smtClean="0"/>
              <a:t>的</a:t>
            </a:r>
            <a:r>
              <a:rPr lang="zh-CN" altLang="en-US" dirty="0" smtClean="0"/>
              <a:t>缩放</a:t>
            </a:r>
            <a:r>
              <a:rPr lang="zh-CN" altLang="zh-CN" dirty="0" smtClean="0"/>
              <a:t>需要</a:t>
            </a:r>
            <a:r>
              <a:rPr lang="zh-CN" altLang="zh-CN" dirty="0"/>
              <a:t>将更大范围的值映射到指定的低</a:t>
            </a:r>
            <a:r>
              <a:rPr lang="zh-CN" altLang="zh-CN" dirty="0" smtClean="0"/>
              <a:t>精度</a:t>
            </a:r>
            <a:r>
              <a:rPr lang="zh-CN" altLang="en-US" dirty="0" smtClean="0"/>
              <a:t>，会增加精度损失。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0429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99592" y="1412776"/>
            <a:ext cx="15121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1021890" y="4963234"/>
            <a:ext cx="15121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结果</a:t>
            </a:r>
          </a:p>
        </p:txBody>
      </p:sp>
      <p:sp>
        <p:nvSpPr>
          <p:cNvPr id="2" name="矩形 1"/>
          <p:cNvSpPr/>
          <p:nvPr/>
        </p:nvSpPr>
        <p:spPr>
          <a:xfrm>
            <a:off x="1655676" y="5445224"/>
            <a:ext cx="6624736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以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4–bit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权重实现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69%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节能，接近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完全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精度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准确性。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75656" y="1772816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提出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细粒度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per-vector scaled quantization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VS-Quant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）来减轻量化相关的精度损失。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027" y="2696146"/>
            <a:ext cx="4680520" cy="2182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258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500034" y="1264857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Benchmarks, Cost models, and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Profiling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篇）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496" y="1990165"/>
            <a:ext cx="69847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 Learned Performance Model for Tensor Processing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Units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Accounting for Variance in Machine Learning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Benchmarks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Larq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Compute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Engine: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Design, Benchmark and Deploy State-of-the-Art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Binarized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Neural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Networks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RL-Scope: Cross-stack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Profiling for Deep Reinforcement Learning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Workloads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b="1" dirty="0" smtClean="0"/>
              <a:t>总结</a:t>
            </a:r>
            <a:endParaRPr lang="zh-CN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584059" y="2106342"/>
            <a:ext cx="153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编译器优化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4208" y="25556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ML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benchmark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，方差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15508" y="349171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BNN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推理引擎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43808" y="43558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RL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训练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profile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工具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080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00034" y="1268760"/>
            <a:ext cx="800105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Inference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（共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篇）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496" y="1916832"/>
            <a:ext cx="7316316" cy="465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Accelerate Inference of CNNs for Video Analysis While Preserving Exactness Exploiting Activation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Sparsity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MicroRec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Efficient Recommendation Inference by Hardware and Data Structure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Solutions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Nimble: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Efficiently Compiling Dynamic Neural Networks for Model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Inference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sensAI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ConvNets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Decomposition via Class Parallelism for Fast Inference on Live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VS-Quant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Per-vector Scaled Quantization for Accurate Low-Precision Neural Network Inference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b="1" dirty="0" smtClean="0"/>
              <a:t>总结</a:t>
            </a:r>
            <a:endParaRPr lang="zh-CN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12160" y="2477089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 smtClean="0">
                <a:solidFill>
                  <a:srgbClr val="FF0000"/>
                </a:solidFill>
              </a:rPr>
              <a:t>模型压缩，剪枝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335699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 smtClean="0">
                <a:solidFill>
                  <a:srgbClr val="FF0000"/>
                </a:solidFill>
              </a:rPr>
              <a:t>推荐推理引擎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5522" y="4283804"/>
            <a:ext cx="458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编译器优化，针对动态神经网络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60908" y="5219908"/>
            <a:ext cx="458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分布式模型服务，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CNN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模型拆分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1959" y="6201146"/>
            <a:ext cx="256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模型压缩，量化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98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072063" y="3714750"/>
            <a:ext cx="3214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FFFFFF"/>
                </a:solidFill>
              </a:rPr>
              <a:t>谢谢！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46528B-B9B9-4E68-8952-1F42D213A426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3527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研究动机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500034" y="1268760"/>
            <a:ext cx="8001056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A Learned Performance Model for Tensor Processing Units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899592" y="1850217"/>
            <a:ext cx="11521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背景</a:t>
            </a:r>
          </a:p>
        </p:txBody>
      </p:sp>
      <p:sp>
        <p:nvSpPr>
          <p:cNvPr id="3" name="矩形 2"/>
          <p:cNvSpPr/>
          <p:nvPr/>
        </p:nvSpPr>
        <p:spPr>
          <a:xfrm>
            <a:off x="1043608" y="2276872"/>
            <a:ext cx="745748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由于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硬件的稀缺性、运行时长等原因，编译器在解决性能优化问题时通常依赖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于性能模型。如：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LLVM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通过性能模型计算最优向量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化；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）为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编译器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tuning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工具评估搜索空间的候选配置参数，用以提升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tuning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效率；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8222" y="4424977"/>
            <a:ext cx="6984776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问题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9592" y="4929033"/>
            <a:ext cx="61690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）传统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的分析模型代价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较大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如：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XLA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用于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提供</a:t>
            </a:r>
            <a:r>
              <a:rPr lang="en-US" altLang="zh-CN" dirty="0"/>
              <a:t>tile-size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的性能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模型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）现有的基于学习的建模方法，也存在各自的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局限性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如：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AutoTVM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对于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不同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kernel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的泛化能力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有限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167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938334" y="2107425"/>
            <a:ext cx="6984776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7200" algn="just"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提出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了一个基于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GNN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模型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的性能设计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，用来预测张量计算程序在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TPU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上的执行时间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该方法可同时满足以下需求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3445" y="3106128"/>
            <a:ext cx="66967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）通用性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，可处理一些复杂的张量计算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）不同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领域的泛化能力。</a:t>
            </a: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）不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依赖于需要人工开发的繁重的特征工程。</a:t>
            </a: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）可移植性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，能够轻松的在不同优化目标上复用。</a:t>
            </a:r>
          </a:p>
        </p:txBody>
      </p:sp>
      <p:sp>
        <p:nvSpPr>
          <p:cNvPr id="2" name="矩形 1"/>
          <p:cNvSpPr/>
          <p:nvPr/>
        </p:nvSpPr>
        <p:spPr>
          <a:xfrm>
            <a:off x="899592" y="1553427"/>
            <a:ext cx="104387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方法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8334" y="5517232"/>
            <a:ext cx="74500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将学习到的性能模型集成到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XLA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autotuner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中，学习模型在真实测量方面达到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96.3%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的准确性。</a:t>
            </a:r>
          </a:p>
        </p:txBody>
      </p:sp>
      <p:sp>
        <p:nvSpPr>
          <p:cNvPr id="8" name="矩形 7"/>
          <p:cNvSpPr/>
          <p:nvPr/>
        </p:nvSpPr>
        <p:spPr>
          <a:xfrm>
            <a:off x="894115" y="5085184"/>
            <a:ext cx="1043876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结果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2635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500034" y="1264857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Benchmarks, Cost models, and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Profiling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篇）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0100" y="1990165"/>
            <a:ext cx="73163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 Learned Performance Model for Tensor Processing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Units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Accounting for Variance in Machine Learning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Benchmarks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Larq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Compute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Engine: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Design, Benchmark and Deploy State-of-the-Art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Binarized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Neural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Networks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RL-Scope: Cross-stack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Profiling for Deep Reinforcement Learning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Workloads</a:t>
            </a:r>
          </a:p>
        </p:txBody>
      </p:sp>
    </p:spTree>
    <p:extLst>
      <p:ext uri="{BB962C8B-B14F-4D97-AF65-F5344CB8AC3E}">
        <p14:creationId xmlns:p14="http://schemas.microsoft.com/office/powerpoint/2010/main" val="3679373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00034" y="1268760"/>
            <a:ext cx="8001056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Accounting for Variance in Machine Learning Benchmarks</a:t>
            </a:r>
          </a:p>
        </p:txBody>
      </p:sp>
      <p:sp>
        <p:nvSpPr>
          <p:cNvPr id="2" name="矩形 1"/>
          <p:cNvSpPr/>
          <p:nvPr/>
        </p:nvSpPr>
        <p:spPr>
          <a:xfrm>
            <a:off x="911994" y="2564904"/>
            <a:ext cx="738547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一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种机器学习算法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优于另一种算法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，理想情况下，需要对数据采样、数据增强、参数初始化和超参数选择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等变化源进行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多次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试验。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这是非常昂贵的，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而且可能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为了得出结论而偷工减料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1994" y="2027540"/>
            <a:ext cx="135575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背景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3608" y="4437112"/>
            <a:ext cx="731346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）对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整个基准测试过程进行了建模，揭示了数据采样、参数初始化和超参数选择导致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差异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结果有明显影响。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indent="-457200"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）分析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了目前使用的主要比较方法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在方差影响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下的情况。</a:t>
            </a:r>
          </a:p>
        </p:txBody>
      </p:sp>
      <p:sp>
        <p:nvSpPr>
          <p:cNvPr id="8" name="矩形 7"/>
          <p:cNvSpPr/>
          <p:nvPr/>
        </p:nvSpPr>
        <p:spPr>
          <a:xfrm>
            <a:off x="923758" y="3933056"/>
            <a:ext cx="135575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2432635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7624" y="2420888"/>
            <a:ext cx="64807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/>
              <a:t>）在性能估计中随机化尽可能多的变化源；</a:t>
            </a:r>
            <a:endParaRPr lang="en-US" altLang="zh-CN" dirty="0" smtClean="0"/>
          </a:p>
          <a:p>
            <a:pPr algn="just"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/>
              <a:t>）优选多个随机分割而不是使用固定的测试集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algn="just"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/>
              <a:t>）当对一个算法比另一个算法的好处下结论时，要考虑由此产生</a:t>
            </a:r>
            <a:r>
              <a:rPr lang="zh-CN" altLang="en-US" dirty="0" smtClean="0"/>
              <a:t>的</a:t>
            </a:r>
            <a:r>
              <a:rPr lang="zh-CN" altLang="en-US" dirty="0"/>
              <a:t>方差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9592" y="1853295"/>
            <a:ext cx="6984776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提高机器学习基准可靠性的建议：</a:t>
            </a:r>
          </a:p>
        </p:txBody>
      </p:sp>
    </p:spTree>
    <p:extLst>
      <p:ext uri="{BB962C8B-B14F-4D97-AF65-F5344CB8AC3E}">
        <p14:creationId xmlns:p14="http://schemas.microsoft.com/office/powerpoint/2010/main" val="790774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500034" y="1264857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Benchmarks, Cost models, and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Profiling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篇）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0100" y="1990165"/>
            <a:ext cx="73163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 Learned Performance Model for Tensor Processing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Units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Accounting for Variance in Machine Learning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Benchmarks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Larq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Engine: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Design, Benchmark and Deploy State-of-the-Art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Binarized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Neural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Networks</a:t>
            </a:r>
          </a:p>
          <a:p>
            <a:pPr marL="342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RL-Scope: Cross-stack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Profiling for Deep Reinforcement Learning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Workloads</a:t>
            </a:r>
          </a:p>
        </p:txBody>
      </p:sp>
    </p:spTree>
    <p:extLst>
      <p:ext uri="{BB962C8B-B14F-4D97-AF65-F5344CB8AC3E}">
        <p14:creationId xmlns:p14="http://schemas.microsoft.com/office/powerpoint/2010/main" val="1053976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 中国科学院信息工程研究所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10539</TotalTime>
  <Words>2656</Words>
  <Application>Microsoft Office PowerPoint</Application>
  <PresentationFormat>全屏显示(4:3)</PresentationFormat>
  <Paragraphs>278</Paragraphs>
  <Slides>35</Slides>
  <Notes>35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模板 中国科学院信息工程研究所PPT模板</vt:lpstr>
      <vt:lpstr>PowerPoint 演示文稿</vt:lpstr>
      <vt:lpstr>PowerPoint 演示文稿</vt:lpstr>
      <vt:lpstr>PowerPoint 演示文稿</vt:lpstr>
      <vt:lpstr>研究动机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Gao</dc:creator>
  <cp:lastModifiedBy>CharlesYao</cp:lastModifiedBy>
  <cp:revision>1902</cp:revision>
  <dcterms:created xsi:type="dcterms:W3CDTF">2012-06-15T07:17:00Z</dcterms:created>
  <dcterms:modified xsi:type="dcterms:W3CDTF">2021-05-12T10:32:46Z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