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sldIdLst>
    <p:sldId id="337" r:id="rId2"/>
    <p:sldId id="903" r:id="rId3"/>
    <p:sldId id="904" r:id="rId4"/>
    <p:sldId id="905" r:id="rId5"/>
    <p:sldId id="906" r:id="rId6"/>
    <p:sldId id="907" r:id="rId7"/>
    <p:sldId id="908" r:id="rId8"/>
    <p:sldId id="909" r:id="rId9"/>
    <p:sldId id="910" r:id="rId10"/>
    <p:sldId id="911" r:id="rId11"/>
    <p:sldId id="912" r:id="rId12"/>
    <p:sldId id="913" r:id="rId13"/>
    <p:sldId id="914" r:id="rId14"/>
    <p:sldId id="915" r:id="rId15"/>
    <p:sldId id="916" r:id="rId16"/>
    <p:sldId id="917" r:id="rId17"/>
    <p:sldId id="918" r:id="rId18"/>
    <p:sldId id="919" r:id="rId19"/>
    <p:sldId id="920" r:id="rId20"/>
    <p:sldId id="683"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CB8"/>
    <a:srgbClr val="BBE0E3"/>
    <a:srgbClr val="808080"/>
    <a:srgbClr val="E4F3F4"/>
    <a:srgbClr val="D7F5D8"/>
    <a:srgbClr val="FF9999"/>
    <a:srgbClr val="BEE396"/>
    <a:srgbClr val="FFDF7F"/>
    <a:srgbClr val="76973E"/>
    <a:srgbClr val="CE4F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08" autoAdjust="0"/>
    <p:restoredTop sz="73744" autoAdjust="0"/>
  </p:normalViewPr>
  <p:slideViewPr>
    <p:cSldViewPr>
      <p:cViewPr varScale="1">
        <p:scale>
          <a:sx n="78" d="100"/>
          <a:sy n="78" d="100"/>
        </p:scale>
        <p:origin x="1041" y="45"/>
      </p:cViewPr>
      <p:guideLst>
        <p:guide orient="horz" pos="2160"/>
        <p:guide pos="2832"/>
      </p:guideLst>
    </p:cSldViewPr>
  </p:slideViewPr>
  <p:notesTextViewPr>
    <p:cViewPr>
      <p:scale>
        <a:sx n="3" d="2"/>
        <a:sy n="3" d="2"/>
      </p:scale>
      <p:origin x="0" y="0"/>
    </p:cViewPr>
  </p:notesTextViewPr>
  <p:sorterViewPr>
    <p:cViewPr>
      <p:scale>
        <a:sx n="100" d="100"/>
        <a:sy n="100" d="100"/>
      </p:scale>
      <p:origin x="0" y="57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defRPr>
            </a:lvl1pPr>
          </a:lstStyle>
          <a:p>
            <a:fld id="{757E8D1E-F0E2-4D32-9688-25B3AF4D0C62}" type="datetimeFigureOut">
              <a:rPr lang="zh-CN" altLang="en-US" smtClean="0"/>
              <a:t>2021/5/12</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A0962FA8-AA85-4053-8547-304384BC292A}"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10</a:t>
            </a:fld>
            <a:endParaRPr lang="zh-CN" altLang="en-US"/>
          </a:p>
        </p:txBody>
      </p:sp>
    </p:spTree>
    <p:extLst>
      <p:ext uri="{BB962C8B-B14F-4D97-AF65-F5344CB8AC3E}">
        <p14:creationId xmlns:p14="http://schemas.microsoft.com/office/powerpoint/2010/main" val="284977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11</a:t>
            </a:fld>
            <a:endParaRPr lang="zh-CN" altLang="en-US"/>
          </a:p>
        </p:txBody>
      </p:sp>
    </p:spTree>
    <p:extLst>
      <p:ext uri="{BB962C8B-B14F-4D97-AF65-F5344CB8AC3E}">
        <p14:creationId xmlns:p14="http://schemas.microsoft.com/office/powerpoint/2010/main" val="397882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12</a:t>
            </a:fld>
            <a:endParaRPr lang="zh-CN" altLang="en-US"/>
          </a:p>
        </p:txBody>
      </p:sp>
    </p:spTree>
    <p:extLst>
      <p:ext uri="{BB962C8B-B14F-4D97-AF65-F5344CB8AC3E}">
        <p14:creationId xmlns:p14="http://schemas.microsoft.com/office/powerpoint/2010/main" val="1225712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13</a:t>
            </a:fld>
            <a:endParaRPr lang="zh-CN" altLang="en-US"/>
          </a:p>
        </p:txBody>
      </p:sp>
    </p:spTree>
    <p:extLst>
      <p:ext uri="{BB962C8B-B14F-4D97-AF65-F5344CB8AC3E}">
        <p14:creationId xmlns:p14="http://schemas.microsoft.com/office/powerpoint/2010/main" val="336158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14</a:t>
            </a:fld>
            <a:endParaRPr lang="zh-CN" altLang="en-US"/>
          </a:p>
        </p:txBody>
      </p:sp>
    </p:spTree>
    <p:extLst>
      <p:ext uri="{BB962C8B-B14F-4D97-AF65-F5344CB8AC3E}">
        <p14:creationId xmlns:p14="http://schemas.microsoft.com/office/powerpoint/2010/main" val="549643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15</a:t>
            </a:fld>
            <a:endParaRPr lang="zh-CN" altLang="en-US"/>
          </a:p>
        </p:txBody>
      </p:sp>
    </p:spTree>
    <p:extLst>
      <p:ext uri="{BB962C8B-B14F-4D97-AF65-F5344CB8AC3E}">
        <p14:creationId xmlns:p14="http://schemas.microsoft.com/office/powerpoint/2010/main" val="315299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16</a:t>
            </a:fld>
            <a:endParaRPr lang="zh-CN" altLang="en-US"/>
          </a:p>
        </p:txBody>
      </p:sp>
    </p:spTree>
    <p:extLst>
      <p:ext uri="{BB962C8B-B14F-4D97-AF65-F5344CB8AC3E}">
        <p14:creationId xmlns:p14="http://schemas.microsoft.com/office/powerpoint/2010/main" val="3114929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17</a:t>
            </a:fld>
            <a:endParaRPr lang="zh-CN" altLang="en-US"/>
          </a:p>
        </p:txBody>
      </p:sp>
    </p:spTree>
    <p:extLst>
      <p:ext uri="{BB962C8B-B14F-4D97-AF65-F5344CB8AC3E}">
        <p14:creationId xmlns:p14="http://schemas.microsoft.com/office/powerpoint/2010/main" val="1917367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18</a:t>
            </a:fld>
            <a:endParaRPr lang="zh-CN" altLang="en-US"/>
          </a:p>
        </p:txBody>
      </p:sp>
    </p:spTree>
    <p:extLst>
      <p:ext uri="{BB962C8B-B14F-4D97-AF65-F5344CB8AC3E}">
        <p14:creationId xmlns:p14="http://schemas.microsoft.com/office/powerpoint/2010/main" val="3999300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19</a:t>
            </a:fld>
            <a:endParaRPr lang="zh-CN" altLang="en-US"/>
          </a:p>
        </p:txBody>
      </p:sp>
    </p:spTree>
    <p:extLst>
      <p:ext uri="{BB962C8B-B14F-4D97-AF65-F5344CB8AC3E}">
        <p14:creationId xmlns:p14="http://schemas.microsoft.com/office/powerpoint/2010/main" val="2440138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14400">
              <a:defRPr kumimoji="1" sz="2300">
                <a:solidFill>
                  <a:schemeClr val="tx1"/>
                </a:solidFill>
                <a:latin typeface="Arial" panose="020B0604020202020204" pitchFamily="34" charset="0"/>
                <a:ea typeface="宋体" panose="02010600030101010101" pitchFamily="2" charset="-122"/>
              </a:defRPr>
            </a:lvl1pPr>
            <a:lvl2pPr marL="715645" indent="-274955" defTabSz="914400">
              <a:defRPr kumimoji="1" sz="2300">
                <a:solidFill>
                  <a:schemeClr val="tx1"/>
                </a:solidFill>
                <a:latin typeface="Arial" panose="020B0604020202020204" pitchFamily="34" charset="0"/>
                <a:ea typeface="宋体" panose="02010600030101010101" pitchFamily="2" charset="-122"/>
              </a:defRPr>
            </a:lvl2pPr>
            <a:lvl3pPr marL="1101090" indent="-220345" defTabSz="914400">
              <a:defRPr kumimoji="1" sz="2300">
                <a:solidFill>
                  <a:schemeClr val="tx1"/>
                </a:solidFill>
                <a:latin typeface="Arial" panose="020B0604020202020204" pitchFamily="34" charset="0"/>
                <a:ea typeface="宋体" panose="02010600030101010101" pitchFamily="2" charset="-122"/>
              </a:defRPr>
            </a:lvl3pPr>
            <a:lvl4pPr marL="1541780" indent="-220345" defTabSz="914400">
              <a:defRPr kumimoji="1" sz="2300">
                <a:solidFill>
                  <a:schemeClr val="tx1"/>
                </a:solidFill>
                <a:latin typeface="Arial" panose="020B0604020202020204" pitchFamily="34" charset="0"/>
                <a:ea typeface="宋体" panose="02010600030101010101" pitchFamily="2" charset="-122"/>
              </a:defRPr>
            </a:lvl4pPr>
            <a:lvl5pPr marL="1981835" indent="-220345" defTabSz="914400">
              <a:defRPr kumimoji="1" sz="2300">
                <a:solidFill>
                  <a:schemeClr val="tx1"/>
                </a:solidFill>
                <a:latin typeface="Arial" panose="020B0604020202020204" pitchFamily="34" charset="0"/>
                <a:ea typeface="宋体" panose="02010600030101010101" pitchFamily="2" charset="-122"/>
              </a:defRPr>
            </a:lvl5pPr>
            <a:lvl6pPr marL="24225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6pPr>
            <a:lvl7pPr marL="286258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7pPr>
            <a:lvl8pPr marL="330327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8pPr>
            <a:lvl9pPr marL="37433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9pPr>
          </a:lstStyle>
          <a:p>
            <a:pPr>
              <a:defRPr/>
            </a:pPr>
            <a:fld id="{DE88EDF5-9547-411F-8ECE-6FBE33797942}" type="slidenum">
              <a:rPr kumimoji="0" lang="en-US" altLang="zh-CN" sz="1200">
                <a:latin typeface="微软雅黑" panose="020B0503020204020204" pitchFamily="34" charset="-122"/>
              </a:rPr>
              <a:t>2</a:t>
            </a:fld>
            <a:endParaRPr kumimoji="0" lang="en-US" altLang="zh-CN" sz="1200" dirty="0">
              <a:latin typeface="微软雅黑" panose="020B0503020204020204" pitchFamily="34" charset="-122"/>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p:txBody>
          <a:bodyPr/>
          <a:lstStyle/>
          <a:p>
            <a:pPr eaLnBrk="1" hangingPunct="1">
              <a:defRPr/>
            </a:pPr>
            <a:endParaRPr kumimoji="0" lang="zh-CN" altLang="en-US" dirty="0">
              <a:cs typeface="+mn-cs"/>
            </a:endParaRPr>
          </a:p>
        </p:txBody>
      </p:sp>
    </p:spTree>
    <p:extLst>
      <p:ext uri="{BB962C8B-B14F-4D97-AF65-F5344CB8AC3E}">
        <p14:creationId xmlns:p14="http://schemas.microsoft.com/office/powerpoint/2010/main" val="1739818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0962FA8-AA85-4053-8547-304384BC292A}" type="slidenum">
              <a:rPr lang="zh-CN" altLang="en-US" smtClean="0"/>
              <a:t>20</a:t>
            </a:fld>
            <a:endParaRPr lang="zh-CN" altLang="en-US" dirty="0"/>
          </a:p>
        </p:txBody>
      </p:sp>
    </p:spTree>
    <p:extLst>
      <p:ext uri="{BB962C8B-B14F-4D97-AF65-F5344CB8AC3E}">
        <p14:creationId xmlns:p14="http://schemas.microsoft.com/office/powerpoint/2010/main" val="1560490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14400">
              <a:defRPr kumimoji="1" sz="2300">
                <a:solidFill>
                  <a:schemeClr val="tx1"/>
                </a:solidFill>
                <a:latin typeface="Arial" panose="020B0604020202020204" pitchFamily="34" charset="0"/>
                <a:ea typeface="宋体" panose="02010600030101010101" pitchFamily="2" charset="-122"/>
              </a:defRPr>
            </a:lvl1pPr>
            <a:lvl2pPr marL="715645" indent="-274955" defTabSz="914400">
              <a:defRPr kumimoji="1" sz="2300">
                <a:solidFill>
                  <a:schemeClr val="tx1"/>
                </a:solidFill>
                <a:latin typeface="Arial" panose="020B0604020202020204" pitchFamily="34" charset="0"/>
                <a:ea typeface="宋体" panose="02010600030101010101" pitchFamily="2" charset="-122"/>
              </a:defRPr>
            </a:lvl2pPr>
            <a:lvl3pPr marL="1101090" indent="-220345" defTabSz="914400">
              <a:defRPr kumimoji="1" sz="2300">
                <a:solidFill>
                  <a:schemeClr val="tx1"/>
                </a:solidFill>
                <a:latin typeface="Arial" panose="020B0604020202020204" pitchFamily="34" charset="0"/>
                <a:ea typeface="宋体" panose="02010600030101010101" pitchFamily="2" charset="-122"/>
              </a:defRPr>
            </a:lvl3pPr>
            <a:lvl4pPr marL="1541780" indent="-220345" defTabSz="914400">
              <a:defRPr kumimoji="1" sz="2300">
                <a:solidFill>
                  <a:schemeClr val="tx1"/>
                </a:solidFill>
                <a:latin typeface="Arial" panose="020B0604020202020204" pitchFamily="34" charset="0"/>
                <a:ea typeface="宋体" panose="02010600030101010101" pitchFamily="2" charset="-122"/>
              </a:defRPr>
            </a:lvl4pPr>
            <a:lvl5pPr marL="1981835" indent="-220345" defTabSz="914400">
              <a:defRPr kumimoji="1" sz="2300">
                <a:solidFill>
                  <a:schemeClr val="tx1"/>
                </a:solidFill>
                <a:latin typeface="Arial" panose="020B0604020202020204" pitchFamily="34" charset="0"/>
                <a:ea typeface="宋体" panose="02010600030101010101" pitchFamily="2" charset="-122"/>
              </a:defRPr>
            </a:lvl5pPr>
            <a:lvl6pPr marL="24225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6pPr>
            <a:lvl7pPr marL="286258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7pPr>
            <a:lvl8pPr marL="330327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8pPr>
            <a:lvl9pPr marL="37433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9pPr>
          </a:lstStyle>
          <a:p>
            <a:pPr>
              <a:defRPr/>
            </a:pPr>
            <a:fld id="{DE88EDF5-9547-411F-8ECE-6FBE33797942}" type="slidenum">
              <a:rPr kumimoji="0" lang="en-US" altLang="zh-CN" sz="1200">
                <a:latin typeface="微软雅黑" panose="020B0503020204020204" pitchFamily="34" charset="-122"/>
              </a:rPr>
              <a:t>3</a:t>
            </a:fld>
            <a:endParaRPr kumimoji="0" lang="en-US" altLang="zh-CN" sz="1200" dirty="0">
              <a:latin typeface="微软雅黑" panose="020B0503020204020204" pitchFamily="34" charset="-122"/>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p:txBody>
          <a:bodyPr/>
          <a:lstStyle/>
          <a:p>
            <a:pPr eaLnBrk="1" hangingPunct="1">
              <a:defRPr/>
            </a:pPr>
            <a:endParaRPr kumimoji="0" lang="zh-CN" altLang="en-US" dirty="0">
              <a:cs typeface="+mn-cs"/>
            </a:endParaRPr>
          </a:p>
        </p:txBody>
      </p:sp>
    </p:spTree>
    <p:extLst>
      <p:ext uri="{BB962C8B-B14F-4D97-AF65-F5344CB8AC3E}">
        <p14:creationId xmlns:p14="http://schemas.microsoft.com/office/powerpoint/2010/main" val="254872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4</a:t>
            </a:fld>
            <a:endParaRPr lang="zh-CN" altLang="en-US"/>
          </a:p>
        </p:txBody>
      </p:sp>
    </p:spTree>
    <p:extLst>
      <p:ext uri="{BB962C8B-B14F-4D97-AF65-F5344CB8AC3E}">
        <p14:creationId xmlns:p14="http://schemas.microsoft.com/office/powerpoint/2010/main" val="129645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5</a:t>
            </a:fld>
            <a:endParaRPr lang="zh-CN" altLang="en-US"/>
          </a:p>
        </p:txBody>
      </p:sp>
    </p:spTree>
    <p:extLst>
      <p:ext uri="{BB962C8B-B14F-4D97-AF65-F5344CB8AC3E}">
        <p14:creationId xmlns:p14="http://schemas.microsoft.com/office/powerpoint/2010/main" val="1721685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6</a:t>
            </a:fld>
            <a:endParaRPr lang="zh-CN" altLang="en-US"/>
          </a:p>
        </p:txBody>
      </p:sp>
    </p:spTree>
    <p:extLst>
      <p:ext uri="{BB962C8B-B14F-4D97-AF65-F5344CB8AC3E}">
        <p14:creationId xmlns:p14="http://schemas.microsoft.com/office/powerpoint/2010/main" val="1931527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7</a:t>
            </a:fld>
            <a:endParaRPr lang="zh-CN" altLang="en-US"/>
          </a:p>
        </p:txBody>
      </p:sp>
    </p:spTree>
    <p:extLst>
      <p:ext uri="{BB962C8B-B14F-4D97-AF65-F5344CB8AC3E}">
        <p14:creationId xmlns:p14="http://schemas.microsoft.com/office/powerpoint/2010/main" val="287738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8</a:t>
            </a:fld>
            <a:endParaRPr lang="zh-CN" altLang="en-US"/>
          </a:p>
        </p:txBody>
      </p:sp>
    </p:spTree>
    <p:extLst>
      <p:ext uri="{BB962C8B-B14F-4D97-AF65-F5344CB8AC3E}">
        <p14:creationId xmlns:p14="http://schemas.microsoft.com/office/powerpoint/2010/main" val="3607449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t>9</a:t>
            </a:fld>
            <a:endParaRPr lang="zh-CN" altLang="en-US"/>
          </a:p>
        </p:txBody>
      </p:sp>
    </p:spTree>
    <p:extLst>
      <p:ext uri="{BB962C8B-B14F-4D97-AF65-F5344CB8AC3E}">
        <p14:creationId xmlns:p14="http://schemas.microsoft.com/office/powerpoint/2010/main" val="44270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latin typeface="微软雅黑" panose="020B0503020204020204" pitchFamily="34" charset="-122"/>
              </a:defRPr>
            </a:lvl1pPr>
          </a:lstStyle>
          <a:p>
            <a:r>
              <a:rPr lang="zh-CN" altLang="en-US" dirty="0"/>
              <a:t>单击此处编辑母版标题样式</a:t>
            </a:r>
          </a:p>
        </p:txBody>
      </p:sp>
      <p:sp>
        <p:nvSpPr>
          <p:cNvPr id="4" name="Rectangle 4"/>
          <p:cNvSpPr>
            <a:spLocks noGrp="1" noChangeArrowheads="1"/>
          </p:cNvSpPr>
          <p:nvPr>
            <p:ph type="dt" sz="half" idx="10"/>
          </p:nvPr>
        </p:nvSpPr>
        <p:spPr/>
        <p:txBody>
          <a:bodyPr/>
          <a:lstStyle>
            <a:lvl1pPr>
              <a:defRPr>
                <a:latin typeface="微软雅黑" panose="020B0503020204020204" pitchFamily="34" charset="-122"/>
              </a:defRPr>
            </a:lvl1pPr>
          </a:lstStyle>
          <a:p>
            <a:pPr>
              <a:defRPr/>
            </a:pPr>
            <a:fld id="{E3EA5CCA-986A-4CC9-8C58-F9F7966A7C28}" type="datetime1">
              <a:rPr lang="zh-CN" altLang="en-US" smtClean="0"/>
              <a:t>2021/5/12</a:t>
            </a:fld>
            <a:endParaRPr lang="en-US" altLang="zh-CN" dirty="0"/>
          </a:p>
        </p:txBody>
      </p:sp>
      <p:sp>
        <p:nvSpPr>
          <p:cNvPr id="5" name="Rectangle 5"/>
          <p:cNvSpPr>
            <a:spLocks noGrp="1" noChangeArrowheads="1"/>
          </p:cNvSpPr>
          <p:nvPr>
            <p:ph type="ftr" sz="quarter" idx="11"/>
          </p:nvPr>
        </p:nvSpPr>
        <p:spPr/>
        <p:txBody>
          <a:bodyPr/>
          <a:lstStyle>
            <a:lvl1pPr>
              <a:defRPr>
                <a:latin typeface="微软雅黑" panose="020B0503020204020204" pitchFamily="34" charset="-122"/>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atin typeface="微软雅黑" panose="020B0503020204020204" pitchFamily="34" charset="-122"/>
              </a:defRPr>
            </a:lvl1pPr>
          </a:lstStyle>
          <a:p>
            <a:pPr>
              <a:defRPr/>
            </a:pPr>
            <a:fld id="{039503BF-C29D-4C80-9971-704DEB9EB5A2}" type="slidenum">
              <a:rPr lang="en-US" altLang="zh-CN" smtClean="0"/>
              <a:t>‹#›</a:t>
            </a:fld>
            <a:endParaRPr lang="en-US" altLang="zh-CN" dirty="0"/>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atin typeface="微软雅黑" panose="020B0503020204020204" pitchFamily="34" charset="-122"/>
              </a:defRPr>
            </a:lvl1pPr>
          </a:lstStyle>
          <a:p>
            <a:r>
              <a:rPr lang="zh-CN" altLang="en-US" sz="2000" dirty="0"/>
              <a:t>内容标题区域</a:t>
            </a:r>
          </a:p>
        </p:txBody>
      </p:sp>
      <p:sp>
        <p:nvSpPr>
          <p:cNvPr id="3" name="内容占位符 2"/>
          <p:cNvSpPr>
            <a:spLocks noGrp="1"/>
          </p:cNvSpPr>
          <p:nvPr>
            <p:ph idx="1"/>
          </p:nvPr>
        </p:nvSpPr>
        <p:spPr/>
        <p:txBody>
          <a:bodyPr/>
          <a:lstStyle>
            <a:lvl1pPr>
              <a:defRPr>
                <a:latin typeface="微软雅黑" panose="020B0503020204020204" pitchFamily="34" charset="-122"/>
              </a:defRPr>
            </a:lvl1pPr>
            <a:lvl2pPr>
              <a:defRPr>
                <a:latin typeface="微软雅黑" panose="020B0503020204020204" pitchFamily="34" charset="-122"/>
              </a:defRPr>
            </a:lvl2pPr>
            <a:lvl3pPr>
              <a:defRPr>
                <a:latin typeface="微软雅黑" panose="020B0503020204020204" pitchFamily="34" charset="-122"/>
              </a:defRPr>
            </a:lvl3pPr>
            <a:lvl4pPr>
              <a:defRPr>
                <a:latin typeface="微软雅黑" panose="020B0503020204020204" pitchFamily="34" charset="-122"/>
              </a:defRPr>
            </a:lvl4pPr>
            <a:lvl5pPr>
              <a:defRPr>
                <a:latin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atin typeface="微软雅黑" panose="020B0503020204020204" pitchFamily="34" charset="-122"/>
              </a:defRPr>
            </a:lvl1pPr>
          </a:lstStyle>
          <a:p>
            <a:pPr>
              <a:defRPr/>
            </a:pPr>
            <a:fld id="{2FAEEB5C-835C-42BD-AD24-1ED6573D82D2}" type="datetime1">
              <a:rPr lang="zh-CN" altLang="en-US" smtClean="0"/>
              <a:t>2021/5/12</a:t>
            </a:fld>
            <a:endParaRPr lang="en-US" altLang="zh-CN" dirty="0"/>
          </a:p>
        </p:txBody>
      </p:sp>
      <p:sp>
        <p:nvSpPr>
          <p:cNvPr id="5" name="Rectangle 5"/>
          <p:cNvSpPr>
            <a:spLocks noGrp="1" noChangeArrowheads="1"/>
          </p:cNvSpPr>
          <p:nvPr>
            <p:ph type="ftr" sz="quarter" idx="11"/>
          </p:nvPr>
        </p:nvSpPr>
        <p:spPr/>
        <p:txBody>
          <a:bodyPr/>
          <a:lstStyle>
            <a:lvl1pPr>
              <a:defRPr>
                <a:latin typeface="微软雅黑" panose="020B0503020204020204" pitchFamily="34" charset="-122"/>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atin typeface="微软雅黑" panose="020B0503020204020204" pitchFamily="34" charset="-122"/>
              </a:defRPr>
            </a:lvl1pPr>
          </a:lstStyle>
          <a:p>
            <a:pPr>
              <a:defRPr/>
            </a:pPr>
            <a:fld id="{40A439F1-587F-4B46-AE4C-D82BC2C3528D}" type="slidenum">
              <a:rPr lang="en-US" altLang="zh-CN" smtClean="0"/>
              <a:t>‹#›</a:t>
            </a:fld>
            <a:endParaRPr lang="en-US" altLang="zh-CN"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微软雅黑" panose="020B0503020204020204" pitchFamily="34" charset="-122"/>
              </a:defRPr>
            </a:lvl1pPr>
          </a:lstStyle>
          <a:p>
            <a:pPr>
              <a:defRPr/>
            </a:pPr>
            <a:fld id="{995C5F5E-8F7D-4FC9-8622-20ADF1BC4436}" type="datetime1">
              <a:rPr lang="zh-CN" altLang="en-US" smtClean="0"/>
              <a:t>2021/5/12</a:t>
            </a:fld>
            <a:endParaRPr lang="en-US" altLang="zh-CN" dirty="0"/>
          </a:p>
        </p:txBody>
      </p:sp>
      <p:sp>
        <p:nvSpPr>
          <p:cNvPr id="3" name="Rectangle 5"/>
          <p:cNvSpPr>
            <a:spLocks noGrp="1" noChangeArrowheads="1"/>
          </p:cNvSpPr>
          <p:nvPr>
            <p:ph type="ftr" sz="quarter" idx="11"/>
          </p:nvPr>
        </p:nvSpPr>
        <p:spPr/>
        <p:txBody>
          <a:bodyPr/>
          <a:lstStyle>
            <a:lvl1pPr>
              <a:defRPr>
                <a:latin typeface="微软雅黑" panose="020B0503020204020204" pitchFamily="34" charset="-122"/>
              </a:defRPr>
            </a:lvl1pPr>
          </a:lstStyle>
          <a:p>
            <a:pPr>
              <a:defRPr/>
            </a:pPr>
            <a:endParaRPr lang="en-US" altLang="zh-CN" dirty="0"/>
          </a:p>
        </p:txBody>
      </p:sp>
      <p:sp>
        <p:nvSpPr>
          <p:cNvPr id="4" name="Rectangle 6"/>
          <p:cNvSpPr>
            <a:spLocks noGrp="1" noChangeArrowheads="1"/>
          </p:cNvSpPr>
          <p:nvPr>
            <p:ph type="sldNum" sz="quarter" idx="12"/>
          </p:nvPr>
        </p:nvSpPr>
        <p:spPr/>
        <p:txBody>
          <a:bodyPr/>
          <a:lstStyle>
            <a:lvl1pPr>
              <a:defRPr>
                <a:latin typeface="微软雅黑" panose="020B0503020204020204" pitchFamily="34" charset="-122"/>
              </a:defRPr>
            </a:lvl1pPr>
          </a:lstStyle>
          <a:p>
            <a:pPr>
              <a:defRPr/>
            </a:pPr>
            <a:fld id="{B946528B-B9B9-4E68-8952-1F42D213A426}" type="slidenum">
              <a:rPr lang="en-US" altLang="zh-CN" smtClean="0"/>
              <a:t>‹#›</a:t>
            </a:fld>
            <a:endParaRPr lang="en-US" altLang="zh-CN" dirty="0"/>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atin typeface="微软雅黑" panose="020B0503020204020204" pitchFamily="34" charset="-122"/>
              </a:defRPr>
            </a:lvl1pPr>
          </a:lstStyle>
          <a:p>
            <a:fld id="{56DE34FE-105D-467B-A24A-9C9DCD3BC89A}" type="datetime1">
              <a:rPr lang="zh-CN" altLang="en-US" smtClean="0"/>
              <a:t>2021/5/12</a:t>
            </a:fld>
            <a:endParaRPr lang="zh-CN" altLang="en-US" dirty="0"/>
          </a:p>
        </p:txBody>
      </p:sp>
      <p:sp>
        <p:nvSpPr>
          <p:cNvPr id="4" name="页脚占位符 3"/>
          <p:cNvSpPr>
            <a:spLocks noGrp="1"/>
          </p:cNvSpPr>
          <p:nvPr>
            <p:ph type="ftr" sz="quarter" idx="11"/>
          </p:nvPr>
        </p:nvSpPr>
        <p:spPr/>
        <p:txBody>
          <a:bodyPr/>
          <a:lstStyle>
            <a:lvl1pPr>
              <a:defRPr>
                <a:latin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微软雅黑" panose="020B0503020204020204" pitchFamily="34" charset="-122"/>
              </a:defRPr>
            </a:lvl1pPr>
          </a:lstStyle>
          <a:p>
            <a:fld id="{0C913308-F349-4B6D-A68A-DD1791B4A57B}" type="slidenum">
              <a:rPr lang="zh-CN" altLang="en-US" smtClean="0"/>
              <a:t>‹#›</a:t>
            </a:fld>
            <a:endParaRPr lang="zh-CN" alt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7"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微软雅黑" panose="020B0503020204020204" pitchFamily="34" charset="-122"/>
              </a:defRPr>
            </a:lvl1pPr>
          </a:lstStyle>
          <a:p>
            <a:pPr>
              <a:defRPr/>
            </a:pPr>
            <a:fld id="{740D6C49-6199-4D54-A8BA-DD1EDEB2C5E7}" type="datetime1">
              <a:rPr lang="zh-CN" altLang="en-US" smtClean="0"/>
              <a:t>2021/5/12</a:t>
            </a:fld>
            <a:endParaRPr lang="en-US" altLang="zh-CN"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微软雅黑" panose="020B0503020204020204" pitchFamily="34" charset="-122"/>
              </a:defRPr>
            </a:lvl1pPr>
          </a:lstStyle>
          <a:p>
            <a:pPr>
              <a:defRPr/>
            </a:pPr>
            <a:endParaRPr lang="en-US" altLang="zh-CN"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微软雅黑" panose="020B0503020204020204" pitchFamily="34" charset="-122"/>
              </a:defRPr>
            </a:lvl1pPr>
          </a:lstStyle>
          <a:p>
            <a:pPr>
              <a:defRPr/>
            </a:pPr>
            <a:fld id="{CD98D576-A93E-4A83-AEFD-5B9ECC077633}" type="slidenum">
              <a:rPr lang="en-US" altLang="zh-CN" smtClean="0"/>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hf hdr="0" ftr="0" dt="0"/>
  <p:txStyles>
    <p:titleStyle>
      <a:lvl1pPr algn="ctr" rtl="0" eaLnBrk="1" fontAlgn="base" hangingPunct="1">
        <a:spcBef>
          <a:spcPct val="0"/>
        </a:spcBef>
        <a:spcAft>
          <a:spcPct val="0"/>
        </a:spcAft>
        <a:defRPr sz="440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微软雅黑" panose="020B0503020204020204" pitchFamily="34" charset="-122"/>
          <a:ea typeface="+mn-ea"/>
          <a:cs typeface="+mn-cs"/>
        </a:defRPr>
      </a:lvl1pPr>
      <a:lvl2pPr marL="742950" indent="-285750" algn="l" rtl="0" eaLnBrk="1" fontAlgn="base" hangingPunct="1">
        <a:spcBef>
          <a:spcPct val="20000"/>
        </a:spcBef>
        <a:spcAft>
          <a:spcPct val="0"/>
        </a:spcAft>
        <a:buChar char="–"/>
        <a:defRPr sz="2800">
          <a:solidFill>
            <a:schemeClr val="tx1"/>
          </a:solidFill>
          <a:latin typeface="微软雅黑" panose="020B0503020204020204" pitchFamily="34" charset="-122"/>
          <a:ea typeface="+mn-ea"/>
        </a:defRPr>
      </a:lvl2pPr>
      <a:lvl3pPr marL="11430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mn-ea"/>
        </a:defRPr>
      </a:lvl3pPr>
      <a:lvl4pPr marL="1600200" indent="-228600" algn="l" rtl="0" eaLnBrk="1" fontAlgn="base" hangingPunct="1">
        <a:spcBef>
          <a:spcPct val="20000"/>
        </a:spcBef>
        <a:spcAft>
          <a:spcPct val="0"/>
        </a:spcAft>
        <a:buChar char="–"/>
        <a:defRPr sz="2000">
          <a:solidFill>
            <a:schemeClr val="tx1"/>
          </a:solidFill>
          <a:latin typeface="微软雅黑" panose="020B0503020204020204" pitchFamily="34" charset="-122"/>
          <a:ea typeface="+mn-ea"/>
        </a:defRPr>
      </a:lvl4pPr>
      <a:lvl5pPr marL="2057400" indent="-228600" algn="l" rtl="0" eaLnBrk="1" fontAlgn="base" hangingPunct="1">
        <a:spcBef>
          <a:spcPct val="20000"/>
        </a:spcBef>
        <a:spcAft>
          <a:spcPct val="0"/>
        </a:spcAft>
        <a:buChar char="»"/>
        <a:defRPr sz="2000">
          <a:solidFill>
            <a:schemeClr val="tx1"/>
          </a:solidFill>
          <a:latin typeface="微软雅黑" panose="020B0503020204020204" pitchFamily="34" charset="-122"/>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0975" y="5572125"/>
            <a:ext cx="3507740" cy="481863"/>
          </a:xfrm>
          <a:prstGeom prst="rect">
            <a:avLst/>
          </a:prstGeom>
          <a:noFill/>
        </p:spPr>
        <p:txBody>
          <a:bodyPr wrap="square" rtlCol="0">
            <a:spAutoFit/>
          </a:bodyPr>
          <a:lstStyle/>
          <a:p>
            <a:pPr algn="ctr">
              <a:lnSpc>
                <a:spcPct val="150000"/>
              </a:lnSpc>
            </a:pPr>
            <a:r>
              <a:rPr lang="zh-CN" altLang="en-US" sz="2000" b="1" dirty="0">
                <a:latin typeface="黑体" panose="02010609060101010101" charset="-122"/>
                <a:ea typeface="黑体" panose="02010609060101010101" charset="-122"/>
              </a:rPr>
              <a:t>汇报人：师玉龙</a:t>
            </a:r>
          </a:p>
        </p:txBody>
      </p:sp>
      <p:sp>
        <p:nvSpPr>
          <p:cNvPr id="6" name="标题 1"/>
          <p:cNvSpPr>
            <a:spLocks noGrp="1"/>
          </p:cNvSpPr>
          <p:nvPr/>
        </p:nvSpPr>
        <p:spPr>
          <a:xfrm>
            <a:off x="233680" y="1683370"/>
            <a:ext cx="8676263" cy="1656338"/>
          </a:xfrm>
          <a:prstGeom prst="rect">
            <a:avLst/>
          </a:prstGeom>
          <a:noFill/>
          <a:ln w="9525">
            <a:noFill/>
            <a:miter lim="800000"/>
          </a:ln>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br>
              <a:rPr lang="en-US" sz="3600" dirty="0"/>
            </a:br>
            <a:endParaRPr lang="en-US" altLang="zh-CN" sz="36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F4F349E9-00F0-9849-99CB-FD976185ADFC}"/>
              </a:ext>
            </a:extLst>
          </p:cNvPr>
          <p:cNvSpPr txBox="1"/>
          <p:nvPr/>
        </p:nvSpPr>
        <p:spPr>
          <a:xfrm>
            <a:off x="3347864" y="1988840"/>
            <a:ext cx="2520279" cy="369332"/>
          </a:xfrm>
          <a:prstGeom prst="rect">
            <a:avLst/>
          </a:prstGeom>
          <a:noFill/>
        </p:spPr>
        <p:txBody>
          <a:bodyPr wrap="square" rtlCol="0">
            <a:spAutoFit/>
          </a:bodyPr>
          <a:lstStyle/>
          <a:p>
            <a:r>
              <a:rPr lang="en-US" altLang="zh-CN" dirty="0">
                <a:solidFill>
                  <a:schemeClr val="bg1"/>
                </a:solidFill>
              </a:rPr>
              <a:t>Systems &amp; Techniques</a:t>
            </a:r>
            <a:endParaRPr lang="zh-CN" altLang="en-US"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err="1"/>
              <a:t>FirePlace</a:t>
            </a:r>
            <a:r>
              <a:rPr lang="en-US" altLang="zh-CN" b="1" dirty="0"/>
              <a:t>: Placing </a:t>
            </a:r>
            <a:r>
              <a:rPr lang="en-US" altLang="zh-CN" b="1" dirty="0" err="1"/>
              <a:t>Firecraker</a:t>
            </a:r>
            <a:r>
              <a:rPr lang="en-US" altLang="zh-CN" b="1" dirty="0"/>
              <a:t> Virtual Machines with Hindsight Imitation (</a:t>
            </a:r>
            <a:r>
              <a:rPr lang="zh-CN" altLang="en-US" b="1" dirty="0"/>
              <a:t>事后诸葛</a:t>
            </a:r>
            <a:r>
              <a:rPr lang="en-US" altLang="zh-CN" b="1" dirty="0"/>
              <a:t>)</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271447" cy="5201424"/>
          </a:xfrm>
          <a:prstGeom prst="rect">
            <a:avLst/>
          </a:prstGeom>
          <a:noFill/>
        </p:spPr>
        <p:txBody>
          <a:bodyPr wrap="square" rtlCol="0">
            <a:spAutoFit/>
          </a:bodyPr>
          <a:lstStyle/>
          <a:p>
            <a:pPr>
              <a:spcBef>
                <a:spcPts val="600"/>
              </a:spcBef>
              <a:spcAft>
                <a:spcPts val="600"/>
              </a:spcAft>
            </a:pPr>
            <a:r>
              <a:rPr lang="zh-CN" altLang="en-US" b="1" dirty="0">
                <a:effectLst/>
              </a:rPr>
              <a:t>研究对象：</a:t>
            </a:r>
            <a:r>
              <a:rPr lang="zh-CN" altLang="en-US" b="1" dirty="0"/>
              <a:t> </a:t>
            </a:r>
            <a:endParaRPr lang="en-US" altLang="zh-CN" sz="1800" b="1" dirty="0">
              <a:solidFill>
                <a:srgbClr val="010101"/>
              </a:solidFill>
              <a:effectLst/>
              <a:latin typeface="NimbusRomNo9L-Regu"/>
            </a:endParaRPr>
          </a:p>
          <a:p>
            <a:pPr>
              <a:spcBef>
                <a:spcPts val="600"/>
              </a:spcBef>
              <a:spcAft>
                <a:spcPts val="600"/>
              </a:spcAft>
            </a:pPr>
            <a:r>
              <a:rPr lang="en-US" altLang="zh-CN" dirty="0"/>
              <a:t>We consider the placement of </a:t>
            </a:r>
            <a:r>
              <a:rPr lang="en-US" altLang="zh-CN" dirty="0" err="1"/>
              <a:t>FireCracker</a:t>
            </a:r>
            <a:r>
              <a:rPr lang="en-US" altLang="zh-CN" dirty="0"/>
              <a:t> VMs (a form of Micro-VMs) lightweight VMs that are typically used for short lived tasks. </a:t>
            </a:r>
          </a:p>
          <a:p>
            <a:pPr>
              <a:spcBef>
                <a:spcPts val="600"/>
              </a:spcBef>
              <a:spcAft>
                <a:spcPts val="600"/>
              </a:spcAft>
            </a:pPr>
            <a:endParaRPr lang="en-US" altLang="zh-CN" b="1" dirty="0"/>
          </a:p>
          <a:p>
            <a:pPr>
              <a:spcBef>
                <a:spcPts val="600"/>
              </a:spcBef>
              <a:spcAft>
                <a:spcPts val="600"/>
              </a:spcAft>
            </a:pPr>
            <a:r>
              <a:rPr lang="zh-CN" altLang="en-US" b="1" dirty="0"/>
              <a:t>目标：</a:t>
            </a:r>
          </a:p>
          <a:p>
            <a:pPr>
              <a:spcBef>
                <a:spcPts val="600"/>
              </a:spcBef>
              <a:spcAft>
                <a:spcPts val="600"/>
              </a:spcAft>
            </a:pPr>
            <a:r>
              <a:rPr lang="en-US" altLang="zh-CN" dirty="0"/>
              <a:t>Our objective is to place each VM as it arrives, so that the peak to average </a:t>
            </a:r>
            <a:r>
              <a:rPr lang="zh-CN" altLang="en-US" dirty="0"/>
              <a:t>（峰均比）</a:t>
            </a:r>
            <a:r>
              <a:rPr lang="en-US" altLang="zh-CN" dirty="0"/>
              <a:t>ratio of resource usage across PMs </a:t>
            </a:r>
            <a:r>
              <a:rPr lang="zh-CN" altLang="en-US" dirty="0"/>
              <a:t>（</a:t>
            </a:r>
            <a:r>
              <a:rPr lang="en-US" altLang="zh-CN" dirty="0"/>
              <a:t>physical machines</a:t>
            </a:r>
            <a:r>
              <a:rPr lang="zh-CN" altLang="en-US" dirty="0"/>
              <a:t>） </a:t>
            </a:r>
            <a:r>
              <a:rPr lang="en-US" altLang="zh-CN" dirty="0"/>
              <a:t>is minimized.</a:t>
            </a:r>
          </a:p>
          <a:p>
            <a:pPr>
              <a:spcBef>
                <a:spcPts val="600"/>
              </a:spcBef>
              <a:spcAft>
                <a:spcPts val="600"/>
              </a:spcAft>
            </a:pPr>
            <a:endParaRPr lang="en-US" altLang="zh-CN" b="1" dirty="0"/>
          </a:p>
          <a:p>
            <a:pPr>
              <a:spcBef>
                <a:spcPts val="600"/>
              </a:spcBef>
              <a:spcAft>
                <a:spcPts val="600"/>
              </a:spcAft>
            </a:pPr>
            <a:r>
              <a:rPr lang="zh-CN" altLang="en-US" b="1" dirty="0"/>
              <a:t>挑战：</a:t>
            </a:r>
          </a:p>
          <a:p>
            <a:pPr>
              <a:spcBef>
                <a:spcPts val="600"/>
              </a:spcBef>
              <a:spcAft>
                <a:spcPts val="600"/>
              </a:spcAft>
            </a:pPr>
            <a:r>
              <a:rPr lang="en-US" altLang="zh-CN" dirty="0"/>
              <a:t>Placement is challenging as we need to consider resource use in multiple dimensions, such as CPU and memory, and because resource use changes over time.</a:t>
            </a:r>
          </a:p>
          <a:p>
            <a:pPr>
              <a:spcBef>
                <a:spcPts val="600"/>
              </a:spcBef>
              <a:spcAft>
                <a:spcPts val="600"/>
              </a:spcAft>
            </a:pPr>
            <a:endParaRPr lang="en-US" altLang="zh-CN" sz="1800" b="1" dirty="0">
              <a:solidFill>
                <a:srgbClr val="010101"/>
              </a:solidFill>
              <a:effectLst/>
              <a:latin typeface="NimbusRomNo9L-Regu"/>
            </a:endParaRPr>
          </a:p>
        </p:txBody>
      </p:sp>
    </p:spTree>
    <p:extLst>
      <p:ext uri="{BB962C8B-B14F-4D97-AF65-F5344CB8AC3E}">
        <p14:creationId xmlns:p14="http://schemas.microsoft.com/office/powerpoint/2010/main" val="27432788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err="1"/>
              <a:t>FirePlace</a:t>
            </a:r>
            <a:r>
              <a:rPr lang="en-US" altLang="zh-CN" b="1" dirty="0"/>
              <a:t>: Placing </a:t>
            </a:r>
            <a:r>
              <a:rPr lang="en-US" altLang="zh-CN" b="1" dirty="0" err="1"/>
              <a:t>Firecraker</a:t>
            </a:r>
            <a:r>
              <a:rPr lang="en-US" altLang="zh-CN" b="1" dirty="0"/>
              <a:t> Virtual Machines with Hindsight Imitation (</a:t>
            </a:r>
            <a:r>
              <a:rPr lang="zh-CN" altLang="en-US" b="1" dirty="0"/>
              <a:t>事后诸葛</a:t>
            </a:r>
            <a:r>
              <a:rPr lang="en-US" altLang="zh-CN" b="1" dirty="0"/>
              <a:t>)</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271447" cy="4893647"/>
          </a:xfrm>
          <a:prstGeom prst="rect">
            <a:avLst/>
          </a:prstGeom>
          <a:noFill/>
        </p:spPr>
        <p:txBody>
          <a:bodyPr wrap="square" rtlCol="0">
            <a:spAutoFit/>
          </a:bodyPr>
          <a:lstStyle/>
          <a:p>
            <a:pPr>
              <a:spcBef>
                <a:spcPts val="600"/>
              </a:spcBef>
              <a:spcAft>
                <a:spcPts val="600"/>
              </a:spcAft>
            </a:pPr>
            <a:r>
              <a:rPr lang="zh-CN" altLang="en-US" b="1" dirty="0"/>
              <a:t>我们的方案：</a:t>
            </a:r>
          </a:p>
          <a:p>
            <a:pPr>
              <a:spcBef>
                <a:spcPts val="600"/>
              </a:spcBef>
              <a:spcAft>
                <a:spcPts val="600"/>
              </a:spcAft>
            </a:pPr>
            <a:r>
              <a:rPr lang="en-US" altLang="zh-CN" dirty="0"/>
              <a:t>We formulate the problem as a Markov Decision Process (MDP) (</a:t>
            </a:r>
            <a:r>
              <a:rPr lang="en-US" altLang="zh-CN" dirty="0" err="1"/>
              <a:t>Puterman</a:t>
            </a:r>
            <a:r>
              <a:rPr lang="en-US" altLang="zh-CN" dirty="0"/>
              <a:t>, 1990), where the agent places a Micro-VM at each time step.</a:t>
            </a:r>
          </a:p>
          <a:p>
            <a:pPr>
              <a:spcBef>
                <a:spcPts val="600"/>
              </a:spcBef>
              <a:spcAft>
                <a:spcPts val="600"/>
              </a:spcAft>
            </a:pPr>
            <a:r>
              <a:rPr lang="en-US" altLang="zh-CN" dirty="0"/>
              <a:t>We propose </a:t>
            </a:r>
            <a:r>
              <a:rPr lang="en-US" altLang="zh-CN" dirty="0" err="1"/>
              <a:t>FirePlace</a:t>
            </a:r>
            <a:r>
              <a:rPr lang="en-US" altLang="zh-CN" dirty="0"/>
              <a:t>, a hindsight imitation learning algorithm for Micro-VM placement. We leverage historical data to identify placement decisions that could have been made using hindsight of future Micro-VM compute and memory use, similar to hindsight optimization.</a:t>
            </a:r>
          </a:p>
          <a:p>
            <a:pPr>
              <a:spcBef>
                <a:spcPts val="600"/>
              </a:spcBef>
              <a:spcAft>
                <a:spcPts val="600"/>
              </a:spcAft>
            </a:pPr>
            <a:r>
              <a:rPr lang="en-US" altLang="zh-CN" dirty="0"/>
              <a:t>We then cast placement as a supervised learning problem with the hindsight based decision as the label. </a:t>
            </a:r>
          </a:p>
          <a:p>
            <a:pPr>
              <a:spcBef>
                <a:spcPts val="600"/>
              </a:spcBef>
              <a:spcAft>
                <a:spcPts val="600"/>
              </a:spcAft>
            </a:pPr>
            <a:r>
              <a:rPr lang="zh-CN" altLang="en-US" dirty="0"/>
              <a:t>实验：</a:t>
            </a:r>
            <a:endParaRPr lang="en-US" altLang="zh-CN" dirty="0"/>
          </a:p>
          <a:p>
            <a:pPr>
              <a:spcBef>
                <a:spcPts val="600"/>
              </a:spcBef>
              <a:spcAft>
                <a:spcPts val="600"/>
              </a:spcAft>
            </a:pPr>
            <a:r>
              <a:rPr lang="en-US" altLang="zh-CN" dirty="0" err="1"/>
              <a:t>FirePlace</a:t>
            </a:r>
            <a:r>
              <a:rPr lang="en-US" altLang="zh-CN" dirty="0"/>
              <a:t> improves upon baseline algorithms by 10% when placing 100K Micro-VMs.</a:t>
            </a:r>
          </a:p>
        </p:txBody>
      </p:sp>
    </p:spTree>
    <p:extLst>
      <p:ext uri="{BB962C8B-B14F-4D97-AF65-F5344CB8AC3E}">
        <p14:creationId xmlns:p14="http://schemas.microsoft.com/office/powerpoint/2010/main" val="32989509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a:t>PRUNING: THE EFFECTS OF PRUNING NEURAL NETWORKS BEYOND TEST ACCURACY</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560840" cy="4493538"/>
          </a:xfrm>
          <a:prstGeom prst="rect">
            <a:avLst/>
          </a:prstGeom>
          <a:noFill/>
        </p:spPr>
        <p:txBody>
          <a:bodyPr wrap="square" rtlCol="0">
            <a:spAutoFit/>
          </a:bodyPr>
          <a:lstStyle/>
          <a:p>
            <a:pPr>
              <a:spcBef>
                <a:spcPts val="600"/>
              </a:spcBef>
              <a:spcAft>
                <a:spcPts val="600"/>
              </a:spcAft>
            </a:pPr>
            <a:r>
              <a:rPr lang="zh-CN" altLang="en-US" b="1" dirty="0"/>
              <a:t>剪枝的作用：</a:t>
            </a:r>
          </a:p>
          <a:p>
            <a:pPr>
              <a:spcBef>
                <a:spcPts val="600"/>
              </a:spcBef>
              <a:spcAft>
                <a:spcPts val="600"/>
              </a:spcAft>
            </a:pPr>
            <a:r>
              <a:rPr lang="en-US" altLang="zh-CN" dirty="0"/>
              <a:t>Neural network pruning is a popular technique used to </a:t>
            </a:r>
            <a:r>
              <a:rPr lang="en-US" altLang="zh-CN" b="1" dirty="0"/>
              <a:t>reduce the inference costs</a:t>
            </a:r>
            <a:r>
              <a:rPr lang="en-US" altLang="zh-CN" dirty="0"/>
              <a:t> of modern, potentially overparameterized, networks. </a:t>
            </a:r>
          </a:p>
          <a:p>
            <a:pPr>
              <a:spcBef>
                <a:spcPts val="600"/>
              </a:spcBef>
              <a:spcAft>
                <a:spcPts val="600"/>
              </a:spcAft>
            </a:pPr>
            <a:endParaRPr lang="en-US" altLang="zh-CN" dirty="0"/>
          </a:p>
          <a:p>
            <a:pPr>
              <a:spcBef>
                <a:spcPts val="600"/>
              </a:spcBef>
              <a:spcAft>
                <a:spcPts val="600"/>
              </a:spcAft>
            </a:pPr>
            <a:r>
              <a:rPr lang="zh-CN" altLang="en-US" b="1" dirty="0"/>
              <a:t>过程：</a:t>
            </a:r>
          </a:p>
          <a:p>
            <a:pPr>
              <a:spcBef>
                <a:spcPts val="600"/>
              </a:spcBef>
              <a:spcAft>
                <a:spcPts val="600"/>
              </a:spcAft>
            </a:pPr>
            <a:r>
              <a:rPr lang="en-US" altLang="zh-CN" dirty="0"/>
              <a:t>Starting from a pre-trained network, the process is as follows: remove redundant parameters, retrain, and repeat while maintaining the same test accuracy. </a:t>
            </a:r>
          </a:p>
          <a:p>
            <a:pPr>
              <a:spcBef>
                <a:spcPts val="600"/>
              </a:spcBef>
              <a:spcAft>
                <a:spcPts val="600"/>
              </a:spcAft>
            </a:pPr>
            <a:endParaRPr lang="en-US" altLang="zh-CN" dirty="0"/>
          </a:p>
          <a:p>
            <a:pPr>
              <a:spcBef>
                <a:spcPts val="600"/>
              </a:spcBef>
              <a:spcAft>
                <a:spcPts val="600"/>
              </a:spcAft>
            </a:pPr>
            <a:r>
              <a:rPr lang="zh-CN" altLang="en-US" b="1" dirty="0"/>
              <a:t>结果：</a:t>
            </a:r>
          </a:p>
          <a:p>
            <a:pPr>
              <a:spcBef>
                <a:spcPts val="600"/>
              </a:spcBef>
              <a:spcAft>
                <a:spcPts val="600"/>
              </a:spcAft>
            </a:pPr>
            <a:r>
              <a:rPr lang="en-US" altLang="zh-CN" dirty="0"/>
              <a:t>The result is a model that is a fraction of the size of the original with comparable predictive performance (test accuracy).</a:t>
            </a:r>
          </a:p>
        </p:txBody>
      </p:sp>
    </p:spTree>
    <p:extLst>
      <p:ext uri="{BB962C8B-B14F-4D97-AF65-F5344CB8AC3E}">
        <p14:creationId xmlns:p14="http://schemas.microsoft.com/office/powerpoint/2010/main" val="204252819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a:t>PRUNING: THE EFFECTS OF PRUNING NEURAL NETWORKS BEYOND TEST ACCURACY</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560840" cy="5201424"/>
          </a:xfrm>
          <a:prstGeom prst="rect">
            <a:avLst/>
          </a:prstGeom>
          <a:noFill/>
        </p:spPr>
        <p:txBody>
          <a:bodyPr wrap="square" rtlCol="0">
            <a:spAutoFit/>
          </a:bodyPr>
          <a:lstStyle/>
          <a:p>
            <a:pPr>
              <a:spcBef>
                <a:spcPts val="600"/>
              </a:spcBef>
              <a:spcAft>
                <a:spcPts val="600"/>
              </a:spcAft>
            </a:pPr>
            <a:r>
              <a:rPr lang="zh-CN" altLang="en-US" b="1" dirty="0"/>
              <a:t>缩减参数的动机：</a:t>
            </a:r>
          </a:p>
          <a:p>
            <a:pPr>
              <a:spcBef>
                <a:spcPts val="600"/>
              </a:spcBef>
              <a:spcAft>
                <a:spcPts val="600"/>
              </a:spcAft>
            </a:pPr>
            <a:r>
              <a:rPr lang="en-US" altLang="zh-CN" dirty="0"/>
              <a:t>Deep neural networks tend to contain millions or billions of parameters</a:t>
            </a:r>
          </a:p>
          <a:p>
            <a:pPr>
              <a:spcBef>
                <a:spcPts val="600"/>
              </a:spcBef>
              <a:spcAft>
                <a:spcPts val="600"/>
              </a:spcAft>
            </a:pPr>
            <a:r>
              <a:rPr lang="en-US" altLang="zh-CN" dirty="0"/>
              <a:t>Such a reduction in parameter count alleviates the computational burden on training and inference, making it easier to deploy high capacity models to small devices and use them in resource constrained environments.</a:t>
            </a:r>
          </a:p>
          <a:p>
            <a:pPr>
              <a:spcBef>
                <a:spcPts val="600"/>
              </a:spcBef>
              <a:spcAft>
                <a:spcPts val="600"/>
              </a:spcAft>
            </a:pPr>
            <a:endParaRPr lang="en-US" altLang="zh-CN" dirty="0"/>
          </a:p>
          <a:p>
            <a:pPr>
              <a:spcBef>
                <a:spcPts val="600"/>
              </a:spcBef>
              <a:spcAft>
                <a:spcPts val="600"/>
              </a:spcAft>
            </a:pPr>
            <a:r>
              <a:rPr lang="zh-CN" altLang="en-US" b="1"/>
              <a:t>修剪流水线</a:t>
            </a:r>
            <a:r>
              <a:rPr lang="en-US" altLang="zh-CN"/>
              <a:t>:</a:t>
            </a:r>
            <a:endParaRPr lang="en-US" altLang="zh-CN" dirty="0"/>
          </a:p>
          <a:p>
            <a:pPr>
              <a:spcBef>
                <a:spcPts val="600"/>
              </a:spcBef>
              <a:spcAft>
                <a:spcPts val="600"/>
              </a:spcAft>
            </a:pPr>
            <a:r>
              <a:rPr lang="en-US" altLang="zh-CN" dirty="0"/>
              <a:t>1. Prune weights (“unstructured pruning”) or filters/neurons (“structured pruning”) from the trained network according to some criterion of importance;</a:t>
            </a:r>
          </a:p>
          <a:p>
            <a:pPr>
              <a:spcBef>
                <a:spcPts val="600"/>
              </a:spcBef>
              <a:spcAft>
                <a:spcPts val="600"/>
              </a:spcAft>
            </a:pPr>
            <a:r>
              <a:rPr lang="en-US" altLang="zh-CN" dirty="0"/>
              <a:t>2. Retrain the resulting network to regain the full accuracy;</a:t>
            </a:r>
          </a:p>
          <a:p>
            <a:pPr>
              <a:spcBef>
                <a:spcPts val="600"/>
              </a:spcBef>
              <a:spcAft>
                <a:spcPts val="600"/>
              </a:spcAft>
            </a:pPr>
            <a:r>
              <a:rPr lang="en-US" altLang="zh-CN" dirty="0"/>
              <a:t>3. Iteratively repeat steps 1 &amp; 2 to further reduce the size.</a:t>
            </a:r>
          </a:p>
          <a:p>
            <a:pPr>
              <a:spcBef>
                <a:spcPts val="600"/>
              </a:spcBef>
              <a:spcAft>
                <a:spcPts val="600"/>
              </a:spcAft>
            </a:pPr>
            <a:endParaRPr lang="en-US" altLang="zh-CN" dirty="0"/>
          </a:p>
        </p:txBody>
      </p:sp>
    </p:spTree>
    <p:extLst>
      <p:ext uri="{BB962C8B-B14F-4D97-AF65-F5344CB8AC3E}">
        <p14:creationId xmlns:p14="http://schemas.microsoft.com/office/powerpoint/2010/main" val="401717572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a:t>PRUNING: THE EFFECTS OF PRUNING NEURAL NETWORKS BEYOND TEST ACCURACY</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560840" cy="4862870"/>
          </a:xfrm>
          <a:prstGeom prst="rect">
            <a:avLst/>
          </a:prstGeom>
          <a:noFill/>
        </p:spPr>
        <p:txBody>
          <a:bodyPr wrap="square" rtlCol="0">
            <a:spAutoFit/>
          </a:bodyPr>
          <a:lstStyle/>
          <a:p>
            <a:pPr>
              <a:spcBef>
                <a:spcPts val="600"/>
              </a:spcBef>
              <a:spcAft>
                <a:spcPts val="600"/>
              </a:spcAft>
            </a:pPr>
            <a:r>
              <a:rPr lang="zh-CN" altLang="en-US" b="1" dirty="0"/>
              <a:t>贡献：</a:t>
            </a:r>
          </a:p>
          <a:p>
            <a:pPr>
              <a:spcBef>
                <a:spcPts val="600"/>
              </a:spcBef>
              <a:spcAft>
                <a:spcPts val="600"/>
              </a:spcAft>
            </a:pPr>
            <a:r>
              <a:rPr lang="en-US" altLang="zh-CN" dirty="0"/>
              <a:t>1 We </a:t>
            </a:r>
            <a:r>
              <a:rPr lang="en-US" altLang="zh-CN" b="1" dirty="0"/>
              <a:t>propose novel functional distance metrics </a:t>
            </a:r>
            <a:r>
              <a:rPr lang="en-US" altLang="zh-CN" dirty="0"/>
              <a:t>for classification-based neural networks and investigate the functional similarities between the pruned network and its unpruned counterpart.</a:t>
            </a:r>
          </a:p>
          <a:p>
            <a:pPr>
              <a:spcBef>
                <a:spcPts val="600"/>
              </a:spcBef>
              <a:spcAft>
                <a:spcPts val="600"/>
              </a:spcAft>
            </a:pPr>
            <a:r>
              <a:rPr lang="en-US" altLang="zh-CN" dirty="0"/>
              <a:t>2  We </a:t>
            </a:r>
            <a:r>
              <a:rPr lang="en-US" altLang="zh-CN" b="1" dirty="0"/>
              <a:t>propose the notion of prune potential</a:t>
            </a:r>
            <a:r>
              <a:rPr lang="en-US" altLang="zh-CN" dirty="0"/>
              <a:t>, i.e., the maximal prune ratio (model sparsity) at which the pruned network can achieve commensurate performance, as a quantifiable means to estimate the overparameterization of a network and show that it is significantly lower on challenging inference tasks.</a:t>
            </a:r>
          </a:p>
          <a:p>
            <a:pPr>
              <a:spcBef>
                <a:spcPts val="600"/>
              </a:spcBef>
              <a:spcAft>
                <a:spcPts val="600"/>
              </a:spcAft>
            </a:pPr>
            <a:r>
              <a:rPr lang="en-US" altLang="zh-CN" dirty="0"/>
              <a:t>3 We </a:t>
            </a:r>
            <a:r>
              <a:rPr lang="en-US" altLang="zh-CN" b="1" dirty="0"/>
              <a:t>provide a unified framework </a:t>
            </a:r>
            <a:r>
              <a:rPr lang="en-US" altLang="zh-CN" dirty="0"/>
              <a:t>to establish task specific guidelines that help practitioners assess the effects of pruning during the design and deployment of neural networks in practice.</a:t>
            </a:r>
          </a:p>
          <a:p>
            <a:pPr>
              <a:spcBef>
                <a:spcPts val="600"/>
              </a:spcBef>
              <a:spcAft>
                <a:spcPts val="600"/>
              </a:spcAft>
            </a:pPr>
            <a:r>
              <a:rPr lang="en-US" altLang="zh-CN" dirty="0"/>
              <a:t>4 We conduct experiments across multiple data sets, architectures, and pruning methods showing that our observations hold across common pruning benchmarks and real-world scenarios.</a:t>
            </a:r>
          </a:p>
        </p:txBody>
      </p:sp>
    </p:spTree>
    <p:extLst>
      <p:ext uri="{BB962C8B-B14F-4D97-AF65-F5344CB8AC3E}">
        <p14:creationId xmlns:p14="http://schemas.microsoft.com/office/powerpoint/2010/main" val="19427579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a:t>EQUALITY SATURATION FOR TENSOR GRAPH SUPEROPTIMIZATION</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560840" cy="5170646"/>
          </a:xfrm>
          <a:prstGeom prst="rect">
            <a:avLst/>
          </a:prstGeom>
          <a:noFill/>
        </p:spPr>
        <p:txBody>
          <a:bodyPr wrap="square" rtlCol="0">
            <a:spAutoFit/>
          </a:bodyPr>
          <a:lstStyle/>
          <a:p>
            <a:pPr>
              <a:spcBef>
                <a:spcPts val="600"/>
              </a:spcBef>
              <a:spcAft>
                <a:spcPts val="600"/>
              </a:spcAft>
            </a:pPr>
            <a:r>
              <a:rPr lang="zh-CN" altLang="en-US" b="1" dirty="0"/>
              <a:t>研究问题：</a:t>
            </a:r>
          </a:p>
          <a:p>
            <a:pPr>
              <a:spcBef>
                <a:spcPts val="600"/>
              </a:spcBef>
              <a:spcAft>
                <a:spcPts val="600"/>
              </a:spcAft>
            </a:pPr>
            <a:r>
              <a:rPr lang="en-US" altLang="zh-CN" dirty="0"/>
              <a:t>One of the major optimizations employed in deep learning frameworks is </a:t>
            </a:r>
            <a:r>
              <a:rPr lang="en-US" altLang="zh-CN" b="1" dirty="0"/>
              <a:t>graph rewriting. </a:t>
            </a:r>
            <a:r>
              <a:rPr lang="en-US" altLang="zh-CN" dirty="0"/>
              <a:t>Production frameworks rely on heuristics to decide if rewrite rules should be applied and in which order.</a:t>
            </a:r>
          </a:p>
          <a:p>
            <a:pPr>
              <a:spcBef>
                <a:spcPts val="600"/>
              </a:spcBef>
              <a:spcAft>
                <a:spcPts val="600"/>
              </a:spcAft>
            </a:pPr>
            <a:r>
              <a:rPr lang="zh-CN" altLang="en-US" b="1" dirty="0"/>
              <a:t>研究现状：</a:t>
            </a:r>
          </a:p>
          <a:p>
            <a:pPr>
              <a:spcBef>
                <a:spcPts val="600"/>
              </a:spcBef>
              <a:spcAft>
                <a:spcPts val="600"/>
              </a:spcAft>
            </a:pPr>
            <a:r>
              <a:rPr lang="en-US" altLang="zh-CN" dirty="0"/>
              <a:t>Prior research has shown that one can discover more optimal tensor computation graphs if we search for  better sequence of substitutions instead of relying on heuristics.</a:t>
            </a:r>
          </a:p>
          <a:p>
            <a:pPr>
              <a:spcBef>
                <a:spcPts val="600"/>
              </a:spcBef>
              <a:spcAft>
                <a:spcPts val="600"/>
              </a:spcAft>
            </a:pPr>
            <a:r>
              <a:rPr lang="zh-CN" altLang="en-US" b="1" dirty="0"/>
              <a:t>缺点：</a:t>
            </a:r>
          </a:p>
          <a:p>
            <a:pPr>
              <a:spcBef>
                <a:spcPts val="600"/>
              </a:spcBef>
              <a:spcAft>
                <a:spcPts val="600"/>
              </a:spcAft>
            </a:pPr>
            <a:r>
              <a:rPr lang="en-US" altLang="zh-CN" dirty="0"/>
              <a:t>However, we observe that existing approaches for tensor graph </a:t>
            </a:r>
            <a:r>
              <a:rPr lang="en-US" altLang="zh-CN" dirty="0" err="1"/>
              <a:t>superoptimization</a:t>
            </a:r>
            <a:r>
              <a:rPr lang="en-US" altLang="zh-CN" dirty="0"/>
              <a:t> both in production and research frameworks apply substitutions in a sequential manner. Such sequential search methods are sensitive to the order in which the substitutions are applied and often only explore a small fragment of the exponential space of equivalent graphs</a:t>
            </a:r>
          </a:p>
        </p:txBody>
      </p:sp>
    </p:spTree>
    <p:extLst>
      <p:ext uri="{BB962C8B-B14F-4D97-AF65-F5344CB8AC3E}">
        <p14:creationId xmlns:p14="http://schemas.microsoft.com/office/powerpoint/2010/main" val="88781140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a:t>EQUALITY SATURATION FOR TENSOR GRAPH SUPEROPTIMIZATION</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560840" cy="4185761"/>
          </a:xfrm>
          <a:prstGeom prst="rect">
            <a:avLst/>
          </a:prstGeom>
          <a:noFill/>
        </p:spPr>
        <p:txBody>
          <a:bodyPr wrap="square" rtlCol="0">
            <a:spAutoFit/>
          </a:bodyPr>
          <a:lstStyle/>
          <a:p>
            <a:pPr>
              <a:spcBef>
                <a:spcPts val="600"/>
              </a:spcBef>
              <a:spcAft>
                <a:spcPts val="600"/>
              </a:spcAft>
            </a:pPr>
            <a:r>
              <a:rPr lang="zh-CN" altLang="en-US" b="1" dirty="0"/>
              <a:t>我们的方案：</a:t>
            </a:r>
          </a:p>
          <a:p>
            <a:pPr>
              <a:spcBef>
                <a:spcPts val="600"/>
              </a:spcBef>
              <a:spcAft>
                <a:spcPts val="600"/>
              </a:spcAft>
            </a:pPr>
            <a:r>
              <a:rPr lang="en-US" altLang="zh-CN" dirty="0"/>
              <a:t>This paper presents TENSAT, a tensor graph </a:t>
            </a:r>
            <a:r>
              <a:rPr lang="en-US" altLang="zh-CN" dirty="0" err="1"/>
              <a:t>superoptimization</a:t>
            </a:r>
            <a:r>
              <a:rPr lang="en-US" altLang="zh-CN" dirty="0"/>
              <a:t> framework that employs equality saturation (</a:t>
            </a:r>
            <a:r>
              <a:rPr lang="zh-CN" altLang="en-US" dirty="0"/>
              <a:t>等式饱和</a:t>
            </a:r>
            <a:r>
              <a:rPr lang="en-US" altLang="zh-CN" dirty="0"/>
              <a:t>), a recent technique that mitigates the phase-ordering problem by applying all possible rewrites at once.</a:t>
            </a:r>
          </a:p>
          <a:p>
            <a:pPr>
              <a:spcBef>
                <a:spcPts val="600"/>
              </a:spcBef>
              <a:spcAft>
                <a:spcPts val="600"/>
              </a:spcAft>
            </a:pPr>
            <a:r>
              <a:rPr lang="en-US" altLang="zh-CN" dirty="0"/>
              <a:t>Equality saturation splits program optimization into two phases: exploration and extraction. </a:t>
            </a:r>
          </a:p>
          <a:p>
            <a:pPr>
              <a:spcBef>
                <a:spcPts val="600"/>
              </a:spcBef>
              <a:spcAft>
                <a:spcPts val="600"/>
              </a:spcAft>
            </a:pPr>
            <a:endParaRPr lang="en-US" altLang="zh-CN" b="1" dirty="0"/>
          </a:p>
          <a:p>
            <a:pPr>
              <a:spcBef>
                <a:spcPts val="600"/>
              </a:spcBef>
              <a:spcAft>
                <a:spcPts val="600"/>
              </a:spcAft>
            </a:pPr>
            <a:r>
              <a:rPr lang="zh-CN" altLang="en-US" b="1" dirty="0"/>
              <a:t>实验效果：</a:t>
            </a:r>
          </a:p>
          <a:p>
            <a:pPr>
              <a:spcBef>
                <a:spcPts val="600"/>
              </a:spcBef>
              <a:spcAft>
                <a:spcPts val="600"/>
              </a:spcAft>
            </a:pPr>
            <a:r>
              <a:rPr lang="en-US" altLang="zh-CN" dirty="0"/>
              <a:t>We show that our approach can find optimized graphs with up to </a:t>
            </a:r>
            <a:r>
              <a:rPr lang="en-US" altLang="zh-CN" b="1" dirty="0"/>
              <a:t>16% speedup</a:t>
            </a:r>
            <a:r>
              <a:rPr lang="en-US" altLang="zh-CN" dirty="0"/>
              <a:t> over state-of-the-art, while spending on average </a:t>
            </a:r>
            <a:r>
              <a:rPr lang="en-US" altLang="zh-CN" b="1" dirty="0"/>
              <a:t>48x less time </a:t>
            </a:r>
            <a:r>
              <a:rPr lang="en-US" altLang="zh-CN" dirty="0"/>
              <a:t>optimizing.</a:t>
            </a:r>
          </a:p>
        </p:txBody>
      </p:sp>
    </p:spTree>
    <p:extLst>
      <p:ext uri="{BB962C8B-B14F-4D97-AF65-F5344CB8AC3E}">
        <p14:creationId xmlns:p14="http://schemas.microsoft.com/office/powerpoint/2010/main" val="18973378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541196" cy="648072"/>
          </a:xfrm>
        </p:spPr>
        <p:txBody>
          <a:bodyPr/>
          <a:lstStyle/>
          <a:p>
            <a:pPr algn="l"/>
            <a:r>
              <a:rPr lang="en-US" altLang="zh-CN" sz="2000" b="1" dirty="0"/>
              <a:t>DOPING: A TECHNIQUE FOR EXTREME COMPRESSION OF LSTM MODELS USING SPARSE STRUCTURED ADDITIVE MATRICES</a:t>
            </a:r>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560840" cy="4308872"/>
          </a:xfrm>
          <a:prstGeom prst="rect">
            <a:avLst/>
          </a:prstGeom>
          <a:noFill/>
        </p:spPr>
        <p:txBody>
          <a:bodyPr wrap="square" rtlCol="0">
            <a:spAutoFit/>
          </a:bodyPr>
          <a:lstStyle/>
          <a:p>
            <a:pPr>
              <a:spcBef>
                <a:spcPts val="600"/>
              </a:spcBef>
              <a:spcAft>
                <a:spcPts val="600"/>
              </a:spcAft>
            </a:pPr>
            <a:r>
              <a:rPr lang="zh-CN" altLang="en-US" b="1" dirty="0"/>
              <a:t>问题提出背景：</a:t>
            </a:r>
          </a:p>
          <a:p>
            <a:pPr>
              <a:spcBef>
                <a:spcPts val="600"/>
              </a:spcBef>
              <a:spcAft>
                <a:spcPts val="600"/>
              </a:spcAft>
            </a:pPr>
            <a:r>
              <a:rPr lang="en-US" altLang="zh-CN" b="1" dirty="0"/>
              <a:t>Language models (LMs) </a:t>
            </a:r>
            <a:r>
              <a:rPr lang="en-US" altLang="zh-CN" dirty="0"/>
              <a:t>based on neural networks have been extremely effective in enabling a myriad of </a:t>
            </a:r>
            <a:r>
              <a:rPr lang="en-US" altLang="zh-CN" b="1" dirty="0"/>
              <a:t>natural language processing (NLP)</a:t>
            </a:r>
            <a:r>
              <a:rPr lang="en-US" altLang="zh-CN" dirty="0"/>
              <a:t> applications in recent years. However, many of these NLP applications are increasingly being deployed on consumer </a:t>
            </a:r>
            <a:r>
              <a:rPr lang="en-US" altLang="zh-CN" b="1" dirty="0"/>
              <a:t>mobile devices </a:t>
            </a:r>
            <a:r>
              <a:rPr lang="en-US" altLang="zh-CN" dirty="0"/>
              <a:t>and smart home appliances, where the very </a:t>
            </a:r>
            <a:r>
              <a:rPr lang="en-US" altLang="zh-CN" b="1" dirty="0"/>
              <a:t>large memory </a:t>
            </a:r>
            <a:r>
              <a:rPr lang="en-US" altLang="zh-CN" dirty="0"/>
              <a:t>footprint of large LMs is a severe limitation. </a:t>
            </a:r>
          </a:p>
          <a:p>
            <a:pPr>
              <a:spcBef>
                <a:spcPts val="600"/>
              </a:spcBef>
              <a:spcAft>
                <a:spcPts val="600"/>
              </a:spcAft>
            </a:pPr>
            <a:endParaRPr lang="en-US" altLang="zh-CN" dirty="0"/>
          </a:p>
          <a:p>
            <a:pPr>
              <a:spcBef>
                <a:spcPts val="600"/>
              </a:spcBef>
              <a:spcAft>
                <a:spcPts val="600"/>
              </a:spcAft>
            </a:pPr>
            <a:r>
              <a:rPr lang="zh-CN" altLang="en-US" b="1" dirty="0"/>
              <a:t>研究趋势：</a:t>
            </a:r>
          </a:p>
          <a:p>
            <a:pPr>
              <a:spcBef>
                <a:spcPts val="600"/>
              </a:spcBef>
              <a:spcAft>
                <a:spcPts val="600"/>
              </a:spcAft>
            </a:pPr>
            <a:r>
              <a:rPr lang="en-US" altLang="zh-CN" dirty="0"/>
              <a:t>Therefore, to enable efficient inference on resource constrained devices,</a:t>
            </a:r>
            <a:r>
              <a:rPr lang="zh-CN" altLang="en-US" dirty="0"/>
              <a:t> </a:t>
            </a:r>
            <a:r>
              <a:rPr lang="en-US" altLang="zh-CN" dirty="0"/>
              <a:t>there is a sustained need for </a:t>
            </a:r>
            <a:r>
              <a:rPr lang="en-US" altLang="zh-CN" b="1" dirty="0"/>
              <a:t>improved compression techniques </a:t>
            </a:r>
            <a:r>
              <a:rPr lang="en-US" altLang="zh-CN" dirty="0"/>
              <a:t>that can achieve </a:t>
            </a:r>
            <a:r>
              <a:rPr lang="en-US" altLang="zh-CN" b="1" dirty="0"/>
              <a:t>high compression factors without compromising accuracy</a:t>
            </a:r>
            <a:r>
              <a:rPr lang="en-US" altLang="zh-CN" dirty="0"/>
              <a:t>.</a:t>
            </a:r>
          </a:p>
        </p:txBody>
      </p:sp>
    </p:spTree>
    <p:extLst>
      <p:ext uri="{BB962C8B-B14F-4D97-AF65-F5344CB8AC3E}">
        <p14:creationId xmlns:p14="http://schemas.microsoft.com/office/powerpoint/2010/main" val="425048130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541196" cy="648072"/>
          </a:xfrm>
        </p:spPr>
        <p:txBody>
          <a:bodyPr/>
          <a:lstStyle/>
          <a:p>
            <a:pPr algn="l"/>
            <a:r>
              <a:rPr lang="en-US" altLang="zh-CN" sz="2000" b="1" dirty="0"/>
              <a:t>DOPING: A TECHNIQUE FOR EXTREME COMPRESSION OF LSTM MODELS USING SPARSE STRUCTURED ADDITIVE MATRICES</a:t>
            </a:r>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560840" cy="2339102"/>
          </a:xfrm>
          <a:prstGeom prst="rect">
            <a:avLst/>
          </a:prstGeom>
          <a:noFill/>
        </p:spPr>
        <p:txBody>
          <a:bodyPr wrap="square" rtlCol="0">
            <a:spAutoFit/>
          </a:bodyPr>
          <a:lstStyle/>
          <a:p>
            <a:pPr>
              <a:spcBef>
                <a:spcPts val="600"/>
              </a:spcBef>
              <a:spcAft>
                <a:spcPts val="600"/>
              </a:spcAft>
            </a:pPr>
            <a:r>
              <a:rPr lang="zh-CN" altLang="en-US" b="1" dirty="0"/>
              <a:t>研究现状：</a:t>
            </a:r>
          </a:p>
          <a:p>
            <a:pPr>
              <a:spcBef>
                <a:spcPts val="600"/>
              </a:spcBef>
              <a:spcAft>
                <a:spcPts val="600"/>
              </a:spcAft>
            </a:pPr>
            <a:r>
              <a:rPr lang="en-US" altLang="zh-CN" b="1" dirty="0"/>
              <a:t>Model compression using structured matrices </a:t>
            </a:r>
            <a:r>
              <a:rPr lang="en-US" altLang="zh-CN" dirty="0"/>
              <a:t>has been previously demonstrated on various image and audio tasks, such as object detection, human activity recognition (HAR), orthogonal projections and key-word spotting </a:t>
            </a:r>
            <a:r>
              <a:rPr lang="zh-CN" altLang="en-US" dirty="0"/>
              <a:t>（正交投影与关键词识别）</a:t>
            </a:r>
            <a:r>
              <a:rPr lang="en-US" altLang="zh-CN" dirty="0"/>
              <a:t>(KWS).</a:t>
            </a:r>
          </a:p>
          <a:p>
            <a:pPr>
              <a:spcBef>
                <a:spcPts val="600"/>
              </a:spcBef>
              <a:spcAft>
                <a:spcPts val="600"/>
              </a:spcAft>
            </a:pPr>
            <a:r>
              <a:rPr lang="en-US" altLang="zh-CN" dirty="0"/>
              <a:t>Figure 1a shows that the root issue (perplexity loss) with conventional KP is that during the optimization of the constituent matrices B and C.</a:t>
            </a:r>
          </a:p>
        </p:txBody>
      </p:sp>
      <p:pic>
        <p:nvPicPr>
          <p:cNvPr id="5" name="图片 4">
            <a:extLst>
              <a:ext uri="{FF2B5EF4-FFF2-40B4-BE49-F238E27FC236}">
                <a16:creationId xmlns:a16="http://schemas.microsoft.com/office/drawing/2014/main" id="{757895C4-A7E8-429C-89B3-96F6D9DDF5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22" y="4067932"/>
            <a:ext cx="9144000" cy="2466551"/>
          </a:xfrm>
          <a:prstGeom prst="rect">
            <a:avLst/>
          </a:prstGeom>
        </p:spPr>
      </p:pic>
    </p:spTree>
    <p:extLst>
      <p:ext uri="{BB962C8B-B14F-4D97-AF65-F5344CB8AC3E}">
        <p14:creationId xmlns:p14="http://schemas.microsoft.com/office/powerpoint/2010/main" val="22289029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541196" cy="648072"/>
          </a:xfrm>
        </p:spPr>
        <p:txBody>
          <a:bodyPr/>
          <a:lstStyle/>
          <a:p>
            <a:pPr algn="l"/>
            <a:r>
              <a:rPr lang="en-US" altLang="zh-CN" sz="2000" b="1" dirty="0"/>
              <a:t>DOPING: A TECHNIQUE FOR EXTREME COMPRESSION OF LSTM MODELS USING SPARSE STRUCTURED ADDITIVE MATRICES</a:t>
            </a:r>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560840" cy="3754874"/>
          </a:xfrm>
          <a:prstGeom prst="rect">
            <a:avLst/>
          </a:prstGeom>
          <a:noFill/>
        </p:spPr>
        <p:txBody>
          <a:bodyPr wrap="square" rtlCol="0">
            <a:spAutoFit/>
          </a:bodyPr>
          <a:lstStyle/>
          <a:p>
            <a:pPr>
              <a:spcBef>
                <a:spcPts val="600"/>
              </a:spcBef>
              <a:spcAft>
                <a:spcPts val="600"/>
              </a:spcAft>
            </a:pPr>
            <a:r>
              <a:rPr lang="zh-CN" altLang="en-US" b="1" dirty="0"/>
              <a:t>我们的方案：</a:t>
            </a:r>
            <a:endParaRPr lang="en-US" altLang="zh-CN" b="1" dirty="0"/>
          </a:p>
          <a:p>
            <a:pPr>
              <a:spcBef>
                <a:spcPts val="600"/>
              </a:spcBef>
              <a:spcAft>
                <a:spcPts val="600"/>
              </a:spcAft>
            </a:pPr>
            <a:r>
              <a:rPr lang="en-US" altLang="zh-CN" dirty="0"/>
              <a:t>In this paper, we relax this limitation in the parameter space by doping (</a:t>
            </a:r>
            <a:r>
              <a:rPr lang="zh-CN" altLang="en-US" dirty="0"/>
              <a:t>掺杂</a:t>
            </a:r>
            <a:r>
              <a:rPr lang="en-US" altLang="zh-CN" dirty="0"/>
              <a:t>) the structured matrix Mk with an extremely sparse additive matrix </a:t>
            </a:r>
            <a:r>
              <a:rPr lang="en-US" altLang="zh-CN" dirty="0" err="1"/>
              <a:t>Ms</a:t>
            </a:r>
            <a:r>
              <a:rPr lang="en-US" altLang="zh-CN" dirty="0"/>
              <a:t> (Figure 1b). This approach was inspired by robust PCA techniques, and </a:t>
            </a:r>
            <a:r>
              <a:rPr lang="en-US" altLang="zh-CN" b="1" dirty="0"/>
              <a:t>allows an additional degree of freedom </a:t>
            </a:r>
            <a:r>
              <a:rPr lang="en-US" altLang="zh-CN" dirty="0"/>
              <a:t>to recover accuracy at </a:t>
            </a:r>
            <a:r>
              <a:rPr lang="en-US" altLang="zh-CN" b="1" dirty="0"/>
              <a:t>very low inference-time cost</a:t>
            </a:r>
            <a:r>
              <a:rPr lang="en-US" altLang="zh-CN" dirty="0"/>
              <a:t>.</a:t>
            </a:r>
          </a:p>
          <a:p>
            <a:pPr>
              <a:spcBef>
                <a:spcPts val="600"/>
              </a:spcBef>
              <a:spcAft>
                <a:spcPts val="600"/>
              </a:spcAft>
            </a:pPr>
            <a:endParaRPr lang="en-US" altLang="zh-CN" dirty="0"/>
          </a:p>
          <a:p>
            <a:pPr>
              <a:spcBef>
                <a:spcPts val="600"/>
              </a:spcBef>
              <a:spcAft>
                <a:spcPts val="600"/>
              </a:spcAft>
            </a:pPr>
            <a:r>
              <a:rPr lang="zh-CN" altLang="en-US" b="1" dirty="0"/>
              <a:t>实验效果：</a:t>
            </a:r>
            <a:endParaRPr lang="en-US" altLang="zh-CN" b="1" dirty="0"/>
          </a:p>
          <a:p>
            <a:pPr>
              <a:spcBef>
                <a:spcPts val="600"/>
              </a:spcBef>
              <a:spcAft>
                <a:spcPts val="600"/>
              </a:spcAft>
            </a:pPr>
            <a:r>
              <a:rPr lang="en-US" altLang="zh-CN" dirty="0"/>
              <a:t>Present state-of-the-art results for compressing language models and translation applications using doped KP, which are 1.5 - 2.4X smaller than previous work at comparable accuracy values.</a:t>
            </a:r>
          </a:p>
        </p:txBody>
      </p:sp>
    </p:spTree>
    <p:extLst>
      <p:ext uri="{BB962C8B-B14F-4D97-AF65-F5344CB8AC3E}">
        <p14:creationId xmlns:p14="http://schemas.microsoft.com/office/powerpoint/2010/main" val="153171835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8160" y="666790"/>
            <a:ext cx="4025776" cy="648072"/>
          </a:xfrm>
        </p:spPr>
        <p:txBody>
          <a:bodyPr/>
          <a:lstStyle/>
          <a:p>
            <a:pPr algn="l"/>
            <a:r>
              <a:rPr lang="en-US" altLang="zh-CN" sz="2400" b="1" dirty="0"/>
              <a:t>Session 7: Systems </a:t>
            </a:r>
            <a:endParaRPr lang="zh-CN" altLang="en-US" b="1" dirty="0">
              <a:latin typeface="黑体" panose="02010609060101010101" charset="-122"/>
              <a:ea typeface="黑体" panose="02010609060101010101" charset="-122"/>
            </a:endParaRPr>
          </a:p>
        </p:txBody>
      </p:sp>
      <p:sp>
        <p:nvSpPr>
          <p:cNvPr id="6" name="文本框 5">
            <a:extLst>
              <a:ext uri="{FF2B5EF4-FFF2-40B4-BE49-F238E27FC236}">
                <a16:creationId xmlns:a16="http://schemas.microsoft.com/office/drawing/2014/main" id="{B63C73E9-5160-1248-9780-DFD7B94A0B54}"/>
              </a:ext>
            </a:extLst>
          </p:cNvPr>
          <p:cNvSpPr txBox="1"/>
          <p:nvPr/>
        </p:nvSpPr>
        <p:spPr>
          <a:xfrm>
            <a:off x="251520" y="2136338"/>
            <a:ext cx="8136904" cy="2031325"/>
          </a:xfrm>
          <a:prstGeom prst="rect">
            <a:avLst/>
          </a:prstGeom>
          <a:noFill/>
        </p:spPr>
        <p:txBody>
          <a:bodyPr wrap="square" rtlCol="0">
            <a:spAutoFit/>
          </a:bodyPr>
          <a:lstStyle/>
          <a:p>
            <a:pPr marL="285750" indent="-285750">
              <a:buFont typeface="Wingdings" pitchFamily="2" charset="2"/>
              <a:buChar char="Ø"/>
            </a:pPr>
            <a:r>
              <a:rPr kumimoji="1" lang="en-US" altLang="zh-CN" dirty="0"/>
              <a:t>IOS: Inter-Operator Scheduler for CNN Acceleration</a:t>
            </a:r>
          </a:p>
          <a:p>
            <a:pPr marL="285750" indent="-285750">
              <a:buFont typeface="Wingdings" pitchFamily="2" charset="2"/>
              <a:buChar char="Ø"/>
            </a:pPr>
            <a:endParaRPr kumimoji="1" lang="zh-CN" altLang="en-US" dirty="0"/>
          </a:p>
          <a:p>
            <a:pPr marL="285750" indent="-285750">
              <a:buFont typeface="Wingdings" pitchFamily="2" charset="2"/>
              <a:buChar char="Ø"/>
            </a:pPr>
            <a:r>
              <a:rPr kumimoji="1" lang="en-US" altLang="zh-CN" dirty="0"/>
              <a:t>Value Learning for Throughput Optimization of Deep Learning Workloads</a:t>
            </a:r>
          </a:p>
          <a:p>
            <a:endParaRPr kumimoji="1" lang="en-US" altLang="zh-CN" dirty="0"/>
          </a:p>
          <a:p>
            <a:pPr marL="285750" indent="-285750">
              <a:buFont typeface="Wingdings" pitchFamily="2" charset="2"/>
              <a:buChar char="Ø"/>
            </a:pPr>
            <a:r>
              <a:rPr kumimoji="1" lang="en-US" altLang="zh-CN" dirty="0" err="1"/>
              <a:t>ByzShield</a:t>
            </a:r>
            <a:r>
              <a:rPr kumimoji="1" lang="en-US" altLang="zh-CN" dirty="0"/>
              <a:t>: An Efficient and Robust System for Distributed Training</a:t>
            </a:r>
          </a:p>
          <a:p>
            <a:pPr marL="285750" indent="-285750">
              <a:buFont typeface="Wingdings" pitchFamily="2" charset="2"/>
              <a:buChar char="Ø"/>
            </a:pPr>
            <a:endParaRPr kumimoji="1" lang="en-US" altLang="zh-CN" dirty="0"/>
          </a:p>
          <a:p>
            <a:pPr marL="285750" indent="-285750">
              <a:buFont typeface="Wingdings" pitchFamily="2" charset="2"/>
              <a:buChar char="Ø"/>
            </a:pPr>
            <a:r>
              <a:rPr kumimoji="1" lang="en-US" altLang="zh-CN" dirty="0" err="1"/>
              <a:t>FirePlace</a:t>
            </a:r>
            <a:r>
              <a:rPr kumimoji="1" lang="en-US" altLang="zh-CN" dirty="0"/>
              <a:t>: Placing </a:t>
            </a:r>
            <a:r>
              <a:rPr kumimoji="1" lang="en-US" altLang="zh-CN" dirty="0" err="1"/>
              <a:t>Firecraker</a:t>
            </a:r>
            <a:r>
              <a:rPr kumimoji="1" lang="en-US" altLang="zh-CN" dirty="0"/>
              <a:t> Virtual Machines with Hindsight Imitation</a:t>
            </a:r>
            <a:endParaRPr kumimoji="1" lang="zh-CN" altLang="en-US" dirty="0"/>
          </a:p>
        </p:txBody>
      </p:sp>
    </p:spTree>
    <p:custDataLst>
      <p:tags r:id="rId1"/>
    </p:custDataLst>
    <p:extLst>
      <p:ext uri="{BB962C8B-B14F-4D97-AF65-F5344CB8AC3E}">
        <p14:creationId xmlns:p14="http://schemas.microsoft.com/office/powerpoint/2010/main" val="253351059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292080" y="4437112"/>
            <a:ext cx="1574328" cy="706755"/>
          </a:xfrm>
          <a:prstGeom prst="rect">
            <a:avLst/>
          </a:prstGeom>
          <a:noFill/>
          <a:ln w="9525">
            <a:noFill/>
            <a:miter lim="800000"/>
          </a:ln>
        </p:spPr>
        <p:txBody>
          <a:bodyPr wrap="square">
            <a:spAutoFit/>
          </a:bodyPr>
          <a:lstStyle/>
          <a:p>
            <a:pPr fontAlgn="base">
              <a:spcBef>
                <a:spcPct val="0"/>
              </a:spcBef>
              <a:spcAft>
                <a:spcPct val="0"/>
              </a:spcAft>
            </a:pPr>
            <a:r>
              <a:rPr lang="zh-CN" altLang="en-US" sz="4000" b="1" i="1" dirty="0">
                <a:solidFill>
                  <a:srgbClr val="FFFFFF"/>
                </a:solidFill>
                <a:latin typeface="黑体" panose="02010609060101010101" charset="-122"/>
                <a:ea typeface="黑体" panose="02010609060101010101" charset="-122"/>
              </a:rPr>
              <a:t>谢谢！</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8160" y="666790"/>
            <a:ext cx="4025776" cy="648072"/>
          </a:xfrm>
        </p:spPr>
        <p:txBody>
          <a:bodyPr/>
          <a:lstStyle/>
          <a:p>
            <a:pPr algn="l"/>
            <a:r>
              <a:rPr lang="en-US" altLang="zh-CN" sz="2400" b="1" dirty="0"/>
              <a:t>Session 10: Techniques</a:t>
            </a:r>
            <a:endParaRPr lang="zh-CN" altLang="en-US" b="1" dirty="0">
              <a:latin typeface="黑体" panose="02010609060101010101" charset="-122"/>
              <a:ea typeface="黑体" panose="02010609060101010101" charset="-122"/>
            </a:endParaRPr>
          </a:p>
        </p:txBody>
      </p:sp>
      <p:sp>
        <p:nvSpPr>
          <p:cNvPr id="6" name="文本框 5">
            <a:extLst>
              <a:ext uri="{FF2B5EF4-FFF2-40B4-BE49-F238E27FC236}">
                <a16:creationId xmlns:a16="http://schemas.microsoft.com/office/drawing/2014/main" id="{B63C73E9-5160-1248-9780-DFD7B94A0B54}"/>
              </a:ext>
            </a:extLst>
          </p:cNvPr>
          <p:cNvSpPr txBox="1"/>
          <p:nvPr/>
        </p:nvSpPr>
        <p:spPr>
          <a:xfrm>
            <a:off x="251520" y="2136338"/>
            <a:ext cx="8136904" cy="2862322"/>
          </a:xfrm>
          <a:prstGeom prst="rect">
            <a:avLst/>
          </a:prstGeom>
          <a:noFill/>
        </p:spPr>
        <p:txBody>
          <a:bodyPr wrap="square" rtlCol="0">
            <a:spAutoFit/>
          </a:bodyPr>
          <a:lstStyle/>
          <a:p>
            <a:pPr marL="285750" indent="-285750">
              <a:buFont typeface="Wingdings" pitchFamily="2" charset="2"/>
              <a:buChar char="Ø"/>
            </a:pPr>
            <a:r>
              <a:rPr kumimoji="1" lang="en-US" altLang="zh-CN" dirty="0"/>
              <a:t>SUOD: Accelerating Large-Scale Unsupervised Heterogeneous Outlier Detection</a:t>
            </a:r>
          </a:p>
          <a:p>
            <a:pPr marL="285750" indent="-285750">
              <a:buFont typeface="Wingdings" pitchFamily="2" charset="2"/>
              <a:buChar char="Ø"/>
            </a:pPr>
            <a:endParaRPr kumimoji="1" lang="zh-CN" altLang="en-US" dirty="0"/>
          </a:p>
          <a:p>
            <a:pPr marL="285750" indent="-285750">
              <a:buFont typeface="Wingdings" pitchFamily="2" charset="2"/>
              <a:buChar char="Ø"/>
            </a:pPr>
            <a:r>
              <a:rPr kumimoji="1" lang="en-US" altLang="zh-CN" dirty="0"/>
              <a:t>Lost in Pruning: The Effects of Pruning Neural Networks beyond Test Accuracy</a:t>
            </a:r>
          </a:p>
          <a:p>
            <a:endParaRPr kumimoji="1" lang="en-US" altLang="zh-CN" dirty="0"/>
          </a:p>
          <a:p>
            <a:pPr marL="285750" indent="-285750">
              <a:buFont typeface="Wingdings" pitchFamily="2" charset="2"/>
              <a:buChar char="Ø"/>
            </a:pPr>
            <a:r>
              <a:rPr kumimoji="1" lang="en-US" altLang="zh-CN" dirty="0"/>
              <a:t>Equality Saturation for Tensor Graph </a:t>
            </a:r>
            <a:r>
              <a:rPr kumimoji="1" lang="en-US" altLang="zh-CN" dirty="0" err="1"/>
              <a:t>Superoptimization</a:t>
            </a:r>
            <a:endParaRPr kumimoji="1" lang="en-US" altLang="zh-CN" dirty="0"/>
          </a:p>
          <a:p>
            <a:pPr marL="285750" indent="-285750">
              <a:buFont typeface="Wingdings" pitchFamily="2" charset="2"/>
              <a:buChar char="Ø"/>
            </a:pPr>
            <a:endParaRPr kumimoji="1" lang="en-US" altLang="zh-CN" dirty="0"/>
          </a:p>
          <a:p>
            <a:pPr marL="285750" indent="-285750">
              <a:buFont typeface="Wingdings" pitchFamily="2" charset="2"/>
              <a:buChar char="Ø"/>
            </a:pPr>
            <a:r>
              <a:rPr kumimoji="1" lang="en-US" altLang="zh-CN" dirty="0"/>
              <a:t>Doping: A technique for Extreme Compression of LSTM Models using Sparse Structured Additive Matrices</a:t>
            </a:r>
            <a:endParaRPr kumimoji="1" lang="zh-CN" altLang="en-US" dirty="0"/>
          </a:p>
        </p:txBody>
      </p:sp>
    </p:spTree>
    <p:custDataLst>
      <p:tags r:id="rId1"/>
    </p:custDataLst>
    <p:extLst>
      <p:ext uri="{BB962C8B-B14F-4D97-AF65-F5344CB8AC3E}">
        <p14:creationId xmlns:p14="http://schemas.microsoft.com/office/powerpoint/2010/main" val="115982234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a:t>IOS: Inter-Operator Scheduler for CNN Acceleration</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6206457" cy="3508653"/>
          </a:xfrm>
          <a:prstGeom prst="rect">
            <a:avLst/>
          </a:prstGeom>
          <a:noFill/>
        </p:spPr>
        <p:txBody>
          <a:bodyPr wrap="square" rtlCol="0">
            <a:spAutoFit/>
          </a:bodyPr>
          <a:lstStyle/>
          <a:p>
            <a:pPr>
              <a:spcBef>
                <a:spcPts val="600"/>
              </a:spcBef>
              <a:spcAft>
                <a:spcPts val="600"/>
              </a:spcAft>
            </a:pPr>
            <a:r>
              <a:rPr lang="en-US" altLang="zh-CN" dirty="0"/>
              <a:t>accelerate CNN inference</a:t>
            </a:r>
          </a:p>
          <a:p>
            <a:pPr>
              <a:spcBef>
                <a:spcPts val="600"/>
              </a:spcBef>
              <a:spcAft>
                <a:spcPts val="600"/>
              </a:spcAft>
            </a:pPr>
            <a:r>
              <a:rPr lang="zh-CN" altLang="en-US" b="1" dirty="0">
                <a:latin typeface="+mn-ea"/>
                <a:ea typeface="+mn-ea"/>
              </a:rPr>
              <a:t>算子并行</a:t>
            </a:r>
            <a:endParaRPr lang="en-US" altLang="zh-CN" b="1" dirty="0">
              <a:latin typeface="+mn-ea"/>
              <a:ea typeface="+mn-ea"/>
            </a:endParaRPr>
          </a:p>
          <a:p>
            <a:pPr marL="285750" indent="-285750">
              <a:spcBef>
                <a:spcPts val="600"/>
              </a:spcBef>
              <a:spcAft>
                <a:spcPts val="600"/>
              </a:spcAft>
              <a:buFont typeface="Arial" panose="020B0604020202020204" pitchFamily="34" charset="0"/>
              <a:buChar char="•"/>
            </a:pPr>
            <a:r>
              <a:rPr lang="zh-CN" altLang="en-US" dirty="0"/>
              <a:t>算子内并行</a:t>
            </a:r>
            <a:endParaRPr lang="en-US" altLang="zh-CN" dirty="0"/>
          </a:p>
          <a:p>
            <a:pPr>
              <a:spcBef>
                <a:spcPts val="600"/>
              </a:spcBef>
              <a:spcAft>
                <a:spcPts val="600"/>
              </a:spcAft>
            </a:pPr>
            <a:r>
              <a:rPr lang="en-US" altLang="zh-CN" dirty="0"/>
              <a:t>a single operator can no longer fully utilize the available parallelism</a:t>
            </a:r>
            <a:r>
              <a:rPr lang="zh-CN" altLang="en-US" dirty="0"/>
              <a:t>，</a:t>
            </a:r>
            <a:r>
              <a:rPr lang="en-US" altLang="zh-CN" dirty="0"/>
              <a:t>e.g., </a:t>
            </a:r>
            <a:r>
              <a:rPr lang="da-DK" altLang="zh-CN" dirty="0"/>
              <a:t>Tensorflow (Abadi et al., 2016) and Pytorch (Paszke et al., 2017) </a:t>
            </a:r>
            <a:endParaRPr lang="en-US" altLang="zh-CN" dirty="0"/>
          </a:p>
          <a:p>
            <a:pPr marL="285750" indent="-285750">
              <a:spcBef>
                <a:spcPts val="600"/>
              </a:spcBef>
              <a:spcAft>
                <a:spcPts val="600"/>
              </a:spcAft>
              <a:buFont typeface="Arial" panose="020B0604020202020204" pitchFamily="34" charset="0"/>
              <a:buChar char="•"/>
            </a:pPr>
            <a:r>
              <a:rPr lang="zh-CN" altLang="en-US" dirty="0"/>
              <a:t>算子间并行</a:t>
            </a:r>
            <a:endParaRPr lang="en-US" altLang="zh-CN" dirty="0"/>
          </a:p>
          <a:p>
            <a:pPr>
              <a:spcBef>
                <a:spcPts val="600"/>
              </a:spcBef>
              <a:spcAft>
                <a:spcPts val="600"/>
              </a:spcAft>
            </a:pPr>
            <a:r>
              <a:rPr lang="en-US" altLang="zh-CN" dirty="0"/>
              <a:t>Inter-Operator Scheduler (IOS)</a:t>
            </a:r>
          </a:p>
          <a:p>
            <a:pPr marL="285750" indent="-285750">
              <a:spcBef>
                <a:spcPts val="600"/>
              </a:spcBef>
              <a:spcAft>
                <a:spcPts val="600"/>
              </a:spcAft>
              <a:buFont typeface="Arial" panose="020B0604020202020204" pitchFamily="34" charset="0"/>
              <a:buChar char="•"/>
            </a:pPr>
            <a:endParaRPr lang="en-US" altLang="zh-CN" dirty="0"/>
          </a:p>
        </p:txBody>
      </p:sp>
    </p:spTree>
    <p:extLst>
      <p:ext uri="{BB962C8B-B14F-4D97-AF65-F5344CB8AC3E}">
        <p14:creationId xmlns:p14="http://schemas.microsoft.com/office/powerpoint/2010/main" val="150941927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a:t>IOS: Inter-Operator Scheduler for CNN Acceleration</a:t>
            </a:r>
            <a:endParaRPr lang="en-US" altLang="zh-CN" sz="2800" b="1" dirty="0"/>
          </a:p>
        </p:txBody>
      </p:sp>
      <p:pic>
        <p:nvPicPr>
          <p:cNvPr id="5" name="图片 4">
            <a:extLst>
              <a:ext uri="{FF2B5EF4-FFF2-40B4-BE49-F238E27FC236}">
                <a16:creationId xmlns:a16="http://schemas.microsoft.com/office/drawing/2014/main" id="{C5735EE0-7A94-43D2-A46E-2473CB60CA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28800"/>
            <a:ext cx="9144000" cy="4286760"/>
          </a:xfrm>
          <a:prstGeom prst="rect">
            <a:avLst/>
          </a:prstGeom>
        </p:spPr>
      </p:pic>
    </p:spTree>
    <p:extLst>
      <p:ext uri="{BB962C8B-B14F-4D97-AF65-F5344CB8AC3E}">
        <p14:creationId xmlns:p14="http://schemas.microsoft.com/office/powerpoint/2010/main" val="2633938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a:t>IOS: Inter-Operator Scheduler for CNN Acceleration</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272808" cy="4770537"/>
          </a:xfrm>
          <a:prstGeom prst="rect">
            <a:avLst/>
          </a:prstGeom>
          <a:noFill/>
        </p:spPr>
        <p:txBody>
          <a:bodyPr wrap="square" rtlCol="0">
            <a:spAutoFit/>
          </a:bodyPr>
          <a:lstStyle/>
          <a:p>
            <a:pPr>
              <a:spcBef>
                <a:spcPts val="600"/>
              </a:spcBef>
              <a:spcAft>
                <a:spcPts val="600"/>
              </a:spcAft>
            </a:pPr>
            <a:r>
              <a:rPr lang="en-US" altLang="zh-CN" dirty="0"/>
              <a:t>This greedy schedule is sub-optimal, a challenging task.</a:t>
            </a:r>
          </a:p>
          <a:p>
            <a:pPr marL="285750" indent="-285750">
              <a:spcBef>
                <a:spcPts val="600"/>
              </a:spcBef>
              <a:spcAft>
                <a:spcPts val="600"/>
              </a:spcAft>
              <a:buFont typeface="Arial" panose="020B0604020202020204" pitchFamily="34" charset="0"/>
              <a:buChar char="•"/>
            </a:pPr>
            <a:r>
              <a:rPr lang="zh-CN" altLang="en-US" sz="1800" dirty="0">
                <a:solidFill>
                  <a:srgbClr val="010101"/>
                </a:solidFill>
                <a:effectLst/>
                <a:latin typeface="NimbusRomNo9L-Regu"/>
              </a:rPr>
              <a:t>算子规模大，难穷举</a:t>
            </a:r>
            <a:r>
              <a:rPr lang="zh-CN" altLang="en-US" dirty="0"/>
              <a:t> </a:t>
            </a:r>
            <a:endParaRPr lang="en-US" altLang="zh-CN" dirty="0"/>
          </a:p>
          <a:p>
            <a:pPr marL="285750" indent="-285750">
              <a:spcBef>
                <a:spcPts val="600"/>
              </a:spcBef>
              <a:spcAft>
                <a:spcPts val="600"/>
              </a:spcAft>
              <a:buFont typeface="Arial" panose="020B0604020202020204" pitchFamily="34" charset="0"/>
              <a:buChar char="•"/>
            </a:pPr>
            <a:r>
              <a:rPr lang="zh-CN" altLang="en-US" sz="1800" dirty="0">
                <a:solidFill>
                  <a:srgbClr val="010101"/>
                </a:solidFill>
                <a:effectLst/>
                <a:latin typeface="NimbusRomNo9L-Regu"/>
              </a:rPr>
              <a:t>受限于硬件和推理设置</a:t>
            </a:r>
            <a:r>
              <a:rPr lang="zh-CN" altLang="en-US" dirty="0"/>
              <a:t> </a:t>
            </a:r>
            <a:endParaRPr lang="en-US" altLang="zh-CN" dirty="0"/>
          </a:p>
          <a:p>
            <a:pPr>
              <a:spcBef>
                <a:spcPts val="600"/>
              </a:spcBef>
              <a:spcAft>
                <a:spcPts val="600"/>
              </a:spcAft>
            </a:pPr>
            <a:r>
              <a:rPr lang="zh-CN" altLang="en-US" dirty="0"/>
              <a:t>提出的方案：</a:t>
            </a:r>
            <a:endParaRPr lang="en-US" altLang="zh-CN" dirty="0"/>
          </a:p>
          <a:p>
            <a:pPr>
              <a:spcBef>
                <a:spcPts val="600"/>
              </a:spcBef>
              <a:spcAft>
                <a:spcPts val="600"/>
              </a:spcAft>
            </a:pPr>
            <a:r>
              <a:rPr lang="en-US" altLang="zh-CN" dirty="0"/>
              <a:t>We propose IOS, an inter-operator scheduler that accelerates CNN inference by combining intra- and inter-operator parallelism.</a:t>
            </a:r>
          </a:p>
          <a:p>
            <a:pPr>
              <a:spcBef>
                <a:spcPts val="600"/>
              </a:spcBef>
              <a:spcAft>
                <a:spcPts val="600"/>
              </a:spcAft>
            </a:pPr>
            <a:r>
              <a:rPr lang="zh-CN" altLang="en-US" dirty="0"/>
              <a:t>优点：</a:t>
            </a:r>
            <a:endParaRPr lang="en-US" altLang="zh-CN" dirty="0"/>
          </a:p>
          <a:p>
            <a:pPr>
              <a:spcBef>
                <a:spcPts val="600"/>
              </a:spcBef>
              <a:spcAft>
                <a:spcPts val="600"/>
              </a:spcAft>
            </a:pPr>
            <a:r>
              <a:rPr lang="en-US" altLang="zh-CN" dirty="0"/>
              <a:t>IOS achieves 1:1 to 1:5X inference speedup compared to existing deep learning libraries (e.g., </a:t>
            </a:r>
            <a:r>
              <a:rPr lang="en-US" altLang="zh-CN" dirty="0" err="1"/>
              <a:t>TensorRT</a:t>
            </a:r>
            <a:r>
              <a:rPr lang="en-US" altLang="zh-CN" dirty="0"/>
              <a:t>).</a:t>
            </a:r>
          </a:p>
          <a:p>
            <a:pPr>
              <a:spcBef>
                <a:spcPts val="600"/>
              </a:spcBef>
              <a:spcAft>
                <a:spcPts val="600"/>
              </a:spcAft>
            </a:pPr>
            <a:r>
              <a:rPr lang="en-US" altLang="zh-CN" dirty="0" err="1"/>
              <a:t>Furthermore,IOS</a:t>
            </a:r>
            <a:r>
              <a:rPr lang="en-US" altLang="zh-CN" dirty="0"/>
              <a:t> demonstrates the necessity of customizing the scheduling policy for different hardware and inference configurations. IOS can achieve up to 1:15X inference speedup by customizing the scheduling recipe compared to itself with no customization.</a:t>
            </a:r>
          </a:p>
        </p:txBody>
      </p:sp>
    </p:spTree>
    <p:extLst>
      <p:ext uri="{BB962C8B-B14F-4D97-AF65-F5344CB8AC3E}">
        <p14:creationId xmlns:p14="http://schemas.microsoft.com/office/powerpoint/2010/main" val="9900949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a:t>VALUE LEARNING FOR THROUGHPUT OPTIMIZATION OF DEEP NEURAL NETWORKS</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560840" cy="4924425"/>
          </a:xfrm>
          <a:prstGeom prst="rect">
            <a:avLst/>
          </a:prstGeom>
          <a:noFill/>
        </p:spPr>
        <p:txBody>
          <a:bodyPr wrap="square" rtlCol="0">
            <a:spAutoFit/>
          </a:bodyPr>
          <a:lstStyle/>
          <a:p>
            <a:pPr>
              <a:spcBef>
                <a:spcPts val="600"/>
              </a:spcBef>
              <a:spcAft>
                <a:spcPts val="600"/>
              </a:spcAft>
            </a:pPr>
            <a:r>
              <a:rPr lang="en-US" altLang="zh-CN" b="1" dirty="0"/>
              <a:t>neural networks schedule</a:t>
            </a:r>
          </a:p>
          <a:p>
            <a:pPr marL="285750" indent="-285750">
              <a:spcBef>
                <a:spcPts val="600"/>
              </a:spcBef>
              <a:spcAft>
                <a:spcPts val="600"/>
              </a:spcAft>
              <a:buFont typeface="Arial" panose="020B0604020202020204" pitchFamily="34" charset="0"/>
              <a:buChar char="•"/>
            </a:pPr>
            <a:r>
              <a:rPr lang="en-US" altLang="zh-CN" dirty="0"/>
              <a:t>neural networks frameworks, separate the algorithmic representation of the deep learning model from the schedule.</a:t>
            </a:r>
          </a:p>
          <a:p>
            <a:pPr>
              <a:spcBef>
                <a:spcPts val="600"/>
              </a:spcBef>
              <a:spcAft>
                <a:spcPts val="600"/>
              </a:spcAft>
            </a:pPr>
            <a:r>
              <a:rPr lang="en-US" altLang="zh-CN" b="1" dirty="0"/>
              <a:t>good schedules:</a:t>
            </a:r>
          </a:p>
          <a:p>
            <a:pPr marL="285750" indent="-285750">
              <a:spcBef>
                <a:spcPts val="600"/>
              </a:spcBef>
              <a:spcAft>
                <a:spcPts val="600"/>
              </a:spcAft>
              <a:buFont typeface="Arial" panose="020B0604020202020204" pitchFamily="34" charset="0"/>
              <a:buChar char="•"/>
            </a:pPr>
            <a:r>
              <a:rPr lang="en-US" altLang="zh-CN" dirty="0"/>
              <a:t>achieves a similar performance without extensive search, delivering the needed efficiency quickly</a:t>
            </a:r>
          </a:p>
          <a:p>
            <a:pPr marL="285750" indent="-285750">
              <a:spcBef>
                <a:spcPts val="600"/>
              </a:spcBef>
              <a:spcAft>
                <a:spcPts val="600"/>
              </a:spcAft>
              <a:buFont typeface="Arial" panose="020B0604020202020204" pitchFamily="34" charset="0"/>
              <a:buChar char="•"/>
            </a:pPr>
            <a:r>
              <a:rPr lang="en-US" altLang="zh-CN" dirty="0"/>
              <a:t>Auto-tuning methods, but the search can take hours</a:t>
            </a:r>
          </a:p>
          <a:p>
            <a:pPr>
              <a:spcBef>
                <a:spcPts val="600"/>
              </a:spcBef>
              <a:spcAft>
                <a:spcPts val="600"/>
              </a:spcAft>
            </a:pPr>
            <a:r>
              <a:rPr lang="zh-CN" altLang="en-US" dirty="0"/>
              <a:t>深度学习框架的缺点：</a:t>
            </a:r>
          </a:p>
          <a:p>
            <a:pPr marL="285750" indent="-285750">
              <a:spcBef>
                <a:spcPts val="600"/>
              </a:spcBef>
              <a:spcAft>
                <a:spcPts val="600"/>
              </a:spcAft>
              <a:buFont typeface="Arial" panose="020B0604020202020204" pitchFamily="34" charset="0"/>
              <a:buChar char="•"/>
            </a:pPr>
            <a:r>
              <a:rPr lang="en-US" altLang="zh-CN" dirty="0"/>
              <a:t>it requires the development, optimization, and maintenance of a large library of operators, which necessitates scarce human expertise.</a:t>
            </a:r>
          </a:p>
          <a:p>
            <a:pPr marL="285750" indent="-285750">
              <a:spcBef>
                <a:spcPts val="600"/>
              </a:spcBef>
              <a:spcAft>
                <a:spcPts val="600"/>
              </a:spcAft>
              <a:buFont typeface="Arial" panose="020B0604020202020204" pitchFamily="34" charset="0"/>
              <a:buChar char="•"/>
            </a:pPr>
            <a:r>
              <a:rPr lang="en-US" altLang="zh-CN" dirty="0"/>
              <a:t>operators can only exchange data through global memory, which is a significant bottleneck.</a:t>
            </a:r>
          </a:p>
          <a:p>
            <a:pPr>
              <a:spcBef>
                <a:spcPts val="600"/>
              </a:spcBef>
              <a:spcAft>
                <a:spcPts val="600"/>
              </a:spcAft>
            </a:pPr>
            <a:endParaRPr lang="en-US" altLang="zh-CN" dirty="0"/>
          </a:p>
        </p:txBody>
      </p:sp>
    </p:spTree>
    <p:extLst>
      <p:ext uri="{BB962C8B-B14F-4D97-AF65-F5344CB8AC3E}">
        <p14:creationId xmlns:p14="http://schemas.microsoft.com/office/powerpoint/2010/main" val="5529892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a:t>VALUE LEARNING FOR THROUGHPUT OPTIMIZATION OF DEEP NEURAL NETWORKS</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560840" cy="4062651"/>
          </a:xfrm>
          <a:prstGeom prst="rect">
            <a:avLst/>
          </a:prstGeom>
          <a:noFill/>
        </p:spPr>
        <p:txBody>
          <a:bodyPr wrap="square" rtlCol="0">
            <a:spAutoFit/>
          </a:bodyPr>
          <a:lstStyle/>
          <a:p>
            <a:pPr>
              <a:spcBef>
                <a:spcPts val="600"/>
              </a:spcBef>
              <a:spcAft>
                <a:spcPts val="600"/>
              </a:spcAft>
            </a:pPr>
            <a:r>
              <a:rPr lang="zh-CN" altLang="en-US" b="1" dirty="0"/>
              <a:t>解决方案：</a:t>
            </a:r>
          </a:p>
          <a:p>
            <a:pPr>
              <a:spcBef>
                <a:spcPts val="600"/>
              </a:spcBef>
              <a:spcAft>
                <a:spcPts val="600"/>
              </a:spcAft>
            </a:pPr>
            <a:r>
              <a:rPr lang="en-US" altLang="zh-CN" dirty="0"/>
              <a:t>1. projects such as Halide (Ragan-Kelley et al., 2012) and TVM (Chen et al., 2018a) proposed to </a:t>
            </a:r>
            <a:r>
              <a:rPr lang="en-US" altLang="zh-CN" b="1" dirty="0"/>
              <a:t>represent tensor computations</a:t>
            </a:r>
            <a:r>
              <a:rPr lang="en-US" altLang="zh-CN" dirty="0"/>
              <a:t>, such as the ones underlying deep learning, </a:t>
            </a:r>
            <a:r>
              <a:rPr lang="en-US" altLang="zh-CN" b="1" dirty="0"/>
              <a:t>using a declarative domain specific language</a:t>
            </a:r>
            <a:r>
              <a:rPr lang="en-US" altLang="zh-CN" dirty="0"/>
              <a:t> based on Einstein’s notation. </a:t>
            </a:r>
          </a:p>
          <a:p>
            <a:pPr>
              <a:spcBef>
                <a:spcPts val="600"/>
              </a:spcBef>
              <a:spcAft>
                <a:spcPts val="600"/>
              </a:spcAft>
            </a:pPr>
            <a:endParaRPr lang="en-US" altLang="zh-CN" b="1" dirty="0"/>
          </a:p>
          <a:p>
            <a:pPr>
              <a:spcBef>
                <a:spcPts val="600"/>
              </a:spcBef>
              <a:spcAft>
                <a:spcPts val="600"/>
              </a:spcAft>
            </a:pPr>
            <a:r>
              <a:rPr lang="en-US" altLang="zh-CN" dirty="0"/>
              <a:t>2.Various efforts have attempted to tackle the scheduling problem by framing it as a </a:t>
            </a:r>
            <a:r>
              <a:rPr lang="en-US" altLang="zh-CN" b="1" dirty="0"/>
              <a:t>search in the space </a:t>
            </a:r>
            <a:r>
              <a:rPr lang="en-US" altLang="zh-CN" dirty="0"/>
              <a:t>of valid implementations. </a:t>
            </a:r>
          </a:p>
          <a:p>
            <a:pPr>
              <a:spcBef>
                <a:spcPts val="600"/>
              </a:spcBef>
              <a:spcAft>
                <a:spcPts val="600"/>
              </a:spcAft>
            </a:pPr>
            <a:r>
              <a:rPr lang="zh-CN" altLang="en-US" dirty="0"/>
              <a:t>问题本质：组合问题</a:t>
            </a:r>
          </a:p>
          <a:p>
            <a:pPr>
              <a:spcBef>
                <a:spcPts val="600"/>
              </a:spcBef>
              <a:spcAft>
                <a:spcPts val="600"/>
              </a:spcAft>
            </a:pPr>
            <a:r>
              <a:rPr lang="en-US" altLang="zh-CN" dirty="0"/>
              <a:t>heuristics </a:t>
            </a:r>
            <a:r>
              <a:rPr lang="zh-CN" altLang="en-US" dirty="0"/>
              <a:t>启发式方法：</a:t>
            </a:r>
            <a:r>
              <a:rPr lang="en-US" altLang="zh-CN" dirty="0"/>
              <a:t>time consuming</a:t>
            </a:r>
            <a:r>
              <a:rPr lang="zh-CN" altLang="en-US" dirty="0"/>
              <a:t>，</a:t>
            </a:r>
            <a:r>
              <a:rPr lang="en-US" altLang="zh-CN" dirty="0"/>
              <a:t>suboptimal</a:t>
            </a:r>
          </a:p>
          <a:p>
            <a:pPr>
              <a:spcBef>
                <a:spcPts val="600"/>
              </a:spcBef>
              <a:spcAft>
                <a:spcPts val="600"/>
              </a:spcAft>
            </a:pPr>
            <a:endParaRPr lang="en-US" altLang="zh-CN" dirty="0"/>
          </a:p>
        </p:txBody>
      </p:sp>
    </p:spTree>
    <p:extLst>
      <p:ext uri="{BB962C8B-B14F-4D97-AF65-F5344CB8AC3E}">
        <p14:creationId xmlns:p14="http://schemas.microsoft.com/office/powerpoint/2010/main" val="563862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8325172" cy="648072"/>
          </a:xfrm>
        </p:spPr>
        <p:txBody>
          <a:bodyPr/>
          <a:lstStyle/>
          <a:p>
            <a:pPr algn="l"/>
            <a:r>
              <a:rPr lang="en-US" altLang="zh-CN" b="1" dirty="0"/>
              <a:t>VALUE LEARNING FOR THROUGHPUT OPTIMIZATION OF DEEP NEURAL NETWORKS</a:t>
            </a:r>
            <a:endParaRPr lang="en-US" altLang="zh-CN" sz="2800" b="1" dirty="0"/>
          </a:p>
        </p:txBody>
      </p:sp>
      <p:sp>
        <p:nvSpPr>
          <p:cNvPr id="2" name="文本框 1">
            <a:extLst>
              <a:ext uri="{FF2B5EF4-FFF2-40B4-BE49-F238E27FC236}">
                <a16:creationId xmlns:a16="http://schemas.microsoft.com/office/drawing/2014/main" id="{2F179ABE-E8CD-DC4D-8B54-1E607D66BDF9}"/>
              </a:ext>
            </a:extLst>
          </p:cNvPr>
          <p:cNvSpPr txBox="1"/>
          <p:nvPr/>
        </p:nvSpPr>
        <p:spPr>
          <a:xfrm>
            <a:off x="971600" y="1556792"/>
            <a:ext cx="7560840" cy="5078313"/>
          </a:xfrm>
          <a:prstGeom prst="rect">
            <a:avLst/>
          </a:prstGeom>
          <a:noFill/>
        </p:spPr>
        <p:txBody>
          <a:bodyPr wrap="square" rtlCol="0">
            <a:spAutoFit/>
          </a:bodyPr>
          <a:lstStyle/>
          <a:p>
            <a:pPr algn="l"/>
            <a:r>
              <a:rPr lang="zh-CN" altLang="en-US" dirty="0">
                <a:solidFill>
                  <a:srgbClr val="010101"/>
                </a:solidFill>
                <a:effectLst/>
                <a:latin typeface="NimbusRomNo9L-Regu"/>
              </a:rPr>
              <a:t>贡献：</a:t>
            </a:r>
            <a:endParaRPr lang="zh-CN" altLang="en-US" dirty="0">
              <a:effectLst/>
            </a:endParaRPr>
          </a:p>
          <a:p>
            <a:pPr algn="l"/>
            <a:br>
              <a:rPr lang="zh-CN" altLang="en-US" dirty="0">
                <a:effectLst/>
              </a:rPr>
            </a:br>
            <a:r>
              <a:rPr lang="en-US" altLang="zh-CN" dirty="0"/>
              <a:t>1 </a:t>
            </a:r>
            <a:r>
              <a:rPr lang="en-US" altLang="zh-CN" b="1" dirty="0"/>
              <a:t>A method </a:t>
            </a:r>
            <a:r>
              <a:rPr lang="en-US" altLang="zh-CN" dirty="0"/>
              <a:t>to derive a set of valid implementation candidates.</a:t>
            </a:r>
          </a:p>
          <a:p>
            <a:pPr algn="l"/>
            <a:br>
              <a:rPr lang="en-US" altLang="zh-CN" dirty="0"/>
            </a:br>
            <a:r>
              <a:rPr lang="en-US" altLang="zh-CN" dirty="0"/>
              <a:t>2 </a:t>
            </a:r>
            <a:r>
              <a:rPr lang="en-US" altLang="zh-CN" b="1" dirty="0"/>
              <a:t>A performance model </a:t>
            </a:r>
            <a:r>
              <a:rPr lang="en-US" altLang="zh-CN" dirty="0"/>
              <a:t>capable of predicting the speed of a fully scheduled pipeline almost as accurately as benchmarking on actual hardware while being many times faster. Our cost model is more than one order of magnitude more accurate than the ones proposed by</a:t>
            </a:r>
          </a:p>
          <a:p>
            <a:pPr algn="l"/>
            <a:r>
              <a:rPr lang="en-US" altLang="zh-CN" dirty="0"/>
              <a:t>(Adams et al., 2019) and (Chen et al., 2018b)</a:t>
            </a:r>
            <a:br>
              <a:rPr lang="en-US" altLang="zh-CN" dirty="0"/>
            </a:br>
            <a:endParaRPr lang="en-US" altLang="zh-CN" dirty="0"/>
          </a:p>
          <a:p>
            <a:pPr algn="l"/>
            <a:r>
              <a:rPr lang="en-US" altLang="zh-CN" dirty="0"/>
              <a:t>3 </a:t>
            </a:r>
            <a:r>
              <a:rPr lang="en-US" altLang="zh-CN" b="1" dirty="0"/>
              <a:t>A technique </a:t>
            </a:r>
            <a:r>
              <a:rPr lang="en-US" altLang="zh-CN" dirty="0"/>
              <a:t>to iteratively derive from our cost model a </a:t>
            </a:r>
            <a:r>
              <a:rPr lang="en-US" altLang="zh-CN" b="1" dirty="0"/>
              <a:t>value function </a:t>
            </a:r>
            <a:r>
              <a:rPr lang="en-US" altLang="zh-CN" dirty="0"/>
              <a:t>that forecasts the best performance achievable for a partially scheduled pipeline. We use this value function to greedily navigate the solution</a:t>
            </a:r>
          </a:p>
          <a:p>
            <a:pPr algn="l"/>
            <a:r>
              <a:rPr lang="en-US" altLang="zh-CN" dirty="0"/>
              <a:t>space towards the best candidate two to three orders of magnitude faster than previously published approaches.</a:t>
            </a:r>
          </a:p>
          <a:p>
            <a:pPr algn="l"/>
            <a:endParaRPr lang="en-US" altLang="zh-CN" dirty="0">
              <a:effectLst/>
            </a:endParaRPr>
          </a:p>
          <a:p>
            <a:r>
              <a:rPr lang="en-US" altLang="zh-CN" dirty="0"/>
              <a:t>4 Combining these techniques, we are able to identify schedules that outperform Halide and TVM by 2:6X and 1:5X respectively.</a:t>
            </a:r>
          </a:p>
        </p:txBody>
      </p:sp>
    </p:spTree>
    <p:extLst>
      <p:ext uri="{BB962C8B-B14F-4D97-AF65-F5344CB8AC3E}">
        <p14:creationId xmlns:p14="http://schemas.microsoft.com/office/powerpoint/2010/main" val="78429471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IMING" val="|2.6|4.8|11.9|8.5|29.8|5.9"/>
</p:tagLst>
</file>

<file path=ppt/tags/tag2.xml><?xml version="1.0" encoding="utf-8"?>
<p:tagLst xmlns:a="http://schemas.openxmlformats.org/drawingml/2006/main" xmlns:r="http://schemas.openxmlformats.org/officeDocument/2006/relationships" xmlns:p="http://schemas.openxmlformats.org/presentationml/2006/main">
  <p:tag name="TIMING" val="|2.6|4.8|11.9|8.5|29.8|5.9"/>
</p:tagLst>
</file>

<file path=ppt/theme/theme1.xml><?xml version="1.0" encoding="utf-8"?>
<a:theme xmlns:a="http://schemas.openxmlformats.org/drawingml/2006/main" name="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4548</TotalTime>
  <Words>1745</Words>
  <Application>Microsoft Office PowerPoint</Application>
  <PresentationFormat>全屏显示(4:3)</PresentationFormat>
  <Paragraphs>152</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NimbusRomNo9L-Regu</vt:lpstr>
      <vt:lpstr>黑体</vt:lpstr>
      <vt:lpstr>宋体</vt:lpstr>
      <vt:lpstr>微软雅黑</vt:lpstr>
      <vt:lpstr>Arial</vt:lpstr>
      <vt:lpstr>Calibri</vt:lpstr>
      <vt:lpstr>Times New Roman</vt:lpstr>
      <vt:lpstr>Wingdings</vt:lpstr>
      <vt:lpstr>模板 中国科学院信息工程研究所PPT模板</vt:lpstr>
      <vt:lpstr>PowerPoint 演示文稿</vt:lpstr>
      <vt:lpstr>Session 7: Systems </vt:lpstr>
      <vt:lpstr>Session 10: Techniques</vt:lpstr>
      <vt:lpstr>IOS: Inter-Operator Scheduler for CNN Acceleration</vt:lpstr>
      <vt:lpstr>IOS: Inter-Operator Scheduler for CNN Acceleration</vt:lpstr>
      <vt:lpstr>IOS: Inter-Operator Scheduler for CNN Acceleration</vt:lpstr>
      <vt:lpstr>VALUE LEARNING FOR THROUGHPUT OPTIMIZATION OF DEEP NEURAL NETWORKS</vt:lpstr>
      <vt:lpstr>VALUE LEARNING FOR THROUGHPUT OPTIMIZATION OF DEEP NEURAL NETWORKS</vt:lpstr>
      <vt:lpstr>VALUE LEARNING FOR THROUGHPUT OPTIMIZATION OF DEEP NEURAL NETWORKS</vt:lpstr>
      <vt:lpstr>FirePlace: Placing Firecraker Virtual Machines with Hindsight Imitation (事后诸葛)</vt:lpstr>
      <vt:lpstr>FirePlace: Placing Firecraker Virtual Machines with Hindsight Imitation (事后诸葛)</vt:lpstr>
      <vt:lpstr>PRUNING: THE EFFECTS OF PRUNING NEURAL NETWORKS BEYOND TEST ACCURACY</vt:lpstr>
      <vt:lpstr>PRUNING: THE EFFECTS OF PRUNING NEURAL NETWORKS BEYOND TEST ACCURACY</vt:lpstr>
      <vt:lpstr>PRUNING: THE EFFECTS OF PRUNING NEURAL NETWORKS BEYOND TEST ACCURACY</vt:lpstr>
      <vt:lpstr>EQUALITY SATURATION FOR TENSOR GRAPH SUPEROPTIMIZATION</vt:lpstr>
      <vt:lpstr>EQUALITY SATURATION FOR TENSOR GRAPH SUPEROPTIMIZATION</vt:lpstr>
      <vt:lpstr>DOPING: A TECHNIQUE FOR EXTREME COMPRESSION OF LSTM MODELS USING SPARSE STRUCTURED ADDITIVE MATRICES</vt:lpstr>
      <vt:lpstr>DOPING: A TECHNIQUE FOR EXTREME COMPRESSION OF LSTM MODELS USING SPARSE STRUCTURED ADDITIVE MATRICES</vt:lpstr>
      <vt:lpstr>DOPING: A TECHNIQUE FOR EXTREME COMPRESSION OF LSTM MODELS USING SPARSE STRUCTURED ADDITIVE MATRICES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Gao</dc:creator>
  <cp:lastModifiedBy>syl</cp:lastModifiedBy>
  <cp:revision>1501</cp:revision>
  <dcterms:created xsi:type="dcterms:W3CDTF">2012-06-15T07:17:00Z</dcterms:created>
  <dcterms:modified xsi:type="dcterms:W3CDTF">2021-05-12T07:21:22Z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