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337" r:id="rId2"/>
    <p:sldId id="776" r:id="rId3"/>
    <p:sldId id="887" r:id="rId4"/>
    <p:sldId id="888" r:id="rId5"/>
    <p:sldId id="889" r:id="rId6"/>
    <p:sldId id="897" r:id="rId7"/>
    <p:sldId id="898" r:id="rId8"/>
    <p:sldId id="899" r:id="rId9"/>
    <p:sldId id="890" r:id="rId10"/>
    <p:sldId id="891" r:id="rId11"/>
    <p:sldId id="892" r:id="rId12"/>
    <p:sldId id="893" r:id="rId13"/>
    <p:sldId id="894" r:id="rId14"/>
    <p:sldId id="895" r:id="rId15"/>
    <p:sldId id="896" r:id="rId16"/>
    <p:sldId id="683"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CB8"/>
    <a:srgbClr val="BBE0E3"/>
    <a:srgbClr val="808080"/>
    <a:srgbClr val="E4F3F4"/>
    <a:srgbClr val="D7F5D8"/>
    <a:srgbClr val="FF9999"/>
    <a:srgbClr val="BEE396"/>
    <a:srgbClr val="FFDF7F"/>
    <a:srgbClr val="76973E"/>
    <a:srgbClr val="CE4F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autoAdjust="0"/>
    <p:restoredTop sz="73874" autoAdjust="0"/>
  </p:normalViewPr>
  <p:slideViewPr>
    <p:cSldViewPr>
      <p:cViewPr varScale="1">
        <p:scale>
          <a:sx n="114" d="100"/>
          <a:sy n="114" d="100"/>
        </p:scale>
        <p:origin x="1984" y="168"/>
      </p:cViewPr>
      <p:guideLst>
        <p:guide orient="horz" pos="2160"/>
        <p:guide pos="2832"/>
      </p:guideLst>
    </p:cSldViewPr>
  </p:slideViewPr>
  <p:notesTextViewPr>
    <p:cViewPr>
      <p:scale>
        <a:sx n="3" d="2"/>
        <a:sy n="3" d="2"/>
      </p:scale>
      <p:origin x="0" y="0"/>
    </p:cViewPr>
  </p:notesTextViewPr>
  <p:sorterViewPr>
    <p:cViewPr>
      <p:scale>
        <a:sx n="100" d="100"/>
        <a:sy n="100" d="100"/>
      </p:scale>
      <p:origin x="0" y="57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757E8D1E-F0E2-4D32-9688-25B3AF4D0C62}" type="datetimeFigureOut">
              <a:rPr lang="zh-CN" altLang="en-US" smtClean="0"/>
              <a:t>2021/5/12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A0962FA8-AA85-4053-8547-304384BC292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10</a:t>
            </a:fld>
            <a:endParaRPr lang="zh-CN" altLang="en-US"/>
          </a:p>
        </p:txBody>
      </p:sp>
    </p:spTree>
    <p:extLst>
      <p:ext uri="{BB962C8B-B14F-4D97-AF65-F5344CB8AC3E}">
        <p14:creationId xmlns:p14="http://schemas.microsoft.com/office/powerpoint/2010/main" val="423947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11</a:t>
            </a:fld>
            <a:endParaRPr lang="zh-CN" altLang="en-US"/>
          </a:p>
        </p:txBody>
      </p:sp>
    </p:spTree>
    <p:extLst>
      <p:ext uri="{BB962C8B-B14F-4D97-AF65-F5344CB8AC3E}">
        <p14:creationId xmlns:p14="http://schemas.microsoft.com/office/powerpoint/2010/main" val="68277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12</a:t>
            </a:fld>
            <a:endParaRPr lang="zh-CN" altLang="en-US"/>
          </a:p>
        </p:txBody>
      </p:sp>
    </p:spTree>
    <p:extLst>
      <p:ext uri="{BB962C8B-B14F-4D97-AF65-F5344CB8AC3E}">
        <p14:creationId xmlns:p14="http://schemas.microsoft.com/office/powerpoint/2010/main" val="834527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13</a:t>
            </a:fld>
            <a:endParaRPr lang="zh-CN" altLang="en-US"/>
          </a:p>
        </p:txBody>
      </p:sp>
    </p:spTree>
    <p:extLst>
      <p:ext uri="{BB962C8B-B14F-4D97-AF65-F5344CB8AC3E}">
        <p14:creationId xmlns:p14="http://schemas.microsoft.com/office/powerpoint/2010/main" val="373803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14</a:t>
            </a:fld>
            <a:endParaRPr lang="zh-CN" altLang="en-US"/>
          </a:p>
        </p:txBody>
      </p:sp>
    </p:spTree>
    <p:extLst>
      <p:ext uri="{BB962C8B-B14F-4D97-AF65-F5344CB8AC3E}">
        <p14:creationId xmlns:p14="http://schemas.microsoft.com/office/powerpoint/2010/main" val="122530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15</a:t>
            </a:fld>
            <a:endParaRPr lang="zh-CN" altLang="en-US"/>
          </a:p>
        </p:txBody>
      </p:sp>
    </p:spTree>
    <p:extLst>
      <p:ext uri="{BB962C8B-B14F-4D97-AF65-F5344CB8AC3E}">
        <p14:creationId xmlns:p14="http://schemas.microsoft.com/office/powerpoint/2010/main" val="259329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0962FA8-AA85-4053-8547-304384BC292A}" type="slidenum">
              <a:rPr lang="zh-CN" altLang="en-US" smtClean="0"/>
              <a:t>16</a:t>
            </a:fld>
            <a:endParaRPr lang="zh-CN" altLang="en-US" dirty="0"/>
          </a:p>
        </p:txBody>
      </p:sp>
    </p:spTree>
    <p:extLst>
      <p:ext uri="{BB962C8B-B14F-4D97-AF65-F5344CB8AC3E}">
        <p14:creationId xmlns:p14="http://schemas.microsoft.com/office/powerpoint/2010/main" val="156049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3</a:t>
            </a:fld>
            <a:endParaRPr lang="zh-CN" altLang="en-US"/>
          </a:p>
        </p:txBody>
      </p:sp>
    </p:spTree>
    <p:extLst>
      <p:ext uri="{BB962C8B-B14F-4D97-AF65-F5344CB8AC3E}">
        <p14:creationId xmlns:p14="http://schemas.microsoft.com/office/powerpoint/2010/main" val="155063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4</a:t>
            </a:fld>
            <a:endParaRPr lang="zh-CN" altLang="en-US"/>
          </a:p>
        </p:txBody>
      </p:sp>
    </p:spTree>
    <p:extLst>
      <p:ext uri="{BB962C8B-B14F-4D97-AF65-F5344CB8AC3E}">
        <p14:creationId xmlns:p14="http://schemas.microsoft.com/office/powerpoint/2010/main" val="375372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5</a:t>
            </a:fld>
            <a:endParaRPr lang="zh-CN" altLang="en-US"/>
          </a:p>
        </p:txBody>
      </p:sp>
    </p:spTree>
    <p:extLst>
      <p:ext uri="{BB962C8B-B14F-4D97-AF65-F5344CB8AC3E}">
        <p14:creationId xmlns:p14="http://schemas.microsoft.com/office/powerpoint/2010/main" val="310798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6</a:t>
            </a:fld>
            <a:endParaRPr lang="zh-CN" altLang="en-US"/>
          </a:p>
        </p:txBody>
      </p:sp>
    </p:spTree>
    <p:extLst>
      <p:ext uri="{BB962C8B-B14F-4D97-AF65-F5344CB8AC3E}">
        <p14:creationId xmlns:p14="http://schemas.microsoft.com/office/powerpoint/2010/main" val="365491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7</a:t>
            </a:fld>
            <a:endParaRPr lang="zh-CN" altLang="en-US"/>
          </a:p>
        </p:txBody>
      </p:sp>
    </p:spTree>
    <p:extLst>
      <p:ext uri="{BB962C8B-B14F-4D97-AF65-F5344CB8AC3E}">
        <p14:creationId xmlns:p14="http://schemas.microsoft.com/office/powerpoint/2010/main" val="294550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8</a:t>
            </a:fld>
            <a:endParaRPr lang="zh-CN" altLang="en-US"/>
          </a:p>
        </p:txBody>
      </p:sp>
    </p:spTree>
    <p:extLst>
      <p:ext uri="{BB962C8B-B14F-4D97-AF65-F5344CB8AC3E}">
        <p14:creationId xmlns:p14="http://schemas.microsoft.com/office/powerpoint/2010/main" val="124240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9</a:t>
            </a:fld>
            <a:endParaRPr lang="zh-CN" altLang="en-US"/>
          </a:p>
        </p:txBody>
      </p:sp>
    </p:spTree>
    <p:extLst>
      <p:ext uri="{BB962C8B-B14F-4D97-AF65-F5344CB8AC3E}">
        <p14:creationId xmlns:p14="http://schemas.microsoft.com/office/powerpoint/2010/main" val="994039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latin typeface="微软雅黑" panose="020B0503020204020204" pitchFamily="34" charset="-122"/>
              </a:defRPr>
            </a:lvl1pPr>
          </a:lstStyle>
          <a:p>
            <a:r>
              <a:rPr lang="zh-CN" altLang="en-US" dirty="0"/>
              <a:t>单击此处编辑母版标题样式</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E3EA5CCA-986A-4CC9-8C58-F9F7966A7C28}" type="datetime1">
              <a:rPr lang="zh-CN" altLang="en-US" smtClean="0"/>
              <a:t>2021/5/12</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039503BF-C29D-4C80-9971-704DEB9EB5A2}" type="slidenum">
              <a:rPr lang="en-US" altLang="zh-CN" smtClean="0"/>
              <a:t>‹#›</a:t>
            </a:fld>
            <a:endParaRPr lang="en-US" altLang="zh-CN" dirty="0"/>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atin typeface="微软雅黑" panose="020B0503020204020204" pitchFamily="34" charset="-122"/>
              </a:defRPr>
            </a:lvl1pPr>
          </a:lstStyle>
          <a:p>
            <a:r>
              <a:rPr lang="zh-CN" altLang="en-US" sz="2000" dirty="0"/>
              <a:t>内容标题区域</a:t>
            </a:r>
          </a:p>
        </p:txBody>
      </p:sp>
      <p:sp>
        <p:nvSpPr>
          <p:cNvPr id="3" name="内容占位符 2"/>
          <p:cNvSpPr>
            <a:spLocks noGrp="1"/>
          </p:cNvSpPr>
          <p:nvPr>
            <p:ph idx="1"/>
          </p:nvPr>
        </p:nvSpPr>
        <p:spPr/>
        <p:txBody>
          <a:bodyPr/>
          <a:lstStyle>
            <a:lvl1pPr>
              <a:defRPr>
                <a:latin typeface="微软雅黑" panose="020B0503020204020204" pitchFamily="34" charset="-122"/>
              </a:defRPr>
            </a:lvl1pPr>
            <a:lvl2pPr>
              <a:defRPr>
                <a:latin typeface="微软雅黑" panose="020B0503020204020204" pitchFamily="34" charset="-122"/>
              </a:defRPr>
            </a:lvl2pPr>
            <a:lvl3pPr>
              <a:defRPr>
                <a:latin typeface="微软雅黑" panose="020B0503020204020204" pitchFamily="34" charset="-122"/>
              </a:defRPr>
            </a:lvl3pPr>
            <a:lvl4pPr>
              <a:defRPr>
                <a:latin typeface="微软雅黑" panose="020B0503020204020204" pitchFamily="34" charset="-122"/>
              </a:defRPr>
            </a:lvl4pPr>
            <a:lvl5pPr>
              <a:defRPr>
                <a:latin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2FAEEB5C-835C-42BD-AD24-1ED6573D82D2}" type="datetime1">
              <a:rPr lang="zh-CN" altLang="en-US" smtClean="0"/>
              <a:t>2021/5/12</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40A439F1-587F-4B46-AE4C-D82BC2C3528D}" type="slidenum">
              <a:rPr lang="en-US" altLang="zh-CN" smtClean="0"/>
              <a:t>‹#›</a:t>
            </a:fld>
            <a:endParaRPr lang="en-US" altLang="zh-CN"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995C5F5E-8F7D-4FC9-8622-20ADF1BC4436}" type="datetime1">
              <a:rPr lang="zh-CN" altLang="en-US" smtClean="0"/>
              <a:t>2021/5/12</a:t>
            </a:fld>
            <a:endParaRPr lang="en-US" altLang="zh-CN" dirty="0"/>
          </a:p>
        </p:txBody>
      </p:sp>
      <p:sp>
        <p:nvSpPr>
          <p:cNvPr id="3"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4"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B946528B-B9B9-4E68-8952-1F42D213A426}" type="slidenum">
              <a:rPr lang="en-US" altLang="zh-CN" smtClean="0"/>
              <a:t>‹#›</a:t>
            </a:fld>
            <a:endParaRPr lang="en-US" altLang="zh-CN" dirty="0"/>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微软雅黑" panose="020B0503020204020204" pitchFamily="34" charset="-122"/>
              </a:defRPr>
            </a:lvl1pPr>
          </a:lstStyle>
          <a:p>
            <a:fld id="{56DE34FE-105D-467B-A24A-9C9DCD3BC89A}" type="datetime1">
              <a:rPr lang="zh-CN" altLang="en-US" smtClean="0"/>
              <a:t>2021/5/12</a:t>
            </a:fld>
            <a:endParaRPr lang="zh-CN" altLang="en-US" dirty="0"/>
          </a:p>
        </p:txBody>
      </p:sp>
      <p:sp>
        <p:nvSpPr>
          <p:cNvPr id="4" name="页脚占位符 3"/>
          <p:cNvSpPr>
            <a:spLocks noGrp="1"/>
          </p:cNvSpPr>
          <p:nvPr>
            <p:ph type="ftr" sz="quarter" idx="11"/>
          </p:nvPr>
        </p:nvSpPr>
        <p:spPr/>
        <p:txBody>
          <a:bodyPr/>
          <a:lstStyle>
            <a:lvl1pPr>
              <a:defRPr>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微软雅黑" panose="020B0503020204020204" pitchFamily="34" charset="-122"/>
              </a:defRPr>
            </a:lvl1pPr>
          </a:lstStyle>
          <a:p>
            <a:fld id="{0C913308-F349-4B6D-A68A-DD1791B4A57B}" type="slidenum">
              <a:rPr lang="zh-CN" altLang="en-US" smtClean="0"/>
              <a:t>‹#›</a:t>
            </a:fld>
            <a:endParaRPr lang="zh-CN" alt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7"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微软雅黑" panose="020B0503020204020204" pitchFamily="34" charset="-122"/>
              </a:defRPr>
            </a:lvl1pPr>
          </a:lstStyle>
          <a:p>
            <a:pPr>
              <a:defRPr/>
            </a:pPr>
            <a:fld id="{740D6C49-6199-4D54-A8BA-DD1EDEB2C5E7}" type="datetime1">
              <a:rPr lang="zh-CN" altLang="en-US" smtClean="0"/>
              <a:t>2021/5/12</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微软雅黑" panose="020B0503020204020204" pitchFamily="34" charset="-122"/>
              </a:defRPr>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微软雅黑" panose="020B0503020204020204" pitchFamily="34" charset="-122"/>
              </a:defRPr>
            </a:lvl1pPr>
          </a:lstStyle>
          <a:p>
            <a:pPr>
              <a:defRPr/>
            </a:pPr>
            <a:fld id="{CD98D576-A93E-4A83-AEFD-5B9ECC077633}"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hf hdr="0" ftr="0" dt="0"/>
  <p:txStyles>
    <p:titleStyle>
      <a:lvl1pPr algn="ctr" rtl="0" eaLnBrk="1" fontAlgn="base" hangingPunct="1">
        <a:spcBef>
          <a:spcPct val="0"/>
        </a:spcBef>
        <a:spcAft>
          <a:spcPct val="0"/>
        </a:spcAft>
        <a:defRPr sz="440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微软雅黑" panose="020B0503020204020204" pitchFamily="34" charset="-122"/>
          <a:ea typeface="+mn-ea"/>
          <a:cs typeface="+mn-cs"/>
        </a:defRPr>
      </a:lvl1pPr>
      <a:lvl2pPr marL="742950" indent="-285750" algn="l" rtl="0" eaLnBrk="1" fontAlgn="base" hangingPunct="1">
        <a:spcBef>
          <a:spcPct val="20000"/>
        </a:spcBef>
        <a:spcAft>
          <a:spcPct val="0"/>
        </a:spcAft>
        <a:buChar char="–"/>
        <a:defRPr sz="2800">
          <a:solidFill>
            <a:schemeClr val="tx1"/>
          </a:solidFill>
          <a:latin typeface="微软雅黑" panose="020B0503020204020204" pitchFamily="34" charset="-122"/>
          <a:ea typeface="+mn-ea"/>
        </a:defRPr>
      </a:lvl2pPr>
      <a:lvl3pPr marL="11430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mn-ea"/>
        </a:defRPr>
      </a:lvl3pPr>
      <a:lvl4pPr marL="16002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4pPr>
      <a:lvl5pPr marL="20574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0975" y="5572125"/>
            <a:ext cx="3507740" cy="481863"/>
          </a:xfrm>
          <a:prstGeom prst="rect">
            <a:avLst/>
          </a:prstGeom>
          <a:noFill/>
        </p:spPr>
        <p:txBody>
          <a:bodyPr wrap="square" rtlCol="0">
            <a:spAutoFit/>
          </a:bodyPr>
          <a:lstStyle/>
          <a:p>
            <a:pPr algn="ctr">
              <a:lnSpc>
                <a:spcPct val="150000"/>
              </a:lnSpc>
            </a:pPr>
            <a:r>
              <a:rPr lang="zh-CN" altLang="en-US" sz="2000" b="1" dirty="0">
                <a:latin typeface="黑体" panose="02010609060101010101" charset="-122"/>
                <a:ea typeface="黑体" panose="02010609060101010101" charset="-122"/>
              </a:rPr>
              <a:t>汇报人：户玉拓</a:t>
            </a:r>
          </a:p>
        </p:txBody>
      </p:sp>
      <p:sp>
        <p:nvSpPr>
          <p:cNvPr id="6" name="标题 1"/>
          <p:cNvSpPr>
            <a:spLocks noGrp="1"/>
          </p:cNvSpPr>
          <p:nvPr/>
        </p:nvSpPr>
        <p:spPr>
          <a:xfrm>
            <a:off x="233680" y="1683370"/>
            <a:ext cx="8676263" cy="1656338"/>
          </a:xfrm>
          <a:prstGeom prst="rect">
            <a:avLst/>
          </a:prstGeom>
          <a:noFill/>
          <a:ln w="9525">
            <a:noFill/>
            <a:miter lim="800000"/>
          </a:ln>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br>
              <a:rPr lang="en-US" sz="3600" dirty="0"/>
            </a:br>
            <a:endParaRPr lang="en-US" altLang="zh-CN"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4F349E9-00F0-9849-99CB-FD976185ADFC}"/>
              </a:ext>
            </a:extLst>
          </p:cNvPr>
          <p:cNvSpPr txBox="1"/>
          <p:nvPr/>
        </p:nvSpPr>
        <p:spPr>
          <a:xfrm>
            <a:off x="2699792" y="2051409"/>
            <a:ext cx="4752528" cy="461665"/>
          </a:xfrm>
          <a:prstGeom prst="rect">
            <a:avLst/>
          </a:prstGeom>
          <a:noFill/>
        </p:spPr>
        <p:txBody>
          <a:bodyPr wrap="square" rtlCol="0">
            <a:spAutoFit/>
          </a:bodyPr>
          <a:lstStyle/>
          <a:p>
            <a:r>
              <a:rPr lang="en-US" altLang="zh-CN" sz="2400" dirty="0">
                <a:solidFill>
                  <a:schemeClr val="bg1"/>
                </a:solidFill>
              </a:rPr>
              <a:t>MlSys2021</a:t>
            </a:r>
            <a:r>
              <a:rPr lang="zh-CN" altLang="en-US" sz="2400" dirty="0">
                <a:solidFill>
                  <a:schemeClr val="bg1"/>
                </a:solidFill>
              </a:rPr>
              <a:t> </a:t>
            </a:r>
            <a:r>
              <a:rPr lang="en-US" altLang="zh-CN" sz="2400" dirty="0">
                <a:solidFill>
                  <a:schemeClr val="bg1"/>
                </a:solidFill>
              </a:rPr>
              <a:t>session11~12</a:t>
            </a:r>
            <a:endParaRPr lang="zh-CN" altLang="en-US" sz="2400"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31640" y="404664"/>
            <a:ext cx="5958517" cy="792088"/>
          </a:xfrm>
        </p:spPr>
        <p:txBody>
          <a:bodyPr/>
          <a:lstStyle/>
          <a:p>
            <a:r>
              <a:rPr lang="en" altLang="zh-CN" sz="2000" dirty="0"/>
              <a:t>Towards Scalable Distributed Training of Deep Learning on Public Cloud Clusters</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359531" y="1412776"/>
            <a:ext cx="7902733" cy="3139321"/>
          </a:xfrm>
          <a:prstGeom prst="rect">
            <a:avLst/>
          </a:prstGeom>
          <a:noFill/>
        </p:spPr>
        <p:txBody>
          <a:bodyPr wrap="square" rtlCol="0">
            <a:spAutoFit/>
          </a:bodyPr>
          <a:lstStyle/>
          <a:p>
            <a:r>
              <a:rPr lang="zh-CN" altLang="en-US" dirty="0"/>
              <a:t>本文提出：</a:t>
            </a:r>
          </a:p>
          <a:p>
            <a:r>
              <a:rPr lang="zh-CN" altLang="en-US" dirty="0"/>
              <a:t>本文提出了一个计算和通信高效的</a:t>
            </a:r>
            <a:r>
              <a:rPr lang="en" altLang="zh-CN" dirty="0"/>
              <a:t>top-k</a:t>
            </a:r>
            <a:r>
              <a:rPr lang="zh-CN" altLang="en-US" dirty="0"/>
              <a:t>稀疏库，以用于分布式训练。提出了： </a:t>
            </a:r>
          </a:p>
          <a:p>
            <a:r>
              <a:rPr lang="zh-CN" altLang="en-US" dirty="0"/>
              <a:t>（</a:t>
            </a:r>
            <a:r>
              <a:rPr lang="en-US" altLang="zh-CN" dirty="0"/>
              <a:t>1</a:t>
            </a:r>
            <a:r>
              <a:rPr lang="zh-CN" altLang="en-US" dirty="0"/>
              <a:t>）对</a:t>
            </a:r>
            <a:r>
              <a:rPr lang="en" altLang="zh-CN" dirty="0"/>
              <a:t>GPU</a:t>
            </a:r>
            <a:r>
              <a:rPr lang="zh-CN" altLang="en-US" dirty="0"/>
              <a:t>架构友好的近似的</a:t>
            </a:r>
            <a:r>
              <a:rPr lang="en" altLang="zh-CN" dirty="0"/>
              <a:t>top-k</a:t>
            </a:r>
            <a:r>
              <a:rPr lang="zh-CN" altLang="en-US" dirty="0"/>
              <a:t>算子； </a:t>
            </a:r>
          </a:p>
          <a:p>
            <a:r>
              <a:rPr lang="zh-CN" altLang="en-US" dirty="0"/>
              <a:t>（</a:t>
            </a:r>
            <a:r>
              <a:rPr lang="en-US" altLang="zh-CN" dirty="0"/>
              <a:t>2</a:t>
            </a:r>
            <a:r>
              <a:rPr lang="zh-CN" altLang="en-US" dirty="0"/>
              <a:t>）分层的</a:t>
            </a:r>
            <a:r>
              <a:rPr lang="en" altLang="zh-CN" dirty="0"/>
              <a:t>top-k</a:t>
            </a:r>
            <a:r>
              <a:rPr lang="zh-CN" altLang="en-US" dirty="0"/>
              <a:t>通讯以更好地利用资源间的连接带宽。 </a:t>
            </a:r>
          </a:p>
          <a:p>
            <a:r>
              <a:rPr lang="zh-CN" altLang="en-US" dirty="0"/>
              <a:t>为了进一步提升系统的可扩展性，作者提出 </a:t>
            </a:r>
          </a:p>
          <a:p>
            <a:r>
              <a:rPr lang="zh-CN" altLang="en-US" dirty="0"/>
              <a:t>（</a:t>
            </a:r>
            <a:r>
              <a:rPr lang="en-US" altLang="zh-CN" dirty="0"/>
              <a:t>1</a:t>
            </a:r>
            <a:r>
              <a:rPr lang="zh-CN" altLang="en-US" dirty="0"/>
              <a:t>）简单有效的多层次数据缓冲机制以优化</a:t>
            </a:r>
            <a:r>
              <a:rPr lang="en" altLang="zh-CN" dirty="0"/>
              <a:t>I/O</a:t>
            </a:r>
            <a:r>
              <a:rPr lang="zh-CN" altLang="en" dirty="0"/>
              <a:t>； </a:t>
            </a:r>
          </a:p>
          <a:p>
            <a:r>
              <a:rPr lang="zh-CN" altLang="en" dirty="0"/>
              <a:t>（</a:t>
            </a:r>
            <a:r>
              <a:rPr lang="en" altLang="zh-CN" dirty="0"/>
              <a:t>2</a:t>
            </a:r>
            <a:r>
              <a:rPr lang="zh-CN" altLang="en" dirty="0"/>
              <a:t>）</a:t>
            </a:r>
            <a:r>
              <a:rPr lang="zh-CN" altLang="en-US" dirty="0"/>
              <a:t>并引入并行张量算子以优化更新操作。</a:t>
            </a:r>
          </a:p>
          <a:p>
            <a:endParaRPr lang="en-US" altLang="zh-CN" dirty="0"/>
          </a:p>
          <a:p>
            <a:r>
              <a:rPr lang="zh-CN" altLang="en-US" dirty="0"/>
              <a:t>效果</a:t>
            </a:r>
            <a:r>
              <a:rPr lang="en-US" altLang="zh-CN" dirty="0"/>
              <a:t>:</a:t>
            </a:r>
            <a:endParaRPr lang="zh-CN" altLang="en-US" dirty="0"/>
          </a:p>
          <a:p>
            <a:r>
              <a:rPr lang="zh-CN" altLang="en-US" dirty="0"/>
              <a:t>在</a:t>
            </a:r>
            <a:r>
              <a:rPr lang="en-US" altLang="zh-CN" dirty="0"/>
              <a:t>16-</a:t>
            </a:r>
            <a:r>
              <a:rPr lang="en" altLang="zh-CN" dirty="0"/>
              <a:t>node</a:t>
            </a:r>
            <a:r>
              <a:rPr lang="zh-CN" altLang="en-US" dirty="0"/>
              <a:t>腾讯云集群上的实验结果显示，本文的系统在</a:t>
            </a:r>
            <a:r>
              <a:rPr lang="en" altLang="zh-CN" dirty="0"/>
              <a:t>CNN</a:t>
            </a:r>
            <a:r>
              <a:rPr lang="zh-CN" altLang="en-US" dirty="0"/>
              <a:t>和</a:t>
            </a:r>
            <a:r>
              <a:rPr lang="en" altLang="zh-CN" dirty="0"/>
              <a:t>Transformers</a:t>
            </a:r>
            <a:r>
              <a:rPr lang="zh-CN" altLang="en-US" dirty="0"/>
              <a:t>上比</a:t>
            </a:r>
            <a:r>
              <a:rPr lang="en" altLang="zh-CN" dirty="0"/>
              <a:t>SOTA</a:t>
            </a:r>
            <a:r>
              <a:rPr lang="zh-CN" altLang="en-US" dirty="0"/>
              <a:t>快</a:t>
            </a:r>
            <a:r>
              <a:rPr lang="en-US" altLang="zh-CN" dirty="0"/>
              <a:t>25%-40%</a:t>
            </a:r>
            <a:r>
              <a:rPr lang="zh-CN" altLang="en-US" dirty="0"/>
              <a:t>。</a:t>
            </a:r>
          </a:p>
        </p:txBody>
      </p:sp>
    </p:spTree>
    <p:extLst>
      <p:ext uri="{BB962C8B-B14F-4D97-AF65-F5344CB8AC3E}">
        <p14:creationId xmlns:p14="http://schemas.microsoft.com/office/powerpoint/2010/main" val="13518831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38489" y="476672"/>
            <a:ext cx="7344816" cy="792088"/>
          </a:xfrm>
        </p:spPr>
        <p:txBody>
          <a:bodyPr/>
          <a:lstStyle/>
          <a:p>
            <a:r>
              <a:rPr lang="en" altLang="zh-CN" sz="2000" dirty="0"/>
              <a:t>Understanding and Improving Failure Tolerant Training for Deep Learning Recommendation with Partial Recovery</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3416320"/>
          </a:xfrm>
          <a:prstGeom prst="rect">
            <a:avLst/>
          </a:prstGeom>
          <a:noFill/>
        </p:spPr>
        <p:txBody>
          <a:bodyPr wrap="square" rtlCol="0">
            <a:spAutoFit/>
          </a:bodyPr>
          <a:lstStyle/>
          <a:p>
            <a:r>
              <a:rPr lang="zh-CN" altLang="en-US" dirty="0"/>
              <a:t>任务：</a:t>
            </a:r>
          </a:p>
          <a:p>
            <a:r>
              <a:rPr lang="zh-CN" altLang="en-US" dirty="0"/>
              <a:t>本文提出并优化了一个部分恢复的训练系统</a:t>
            </a:r>
            <a:r>
              <a:rPr lang="en" altLang="zh-CN" dirty="0"/>
              <a:t>CPR</a:t>
            </a:r>
            <a:r>
              <a:rPr lang="zh-CN" altLang="en" dirty="0"/>
              <a:t>，</a:t>
            </a:r>
            <a:r>
              <a:rPr lang="zh-CN" altLang="en-US" dirty="0"/>
              <a:t>用于推荐模型。</a:t>
            </a:r>
            <a:r>
              <a:rPr lang="en" altLang="zh-CN" dirty="0"/>
              <a:t>CPR</a:t>
            </a:r>
            <a:r>
              <a:rPr lang="zh-CN" altLang="en-US" dirty="0"/>
              <a:t>放宽了一致性要求，当一个节点在训练期间出现故障时，允许非故障节点继续运行，而不需要加载检查点（</a:t>
            </a:r>
            <a:r>
              <a:rPr lang="en" altLang="zh-CN" dirty="0"/>
              <a:t>checkpoints</a:t>
            </a:r>
            <a:r>
              <a:rPr lang="zh-CN" altLang="en" dirty="0"/>
              <a:t>），</a:t>
            </a:r>
            <a:r>
              <a:rPr lang="zh-CN" altLang="en-US" dirty="0"/>
              <a:t>从而改善了与故障相关的开销。</a:t>
            </a:r>
          </a:p>
          <a:p>
            <a:endParaRPr lang="en-US" altLang="zh-CN" dirty="0"/>
          </a:p>
          <a:p>
            <a:r>
              <a:rPr lang="zh-CN" altLang="en-US" dirty="0"/>
              <a:t>动机：</a:t>
            </a:r>
          </a:p>
          <a:p>
            <a:r>
              <a:rPr lang="zh-CN" altLang="en-US" dirty="0"/>
              <a:t>通常的处理分布模型训练失败的方法是使用</a:t>
            </a:r>
            <a:r>
              <a:rPr lang="en" altLang="zh-CN" dirty="0"/>
              <a:t>checkpointing</a:t>
            </a:r>
            <a:r>
              <a:rPr lang="zh-CN" altLang="en" dirty="0"/>
              <a:t>。</a:t>
            </a:r>
            <a:r>
              <a:rPr lang="en" altLang="zh-CN" dirty="0"/>
              <a:t>checkpointing</a:t>
            </a:r>
            <a:r>
              <a:rPr lang="zh-CN" altLang="en-US" dirty="0"/>
              <a:t>系统周期性地将系统状态存储起来。 </a:t>
            </a:r>
          </a:p>
          <a:p>
            <a:r>
              <a:rPr lang="zh-CN" altLang="en-US" dirty="0"/>
              <a:t>在失败时，参与训练的所有节点加载最后一个</a:t>
            </a:r>
            <a:r>
              <a:rPr lang="en" altLang="zh-CN" dirty="0"/>
              <a:t>checkpoint</a:t>
            </a:r>
            <a:r>
              <a:rPr lang="zh-CN" altLang="en" dirty="0"/>
              <a:t>，</a:t>
            </a:r>
            <a:r>
              <a:rPr lang="zh-CN" altLang="en-US" dirty="0"/>
              <a:t>将模型状态设置回一致的较早的模型版本（全部恢复 </a:t>
            </a:r>
            <a:r>
              <a:rPr lang="en" altLang="zh-CN" dirty="0"/>
              <a:t>full recovery</a:t>
            </a:r>
            <a:r>
              <a:rPr lang="zh-CN" altLang="en" dirty="0"/>
              <a:t>）。 </a:t>
            </a:r>
          </a:p>
          <a:p>
            <a:r>
              <a:rPr lang="en" altLang="zh-CN" dirty="0"/>
              <a:t>checkpoint</a:t>
            </a:r>
            <a:r>
              <a:rPr lang="zh-CN" altLang="en-US" dirty="0"/>
              <a:t>带来的开销不可忽视。全部恢复中</a:t>
            </a:r>
            <a:r>
              <a:rPr lang="en" altLang="zh-CN" dirty="0"/>
              <a:t>checkpoint</a:t>
            </a:r>
            <a:r>
              <a:rPr lang="zh-CN" altLang="en-US" dirty="0"/>
              <a:t>的开销平均可以占到全部训练时间的</a:t>
            </a:r>
            <a:r>
              <a:rPr lang="en-US" altLang="zh-CN" dirty="0"/>
              <a:t>12%</a:t>
            </a:r>
            <a:r>
              <a:rPr lang="zh-CN" altLang="en-US" dirty="0"/>
              <a:t>。</a:t>
            </a:r>
          </a:p>
        </p:txBody>
      </p:sp>
    </p:spTree>
    <p:extLst>
      <p:ext uri="{BB962C8B-B14F-4D97-AF65-F5344CB8AC3E}">
        <p14:creationId xmlns:p14="http://schemas.microsoft.com/office/powerpoint/2010/main" val="41012269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38489" y="476672"/>
            <a:ext cx="7344816" cy="792088"/>
          </a:xfrm>
        </p:spPr>
        <p:txBody>
          <a:bodyPr/>
          <a:lstStyle/>
          <a:p>
            <a:r>
              <a:rPr lang="en" altLang="zh-CN" sz="2000" dirty="0"/>
              <a:t>Understanding and Improving Failure Tolerant Training for Deep Learning Recommendation with Partial Recovery</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3139321"/>
          </a:xfrm>
          <a:prstGeom prst="rect">
            <a:avLst/>
          </a:prstGeom>
          <a:noFill/>
        </p:spPr>
        <p:txBody>
          <a:bodyPr wrap="square" rtlCol="0">
            <a:spAutoFit/>
          </a:bodyPr>
          <a:lstStyle/>
          <a:p>
            <a:r>
              <a:rPr lang="zh-CN" altLang="en-US" dirty="0"/>
              <a:t>本文工作</a:t>
            </a:r>
            <a:r>
              <a:rPr lang="en-US" altLang="zh-CN" dirty="0"/>
              <a:t>:</a:t>
            </a:r>
            <a:endParaRPr lang="zh-CN" altLang="en-US" dirty="0"/>
          </a:p>
          <a:p>
            <a:r>
              <a:rPr lang="zh-CN" altLang="en-US" dirty="0"/>
              <a:t>我们提出了</a:t>
            </a:r>
            <a:r>
              <a:rPr lang="en" altLang="zh-CN" dirty="0"/>
              <a:t>CPR</a:t>
            </a:r>
            <a:r>
              <a:rPr lang="zh-CN" altLang="en" dirty="0"/>
              <a:t>，</a:t>
            </a:r>
            <a:r>
              <a:rPr lang="zh-CN" altLang="en-US" dirty="0"/>
              <a:t>一个部分恢复训练系统，可以减少训练时间的同时保持期望的模型准确性水平，具体步骤如下： </a:t>
            </a:r>
          </a:p>
          <a:p>
            <a:r>
              <a:rPr lang="zh-CN" altLang="en-US" dirty="0"/>
              <a:t>（</a:t>
            </a:r>
            <a:r>
              <a:rPr lang="en-US" altLang="zh-CN" dirty="0"/>
              <a:t>1</a:t>
            </a:r>
            <a:r>
              <a:rPr lang="zh-CN" altLang="en-US" dirty="0"/>
              <a:t>）评估部分恢复的好处； </a:t>
            </a:r>
          </a:p>
          <a:p>
            <a:r>
              <a:rPr lang="zh-CN" altLang="en-US" dirty="0"/>
              <a:t>（</a:t>
            </a:r>
            <a:r>
              <a:rPr lang="en-US" altLang="zh-CN" dirty="0"/>
              <a:t>2</a:t>
            </a:r>
            <a:r>
              <a:rPr lang="zh-CN" altLang="en-US" dirty="0"/>
              <a:t>）选择一个恰当的</a:t>
            </a:r>
            <a:r>
              <a:rPr lang="en" altLang="zh-CN" dirty="0"/>
              <a:t>checkpoint</a:t>
            </a:r>
            <a:r>
              <a:rPr lang="zh-CN" altLang="en-US" dirty="0"/>
              <a:t>保存间隔， </a:t>
            </a:r>
          </a:p>
          <a:p>
            <a:r>
              <a:rPr lang="zh-CN" altLang="en-US" dirty="0"/>
              <a:t>（</a:t>
            </a:r>
            <a:r>
              <a:rPr lang="en-US" altLang="zh-CN" dirty="0"/>
              <a:t>3</a:t>
            </a:r>
            <a:r>
              <a:rPr lang="zh-CN" altLang="en-US" dirty="0"/>
              <a:t>）根据</a:t>
            </a:r>
            <a:r>
              <a:rPr lang="en" altLang="zh-CN" dirty="0"/>
              <a:t>checkpoints</a:t>
            </a:r>
            <a:r>
              <a:rPr lang="zh-CN" altLang="en-US" dirty="0"/>
              <a:t>的优先级以保存访问频率更高的参数的更新。</a:t>
            </a:r>
            <a:endParaRPr lang="en-US" altLang="zh-CN" dirty="0"/>
          </a:p>
          <a:p>
            <a:r>
              <a:rPr lang="zh-CN" altLang="en-US" dirty="0"/>
              <a:t> </a:t>
            </a:r>
          </a:p>
          <a:p>
            <a:r>
              <a:rPr lang="zh-CN" altLang="en-US" dirty="0"/>
              <a:t>效果</a:t>
            </a:r>
            <a:r>
              <a:rPr lang="en-US" altLang="zh-CN" dirty="0"/>
              <a:t>:</a:t>
            </a:r>
            <a:endParaRPr lang="zh-CN" altLang="en-US" dirty="0"/>
          </a:p>
          <a:p>
            <a:r>
              <a:rPr lang="en" altLang="zh-CN" dirty="0"/>
              <a:t>CPR</a:t>
            </a:r>
            <a:r>
              <a:rPr lang="zh-CN" altLang="en-US" dirty="0"/>
              <a:t>的两种变形</a:t>
            </a:r>
            <a:r>
              <a:rPr lang="en" altLang="zh-CN" dirty="0"/>
              <a:t>CPR-MFU</a:t>
            </a:r>
            <a:r>
              <a:rPr lang="zh-CN" altLang="en-US" dirty="0"/>
              <a:t>和</a:t>
            </a:r>
            <a:r>
              <a:rPr lang="en" altLang="zh-CN" dirty="0"/>
              <a:t>CPR-SSU</a:t>
            </a:r>
            <a:r>
              <a:rPr lang="zh-CN" altLang="en" dirty="0"/>
              <a:t>，</a:t>
            </a:r>
            <a:r>
              <a:rPr lang="zh-CN" altLang="en-US" dirty="0"/>
              <a:t>和全部恢复相比，在配置模拟故障模式和生产规模集群的开销上，将</a:t>
            </a:r>
            <a:r>
              <a:rPr lang="en" altLang="zh-CN" dirty="0"/>
              <a:t>checkpoint</a:t>
            </a:r>
            <a:r>
              <a:rPr lang="zh-CN" altLang="en-US" dirty="0"/>
              <a:t>相关的开销从</a:t>
            </a:r>
            <a:r>
              <a:rPr lang="en-US" altLang="zh-CN" dirty="0"/>
              <a:t>8.2%-8.5%</a:t>
            </a:r>
            <a:r>
              <a:rPr lang="zh-CN" altLang="en-US" dirty="0"/>
              <a:t>减少到了</a:t>
            </a:r>
            <a:r>
              <a:rPr lang="en-US" altLang="zh-CN" dirty="0"/>
              <a:t>0.53%-0.68%</a:t>
            </a:r>
            <a:r>
              <a:rPr lang="zh-CN" altLang="en-US" dirty="0"/>
              <a:t>。</a:t>
            </a:r>
          </a:p>
        </p:txBody>
      </p:sp>
    </p:spTree>
    <p:extLst>
      <p:ext uri="{BB962C8B-B14F-4D97-AF65-F5344CB8AC3E}">
        <p14:creationId xmlns:p14="http://schemas.microsoft.com/office/powerpoint/2010/main" val="17396634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38489" y="476672"/>
            <a:ext cx="7344816" cy="792088"/>
          </a:xfrm>
        </p:spPr>
        <p:txBody>
          <a:bodyPr/>
          <a:lstStyle/>
          <a:p>
            <a:br>
              <a:rPr lang="en" altLang="zh-CN" sz="2000" dirty="0"/>
            </a:br>
            <a:r>
              <a:rPr lang="en" altLang="zh-CN" sz="2000" dirty="0"/>
              <a:t>Wavelet: Efficient DNN Training with Tick-Tock Scheduling</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3970318"/>
          </a:xfrm>
          <a:prstGeom prst="rect">
            <a:avLst/>
          </a:prstGeom>
          <a:noFill/>
        </p:spPr>
        <p:txBody>
          <a:bodyPr wrap="square" rtlCol="0">
            <a:spAutoFit/>
          </a:bodyPr>
          <a:lstStyle/>
          <a:p>
            <a:r>
              <a:rPr lang="zh-CN" altLang="en-US" dirty="0"/>
              <a:t>任务：</a:t>
            </a:r>
          </a:p>
          <a:p>
            <a:r>
              <a:rPr lang="zh-CN" altLang="en-US" dirty="0"/>
              <a:t>提出了</a:t>
            </a:r>
            <a:r>
              <a:rPr lang="en" altLang="zh-CN" dirty="0"/>
              <a:t>Tick Tock</a:t>
            </a:r>
            <a:r>
              <a:rPr lang="zh-CN" altLang="en-US" dirty="0"/>
              <a:t>调度方案，分别针对数据并行与模型并行，来实现接近最优的设备内存使用率。</a:t>
            </a:r>
          </a:p>
          <a:p>
            <a:endParaRPr lang="en-US" altLang="zh-CN" dirty="0"/>
          </a:p>
          <a:p>
            <a:r>
              <a:rPr lang="zh-CN" altLang="en-US" dirty="0"/>
              <a:t>动机：</a:t>
            </a:r>
            <a:endParaRPr lang="en-US" altLang="zh-CN" dirty="0"/>
          </a:p>
          <a:p>
            <a:pPr marL="285750" indent="-285750">
              <a:buFont typeface="Arial" panose="020B0604020202020204" pitchFamily="34" charset="0"/>
              <a:buChar char="•"/>
            </a:pPr>
            <a:r>
              <a:rPr lang="zh-CN" altLang="en-US" dirty="0"/>
              <a:t>训练过程中，显存的使用呈现周期性，计算资源利用率低。 </a:t>
            </a:r>
          </a:p>
          <a:p>
            <a:pPr marL="285750" indent="-285750">
              <a:buFont typeface="Arial" panose="020B0604020202020204" pitchFamily="34" charset="0"/>
              <a:buChar char="•"/>
            </a:pPr>
            <a:r>
              <a:rPr lang="zh-CN" altLang="en-US" dirty="0"/>
              <a:t>结合流水线并行性改进了模型的并行训练性能，但是</a:t>
            </a:r>
            <a:r>
              <a:rPr lang="en" altLang="zh-CN" dirty="0"/>
              <a:t>GPU</a:t>
            </a:r>
            <a:r>
              <a:rPr lang="zh-CN" altLang="en-US" dirty="0"/>
              <a:t>未充分利用的问题仍然没有消除</a:t>
            </a:r>
            <a:endParaRPr lang="en-US" altLang="zh-CN" dirty="0"/>
          </a:p>
          <a:p>
            <a:endParaRPr lang="en-US" altLang="zh-CN" dirty="0"/>
          </a:p>
          <a:p>
            <a:r>
              <a:rPr lang="zh-CN" altLang="en-US" dirty="0"/>
              <a:t>本文工作：</a:t>
            </a:r>
          </a:p>
          <a:p>
            <a:r>
              <a:rPr lang="zh-CN" altLang="en-US" dirty="0"/>
              <a:t>提出</a:t>
            </a:r>
            <a:r>
              <a:rPr lang="en" altLang="zh-CN" dirty="0"/>
              <a:t>Tick-Tock</a:t>
            </a:r>
            <a:r>
              <a:rPr lang="zh-CN" altLang="en-US" dirty="0"/>
              <a:t>的调度方案</a:t>
            </a:r>
          </a:p>
          <a:p>
            <a:r>
              <a:rPr lang="zh-CN" altLang="en-US" dirty="0"/>
              <a:t>在训练执行之前，记录三个值，前向时间</a:t>
            </a:r>
            <a:r>
              <a:rPr lang="en-US" altLang="zh-CN" dirty="0"/>
              <a:t>,</a:t>
            </a:r>
            <a:r>
              <a:rPr lang="zh-CN" altLang="en-US" dirty="0"/>
              <a:t>后向时间</a:t>
            </a:r>
            <a:r>
              <a:rPr lang="en-US" altLang="zh-CN" dirty="0"/>
              <a:t>,</a:t>
            </a:r>
            <a:r>
              <a:rPr lang="zh-CN" altLang="en-US" dirty="0"/>
              <a:t>内存使用的峰谷周期，计算核心使用量</a:t>
            </a:r>
            <a:endParaRPr lang="en-US" altLang="zh-CN" dirty="0"/>
          </a:p>
          <a:p>
            <a:r>
              <a:rPr lang="zh-CN" altLang="en-US" dirty="0"/>
              <a:t>内存重叠、计算重叠、不同</a:t>
            </a:r>
            <a:r>
              <a:rPr lang="en-US" altLang="zh-CN" dirty="0"/>
              <a:t>wave</a:t>
            </a:r>
            <a:r>
              <a:rPr lang="zh-CN" altLang="en-US" dirty="0"/>
              <a:t>间的模型同步</a:t>
            </a:r>
          </a:p>
        </p:txBody>
      </p:sp>
    </p:spTree>
    <p:extLst>
      <p:ext uri="{BB962C8B-B14F-4D97-AF65-F5344CB8AC3E}">
        <p14:creationId xmlns:p14="http://schemas.microsoft.com/office/powerpoint/2010/main" val="7163536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38489" y="476672"/>
            <a:ext cx="7344816" cy="792088"/>
          </a:xfrm>
        </p:spPr>
        <p:txBody>
          <a:bodyPr/>
          <a:lstStyle/>
          <a:p>
            <a:br>
              <a:rPr lang="en" altLang="zh-CN" sz="2000" dirty="0"/>
            </a:br>
            <a:r>
              <a:rPr lang="en" altLang="zh-CN" sz="2000" dirty="0"/>
              <a:t>Wavelet: Efficient DNN Training with Tick-Tock Scheduling</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2862322"/>
          </a:xfrm>
          <a:prstGeom prst="rect">
            <a:avLst/>
          </a:prstGeom>
          <a:noFill/>
        </p:spPr>
        <p:txBody>
          <a:bodyPr wrap="square" rtlCol="0">
            <a:spAutoFit/>
          </a:bodyPr>
          <a:lstStyle/>
          <a:p>
            <a:r>
              <a:rPr lang="zh-CN" altLang="en-US" dirty="0"/>
              <a:t>创新性：</a:t>
            </a:r>
            <a:endParaRPr lang="en" altLang="zh-CN" dirty="0"/>
          </a:p>
          <a:p>
            <a:r>
              <a:rPr lang="en" altLang="zh-CN" dirty="0"/>
              <a:t>wavelet</a:t>
            </a:r>
            <a:r>
              <a:rPr lang="zh-CN" altLang="en-US" dirty="0"/>
              <a:t>允许在同一</a:t>
            </a:r>
            <a:r>
              <a:rPr lang="en" altLang="zh-CN" dirty="0"/>
              <a:t>GPU</a:t>
            </a:r>
            <a:r>
              <a:rPr lang="zh-CN" altLang="en-US" dirty="0"/>
              <a:t>上同时启动并且交错多个训练任务波，并且不会互相干扰。 </a:t>
            </a:r>
          </a:p>
          <a:p>
            <a:r>
              <a:rPr lang="zh-CN" altLang="en-US" dirty="0"/>
              <a:t>之前为</a:t>
            </a:r>
            <a:r>
              <a:rPr lang="en" altLang="zh-CN" dirty="0"/>
              <a:t>GPU</a:t>
            </a:r>
            <a:r>
              <a:rPr lang="zh-CN" altLang="en-US" dirty="0"/>
              <a:t>分时复用，涉及到训练过程的切换</a:t>
            </a:r>
          </a:p>
          <a:p>
            <a:endParaRPr lang="en-US" altLang="zh-CN" dirty="0"/>
          </a:p>
          <a:p>
            <a:r>
              <a:rPr lang="zh-CN" altLang="en-US" dirty="0"/>
              <a:t>效果：</a:t>
            </a:r>
          </a:p>
          <a:p>
            <a:r>
              <a:rPr lang="zh-CN" altLang="en-US" dirty="0"/>
              <a:t>评估了</a:t>
            </a:r>
            <a:r>
              <a:rPr lang="en" altLang="zh-CN" dirty="0"/>
              <a:t>wavelet</a:t>
            </a:r>
            <a:r>
              <a:rPr lang="zh-CN" altLang="en-US" dirty="0"/>
              <a:t>在不同的</a:t>
            </a:r>
            <a:r>
              <a:rPr lang="en" altLang="zh-CN" dirty="0"/>
              <a:t>DNN</a:t>
            </a:r>
            <a:r>
              <a:rPr lang="zh-CN" altLang="en-US" dirty="0"/>
              <a:t>模型 数据集以及硬件配置下的训练时间， 在数据并行训练任务上的时间缩短了</a:t>
            </a:r>
            <a:r>
              <a:rPr lang="en-US" altLang="zh-CN" dirty="0"/>
              <a:t>1.88</a:t>
            </a:r>
            <a:r>
              <a:rPr lang="zh-CN" altLang="en-US" dirty="0"/>
              <a:t>倍，在模型并行训练任务上的时间缩短了</a:t>
            </a:r>
            <a:r>
              <a:rPr lang="en-US" altLang="zh-CN" dirty="0"/>
              <a:t>6.7</a:t>
            </a:r>
            <a:r>
              <a:rPr lang="zh-CN" altLang="en-US" dirty="0"/>
              <a:t>倍</a:t>
            </a:r>
          </a:p>
          <a:p>
            <a:endParaRPr lang="zh-CN" altLang="en-US" dirty="0"/>
          </a:p>
        </p:txBody>
      </p:sp>
    </p:spTree>
    <p:extLst>
      <p:ext uri="{BB962C8B-B14F-4D97-AF65-F5344CB8AC3E}">
        <p14:creationId xmlns:p14="http://schemas.microsoft.com/office/powerpoint/2010/main" val="11436824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5961" y="548680"/>
            <a:ext cx="7569914" cy="504056"/>
          </a:xfrm>
        </p:spPr>
        <p:txBody>
          <a:bodyPr/>
          <a:lstStyle/>
          <a:p>
            <a:br>
              <a:rPr lang="en" altLang="zh-CN" sz="2000" dirty="0"/>
            </a:br>
            <a:r>
              <a:rPr lang="en" altLang="zh-CN" sz="2000" dirty="0"/>
              <a:t>Pipelined Backpropagation at Scale: Training Large Models without Batches</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4801314"/>
          </a:xfrm>
          <a:prstGeom prst="rect">
            <a:avLst/>
          </a:prstGeom>
          <a:noFill/>
        </p:spPr>
        <p:txBody>
          <a:bodyPr wrap="square" rtlCol="0">
            <a:spAutoFit/>
          </a:bodyPr>
          <a:lstStyle/>
          <a:p>
            <a:r>
              <a:rPr lang="zh-CN" altLang="en-US" dirty="0"/>
              <a:t>任务</a:t>
            </a:r>
            <a:r>
              <a:rPr lang="en-US" altLang="zh-CN" dirty="0"/>
              <a:t>:</a:t>
            </a:r>
          </a:p>
          <a:p>
            <a:r>
              <a:rPr lang="zh-CN" altLang="en-US" dirty="0"/>
              <a:t>评估了小批量，细粒度的管道反向传播的训练方式</a:t>
            </a:r>
          </a:p>
          <a:p>
            <a:endParaRPr lang="en-US" altLang="zh-CN" dirty="0"/>
          </a:p>
          <a:p>
            <a:r>
              <a:rPr lang="zh-CN" altLang="en-US" dirty="0"/>
              <a:t>动机</a:t>
            </a:r>
            <a:r>
              <a:rPr lang="en-US" altLang="zh-CN" dirty="0"/>
              <a:t>:</a:t>
            </a:r>
          </a:p>
          <a:p>
            <a:r>
              <a:rPr lang="zh-CN" altLang="en-US" dirty="0"/>
              <a:t>新的硬件可以大大提高深度神经网络训练的速度和效率， </a:t>
            </a:r>
          </a:p>
          <a:p>
            <a:r>
              <a:rPr lang="en" altLang="zh-CN" dirty="0"/>
              <a:t>CGRA</a:t>
            </a:r>
            <a:r>
              <a:rPr lang="zh-CN" altLang="en-US" dirty="0"/>
              <a:t>是具有快速互连和分布式内存体系结构的本地连接核心的网格。</a:t>
            </a:r>
            <a:r>
              <a:rPr lang="en-US" altLang="zh-CN" dirty="0"/>
              <a:t>CGRA</a:t>
            </a:r>
            <a:r>
              <a:rPr lang="zh-CN" altLang="en-US" dirty="0"/>
              <a:t>使持久的内核执行成为可能，从而消除了任何内核启动开销，并克服了小批量处理的带宽和延迟问题。</a:t>
            </a:r>
            <a:endParaRPr lang="en-US" altLang="zh-CN" dirty="0"/>
          </a:p>
          <a:p>
            <a:endParaRPr lang="en-US" altLang="zh-CN" dirty="0"/>
          </a:p>
          <a:p>
            <a:r>
              <a:rPr lang="zh-CN" altLang="en-US" dirty="0"/>
              <a:t>创新点：</a:t>
            </a:r>
          </a:p>
          <a:p>
            <a:r>
              <a:rPr lang="zh-CN" altLang="en-US" dirty="0"/>
              <a:t>提出了峰值补偿和线性权重预测，以减轻</a:t>
            </a:r>
            <a:r>
              <a:rPr lang="en" altLang="zh-CN" dirty="0"/>
              <a:t>PB</a:t>
            </a:r>
            <a:r>
              <a:rPr lang="zh-CN" altLang="en-US" dirty="0"/>
              <a:t>的缺点：权重不一致和陈旧的梯度。</a:t>
            </a:r>
          </a:p>
          <a:p>
            <a:endParaRPr lang="en-US" altLang="zh-CN" dirty="0"/>
          </a:p>
          <a:p>
            <a:r>
              <a:rPr lang="zh-CN" altLang="en-US" dirty="0"/>
              <a:t>效果：</a:t>
            </a:r>
          </a:p>
          <a:p>
            <a:r>
              <a:rPr lang="zh-CN" altLang="en-US" dirty="0"/>
              <a:t>用本文的方法，使用一个批量大小为</a:t>
            </a:r>
            <a:r>
              <a:rPr lang="en-US" altLang="zh-CN" dirty="0"/>
              <a:t>1</a:t>
            </a:r>
            <a:r>
              <a:rPr lang="zh-CN" altLang="en-US" dirty="0"/>
              <a:t>的细粒度流水线反向传播可以匹配在</a:t>
            </a:r>
            <a:r>
              <a:rPr lang="en" altLang="zh-CN" dirty="0"/>
              <a:t>CIFAR-10</a:t>
            </a:r>
            <a:r>
              <a:rPr lang="zh-CN" altLang="en-US" dirty="0"/>
              <a:t>和</a:t>
            </a:r>
            <a:r>
              <a:rPr lang="en" altLang="zh-CN" dirty="0"/>
              <a:t>ImageNet</a:t>
            </a:r>
            <a:r>
              <a:rPr lang="zh-CN" altLang="en-US" dirty="0"/>
              <a:t>上训练的多个网络的</a:t>
            </a:r>
            <a:r>
              <a:rPr lang="en" altLang="zh-CN" dirty="0"/>
              <a:t>SGD</a:t>
            </a:r>
            <a:r>
              <a:rPr lang="zh-CN" altLang="en-US" dirty="0"/>
              <a:t>精度。简单的缩放规则允许将现有的超参数用于传统训练，而无需进行其他调整。</a:t>
            </a:r>
          </a:p>
        </p:txBody>
      </p:sp>
    </p:spTree>
    <p:extLst>
      <p:ext uri="{BB962C8B-B14F-4D97-AF65-F5344CB8AC3E}">
        <p14:creationId xmlns:p14="http://schemas.microsoft.com/office/powerpoint/2010/main" val="21177383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41888" y="3750310"/>
            <a:ext cx="3214687" cy="706755"/>
          </a:xfrm>
          <a:prstGeom prst="rect">
            <a:avLst/>
          </a:prstGeom>
          <a:noFill/>
          <a:ln w="9525">
            <a:noFill/>
            <a:miter lim="800000"/>
          </a:ln>
        </p:spPr>
        <p:txBody>
          <a:bodyPr wrap="square">
            <a:spAutoFit/>
          </a:bodyPr>
          <a:lstStyle/>
          <a:p>
            <a:pPr fontAlgn="base">
              <a:spcBef>
                <a:spcPct val="0"/>
              </a:spcBef>
              <a:spcAft>
                <a:spcPct val="0"/>
              </a:spcAft>
            </a:pPr>
            <a:r>
              <a:rPr lang="zh-CN" altLang="en-US" sz="4000" b="1" i="1" dirty="0">
                <a:solidFill>
                  <a:srgbClr val="FFFFFF"/>
                </a:solidFill>
                <a:latin typeface="黑体" panose="02010609060101010101" charset="-122"/>
                <a:ea typeface="黑体" panose="02010609060101010101" charset="-122"/>
              </a:rPr>
              <a:t>感谢聆听！</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27584" y="548680"/>
            <a:ext cx="6984776" cy="648072"/>
          </a:xfrm>
        </p:spPr>
        <p:txBody>
          <a:bodyPr/>
          <a:lstStyle/>
          <a:p>
            <a:r>
              <a:rPr lang="en" altLang="zh-CN" sz="2000" dirty="0"/>
              <a:t>Amazon </a:t>
            </a:r>
            <a:r>
              <a:rPr lang="en" altLang="zh-CN" sz="2000" dirty="0" err="1"/>
              <a:t>SageMaker</a:t>
            </a:r>
            <a:r>
              <a:rPr lang="en" altLang="zh-CN" sz="2000" dirty="0"/>
              <a:t> Debugger: A System for Real-Time Insights into Machine Learning Model Training</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773723" y="1570892"/>
            <a:ext cx="7902733" cy="4524315"/>
          </a:xfrm>
          <a:prstGeom prst="rect">
            <a:avLst/>
          </a:prstGeom>
          <a:noFill/>
        </p:spPr>
        <p:txBody>
          <a:bodyPr wrap="square" rtlCol="0">
            <a:spAutoFit/>
          </a:bodyPr>
          <a:lstStyle/>
          <a:p>
            <a:r>
              <a:rPr kumimoji="1" lang="zh-CN" altLang="en-US" dirty="0"/>
              <a:t>任务</a:t>
            </a:r>
            <a:r>
              <a:rPr kumimoji="1" lang="en-US" altLang="zh-CN" dirty="0"/>
              <a:t>:</a:t>
            </a:r>
            <a:endParaRPr lang="zh-CN" altLang="en-US" dirty="0"/>
          </a:p>
          <a:p>
            <a:r>
              <a:rPr lang="zh-CN" altLang="en-US" dirty="0"/>
              <a:t>一个实时监控机器学习模型训练的系统</a:t>
            </a:r>
            <a:endParaRPr lang="en-US" altLang="zh-CN" dirty="0"/>
          </a:p>
          <a:p>
            <a:endParaRPr lang="en-US" altLang="zh-CN" dirty="0"/>
          </a:p>
          <a:p>
            <a:r>
              <a:rPr lang="zh-CN" altLang="en-US" dirty="0"/>
              <a:t>动机</a:t>
            </a:r>
            <a:r>
              <a:rPr lang="en-US" altLang="zh-CN" dirty="0"/>
              <a:t>:</a:t>
            </a:r>
            <a:endParaRPr lang="zh-CN" altLang="en-US" dirty="0"/>
          </a:p>
          <a:p>
            <a:r>
              <a:rPr lang="zh-CN" altLang="en-US" dirty="0"/>
              <a:t>在机器学习的生命周期中，手动调试是很常见的一种消耗。效果不好的训练任务需要开发人员的持续关注以及领域内的专业知识。自动化的</a:t>
            </a:r>
            <a:r>
              <a:rPr lang="en" altLang="zh-CN" dirty="0"/>
              <a:t>ML</a:t>
            </a:r>
            <a:r>
              <a:rPr lang="zh-CN" altLang="en-US" dirty="0"/>
              <a:t>调试库可以节省时间与金钱。</a:t>
            </a:r>
          </a:p>
          <a:p>
            <a:endParaRPr lang="en-US" altLang="zh-CN" dirty="0"/>
          </a:p>
          <a:p>
            <a:r>
              <a:rPr lang="zh-CN" altLang="en-US" dirty="0"/>
              <a:t>本文工作</a:t>
            </a:r>
            <a:r>
              <a:rPr lang="en-US" altLang="zh-CN" dirty="0"/>
              <a:t>:</a:t>
            </a:r>
            <a:endParaRPr lang="zh-CN" altLang="en-US" dirty="0"/>
          </a:p>
          <a:p>
            <a:r>
              <a:rPr lang="en-US" altLang="zh-CN" dirty="0"/>
              <a:t>1.debugger</a:t>
            </a:r>
            <a:r>
              <a:rPr lang="zh-CN" altLang="en-US" dirty="0"/>
              <a:t>可以在训练与评估期间自动捕获相关数据，并且将数据呈现给在线或者离线检查。 </a:t>
            </a:r>
          </a:p>
          <a:p>
            <a:r>
              <a:rPr lang="en-US" altLang="zh-CN" dirty="0"/>
              <a:t>2.debugger</a:t>
            </a:r>
            <a:r>
              <a:rPr lang="zh-CN" altLang="en-US" dirty="0"/>
              <a:t>帮助用户以内置或者自定义规则的形式，应用于数据，使得用户能够捕获训练问题，以及监视和调试</a:t>
            </a:r>
            <a:r>
              <a:rPr lang="en" altLang="zh-CN" dirty="0"/>
              <a:t>ML</a:t>
            </a:r>
            <a:r>
              <a:rPr lang="zh-CN" altLang="en-US" dirty="0"/>
              <a:t>模型训练。 </a:t>
            </a:r>
          </a:p>
          <a:p>
            <a:r>
              <a:rPr lang="en-US" altLang="zh-CN" dirty="0"/>
              <a:t>3.debugger</a:t>
            </a:r>
            <a:r>
              <a:rPr lang="zh-CN" altLang="en-US" dirty="0"/>
              <a:t>允许开发人员在模型训练期间捕获重要的数据，调试器自动识别例如梯度消失或者爆炸等问题。</a:t>
            </a:r>
          </a:p>
          <a:p>
            <a:endParaRPr lang="en-US" altLang="zh-C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27584" y="548680"/>
            <a:ext cx="6984776" cy="648072"/>
          </a:xfrm>
        </p:spPr>
        <p:txBody>
          <a:bodyPr/>
          <a:lstStyle/>
          <a:p>
            <a:r>
              <a:rPr lang="en" altLang="zh-CN" sz="2000" dirty="0"/>
              <a:t>Amazon </a:t>
            </a:r>
            <a:r>
              <a:rPr lang="en" altLang="zh-CN" sz="2000" dirty="0" err="1"/>
              <a:t>SageMaker</a:t>
            </a:r>
            <a:r>
              <a:rPr lang="en" altLang="zh-CN" sz="2000" dirty="0"/>
              <a:t> Debugger: A System for Real-Time Insights into Machine Learning Model Training</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773723" y="1570892"/>
            <a:ext cx="7902733" cy="1754326"/>
          </a:xfrm>
          <a:prstGeom prst="rect">
            <a:avLst/>
          </a:prstGeom>
          <a:noFill/>
        </p:spPr>
        <p:txBody>
          <a:bodyPr wrap="square" rtlCol="0">
            <a:spAutoFit/>
          </a:bodyPr>
          <a:lstStyle/>
          <a:p>
            <a:r>
              <a:rPr kumimoji="1" lang="zh-CN" altLang="en-US" dirty="0"/>
              <a:t>创新性</a:t>
            </a:r>
            <a:r>
              <a:rPr kumimoji="1" lang="en-US" altLang="zh-CN" dirty="0"/>
              <a:t>:</a:t>
            </a:r>
            <a:endParaRPr lang="zh-CN" altLang="en-US" dirty="0"/>
          </a:p>
          <a:p>
            <a:r>
              <a:rPr lang="en-US" altLang="zh-CN" dirty="0"/>
              <a:t>1.</a:t>
            </a:r>
            <a:r>
              <a:rPr lang="zh-CN" altLang="en-US" dirty="0"/>
              <a:t>与框架无关的</a:t>
            </a:r>
            <a:r>
              <a:rPr lang="en" altLang="zh-CN" dirty="0"/>
              <a:t>API</a:t>
            </a:r>
            <a:r>
              <a:rPr lang="zh-CN" altLang="en" dirty="0"/>
              <a:t>。 </a:t>
            </a:r>
            <a:r>
              <a:rPr lang="zh-CN" altLang="en-US" dirty="0"/>
              <a:t>镜像内置了大多框架，无需对原训练代码进行修改 </a:t>
            </a:r>
          </a:p>
          <a:p>
            <a:r>
              <a:rPr lang="en-US" altLang="zh-CN" dirty="0"/>
              <a:t>2.</a:t>
            </a:r>
            <a:r>
              <a:rPr lang="zh-CN" altLang="en-US" dirty="0"/>
              <a:t>内置的规则，规则判断与训练隔离，不影响训练 </a:t>
            </a:r>
            <a:endParaRPr lang="en-US" altLang="zh-CN" dirty="0"/>
          </a:p>
          <a:p>
            <a:endParaRPr lang="zh-CN" altLang="en-US" dirty="0"/>
          </a:p>
          <a:p>
            <a:r>
              <a:rPr lang="zh-CN" altLang="en-US" dirty="0"/>
              <a:t>效果：</a:t>
            </a:r>
            <a:endParaRPr lang="en-US" altLang="zh-CN" dirty="0"/>
          </a:p>
          <a:p>
            <a:r>
              <a:rPr lang="zh-CN" altLang="en-US" dirty="0"/>
              <a:t>采用</a:t>
            </a:r>
            <a:r>
              <a:rPr lang="en-US" altLang="zh-CN" dirty="0" err="1"/>
              <a:t>SageMaker</a:t>
            </a:r>
            <a:r>
              <a:rPr lang="zh-CN" altLang="en-US" dirty="0"/>
              <a:t> </a:t>
            </a:r>
            <a:r>
              <a:rPr lang="en-US" altLang="zh-CN" dirty="0"/>
              <a:t>Debugger</a:t>
            </a:r>
            <a:r>
              <a:rPr lang="zh-CN" altLang="en-US" dirty="0"/>
              <a:t>辅助训练，可以减少训练成本，减小模型大小等。</a:t>
            </a:r>
            <a:endParaRPr lang="en-US" altLang="zh-CN" dirty="0"/>
          </a:p>
        </p:txBody>
      </p:sp>
    </p:spTree>
    <p:extLst>
      <p:ext uri="{BB962C8B-B14F-4D97-AF65-F5344CB8AC3E}">
        <p14:creationId xmlns:p14="http://schemas.microsoft.com/office/powerpoint/2010/main" val="38080254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86562" y="764704"/>
            <a:ext cx="6552728" cy="432048"/>
          </a:xfrm>
        </p:spPr>
        <p:txBody>
          <a:bodyPr/>
          <a:lstStyle/>
          <a:p>
            <a:r>
              <a:rPr lang="en" altLang="zh-CN" sz="2000" dirty="0"/>
              <a:t>FLAML: A Fast and Lightweight </a:t>
            </a:r>
            <a:r>
              <a:rPr lang="en" altLang="zh-CN" sz="2000" dirty="0" err="1"/>
              <a:t>AutoML</a:t>
            </a:r>
            <a:r>
              <a:rPr lang="en" altLang="zh-CN" sz="2000" dirty="0"/>
              <a:t> Library</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611560" y="1484784"/>
            <a:ext cx="7902733" cy="4247317"/>
          </a:xfrm>
          <a:prstGeom prst="rect">
            <a:avLst/>
          </a:prstGeom>
          <a:noFill/>
        </p:spPr>
        <p:txBody>
          <a:bodyPr wrap="square" rtlCol="0">
            <a:spAutoFit/>
          </a:bodyPr>
          <a:lstStyle/>
          <a:p>
            <a:r>
              <a:rPr lang="zh-CN" altLang="en-US" dirty="0"/>
              <a:t>任务：</a:t>
            </a:r>
            <a:endParaRPr lang="en-US" altLang="zh-CN" dirty="0"/>
          </a:p>
          <a:p>
            <a:r>
              <a:rPr lang="zh-CN" altLang="en-US" dirty="0"/>
              <a:t>构建了一个快速且轻量级的库</a:t>
            </a:r>
            <a:r>
              <a:rPr lang="en" altLang="zh-CN" dirty="0"/>
              <a:t>FLAML</a:t>
            </a:r>
            <a:r>
              <a:rPr lang="zh-CN" altLang="en" dirty="0"/>
              <a:t>，</a:t>
            </a:r>
            <a:r>
              <a:rPr lang="zh-CN" altLang="en-US" dirty="0"/>
              <a:t>该库针对查找精确模型的低计算资源进行了优化。</a:t>
            </a:r>
          </a:p>
          <a:p>
            <a:endParaRPr lang="en-US" altLang="zh-CN" dirty="0"/>
          </a:p>
          <a:p>
            <a:r>
              <a:rPr lang="zh-CN" altLang="en-US" dirty="0"/>
              <a:t>动机：</a:t>
            </a:r>
          </a:p>
          <a:p>
            <a:r>
              <a:rPr lang="zh-CN" altLang="en-US" dirty="0"/>
              <a:t>虽然已经存在许多</a:t>
            </a:r>
            <a:r>
              <a:rPr lang="en" altLang="zh-CN" dirty="0" err="1"/>
              <a:t>AutoML</a:t>
            </a:r>
            <a:r>
              <a:rPr lang="zh-CN" altLang="en-US" dirty="0"/>
              <a:t>库，这些库通常涉及不同配置的多次试验，但是现有解决方案的一个缺点是它们需要长时间或大量资源才能为大规模训练数据集生成准确的模型。</a:t>
            </a:r>
            <a:endParaRPr lang="en-US" altLang="zh-CN" dirty="0"/>
          </a:p>
          <a:p>
            <a:endParaRPr lang="zh-CN" altLang="en-US" dirty="0"/>
          </a:p>
          <a:p>
            <a:r>
              <a:rPr lang="zh-CN" altLang="en-US" dirty="0"/>
              <a:t>本文工作</a:t>
            </a:r>
            <a:r>
              <a:rPr lang="en-US" altLang="zh-CN" dirty="0"/>
              <a:t>:</a:t>
            </a:r>
            <a:endParaRPr lang="zh-CN" altLang="en-US" dirty="0"/>
          </a:p>
          <a:p>
            <a:r>
              <a:rPr lang="zh-CN" altLang="en-US" dirty="0"/>
              <a:t>实现</a:t>
            </a:r>
            <a:r>
              <a:rPr lang="en-US" altLang="zh-CN" dirty="0"/>
              <a:t>FLAML</a:t>
            </a:r>
            <a:r>
              <a:rPr lang="zh-CN" altLang="en-US" dirty="0"/>
              <a:t>，它会迭代地确定学习者，超参数，样本大小和重采样策略，同时利用搜索过程中它们对成本和错误的复合影响。</a:t>
            </a:r>
          </a:p>
          <a:p>
            <a:r>
              <a:rPr lang="zh-CN" altLang="en-US" dirty="0"/>
              <a:t>分析这些因素之间的关系，并得出</a:t>
            </a:r>
            <a:r>
              <a:rPr lang="en" altLang="zh-CN" dirty="0" err="1"/>
              <a:t>AutoML</a:t>
            </a:r>
            <a:r>
              <a:rPr lang="zh-CN" altLang="en-US" dirty="0"/>
              <a:t>系统的理想特性。为了满足这些特性，整合了几种非传统的搜索策略，因为常用的策略不能充分利用多个因素的分析关系。</a:t>
            </a:r>
          </a:p>
        </p:txBody>
      </p:sp>
    </p:spTree>
    <p:extLst>
      <p:ext uri="{BB962C8B-B14F-4D97-AF65-F5344CB8AC3E}">
        <p14:creationId xmlns:p14="http://schemas.microsoft.com/office/powerpoint/2010/main" val="301826755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83667" y="764704"/>
            <a:ext cx="5958517" cy="432048"/>
          </a:xfrm>
        </p:spPr>
        <p:txBody>
          <a:bodyPr/>
          <a:lstStyle/>
          <a:p>
            <a:r>
              <a:rPr lang="en" altLang="zh-CN" sz="2000" dirty="0"/>
              <a:t>FLAML: A Fast and Lightweight </a:t>
            </a:r>
            <a:r>
              <a:rPr lang="en" altLang="zh-CN" sz="2000" dirty="0" err="1"/>
              <a:t>AutoML</a:t>
            </a:r>
            <a:r>
              <a:rPr lang="en" altLang="zh-CN" sz="2000" dirty="0"/>
              <a:t> Library</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611560" y="1484784"/>
            <a:ext cx="7902733" cy="3693319"/>
          </a:xfrm>
          <a:prstGeom prst="rect">
            <a:avLst/>
          </a:prstGeom>
          <a:noFill/>
        </p:spPr>
        <p:txBody>
          <a:bodyPr wrap="square" rtlCol="0">
            <a:spAutoFit/>
          </a:bodyPr>
          <a:lstStyle/>
          <a:p>
            <a:r>
              <a:rPr lang="zh-CN" altLang="en-US" dirty="0"/>
              <a:t>创新性：</a:t>
            </a:r>
          </a:p>
          <a:p>
            <a:r>
              <a:rPr lang="zh-CN" altLang="en-US" dirty="0"/>
              <a:t>为什么它很快速？</a:t>
            </a:r>
            <a:endParaRPr lang="en-US" altLang="zh-CN" dirty="0"/>
          </a:p>
          <a:p>
            <a:r>
              <a:rPr lang="zh-CN" altLang="en-US" dirty="0"/>
              <a:t>不止考虑</a:t>
            </a:r>
            <a:r>
              <a:rPr lang="en" altLang="zh-CN" dirty="0" err="1"/>
              <a:t>automl</a:t>
            </a:r>
            <a:r>
              <a:rPr lang="zh-CN" altLang="en-US" dirty="0"/>
              <a:t>的错误率，还考虑了一些其他参数，如模型运行的时间、模型大小等。 </a:t>
            </a:r>
          </a:p>
          <a:p>
            <a:r>
              <a:rPr lang="zh-CN" altLang="en-US" dirty="0"/>
              <a:t>为什么它又轻量？</a:t>
            </a:r>
            <a:endParaRPr lang="en-US" altLang="zh-CN" dirty="0"/>
          </a:p>
          <a:p>
            <a:r>
              <a:rPr lang="zh-CN" altLang="en-US" dirty="0"/>
              <a:t>把一些影响</a:t>
            </a:r>
            <a:r>
              <a:rPr lang="en" altLang="zh-CN" dirty="0" err="1"/>
              <a:t>automl</a:t>
            </a:r>
            <a:r>
              <a:rPr lang="zh-CN" altLang="en-US" dirty="0"/>
              <a:t>的因素抽象成几个相互影响的关键因素，并设计搜索算法，实现这个过程很轻量。</a:t>
            </a:r>
          </a:p>
          <a:p>
            <a:endParaRPr lang="en-US" altLang="zh-CN" dirty="0"/>
          </a:p>
          <a:p>
            <a:r>
              <a:rPr lang="zh-CN" altLang="en-US" dirty="0"/>
              <a:t>效果：</a:t>
            </a:r>
          </a:p>
          <a:p>
            <a:r>
              <a:rPr lang="zh-CN" altLang="en-US" dirty="0"/>
              <a:t>使用最新的开源</a:t>
            </a:r>
            <a:r>
              <a:rPr lang="en" altLang="zh-CN" dirty="0" err="1"/>
              <a:t>AutoML</a:t>
            </a:r>
            <a:r>
              <a:rPr lang="zh-CN" altLang="en-US" dirty="0"/>
              <a:t>基准加上回归基准的回归数据集进行广泛的评估。 </a:t>
            </a:r>
            <a:r>
              <a:rPr lang="en" altLang="zh-CN" dirty="0"/>
              <a:t>FLAML</a:t>
            </a:r>
            <a:r>
              <a:rPr lang="zh-CN" altLang="en-US" dirty="0"/>
              <a:t>的时间预算从一分钟到一小时不等，在预算相同或较小的大多数任务中，</a:t>
            </a:r>
            <a:r>
              <a:rPr lang="en" altLang="zh-CN" dirty="0"/>
              <a:t>FLAML</a:t>
            </a:r>
            <a:r>
              <a:rPr lang="zh-CN" altLang="en-US" dirty="0"/>
              <a:t>优于前三个开源</a:t>
            </a:r>
            <a:r>
              <a:rPr lang="en" altLang="zh-CN" dirty="0" err="1"/>
              <a:t>AutoML</a:t>
            </a:r>
            <a:r>
              <a:rPr lang="zh-CN" altLang="en-US" dirty="0"/>
              <a:t>库以及基于商业云的</a:t>
            </a:r>
            <a:r>
              <a:rPr lang="en" altLang="zh-CN" dirty="0" err="1"/>
              <a:t>AutoML</a:t>
            </a:r>
            <a:r>
              <a:rPr lang="zh-CN" altLang="en-US" dirty="0"/>
              <a:t>服务，而且利润率可观。</a:t>
            </a:r>
          </a:p>
        </p:txBody>
      </p:sp>
    </p:spTree>
    <p:extLst>
      <p:ext uri="{BB962C8B-B14F-4D97-AF65-F5344CB8AC3E}">
        <p14:creationId xmlns:p14="http://schemas.microsoft.com/office/powerpoint/2010/main" val="28008956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5961" y="548680"/>
            <a:ext cx="7569914" cy="648072"/>
          </a:xfrm>
        </p:spPr>
        <p:txBody>
          <a:bodyPr/>
          <a:lstStyle/>
          <a:p>
            <a:r>
              <a:rPr lang="en" altLang="zh-CN" sz="2000" dirty="0"/>
              <a:t>To Bridge Neural Network Design and Real-World Performance: A Behavior Study for Neural Networks</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2" y="1556792"/>
            <a:ext cx="7902733" cy="5078313"/>
          </a:xfrm>
          <a:prstGeom prst="rect">
            <a:avLst/>
          </a:prstGeom>
          <a:noFill/>
        </p:spPr>
        <p:txBody>
          <a:bodyPr wrap="square" rtlCol="0">
            <a:spAutoFit/>
          </a:bodyPr>
          <a:lstStyle/>
          <a:p>
            <a:r>
              <a:rPr lang="zh-CN" altLang="en-US" dirty="0"/>
              <a:t>任务：</a:t>
            </a:r>
            <a:endParaRPr lang="en-US" altLang="zh-CN" dirty="0"/>
          </a:p>
          <a:p>
            <a:r>
              <a:rPr lang="zh-CN" altLang="en-US" dirty="0"/>
              <a:t>了解神经网络设计空间在目标平台上的行为特征</a:t>
            </a:r>
            <a:endParaRPr lang="en-US" altLang="zh-CN" dirty="0"/>
          </a:p>
          <a:p>
            <a:endParaRPr lang="en-US" altLang="zh-CN" dirty="0"/>
          </a:p>
          <a:p>
            <a:r>
              <a:rPr lang="zh-CN" altLang="en-US" dirty="0"/>
              <a:t>动机：</a:t>
            </a:r>
          </a:p>
          <a:p>
            <a:r>
              <a:rPr lang="zh-CN" altLang="en-US" dirty="0"/>
              <a:t>仅仅用计算量来限制并不能保证实际部署的运行效率 </a:t>
            </a:r>
          </a:p>
          <a:p>
            <a:r>
              <a:rPr lang="zh-CN" altLang="en-US" dirty="0"/>
              <a:t>当前仅仅用计算或访存量作为高效模型设计的指标是不合理的，并不能保证实际部署的运行效率 。每个部署框架都有不同的特性，高效算法设计必须考虑目标平台的特性，才能取得最好的性能。</a:t>
            </a:r>
          </a:p>
          <a:p>
            <a:endParaRPr lang="en-US" altLang="zh-CN" dirty="0"/>
          </a:p>
          <a:p>
            <a:r>
              <a:rPr lang="zh-CN" altLang="en-US" dirty="0"/>
              <a:t>本文工作：</a:t>
            </a:r>
            <a:endParaRPr lang="en-US" altLang="zh-CN" dirty="0"/>
          </a:p>
          <a:p>
            <a:r>
              <a:rPr lang="zh-CN" altLang="en-US" dirty="0"/>
              <a:t>提出</a:t>
            </a:r>
            <a:r>
              <a:rPr lang="en-US" altLang="zh-CN" dirty="0"/>
              <a:t>7</a:t>
            </a:r>
            <a:r>
              <a:rPr lang="zh-CN" altLang="en-US" dirty="0"/>
              <a:t>个改进神经网络的策略</a:t>
            </a:r>
            <a:endParaRPr lang="en-US" altLang="zh-CN" dirty="0"/>
          </a:p>
          <a:p>
            <a:endParaRPr lang="en-US" altLang="zh-CN" dirty="0"/>
          </a:p>
          <a:p>
            <a:r>
              <a:rPr lang="zh-CN" altLang="en-US" dirty="0"/>
              <a:t>结果</a:t>
            </a:r>
            <a:r>
              <a:rPr lang="en-US" altLang="zh-CN" dirty="0"/>
              <a:t>:</a:t>
            </a:r>
            <a:endParaRPr lang="zh-CN" altLang="en-US" dirty="0"/>
          </a:p>
          <a:p>
            <a:r>
              <a:rPr lang="zh-CN" altLang="en-US" dirty="0"/>
              <a:t>研究员们提出了一个针对深度学习算法设计空间的数据集，通过在七种有代表性的边缘端侧推理平台上评估该数据集，发现了七个行为特征，并对每一个提出了相应的启发策略来改进高效的神经网络设计。案例研究表明，通过应用这些策略，通道剪枝和 </a:t>
            </a:r>
            <a:r>
              <a:rPr lang="en" altLang="zh-CN" dirty="0"/>
              <a:t>NAS </a:t>
            </a:r>
            <a:r>
              <a:rPr lang="zh-CN" altLang="en-US" dirty="0"/>
              <a:t>的搜索空间可被大幅度减少。</a:t>
            </a:r>
          </a:p>
          <a:p>
            <a:endParaRPr lang="en-US" altLang="zh-CN" dirty="0"/>
          </a:p>
        </p:txBody>
      </p:sp>
    </p:spTree>
    <p:extLst>
      <p:ext uri="{BB962C8B-B14F-4D97-AF65-F5344CB8AC3E}">
        <p14:creationId xmlns:p14="http://schemas.microsoft.com/office/powerpoint/2010/main" val="180940997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5961" y="548680"/>
            <a:ext cx="7569914" cy="648072"/>
          </a:xfrm>
        </p:spPr>
        <p:txBody>
          <a:bodyPr/>
          <a:lstStyle/>
          <a:p>
            <a:r>
              <a:rPr lang="en" altLang="zh-CN" sz="2000" dirty="0"/>
              <a:t>To Bridge Neural Network Design and Real-World Performance: A Behavior Study for Neural Networks</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1" y="1484784"/>
            <a:ext cx="7902733" cy="5016758"/>
          </a:xfrm>
          <a:prstGeom prst="rect">
            <a:avLst/>
          </a:prstGeom>
          <a:noFill/>
        </p:spPr>
        <p:txBody>
          <a:bodyPr wrap="square" rtlCol="0">
            <a:spAutoFit/>
          </a:bodyPr>
          <a:lstStyle/>
          <a:p>
            <a:r>
              <a:rPr lang="zh-CN" altLang="en-US" sz="1600" b="1" dirty="0"/>
              <a:t>增加卷积通道数一定会增加推理延迟吗</a:t>
            </a:r>
            <a:r>
              <a:rPr lang="zh-CN" altLang="en-US" sz="1600" dirty="0"/>
              <a:t> </a:t>
            </a:r>
          </a:p>
          <a:p>
            <a:r>
              <a:rPr lang="zh-CN" altLang="en-US" sz="1600" dirty="0"/>
              <a:t>发现一：除 </a:t>
            </a:r>
            <a:r>
              <a:rPr lang="en" altLang="zh-CN" sz="1600" dirty="0"/>
              <a:t>KPU </a:t>
            </a:r>
            <a:r>
              <a:rPr lang="zh-CN" altLang="en-US" sz="1600" dirty="0"/>
              <a:t>外，随着输出通道数的增加，卷积延时在推理平台上以阶梯式增加 </a:t>
            </a:r>
          </a:p>
          <a:p>
            <a:r>
              <a:rPr lang="zh-CN" altLang="en-US" sz="1600" b="1" dirty="0"/>
              <a:t>每个网络模块在不同平台上有相似的相对时延吗？</a:t>
            </a:r>
            <a:r>
              <a:rPr lang="zh-CN" altLang="en-US" sz="1600" dirty="0"/>
              <a:t> </a:t>
            </a:r>
          </a:p>
          <a:p>
            <a:r>
              <a:rPr lang="zh-CN" altLang="en-US" sz="1600" dirty="0"/>
              <a:t>发现二：一个网络模块的相对延时在不同推理平台上差异很大。除了在 </a:t>
            </a:r>
            <a:r>
              <a:rPr lang="en" altLang="zh-CN" sz="1600" dirty="0"/>
              <a:t>CPU </a:t>
            </a:r>
            <a:r>
              <a:rPr lang="zh-CN" altLang="en-US" sz="1600" dirty="0"/>
              <a:t>上，非卷积算子可能会极大地拖慢推理速度 </a:t>
            </a:r>
          </a:p>
          <a:p>
            <a:r>
              <a:rPr lang="zh-CN" altLang="en-US" sz="1600" b="1" dirty="0"/>
              <a:t>激活函数对时延影响很小吗？</a:t>
            </a:r>
            <a:r>
              <a:rPr lang="zh-CN" altLang="en-US" sz="1600" dirty="0"/>
              <a:t> </a:t>
            </a:r>
          </a:p>
          <a:p>
            <a:r>
              <a:rPr lang="zh-CN" altLang="en-US" sz="1600" dirty="0"/>
              <a:t>发现三：只有 </a:t>
            </a:r>
            <a:r>
              <a:rPr lang="en" altLang="zh-CN" sz="1600" dirty="0" err="1"/>
              <a:t>ReLU</a:t>
            </a:r>
            <a:r>
              <a:rPr lang="en" altLang="zh-CN" sz="1600" dirty="0"/>
              <a:t> </a:t>
            </a:r>
            <a:r>
              <a:rPr lang="zh-CN" altLang="en-US" sz="1600" dirty="0"/>
              <a:t>和 </a:t>
            </a:r>
            <a:r>
              <a:rPr lang="en" altLang="zh-CN" sz="1600" dirty="0"/>
              <a:t>ReLU6 </a:t>
            </a:r>
            <a:r>
              <a:rPr lang="zh-CN" altLang="en-US" sz="1600" dirty="0"/>
              <a:t>的延时在每个推理平台上可以忽略。</a:t>
            </a:r>
            <a:r>
              <a:rPr lang="en" altLang="zh-CN" sz="1600" dirty="0" err="1"/>
              <a:t>HardSwish</a:t>
            </a:r>
            <a:r>
              <a:rPr lang="en" altLang="zh-CN" sz="1600" dirty="0"/>
              <a:t> </a:t>
            </a:r>
            <a:r>
              <a:rPr lang="zh-CN" altLang="en-US" sz="1600" dirty="0"/>
              <a:t>只在 </a:t>
            </a:r>
            <a:r>
              <a:rPr lang="en" altLang="zh-CN" sz="1600" dirty="0"/>
              <a:t>CPU </a:t>
            </a:r>
            <a:r>
              <a:rPr lang="zh-CN" altLang="en-US" sz="1600" dirty="0"/>
              <a:t>和 </a:t>
            </a:r>
            <a:r>
              <a:rPr lang="en" altLang="zh-CN" sz="1600" dirty="0"/>
              <a:t>GPU </a:t>
            </a:r>
            <a:r>
              <a:rPr lang="zh-CN" altLang="en-US" sz="1600" dirty="0"/>
              <a:t>上可忽略。除了 </a:t>
            </a:r>
            <a:r>
              <a:rPr lang="en" altLang="zh-CN" sz="1600" dirty="0"/>
              <a:t>KPU</a:t>
            </a:r>
            <a:r>
              <a:rPr lang="zh-CN" altLang="en" sz="1600" dirty="0"/>
              <a:t>，</a:t>
            </a:r>
            <a:r>
              <a:rPr lang="en" altLang="zh-CN" sz="1600" dirty="0"/>
              <a:t>Swish </a:t>
            </a:r>
            <a:r>
              <a:rPr lang="zh-CN" altLang="en-US" sz="1600" dirty="0"/>
              <a:t>激活函数在各个推理平台上都会显著增加推理延时 </a:t>
            </a:r>
          </a:p>
          <a:p>
            <a:r>
              <a:rPr lang="zh-CN" altLang="en-US" sz="1600" b="1" dirty="0"/>
              <a:t>用小卷积核可以极大减少时延吗？</a:t>
            </a:r>
            <a:r>
              <a:rPr lang="zh-CN" altLang="en-US" sz="1600" dirty="0"/>
              <a:t> </a:t>
            </a:r>
          </a:p>
          <a:p>
            <a:r>
              <a:rPr lang="zh-CN" altLang="en-US" sz="1600" dirty="0"/>
              <a:t>发现四：随着内核尺寸的增加，除了 </a:t>
            </a:r>
            <a:r>
              <a:rPr lang="en" altLang="zh-CN" sz="1600" dirty="0"/>
              <a:t>CPU</a:t>
            </a:r>
            <a:r>
              <a:rPr lang="zh-CN" altLang="en" sz="1600" dirty="0"/>
              <a:t>、</a:t>
            </a:r>
            <a:r>
              <a:rPr lang="en" altLang="zh-CN" sz="1600" dirty="0"/>
              <a:t>GPU </a:t>
            </a:r>
            <a:r>
              <a:rPr lang="zh-CN" altLang="en-US" sz="1600" dirty="0"/>
              <a:t>和 </a:t>
            </a:r>
            <a:r>
              <a:rPr lang="en" altLang="zh-CN" sz="1600" dirty="0"/>
              <a:t>Edge TPU </a:t>
            </a:r>
            <a:r>
              <a:rPr lang="zh-CN" altLang="en-US" sz="1600" dirty="0"/>
              <a:t>的 </a:t>
            </a:r>
            <a:r>
              <a:rPr lang="en" altLang="zh-CN" sz="1600" dirty="0" err="1"/>
              <a:t>DWConv</a:t>
            </a:r>
            <a:r>
              <a:rPr lang="zh-CN" altLang="en" sz="1600" dirty="0"/>
              <a:t>，</a:t>
            </a:r>
            <a:r>
              <a:rPr lang="en" altLang="zh-CN" sz="1600" dirty="0"/>
              <a:t>Conv </a:t>
            </a:r>
            <a:r>
              <a:rPr lang="zh-CN" altLang="en-US" sz="1600" dirty="0"/>
              <a:t>和 </a:t>
            </a:r>
            <a:r>
              <a:rPr lang="en" altLang="zh-CN" sz="1600" dirty="0" err="1"/>
              <a:t>DWConv</a:t>
            </a:r>
            <a:r>
              <a:rPr lang="en" altLang="zh-CN" sz="1600" dirty="0"/>
              <a:t> </a:t>
            </a:r>
            <a:r>
              <a:rPr lang="zh-CN" altLang="en-US" sz="1600" dirty="0"/>
              <a:t>延时的增加都远小于计算量的增加。 </a:t>
            </a:r>
          </a:p>
          <a:p>
            <a:r>
              <a:rPr lang="zh-CN" altLang="en-US" sz="1600" b="1" dirty="0"/>
              <a:t>使用低数据精度会在保证模型精度可接受的情况下相应地减少时延吗？</a:t>
            </a:r>
            <a:r>
              <a:rPr lang="zh-CN" altLang="en-US" sz="1600" dirty="0"/>
              <a:t> </a:t>
            </a:r>
          </a:p>
          <a:p>
            <a:r>
              <a:rPr lang="zh-CN" altLang="en-US" sz="1600" dirty="0"/>
              <a:t>发现五：在 </a:t>
            </a:r>
            <a:r>
              <a:rPr lang="en" altLang="zh-CN" sz="1600" dirty="0"/>
              <a:t>NPU </a:t>
            </a:r>
            <a:r>
              <a:rPr lang="zh-CN" altLang="en-US" sz="1600" dirty="0"/>
              <a:t>上应用 </a:t>
            </a:r>
            <a:r>
              <a:rPr lang="en" altLang="zh-CN" sz="1600" dirty="0"/>
              <a:t>INT8 </a:t>
            </a:r>
            <a:r>
              <a:rPr lang="zh-CN" altLang="en-US" sz="1600" dirty="0"/>
              <a:t>相较于 </a:t>
            </a:r>
            <a:r>
              <a:rPr lang="en" altLang="zh-CN" sz="1600" dirty="0"/>
              <a:t>FP16 </a:t>
            </a:r>
            <a:r>
              <a:rPr lang="zh-CN" altLang="en-US" sz="1600" dirty="0"/>
              <a:t>能获得</a:t>
            </a:r>
            <a:r>
              <a:rPr lang="en-US" altLang="zh-CN" sz="1600" dirty="0"/>
              <a:t>11</a:t>
            </a:r>
            <a:r>
              <a:rPr lang="zh-CN" altLang="en-US" sz="1600" dirty="0"/>
              <a:t>倍的加速比（除了 </a:t>
            </a:r>
            <a:r>
              <a:rPr lang="en" altLang="zh-CN" sz="1600" dirty="0"/>
              <a:t>MobileNetV3 </a:t>
            </a:r>
            <a:r>
              <a:rPr lang="zh-CN" altLang="en-US" sz="1600" dirty="0"/>
              <a:t>只有</a:t>
            </a:r>
            <a:r>
              <a:rPr lang="en-US" altLang="zh-CN" sz="1600" dirty="0"/>
              <a:t>2.5</a:t>
            </a:r>
            <a:r>
              <a:rPr lang="zh-CN" altLang="en-US" sz="1600" dirty="0"/>
              <a:t>的加速比）。然而，在 </a:t>
            </a:r>
            <a:r>
              <a:rPr lang="en" altLang="zh-CN" sz="1600" dirty="0"/>
              <a:t>CPU </a:t>
            </a:r>
            <a:r>
              <a:rPr lang="zh-CN" altLang="en-US" sz="1600" dirty="0"/>
              <a:t>上，</a:t>
            </a:r>
            <a:r>
              <a:rPr lang="en" altLang="zh-CN" sz="1600" dirty="0"/>
              <a:t>INT8 </a:t>
            </a:r>
            <a:r>
              <a:rPr lang="zh-CN" altLang="en-US" sz="1600" dirty="0"/>
              <a:t>相较于 </a:t>
            </a:r>
            <a:r>
              <a:rPr lang="en" altLang="zh-CN" sz="1600" dirty="0"/>
              <a:t>FP32 </a:t>
            </a:r>
            <a:r>
              <a:rPr lang="zh-CN" altLang="en-US" sz="1600" dirty="0"/>
              <a:t>的加速比小于</a:t>
            </a:r>
            <a:r>
              <a:rPr lang="en-US" altLang="zh-CN" sz="1600" dirty="0"/>
              <a:t>3.6</a:t>
            </a:r>
            <a:r>
              <a:rPr lang="zh-CN" altLang="en-US" sz="1600" dirty="0"/>
              <a:t>。 </a:t>
            </a:r>
          </a:p>
          <a:p>
            <a:r>
              <a:rPr lang="zh-CN" altLang="en-US" sz="1600" dirty="0"/>
              <a:t>发现六： </a:t>
            </a:r>
            <a:r>
              <a:rPr lang="en" altLang="zh-CN" sz="1600" dirty="0"/>
              <a:t>INT8 </a:t>
            </a:r>
            <a:r>
              <a:rPr lang="zh-CN" altLang="en-US" sz="1600" dirty="0"/>
              <a:t>会在许多模型上显著降低推理精度。 </a:t>
            </a:r>
          </a:p>
          <a:p>
            <a:r>
              <a:rPr lang="zh-CN" altLang="en-US" sz="1600" b="1" dirty="0"/>
              <a:t>各个推理平台的横向比较是怎样的？</a:t>
            </a:r>
            <a:r>
              <a:rPr lang="zh-CN" altLang="en-US" sz="1600" dirty="0"/>
              <a:t> </a:t>
            </a:r>
          </a:p>
          <a:p>
            <a:r>
              <a:rPr lang="zh-CN" altLang="en-US" sz="1600" dirty="0"/>
              <a:t>发现七：考虑到对神经网络模型的支持程度，特别是对新模型的支持程度，</a:t>
            </a:r>
            <a:r>
              <a:rPr lang="en" altLang="zh-CN" sz="1600" dirty="0"/>
              <a:t>CPU </a:t>
            </a:r>
            <a:r>
              <a:rPr lang="zh-CN" altLang="en-US" sz="1600" dirty="0"/>
              <a:t>平台是最好的选择。考虑到延时和能耗，以及对基础的流行的神经网络模型的支持，</a:t>
            </a:r>
            <a:r>
              <a:rPr lang="en" altLang="zh-CN" sz="1600" dirty="0"/>
              <a:t>Edge TPU </a:t>
            </a:r>
            <a:r>
              <a:rPr lang="zh-CN" altLang="en-US" sz="1600" dirty="0"/>
              <a:t>和 </a:t>
            </a:r>
            <a:r>
              <a:rPr lang="en" altLang="zh-CN" sz="1600" dirty="0"/>
              <a:t>NPU </a:t>
            </a:r>
            <a:r>
              <a:rPr lang="zh-CN" altLang="en-US" sz="1600" dirty="0"/>
              <a:t>是最好的选择。</a:t>
            </a:r>
          </a:p>
        </p:txBody>
      </p:sp>
    </p:spTree>
    <p:extLst>
      <p:ext uri="{BB962C8B-B14F-4D97-AF65-F5344CB8AC3E}">
        <p14:creationId xmlns:p14="http://schemas.microsoft.com/office/powerpoint/2010/main" val="40257576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5960" y="476672"/>
            <a:ext cx="7569914" cy="648072"/>
          </a:xfrm>
        </p:spPr>
        <p:txBody>
          <a:bodyPr/>
          <a:lstStyle/>
          <a:p>
            <a:r>
              <a:rPr lang="en" altLang="zh-CN" sz="2000" dirty="0"/>
              <a:t>SWIFT FOR TENSOR FLOW: A PORTABLE , FLEXIBLE PLATFORM FOR DEEP LEARNING</a:t>
            </a:r>
          </a:p>
        </p:txBody>
      </p:sp>
      <p:sp>
        <p:nvSpPr>
          <p:cNvPr id="3" name="文本框 2">
            <a:extLst>
              <a:ext uri="{FF2B5EF4-FFF2-40B4-BE49-F238E27FC236}">
                <a16:creationId xmlns:a16="http://schemas.microsoft.com/office/drawing/2014/main" id="{ED48B111-82DF-1C42-BF1B-A942DE14AE5F}"/>
              </a:ext>
            </a:extLst>
          </p:cNvPr>
          <p:cNvSpPr txBox="1"/>
          <p:nvPr/>
        </p:nvSpPr>
        <p:spPr>
          <a:xfrm>
            <a:off x="539550" y="1844824"/>
            <a:ext cx="7902733" cy="1077218"/>
          </a:xfrm>
          <a:prstGeom prst="rect">
            <a:avLst/>
          </a:prstGeom>
          <a:noFill/>
        </p:spPr>
        <p:txBody>
          <a:bodyPr wrap="square" rtlCol="0">
            <a:spAutoFit/>
          </a:bodyPr>
          <a:lstStyle/>
          <a:p>
            <a:r>
              <a:rPr lang="en" altLang="zh-CN" sz="1600" dirty="0"/>
              <a:t>Swift for TensorFlow</a:t>
            </a:r>
            <a:r>
              <a:rPr lang="zh-CN" altLang="en-US" sz="1600" dirty="0"/>
              <a:t>是一个深度学习平台，可以从移动设备扩展到数据中心的硬件加速器集群。它结合了一个语言集成的自动微分系统和多个张量实现在一个面向可变值语义的现代提前编译语言中。该平台已在</a:t>
            </a:r>
            <a:r>
              <a:rPr lang="en-US" altLang="zh-CN" sz="1600" dirty="0"/>
              <a:t>30</a:t>
            </a:r>
            <a:r>
              <a:rPr lang="zh-CN" altLang="en-US" sz="1600" dirty="0"/>
              <a:t>多个深度学习模型中得到验证，并已在数据中心和移动应用程序中得到应用。</a:t>
            </a:r>
            <a:endParaRPr lang="zh-CN" altLang="en-US" sz="1600" dirty="0">
              <a:effectLst/>
            </a:endParaRPr>
          </a:p>
        </p:txBody>
      </p:sp>
    </p:spTree>
    <p:extLst>
      <p:ext uri="{BB962C8B-B14F-4D97-AF65-F5344CB8AC3E}">
        <p14:creationId xmlns:p14="http://schemas.microsoft.com/office/powerpoint/2010/main" val="5360762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31640" y="404664"/>
            <a:ext cx="5958517" cy="792088"/>
          </a:xfrm>
        </p:spPr>
        <p:txBody>
          <a:bodyPr/>
          <a:lstStyle/>
          <a:p>
            <a:r>
              <a:rPr lang="en" altLang="zh-CN" sz="2000" dirty="0"/>
              <a:t>Towards Scalable Distributed Training of Deep Learning on Public Cloud Clusters</a:t>
            </a:r>
            <a:endParaRPr lang="en" altLang="zh-CN" sz="2000" dirty="0">
              <a:effectLst/>
            </a:endParaRPr>
          </a:p>
        </p:txBody>
      </p:sp>
      <p:sp>
        <p:nvSpPr>
          <p:cNvPr id="3" name="文本框 2">
            <a:extLst>
              <a:ext uri="{FF2B5EF4-FFF2-40B4-BE49-F238E27FC236}">
                <a16:creationId xmlns:a16="http://schemas.microsoft.com/office/drawing/2014/main" id="{ED48B111-82DF-1C42-BF1B-A942DE14AE5F}"/>
              </a:ext>
            </a:extLst>
          </p:cNvPr>
          <p:cNvSpPr txBox="1"/>
          <p:nvPr/>
        </p:nvSpPr>
        <p:spPr>
          <a:xfrm>
            <a:off x="467544" y="1340768"/>
            <a:ext cx="7902733" cy="5355312"/>
          </a:xfrm>
          <a:prstGeom prst="rect">
            <a:avLst/>
          </a:prstGeom>
          <a:noFill/>
        </p:spPr>
        <p:txBody>
          <a:bodyPr wrap="square" rtlCol="0">
            <a:spAutoFit/>
          </a:bodyPr>
          <a:lstStyle/>
          <a:p>
            <a:r>
              <a:rPr lang="zh-CN" altLang="en-US" dirty="0"/>
              <a:t>任务：</a:t>
            </a:r>
            <a:endParaRPr lang="en-US" altLang="zh-CN" dirty="0"/>
          </a:p>
          <a:p>
            <a:r>
              <a:rPr lang="zh-CN" altLang="en-US" dirty="0"/>
              <a:t>在公共云集群上进行深度学习的可扩展分布式训练</a:t>
            </a:r>
          </a:p>
          <a:p>
            <a:endParaRPr lang="en-US" altLang="zh-CN" dirty="0"/>
          </a:p>
          <a:p>
            <a:r>
              <a:rPr lang="zh-CN" altLang="en-US" dirty="0"/>
              <a:t>动机：</a:t>
            </a:r>
          </a:p>
          <a:p>
            <a:r>
              <a:rPr lang="zh-CN" altLang="en-US" dirty="0"/>
              <a:t>在公共云集群上，实例间的互连带宽较低，传统的分布式训练系统不能很好地扩展到大规模模型的训练上。 </a:t>
            </a:r>
          </a:p>
          <a:p>
            <a:r>
              <a:rPr lang="zh-CN" altLang="en-US" dirty="0"/>
              <a:t>在训练深度学习的模型时，每一个迭代都需要分布的</a:t>
            </a:r>
            <a:r>
              <a:rPr lang="en" altLang="zh-CN" dirty="0"/>
              <a:t>workers</a:t>
            </a:r>
            <a:r>
              <a:rPr lang="zh-CN" altLang="en-US" dirty="0"/>
              <a:t>进行梯度的聚合，这就需要</a:t>
            </a:r>
            <a:r>
              <a:rPr lang="en" altLang="zh-CN" dirty="0"/>
              <a:t>GPUs</a:t>
            </a:r>
            <a:r>
              <a:rPr lang="zh-CN" altLang="en-US" dirty="0"/>
              <a:t>至今的通信。虽然已有的参数服务器或</a:t>
            </a:r>
            <a:r>
              <a:rPr lang="en" altLang="zh-CN" dirty="0"/>
              <a:t>All-Reduce</a:t>
            </a:r>
            <a:r>
              <a:rPr lang="zh-CN" altLang="en-US" dirty="0"/>
              <a:t>操作可以实现梯度的聚合，但和</a:t>
            </a:r>
            <a:r>
              <a:rPr lang="en" altLang="zh-CN" dirty="0"/>
              <a:t>GPU</a:t>
            </a:r>
            <a:r>
              <a:rPr lang="zh-CN" altLang="en-US" dirty="0"/>
              <a:t>的计算时间相比，梯度聚合所引入的通信开销更高。</a:t>
            </a:r>
          </a:p>
          <a:p>
            <a:endParaRPr lang="en-US" altLang="zh-CN" dirty="0"/>
          </a:p>
          <a:p>
            <a:r>
              <a:rPr lang="zh-CN" altLang="en-US" dirty="0"/>
              <a:t>现有方法：</a:t>
            </a:r>
          </a:p>
          <a:p>
            <a:pPr marL="285750" indent="-285750">
              <a:buFont typeface="Wingdings" pitchFamily="2" charset="2"/>
              <a:buChar char="Ø"/>
            </a:pPr>
            <a:r>
              <a:rPr lang="zh-CN" altLang="en-US" dirty="0"/>
              <a:t>为</a:t>
            </a:r>
            <a:r>
              <a:rPr lang="en" altLang="zh-CN" dirty="0"/>
              <a:t>All-Reduce</a:t>
            </a:r>
            <a:r>
              <a:rPr lang="zh-CN" altLang="en-US" dirty="0"/>
              <a:t>集合提供针对不同环境的性能优化。 </a:t>
            </a:r>
          </a:p>
          <a:p>
            <a:pPr marL="285750" indent="-285750">
              <a:buFont typeface="Wingdings" pitchFamily="2" charset="2"/>
              <a:buChar char="Ø"/>
            </a:pPr>
            <a:r>
              <a:rPr lang="zh-CN" altLang="en-US" dirty="0"/>
              <a:t>使用梯度压缩技术以减少通信流量，同时最小化精度损失。 </a:t>
            </a:r>
          </a:p>
          <a:p>
            <a:r>
              <a:rPr lang="en" altLang="zh-CN" dirty="0"/>
              <a:t>top-k</a:t>
            </a:r>
            <a:r>
              <a:rPr lang="zh-CN" altLang="en-US" dirty="0"/>
              <a:t>稀疏算法可以仅向他人发送一小部分的信息，同时对收敛的影响不大。 </a:t>
            </a:r>
          </a:p>
          <a:p>
            <a:r>
              <a:rPr lang="zh-CN" altLang="en-US" dirty="0"/>
              <a:t>然而，与</a:t>
            </a:r>
            <a:r>
              <a:rPr lang="en" altLang="zh-CN" dirty="0"/>
              <a:t>All-Reduce</a:t>
            </a:r>
            <a:r>
              <a:rPr lang="zh-CN" altLang="en-US" dirty="0"/>
              <a:t>相比，</a:t>
            </a:r>
            <a:r>
              <a:rPr lang="en" altLang="zh-CN" dirty="0"/>
              <a:t>top-k</a:t>
            </a:r>
            <a:r>
              <a:rPr lang="zh-CN" altLang="en-US" dirty="0"/>
              <a:t>稀疏化实现真正的性能增益并非易事，原因主要有两个： </a:t>
            </a:r>
          </a:p>
          <a:p>
            <a:r>
              <a:rPr lang="zh-CN" altLang="en-US" dirty="0"/>
              <a:t>（</a:t>
            </a:r>
            <a:r>
              <a:rPr lang="en-US" altLang="zh-CN" dirty="0"/>
              <a:t>1</a:t>
            </a:r>
            <a:r>
              <a:rPr lang="zh-CN" altLang="en-US" dirty="0"/>
              <a:t>）</a:t>
            </a:r>
            <a:r>
              <a:rPr lang="en" altLang="zh-CN" dirty="0"/>
              <a:t>top-k</a:t>
            </a:r>
            <a:r>
              <a:rPr lang="zh-CN" altLang="en-US" dirty="0"/>
              <a:t>的选择在</a:t>
            </a:r>
            <a:r>
              <a:rPr lang="en" altLang="zh-CN" dirty="0"/>
              <a:t>GPU</a:t>
            </a:r>
            <a:r>
              <a:rPr lang="zh-CN" altLang="en-US" dirty="0"/>
              <a:t>上非常低效； </a:t>
            </a:r>
          </a:p>
          <a:p>
            <a:r>
              <a:rPr lang="zh-CN" altLang="en-US" dirty="0"/>
              <a:t>（</a:t>
            </a:r>
            <a:r>
              <a:rPr lang="en-US" altLang="zh-CN" dirty="0"/>
              <a:t>2</a:t>
            </a:r>
            <a:r>
              <a:rPr lang="zh-CN" altLang="en-US" dirty="0"/>
              <a:t>）稀疏化的通讯通常需要</a:t>
            </a:r>
            <a:r>
              <a:rPr lang="en" altLang="zh-CN" dirty="0"/>
              <a:t>All-Gather</a:t>
            </a:r>
            <a:r>
              <a:rPr lang="zh-CN" altLang="en-US" dirty="0"/>
              <a:t>操作，这一操作在公用</a:t>
            </a:r>
            <a:r>
              <a:rPr lang="en" altLang="zh-CN" dirty="0"/>
              <a:t>GPU</a:t>
            </a:r>
            <a:r>
              <a:rPr lang="zh-CN" altLang="en-US" dirty="0"/>
              <a:t>集群上性能很低。</a:t>
            </a:r>
          </a:p>
        </p:txBody>
      </p:sp>
    </p:spTree>
    <p:extLst>
      <p:ext uri="{BB962C8B-B14F-4D97-AF65-F5344CB8AC3E}">
        <p14:creationId xmlns:p14="http://schemas.microsoft.com/office/powerpoint/2010/main" val="751756623"/>
      </p:ext>
    </p:extLst>
  </p:cSld>
  <p:clrMapOvr>
    <a:masterClrMapping/>
  </p:clrMapOvr>
  <p:transition spd="med"/>
</p:sld>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4434</TotalTime>
  <Words>2218</Words>
  <Application>Microsoft Macintosh PowerPoint</Application>
  <PresentationFormat>全屏显示(4:3)</PresentationFormat>
  <Paragraphs>161</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微软雅黑</vt:lpstr>
      <vt:lpstr>Arial</vt:lpstr>
      <vt:lpstr>Calibri</vt:lpstr>
      <vt:lpstr>Times New Roman</vt:lpstr>
      <vt:lpstr>Wingdings</vt:lpstr>
      <vt:lpstr>模板 中国科学院信息工程研究所PPT模板</vt:lpstr>
      <vt:lpstr>PowerPoint 演示文稿</vt:lpstr>
      <vt:lpstr>Amazon SageMaker Debugger: A System for Real-Time Insights into Machine Learning Model Training</vt:lpstr>
      <vt:lpstr>Amazon SageMaker Debugger: A System for Real-Time Insights into Machine Learning Model Training</vt:lpstr>
      <vt:lpstr>FLAML: A Fast and Lightweight AutoML Library</vt:lpstr>
      <vt:lpstr>FLAML: A Fast and Lightweight AutoML Library</vt:lpstr>
      <vt:lpstr>To Bridge Neural Network Design and Real-World Performance: A Behavior Study for Neural Networks</vt:lpstr>
      <vt:lpstr>To Bridge Neural Network Design and Real-World Performance: A Behavior Study for Neural Networks</vt:lpstr>
      <vt:lpstr>SWIFT FOR TENSOR FLOW: A PORTABLE , FLEXIBLE PLATFORM FOR DEEP LEARNING</vt:lpstr>
      <vt:lpstr>Towards Scalable Distributed Training of Deep Learning on Public Cloud Clusters</vt:lpstr>
      <vt:lpstr>Towards Scalable Distributed Training of Deep Learning on Public Cloud Clusters</vt:lpstr>
      <vt:lpstr>Understanding and Improving Failure Tolerant Training for Deep Learning Recommendation with Partial Recovery</vt:lpstr>
      <vt:lpstr>Understanding and Improving Failure Tolerant Training for Deep Learning Recommendation with Partial Recovery</vt:lpstr>
      <vt:lpstr> Wavelet: Efficient DNN Training with Tick-Tock Scheduling</vt:lpstr>
      <vt:lpstr> Wavelet: Efficient DNN Training with Tick-Tock Scheduling</vt:lpstr>
      <vt:lpstr> Pipelined Backpropagation at Scale: Training Large Models without Batches</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dc:creator>
  <cp:lastModifiedBy>Microsoft Office User</cp:lastModifiedBy>
  <cp:revision>1474</cp:revision>
  <dcterms:created xsi:type="dcterms:W3CDTF">2012-06-15T07:17:00Z</dcterms:created>
  <dcterms:modified xsi:type="dcterms:W3CDTF">2021-05-12T07:54:24Z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