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881" r:id="rId2"/>
  </p:sldMasterIdLst>
  <p:notesMasterIdLst>
    <p:notesMasterId r:id="rId28"/>
  </p:notesMasterIdLst>
  <p:sldIdLst>
    <p:sldId id="288" r:id="rId3"/>
    <p:sldId id="289" r:id="rId4"/>
    <p:sldId id="360" r:id="rId5"/>
    <p:sldId id="347" r:id="rId6"/>
    <p:sldId id="334" r:id="rId7"/>
    <p:sldId id="345" r:id="rId8"/>
    <p:sldId id="348" r:id="rId9"/>
    <p:sldId id="341" r:id="rId10"/>
    <p:sldId id="346" r:id="rId11"/>
    <p:sldId id="290" r:id="rId12"/>
    <p:sldId id="349" r:id="rId13"/>
    <p:sldId id="323" r:id="rId14"/>
    <p:sldId id="320" r:id="rId15"/>
    <p:sldId id="342" r:id="rId16"/>
    <p:sldId id="343" r:id="rId17"/>
    <p:sldId id="358" r:id="rId18"/>
    <p:sldId id="352" r:id="rId19"/>
    <p:sldId id="355" r:id="rId20"/>
    <p:sldId id="356" r:id="rId21"/>
    <p:sldId id="350" r:id="rId22"/>
    <p:sldId id="339" r:id="rId23"/>
    <p:sldId id="327" r:id="rId24"/>
    <p:sldId id="351" r:id="rId25"/>
    <p:sldId id="326" r:id="rId26"/>
    <p:sldId id="31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EA4"/>
    <a:srgbClr val="CD80FC"/>
    <a:srgbClr val="9B04FA"/>
    <a:srgbClr val="B443FB"/>
    <a:srgbClr val="405888"/>
    <a:srgbClr val="002060"/>
    <a:srgbClr val="D9D9D9"/>
    <a:srgbClr val="7E8FA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132" autoAdjust="0"/>
    <p:restoredTop sz="98330" autoAdjust="0"/>
  </p:normalViewPr>
  <p:slideViewPr>
    <p:cSldViewPr>
      <p:cViewPr varScale="1">
        <p:scale>
          <a:sx n="70" d="100"/>
          <a:sy n="70" d="100"/>
        </p:scale>
        <p:origin x="-1524" y="-108"/>
      </p:cViewPr>
      <p:guideLst>
        <p:guide orient="horz" pos="2400"/>
        <p:guide pos="26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fld id="{101F133B-EC85-4BDF-BDE8-0C38B2E3023A}" type="datetimeFigureOut">
              <a:rPr lang="zh-CN" altLang="en-US"/>
              <a:pPr>
                <a:defRPr/>
              </a:pPr>
              <a:t>2020/6/19</a:t>
            </a:fld>
            <a:endParaRPr lang="zh-CN" altLang="en-US"/>
          </a:p>
        </p:txBody>
      </p:sp>
      <p:sp>
        <p:nvSpPr>
          <p:cNvPr id="378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317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A2F55CB-37F2-4B50-96EB-694004304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89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A1791E-3B2E-4AD2-8224-5066B91581E9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B60750-EBA3-4C7C-B3ED-8D3741C88BA4}" type="slidenum">
              <a:rPr lang="en-US" altLang="zh-CN" smtClean="0">
                <a:latin typeface="微软雅黑" pitchFamily="34" charset="-122"/>
              </a:rPr>
              <a:pPr/>
              <a:t>10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3F4379-0078-44FD-BF18-06ED156981A9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07F813-9BF6-4019-AEAE-5D68292CB581}" type="slidenum">
              <a:rPr lang="en-US" altLang="zh-CN" smtClean="0">
                <a:latin typeface="微软雅黑" pitchFamily="34" charset="-122"/>
              </a:rPr>
              <a:pPr/>
              <a:t>12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B3B92F-552B-4B21-8F8E-759923E52193}" type="slidenum">
              <a:rPr lang="en-US" altLang="zh-CN" smtClean="0">
                <a:latin typeface="微软雅黑" pitchFamily="34" charset="-122"/>
              </a:rPr>
              <a:pPr/>
              <a:t>13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75C45C-8A75-4D9B-9340-DAC2B3678462}" type="slidenum">
              <a:rPr lang="en-US" altLang="zh-CN" smtClean="0">
                <a:latin typeface="微软雅黑" pitchFamily="34" charset="-122"/>
              </a:rPr>
              <a:pPr/>
              <a:t>14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31A439-AB47-4CC8-8567-29F1DE017EAD}" type="slidenum">
              <a:rPr lang="en-US" altLang="zh-CN" smtClean="0">
                <a:latin typeface="微软雅黑" pitchFamily="34" charset="-122"/>
              </a:rPr>
              <a:pPr/>
              <a:t>15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31A439-AB47-4CC8-8567-29F1DE017EAD}" type="slidenum">
              <a:rPr lang="en-US" altLang="zh-CN" smtClean="0">
                <a:latin typeface="微软雅黑" pitchFamily="34" charset="-122"/>
              </a:rPr>
              <a:pPr/>
              <a:t>16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31A439-AB47-4CC8-8567-29F1DE017EAD}" type="slidenum">
              <a:rPr lang="en-US" altLang="zh-CN" smtClean="0">
                <a:latin typeface="微软雅黑" pitchFamily="34" charset="-122"/>
              </a:rPr>
              <a:pPr/>
              <a:t>17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31A439-AB47-4CC8-8567-29F1DE017EAD}" type="slidenum">
              <a:rPr lang="en-US" altLang="zh-CN" smtClean="0">
                <a:latin typeface="微软雅黑" pitchFamily="34" charset="-122"/>
              </a:rPr>
              <a:pPr/>
              <a:t>18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31A439-AB47-4CC8-8567-29F1DE017EAD}" type="slidenum">
              <a:rPr lang="en-US" altLang="zh-CN" smtClean="0">
                <a:latin typeface="微软雅黑" pitchFamily="34" charset="-122"/>
              </a:rPr>
              <a:pPr/>
              <a:t>19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3F4379-0078-44FD-BF18-06ED156981A9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3F4379-0078-44FD-BF18-06ED156981A9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A6C1C9-FD8A-415E-8182-9CE28BFC5542}" type="slidenum">
              <a:rPr lang="en-US" altLang="zh-CN" smtClean="0">
                <a:latin typeface="微软雅黑" pitchFamily="34" charset="-122"/>
              </a:rPr>
              <a:pPr/>
              <a:t>21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4CBB42-7AD6-4B1A-B004-0BE7E6C07014}" type="slidenum">
              <a:rPr lang="en-US" altLang="zh-CN" smtClean="0">
                <a:latin typeface="微软雅黑" pitchFamily="34" charset="-122"/>
              </a:rPr>
              <a:pPr/>
              <a:t>22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3F4379-0078-44FD-BF18-06ED156981A9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05F04A-E692-41AF-9134-3A6B810526AD}" type="slidenum">
              <a:rPr lang="en-US" altLang="zh-CN" smtClean="0">
                <a:latin typeface="微软雅黑" pitchFamily="34" charset="-122"/>
              </a:rPr>
              <a:pPr/>
              <a:t>24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2C0161-42E3-4DAD-8C6F-A2FB959540B1}" type="slidenum">
              <a:rPr lang="en-US" altLang="zh-CN" smtClean="0">
                <a:latin typeface="微软雅黑" pitchFamily="34" charset="-122"/>
              </a:rPr>
              <a:pPr/>
              <a:t>3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3F4379-0078-44FD-BF18-06ED156981A9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3FC07D-1130-4F8B-B881-A9F9B92ADA34}" type="slidenum">
              <a:rPr lang="en-US" altLang="zh-CN" smtClean="0">
                <a:latin typeface="微软雅黑" pitchFamily="34" charset="-122"/>
              </a:rPr>
              <a:pPr/>
              <a:t>5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3FC07D-1130-4F8B-B881-A9F9B92ADA34}" type="slidenum">
              <a:rPr lang="en-US" altLang="zh-CN" smtClean="0">
                <a:latin typeface="微软雅黑" pitchFamily="34" charset="-122"/>
              </a:rPr>
              <a:pPr/>
              <a:t>6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3F4379-0078-44FD-BF18-06ED156981A9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E0FE46-9F38-426B-97A0-1A6DD1519459}" type="slidenum">
              <a:rPr lang="en-US" altLang="zh-CN" smtClean="0">
                <a:latin typeface="微软雅黑" pitchFamily="34" charset="-122"/>
              </a:rPr>
              <a:pPr/>
              <a:t>8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E0FE46-9F38-426B-97A0-1A6DD1519459}" type="slidenum">
              <a:rPr lang="en-US" altLang="zh-CN" smtClean="0">
                <a:latin typeface="微软雅黑" pitchFamily="34" charset="-122"/>
              </a:rPr>
              <a:pPr/>
              <a:t>9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-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B-1"/>
          <p:cNvPicPr>
            <a:picLocks noChangeAspect="1" noChangeArrowheads="1"/>
          </p:cNvPicPr>
          <p:nvPr userDrawn="1"/>
        </p:nvPicPr>
        <p:blipFill>
          <a:blip r:embed="rId3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fld id="{416DB989-86BC-4C32-8219-0BD35190C0D9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69124-08E6-4B8D-A3B3-091765AD1C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B-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B-1"/>
          <p:cNvPicPr>
            <a:picLocks noChangeAspect="1" noChangeArrowheads="1"/>
          </p:cNvPicPr>
          <p:nvPr userDrawn="1"/>
        </p:nvPicPr>
        <p:blipFill>
          <a:blip r:embed="rId3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fld id="{CDA4079E-8D1F-4845-9403-0F06C4886F41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6B4A9-F2AF-4791-B010-7CB96542C7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fld id="{6EA2CBD4-1C86-4364-B597-77E7EEC83EF8}" type="datetime1">
              <a:rPr lang="zh-CN" altLang="en-US"/>
              <a:pPr>
                <a:defRPr/>
              </a:pPr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4ABA7-83C6-4881-8628-F9F19E38C3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A389D-423F-4097-BD89-CC14AEF68D1A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442E-E9C8-421F-AE4B-A41F3BA684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KOPPT，一个做PPT的神器"/>
          <p:cNvGrpSpPr>
            <a:grpSpLocks/>
          </p:cNvGrpSpPr>
          <p:nvPr userDrawn="1"/>
        </p:nvGrpSpPr>
        <p:grpSpPr bwMode="auto">
          <a:xfrm>
            <a:off x="2803525" y="468313"/>
            <a:ext cx="3536950" cy="715962"/>
            <a:chOff x="3738804" y="468072"/>
            <a:chExt cx="4714392" cy="715765"/>
          </a:xfrm>
        </p:grpSpPr>
        <p:sp>
          <p:nvSpPr>
            <p:cNvPr id="3" name="koppt-文本框"/>
            <p:cNvSpPr txBox="1">
              <a:spLocks noChangeArrowheads="1"/>
            </p:cNvSpPr>
            <p:nvPr userDrawn="1"/>
          </p:nvSpPr>
          <p:spPr bwMode="auto">
            <a:xfrm>
              <a:off x="3738804" y="468072"/>
              <a:ext cx="4714392" cy="369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KOPPT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，一个做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的神器</a:t>
              </a:r>
            </a:p>
          </p:txBody>
        </p:sp>
        <p:sp>
          <p:nvSpPr>
            <p:cNvPr id="4" name="koppt-圆点"/>
            <p:cNvSpPr>
              <a:spLocks noChangeAspect="1"/>
            </p:cNvSpPr>
            <p:nvPr/>
          </p:nvSpPr>
          <p:spPr>
            <a:xfrm>
              <a:off x="5774072" y="1075837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60959" tIns="60959" rIns="60959" bIns="60959" spcCol="38100"/>
            <a:lstStyle/>
            <a:p>
              <a:pPr algn="ctr" defTabSz="307975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noProof="1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" name="koppt-圆点"/>
            <p:cNvSpPr>
              <a:spLocks noChangeAspect="1"/>
            </p:cNvSpPr>
            <p:nvPr/>
          </p:nvSpPr>
          <p:spPr>
            <a:xfrm>
              <a:off x="6309928" y="1075837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60959" tIns="60959" rIns="60959" bIns="60959" spcCol="38100"/>
            <a:lstStyle/>
            <a:p>
              <a:pPr algn="ctr" defTabSz="307975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noProof="1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6" name="koppt-圆点"/>
            <p:cNvSpPr>
              <a:spLocks noChangeAspect="1"/>
            </p:cNvSpPr>
            <p:nvPr/>
          </p:nvSpPr>
          <p:spPr>
            <a:xfrm>
              <a:off x="5952691" y="107583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60959" tIns="60959" rIns="60959" bIns="60959" spcCol="38100"/>
            <a:lstStyle/>
            <a:p>
              <a:pPr algn="ctr" defTabSz="307975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noProof="1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7" name="koppt-圆点"/>
            <p:cNvSpPr>
              <a:spLocks noChangeAspect="1"/>
            </p:cNvSpPr>
            <p:nvPr/>
          </p:nvSpPr>
          <p:spPr>
            <a:xfrm>
              <a:off x="6131310" y="1075837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60959" tIns="60959" rIns="60959" bIns="60959" spcCol="38100"/>
            <a:lstStyle/>
            <a:p>
              <a:pPr algn="ctr" defTabSz="307975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noProof="1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F269F-A5C6-4ABA-8B48-768792F20E10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35528-0173-4B71-887C-9ED3534DFC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-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fld id="{A78713F3-CB7E-4CE1-96C2-7AA61A0E8AC0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BF0A6-950A-44D5-8751-3D20E2D5D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B-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B-1"/>
          <p:cNvPicPr>
            <a:picLocks noChangeAspect="1" noChangeArrowheads="1"/>
          </p:cNvPicPr>
          <p:nvPr userDrawn="1"/>
        </p:nvPicPr>
        <p:blipFill>
          <a:blip r:embed="rId3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fld id="{B8E4F3A5-FE80-4A69-99F1-9C77309AA4FB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3140-B4B5-4AC2-A869-485910DE0A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fld id="{898E2C6D-50B3-4203-BD14-4A0C4036B2E8}" type="datetime1">
              <a:rPr lang="zh-CN" altLang="en-US"/>
              <a:pPr>
                <a:defRPr/>
              </a:pPr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D61C-C8F1-4172-93BB-19DF3205C1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5469-45FC-48FF-9E3A-7027570909A3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4BB3E-16B1-4FD4-BFBE-8EF43F63E5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6DE34-91F8-4243-AA4F-069F549F87D7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AA2B3-3A1B-430C-8098-2B44F9456C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KOPPT，一个做PPT的神器"/>
          <p:cNvGrpSpPr>
            <a:grpSpLocks/>
          </p:cNvGrpSpPr>
          <p:nvPr userDrawn="1"/>
        </p:nvGrpSpPr>
        <p:grpSpPr bwMode="auto">
          <a:xfrm>
            <a:off x="2803525" y="468313"/>
            <a:ext cx="3536950" cy="715962"/>
            <a:chOff x="3738804" y="468072"/>
            <a:chExt cx="4714392" cy="715765"/>
          </a:xfrm>
        </p:grpSpPr>
        <p:sp>
          <p:nvSpPr>
            <p:cNvPr id="3" name="koppt-文本框"/>
            <p:cNvSpPr txBox="1">
              <a:spLocks noChangeArrowheads="1"/>
            </p:cNvSpPr>
            <p:nvPr userDrawn="1"/>
          </p:nvSpPr>
          <p:spPr bwMode="auto">
            <a:xfrm>
              <a:off x="3738804" y="468072"/>
              <a:ext cx="4714392" cy="369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KOPPT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，一个做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的神器</a:t>
              </a:r>
            </a:p>
          </p:txBody>
        </p:sp>
        <p:sp>
          <p:nvSpPr>
            <p:cNvPr id="4" name="koppt-圆点"/>
            <p:cNvSpPr>
              <a:spLocks noChangeAspect="1"/>
            </p:cNvSpPr>
            <p:nvPr/>
          </p:nvSpPr>
          <p:spPr>
            <a:xfrm>
              <a:off x="5774072" y="1075837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60959" tIns="60959" rIns="60959" bIns="60959" spcCol="38100"/>
            <a:lstStyle/>
            <a:p>
              <a:pPr algn="ctr" defTabSz="307975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noProof="1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" name="koppt-圆点"/>
            <p:cNvSpPr>
              <a:spLocks noChangeAspect="1"/>
            </p:cNvSpPr>
            <p:nvPr/>
          </p:nvSpPr>
          <p:spPr>
            <a:xfrm>
              <a:off x="6309928" y="1075837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60959" tIns="60959" rIns="60959" bIns="60959" spcCol="38100"/>
            <a:lstStyle/>
            <a:p>
              <a:pPr algn="ctr" defTabSz="307975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noProof="1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6" name="koppt-圆点"/>
            <p:cNvSpPr>
              <a:spLocks noChangeAspect="1"/>
            </p:cNvSpPr>
            <p:nvPr/>
          </p:nvSpPr>
          <p:spPr>
            <a:xfrm>
              <a:off x="5952691" y="107583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60959" tIns="60959" rIns="60959" bIns="60959" spcCol="38100"/>
            <a:lstStyle/>
            <a:p>
              <a:pPr algn="ctr" defTabSz="307975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noProof="1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7" name="koppt-圆点"/>
            <p:cNvSpPr>
              <a:spLocks noChangeAspect="1"/>
            </p:cNvSpPr>
            <p:nvPr/>
          </p:nvSpPr>
          <p:spPr>
            <a:xfrm>
              <a:off x="6131310" y="1075837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60959" tIns="60959" rIns="60959" bIns="60959" spcCol="38100"/>
            <a:lstStyle/>
            <a:p>
              <a:pPr algn="ctr" defTabSz="307975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noProof="1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70C5B-D335-4027-92E0-BD0220A44C8E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4CB5-F036-4132-912D-715C5865C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-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B-1"/>
          <p:cNvPicPr>
            <a:picLocks noChangeAspect="1" noChangeArrowheads="1"/>
          </p:cNvPicPr>
          <p:nvPr userDrawn="1"/>
        </p:nvPicPr>
        <p:blipFill>
          <a:blip r:embed="rId3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fld id="{B82AB48F-001B-4CE4-8C17-4CD1F1B8B8D8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31D9-3E3B-4059-AFF9-C286FB12E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-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fld id="{6BDC17CE-B976-41F4-B786-79D629E90591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12DDA-141A-4C56-AF0D-8EC1E4283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B-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noProof="1">
                <a:latin typeface="微软雅黑" panose="020B0503020204020204" charset="-122"/>
              </a:defRPr>
            </a:lvl1pPr>
          </a:lstStyle>
          <a:p>
            <a:pPr>
              <a:defRPr/>
            </a:pPr>
            <a:fld id="{D9A7C7A5-D553-4B50-9E56-4CB702079A0A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noProof="1"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微软雅黑" pitchFamily="34" charset="-122"/>
              </a:defRPr>
            </a:lvl1pPr>
          </a:lstStyle>
          <a:p>
            <a:pPr>
              <a:defRPr/>
            </a:pPr>
            <a:fld id="{2F3E1C8E-ADCD-4945-965F-029F9CD540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79" r:id="rId5"/>
    <p:sldLayoutId id="2147484180" r:id="rId6"/>
    <p:sldLayoutId id="2147484186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charset="-122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charset="-122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charset="-122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charset="-122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charset="-122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B-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noProof="1">
                <a:latin typeface="微软雅黑" panose="020B0503020204020204" charset="-122"/>
              </a:defRPr>
            </a:lvl1pPr>
          </a:lstStyle>
          <a:p>
            <a:pPr>
              <a:defRPr/>
            </a:pPr>
            <a:fld id="{1E689ED8-DFD4-459E-BCD5-85766D610B71}" type="datetime1">
              <a:rPr lang="zh-CN" altLang="en-US"/>
              <a:pPr>
                <a:defRPr/>
              </a:pPr>
              <a:t>2020/6/19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noProof="1"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微软雅黑" pitchFamily="34" charset="-122"/>
              </a:defRPr>
            </a:lvl1pPr>
          </a:lstStyle>
          <a:p>
            <a:pPr>
              <a:defRPr/>
            </a:pPr>
            <a:fld id="{600B21AE-3C81-4D40-903E-892EDE28D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81" r:id="rId5"/>
    <p:sldLayoutId id="2147484191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charset="-122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charset="-122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charset="-122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charset="-122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charset="-122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ctrTitle"/>
          </p:nvPr>
        </p:nvSpPr>
        <p:spPr>
          <a:xfrm>
            <a:off x="474663" y="1520825"/>
            <a:ext cx="7842250" cy="206057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Energy-aware adaptive scheduling for DNN inference on high-performance GPU</a:t>
            </a:r>
            <a:endParaRPr lang="zh-CN" altLang="en-US" sz="2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7215206" y="5429264"/>
            <a:ext cx="11430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姚春荣</a:t>
            </a:r>
            <a:endParaRPr lang="en-US" altLang="zh-CN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研究动机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79" name="图片 180" descr="D:\姚春荣\2020寒假文档\能耗异步调度问题\调度初稿\图片\Latency_batch_frequency.emf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4" y="1428736"/>
            <a:ext cx="4319588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图片 181" descr="D:\姚春荣\2020寒假文档\能耗异步调度问题\调度初稿\图片\EnergyPerImage_batch_frequency.emf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428736"/>
            <a:ext cx="4319588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1472" y="1142984"/>
            <a:ext cx="4857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GPU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Execution Time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&amp; 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Energy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28860" y="5786454"/>
            <a:ext cx="4214842" cy="428628"/>
          </a:xfrm>
          <a:prstGeom prst="roundRect">
            <a:avLst/>
          </a:prstGeom>
          <a:solidFill>
            <a:srgbClr val="E09EA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GPU</a:t>
            </a:r>
            <a:r>
              <a:rPr lang="zh-CN" altLang="en-US" sz="20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执行时间和能耗之间存在折衷。</a:t>
            </a:r>
            <a:endParaRPr lang="zh-CN" altLang="en-US" sz="2000" dirty="0">
              <a:solidFill>
                <a:schemeClr val="tx1"/>
              </a:solidFill>
              <a:latin typeface="华光楷体_CNKI" pitchFamily="2" charset="-122"/>
              <a:ea typeface="华光楷体_CNKI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7158" y="6286520"/>
            <a:ext cx="3786214" cy="428604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调节</a:t>
            </a:r>
            <a:r>
              <a:rPr lang="en-US" altLang="zh-CN" sz="20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batch size</a:t>
            </a:r>
            <a:r>
              <a:rPr lang="zh-CN" altLang="en-US" sz="20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core frequency</a:t>
            </a:r>
            <a:endParaRPr lang="zh-CN" altLang="en-US" sz="2000" dirty="0">
              <a:solidFill>
                <a:schemeClr val="tx1"/>
              </a:solidFill>
              <a:latin typeface="华光楷体_CNKI" pitchFamily="2" charset="-122"/>
              <a:ea typeface="华光楷体_CNKI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00628" y="6286520"/>
            <a:ext cx="3786214" cy="428604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满足延迟</a:t>
            </a:r>
            <a:r>
              <a:rPr lang="en-US" altLang="zh-CN" sz="20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SLO</a:t>
            </a:r>
            <a:r>
              <a:rPr lang="zh-CN" altLang="en-US" sz="20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，且总能耗最低？</a:t>
            </a:r>
            <a:endParaRPr lang="zh-CN" altLang="en-US" sz="2000" dirty="0">
              <a:solidFill>
                <a:schemeClr val="tx1"/>
              </a:solidFill>
              <a:latin typeface="华光楷体_CNKI" pitchFamily="2" charset="-122"/>
              <a:ea typeface="华光楷体_CNKI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357686" y="6357958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57356" y="5500702"/>
            <a:ext cx="171451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(ms)</a:t>
            </a:r>
            <a:endParaRPr lang="zh-CN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43636" y="5500702"/>
            <a:ext cx="171451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Per Image (</a:t>
            </a:r>
            <a:r>
              <a:rPr lang="en-US" altLang="zh-CN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mJ</a:t>
            </a: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1679575" y="4187825"/>
            <a:ext cx="5321300" cy="687388"/>
            <a:chOff x="4932" y="5864"/>
            <a:chExt cx="8381" cy="1083"/>
          </a:xfrm>
        </p:grpSpPr>
        <p:sp>
          <p:nvSpPr>
            <p:cNvPr id="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调度算法</a:t>
              </a:r>
              <a:endParaRPr lang="zh-CN" altLang="en-US" sz="22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3" name="组合 23"/>
            <p:cNvGrpSpPr>
              <a:grpSpLocks/>
            </p:cNvGrpSpPr>
            <p:nvPr/>
          </p:nvGrpSpPr>
          <p:grpSpPr bwMode="auto">
            <a:xfrm>
              <a:off x="4932" y="6005"/>
              <a:ext cx="8365" cy="943"/>
              <a:chOff x="2142" y="2189"/>
              <a:chExt cx="10728" cy="943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325" y="3131"/>
                <a:ext cx="1055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8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</p:grpSp>
      </p:grp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679575" y="5059363"/>
            <a:ext cx="5319713" cy="663575"/>
            <a:chOff x="4932" y="9632"/>
            <a:chExt cx="8379" cy="1045"/>
          </a:xfrm>
        </p:grpSpPr>
        <p:sp>
          <p:nvSpPr>
            <p:cNvPr id="6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实验结果</a:t>
              </a:r>
            </a:p>
          </p:txBody>
        </p:sp>
        <p:grpSp>
          <p:nvGrpSpPr>
            <p:cNvPr id="7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3"/>
              <a:chOff x="2142" y="2189"/>
              <a:chExt cx="10728" cy="943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2325" y="3132"/>
                <a:ext cx="105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2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16388" name="标题 1"/>
          <p:cNvSpPr txBox="1">
            <a:spLocks noChangeArrowheads="1"/>
          </p:cNvSpPr>
          <p:nvPr/>
        </p:nvSpPr>
        <p:spPr bwMode="auto">
          <a:xfrm>
            <a:off x="612775" y="549275"/>
            <a:ext cx="78152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  纲</a:t>
            </a:r>
          </a:p>
        </p:txBody>
      </p:sp>
      <p:grpSp>
        <p:nvGrpSpPr>
          <p:cNvPr id="8" name="组合 38"/>
          <p:cNvGrpSpPr>
            <a:grpSpLocks/>
          </p:cNvGrpSpPr>
          <p:nvPr/>
        </p:nvGrpSpPr>
        <p:grpSpPr bwMode="auto">
          <a:xfrm>
            <a:off x="1679575" y="3314700"/>
            <a:ext cx="5321300" cy="687388"/>
            <a:chOff x="4932" y="5864"/>
            <a:chExt cx="8381" cy="1083"/>
          </a:xfrm>
        </p:grpSpPr>
        <p:sp>
          <p:nvSpPr>
            <p:cNvPr id="3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研究动机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9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6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10" name="组合 38"/>
          <p:cNvGrpSpPr>
            <a:grpSpLocks/>
          </p:cNvGrpSpPr>
          <p:nvPr/>
        </p:nvGrpSpPr>
        <p:grpSpPr bwMode="auto">
          <a:xfrm>
            <a:off x="1679575" y="2443163"/>
            <a:ext cx="5321300" cy="687387"/>
            <a:chOff x="4932" y="5864"/>
            <a:chExt cx="8381" cy="1083"/>
          </a:xfrm>
        </p:grpSpPr>
        <p:sp>
          <p:nvSpPr>
            <p:cNvPr id="3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相关工作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1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0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12" name="组合 38"/>
          <p:cNvGrpSpPr>
            <a:grpSpLocks/>
          </p:cNvGrpSpPr>
          <p:nvPr/>
        </p:nvGrpSpPr>
        <p:grpSpPr bwMode="auto">
          <a:xfrm>
            <a:off x="1679575" y="1571625"/>
            <a:ext cx="5321300" cy="687388"/>
            <a:chOff x="4932" y="5864"/>
            <a:chExt cx="8381" cy="1083"/>
          </a:xfrm>
        </p:grpSpPr>
        <p:sp>
          <p:nvSpPr>
            <p:cNvPr id="4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研究背景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3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04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14" name="组合 1"/>
          <p:cNvGrpSpPr>
            <a:grpSpLocks/>
          </p:cNvGrpSpPr>
          <p:nvPr/>
        </p:nvGrpSpPr>
        <p:grpSpPr bwMode="auto">
          <a:xfrm>
            <a:off x="1679575" y="5908675"/>
            <a:ext cx="5319713" cy="663575"/>
            <a:chOff x="4932" y="9632"/>
            <a:chExt cx="8379" cy="1045"/>
          </a:xfrm>
        </p:grpSpPr>
        <p:sp>
          <p:nvSpPr>
            <p:cNvPr id="45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下一步计划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5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2"/>
              <a:chOff x="2142" y="2189"/>
              <a:chExt cx="10727" cy="942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2325" y="3132"/>
                <a:ext cx="105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98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6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调度算法</a:t>
            </a:r>
            <a:endParaRPr lang="zh-CN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428750"/>
            <a:ext cx="428628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调度框架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图片 3" descr="schedule framework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2000240"/>
            <a:ext cx="8858280" cy="2949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92919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Profiler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dirty="0" smtClean="0"/>
              <a:t>根据采样点分析</a:t>
            </a:r>
            <a:r>
              <a:rPr lang="en-US" sz="2000" dirty="0" smtClean="0"/>
              <a:t>DNN</a:t>
            </a:r>
            <a:r>
              <a:rPr lang="zh-CN" altLang="en-US" sz="2000" dirty="0" smtClean="0"/>
              <a:t>模型的性能以及能耗特征。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Estimator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dirty="0" smtClean="0"/>
              <a:t>监视每个请求和上一批次执行状态。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Energy-aware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scaler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dirty="0" smtClean="0"/>
              <a:t>确定每个批次执行时的最佳</a:t>
            </a:r>
            <a:r>
              <a:rPr lang="en-US" altLang="en-US" sz="2000" dirty="0" smtClean="0"/>
              <a:t>batch size</a:t>
            </a:r>
            <a:r>
              <a:rPr lang="zh-CN" altLang="en-US" sz="2000" dirty="0" smtClean="0"/>
              <a:t>和核心频率，使得当前批次在满足延迟要求的情况下能耗最低。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调度算法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GPUCalcTime_BatchSize.emf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4643446"/>
            <a:ext cx="3240000" cy="2160000"/>
          </a:xfrm>
          <a:prstGeom prst="rect">
            <a:avLst/>
          </a:prstGeom>
        </p:spPr>
      </p:pic>
      <p:pic>
        <p:nvPicPr>
          <p:cNvPr id="9" name="图片 8" descr="UploadTime_BatchSize.emf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2357430"/>
            <a:ext cx="3240000" cy="2160000"/>
          </a:xfrm>
          <a:prstGeom prst="rect">
            <a:avLst/>
          </a:prstGeom>
        </p:spPr>
      </p:pic>
      <p:pic>
        <p:nvPicPr>
          <p:cNvPr id="11" name="图片 10" descr="UploadTime_CoreFrequency.emf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171604" y="2340570"/>
            <a:ext cx="3240000" cy="2160000"/>
          </a:xfrm>
          <a:prstGeom prst="rect">
            <a:avLst/>
          </a:prstGeom>
        </p:spPr>
      </p:pic>
      <p:pic>
        <p:nvPicPr>
          <p:cNvPr id="12" name="图片 11" descr="GPUCalcTime_CoreFrequency.emf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171604" y="4643446"/>
            <a:ext cx="3240000" cy="21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472" y="1142984"/>
            <a:ext cx="1857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Profiler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3034092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Upload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时间不考虑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539154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 calc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7224" y="1714488"/>
            <a:ext cx="3357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Time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CPU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Energy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Energy per image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调度算法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EnergyPerImage_CoreFrequency.emf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18214" y="4286256"/>
            <a:ext cx="3240000" cy="2160000"/>
          </a:xfrm>
          <a:prstGeom prst="rect">
            <a:avLst/>
          </a:prstGeom>
        </p:spPr>
      </p:pic>
      <p:pic>
        <p:nvPicPr>
          <p:cNvPr id="8" name="图片 7" descr="ReturnTime_CoreFrequency.emf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18214" y="1928802"/>
            <a:ext cx="3240000" cy="2160000"/>
          </a:xfrm>
          <a:prstGeom prst="rect">
            <a:avLst/>
          </a:prstGeom>
        </p:spPr>
      </p:pic>
      <p:pic>
        <p:nvPicPr>
          <p:cNvPr id="9" name="图片 8" descr="EnergyPerImage_BatchSize.emf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46314" y="4286256"/>
            <a:ext cx="3240000" cy="2160000"/>
          </a:xfrm>
          <a:prstGeom prst="rect">
            <a:avLst/>
          </a:prstGeom>
        </p:spPr>
      </p:pic>
      <p:pic>
        <p:nvPicPr>
          <p:cNvPr id="10" name="图片 9" descr="ReturnTime_BatchSize.emf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46314" y="1928802"/>
            <a:ext cx="3240000" cy="21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282" y="2714620"/>
            <a:ext cx="14287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Download</a:t>
            </a:r>
          </a:p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时间不考虑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528638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Energy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调度算法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7715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拟合方法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857364"/>
            <a:ext cx="49720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调度算法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428750"/>
            <a:ext cx="185738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Estimator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10" y="214311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  填充时间 </a:t>
            </a:r>
            <a:r>
              <a:rPr lang="en-US" altLang="zh-CN" dirty="0" smtClean="0"/>
              <a:t>(      )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000100" y="2916792"/>
            <a:ext cx="7143800" cy="1655216"/>
            <a:chOff x="571472" y="2000240"/>
            <a:chExt cx="7143800" cy="1655216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571472" y="3214686"/>
              <a:ext cx="5143536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5400000">
              <a:off x="5642379" y="3142851"/>
              <a:ext cx="14367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1071935" y="3142851"/>
              <a:ext cx="14367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3030698" y="3142851"/>
              <a:ext cx="14367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5400000">
              <a:off x="3683619" y="3142851"/>
              <a:ext cx="14367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4336540" y="3142851"/>
              <a:ext cx="14367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4989461" y="3142851"/>
              <a:ext cx="14367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1724856" y="3142851"/>
              <a:ext cx="14367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2377777" y="3142851"/>
              <a:ext cx="14367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500694" y="328612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57752" y="328612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28662" y="328612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m</a:t>
              </a:r>
              <a:endParaRPr lang="zh-CN" alt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926" y="328612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n</a:t>
              </a:r>
              <a:endParaRPr lang="zh-CN" altLang="en-US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14810" y="328612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71868" y="328612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29256" y="264318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TS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68455" y="264318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TS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07653" y="264318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TS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46852" y="264318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TS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86050" y="264318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TS</a:t>
              </a:r>
              <a:r>
                <a:rPr lang="en-US" altLang="zh-CN" baseline="-25000" dirty="0" err="1" smtClean="0"/>
                <a:t>n</a:t>
              </a:r>
              <a:endParaRPr lang="zh-CN" alt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7224" y="264318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TS</a:t>
              </a:r>
              <a:r>
                <a:rPr lang="en-US" altLang="zh-CN" baseline="-25000" dirty="0" err="1" smtClean="0"/>
                <a:t>m</a:t>
              </a:r>
              <a:endParaRPr lang="zh-CN" altLang="en-US" baseline="-25000" dirty="0"/>
            </a:p>
          </p:txBody>
        </p:sp>
        <p:sp>
          <p:nvSpPr>
            <p:cNvPr id="71" name="左大括号 70"/>
            <p:cNvSpPr/>
            <p:nvPr/>
          </p:nvSpPr>
          <p:spPr>
            <a:xfrm rot="5400000">
              <a:off x="4321967" y="1178703"/>
              <a:ext cx="142876" cy="2643206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71934" y="200024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batch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73" name="组合 36"/>
            <p:cNvGrpSpPr/>
            <p:nvPr/>
          </p:nvGrpSpPr>
          <p:grpSpPr>
            <a:xfrm>
              <a:off x="6143636" y="2143116"/>
              <a:ext cx="1571636" cy="1428760"/>
              <a:chOff x="6215074" y="2285992"/>
              <a:chExt cx="1571636" cy="1428760"/>
            </a:xfrm>
          </p:grpSpPr>
          <p:sp>
            <p:nvSpPr>
              <p:cNvPr id="76" name="圆角矩形 34"/>
              <p:cNvSpPr/>
              <p:nvPr/>
            </p:nvSpPr>
            <p:spPr>
              <a:xfrm>
                <a:off x="6500826" y="2571744"/>
                <a:ext cx="928694" cy="11430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215074" y="2285992"/>
                <a:ext cx="1571636" cy="857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4" name="直接连接符 73"/>
            <p:cNvCxnSpPr/>
            <p:nvPr/>
          </p:nvCxnSpPr>
          <p:spPr>
            <a:xfrm>
              <a:off x="5072066" y="2214554"/>
              <a:ext cx="178595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rot="5400000">
              <a:off x="6465107" y="2607463"/>
              <a:ext cx="78581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8" name="Object 11"/>
          <p:cNvGraphicFramePr>
            <a:graphicFrameLocks noChangeAspect="1"/>
          </p:cNvGraphicFramePr>
          <p:nvPr/>
        </p:nvGraphicFramePr>
        <p:xfrm>
          <a:off x="2071670" y="2214554"/>
          <a:ext cx="395657" cy="285752"/>
        </p:xfrm>
        <a:graphic>
          <a:graphicData uri="http://schemas.openxmlformats.org/presentationml/2006/ole">
            <p:oleObj spid="_x0000_s136194" name="Equation" r:id="rId4" imgW="228600" imgH="164880" progId="Equation.DSMT4">
              <p:embed/>
            </p:oleObj>
          </a:graphicData>
        </a:graphic>
      </p:graphicFrame>
      <p:graphicFrame>
        <p:nvGraphicFramePr>
          <p:cNvPr id="79" name="Object 12"/>
          <p:cNvGraphicFramePr>
            <a:graphicFrameLocks noChangeAspect="1"/>
          </p:cNvGraphicFramePr>
          <p:nvPr/>
        </p:nvGraphicFramePr>
        <p:xfrm>
          <a:off x="3286116" y="4886336"/>
          <a:ext cx="1912154" cy="471490"/>
        </p:xfrm>
        <a:graphic>
          <a:graphicData uri="http://schemas.openxmlformats.org/presentationml/2006/ole">
            <p:oleObj spid="_x0000_s136195" name="Equation" r:id="rId5" imgW="927000" imgH="228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调度算法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1472" y="1857364"/>
            <a:ext cx="5929354" cy="785818"/>
            <a:chOff x="928662" y="428604"/>
            <a:chExt cx="5929354" cy="785818"/>
          </a:xfrm>
        </p:grpSpPr>
        <p:sp>
          <p:nvSpPr>
            <p:cNvPr id="25" name="矩形 24"/>
            <p:cNvSpPr/>
            <p:nvPr/>
          </p:nvSpPr>
          <p:spPr>
            <a:xfrm>
              <a:off x="1500166" y="500042"/>
              <a:ext cx="1785950" cy="357190"/>
            </a:xfrm>
            <a:prstGeom prst="rect">
              <a:avLst/>
            </a:prstGeom>
            <a:solidFill>
              <a:srgbClr val="E09E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Fill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286116" y="500042"/>
              <a:ext cx="1785950" cy="357190"/>
            </a:xfrm>
            <a:prstGeom prst="rect">
              <a:avLst/>
            </a:prstGeom>
            <a:solidFill>
              <a:srgbClr val="E09E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Calc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86116" y="857232"/>
              <a:ext cx="1785950" cy="3571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Fill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072066" y="857232"/>
              <a:ext cx="1785950" cy="3571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Calc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8662" y="428604"/>
              <a:ext cx="5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i-1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8662" y="785794"/>
              <a:ext cx="5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1472" y="2893215"/>
            <a:ext cx="5929354" cy="785818"/>
            <a:chOff x="1000100" y="1857364"/>
            <a:chExt cx="5929354" cy="785818"/>
          </a:xfrm>
        </p:grpSpPr>
        <p:sp>
          <p:nvSpPr>
            <p:cNvPr id="34" name="矩形 33"/>
            <p:cNvSpPr/>
            <p:nvPr/>
          </p:nvSpPr>
          <p:spPr>
            <a:xfrm>
              <a:off x="1571604" y="1928802"/>
              <a:ext cx="1785950" cy="357190"/>
            </a:xfrm>
            <a:prstGeom prst="rect">
              <a:avLst/>
            </a:prstGeom>
            <a:solidFill>
              <a:srgbClr val="E09E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Fill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57554" y="1928802"/>
              <a:ext cx="1785950" cy="357190"/>
            </a:xfrm>
            <a:prstGeom prst="rect">
              <a:avLst/>
            </a:prstGeom>
            <a:solidFill>
              <a:srgbClr val="E09E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Calc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357554" y="2285992"/>
              <a:ext cx="1214446" cy="3571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Fill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43504" y="2285992"/>
              <a:ext cx="1785950" cy="3571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Calc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00100" y="1857364"/>
              <a:ext cx="5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i-1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0100" y="2214554"/>
              <a:ext cx="5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1472" y="3929066"/>
            <a:ext cx="6000792" cy="785818"/>
            <a:chOff x="1142976" y="4143380"/>
            <a:chExt cx="6500858" cy="785818"/>
          </a:xfrm>
        </p:grpSpPr>
        <p:sp>
          <p:nvSpPr>
            <p:cNvPr id="41" name="矩形 40"/>
            <p:cNvSpPr/>
            <p:nvPr/>
          </p:nvSpPr>
          <p:spPr>
            <a:xfrm>
              <a:off x="1714480" y="4214818"/>
              <a:ext cx="1785950" cy="357190"/>
            </a:xfrm>
            <a:prstGeom prst="rect">
              <a:avLst/>
            </a:prstGeom>
            <a:solidFill>
              <a:srgbClr val="E09E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Fill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00430" y="4214818"/>
              <a:ext cx="1785950" cy="357190"/>
            </a:xfrm>
            <a:prstGeom prst="rect">
              <a:avLst/>
            </a:prstGeom>
            <a:solidFill>
              <a:srgbClr val="E09E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Calc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500430" y="4572008"/>
              <a:ext cx="2357454" cy="3571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Fill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857884" y="4572008"/>
              <a:ext cx="1785950" cy="3571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Calc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42976" y="4143380"/>
              <a:ext cx="5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i-1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2976" y="4500570"/>
              <a:ext cx="5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03425" name="Object 1"/>
          <p:cNvGraphicFramePr>
            <a:graphicFrameLocks noChangeAspect="1"/>
          </p:cNvGraphicFramePr>
          <p:nvPr/>
        </p:nvGraphicFramePr>
        <p:xfrm>
          <a:off x="6858016" y="2285992"/>
          <a:ext cx="1285884" cy="428628"/>
        </p:xfrm>
        <a:graphic>
          <a:graphicData uri="http://schemas.openxmlformats.org/presentationml/2006/ole">
            <p:oleObj spid="_x0000_s103425" name="Equation" r:id="rId4" imgW="685800" imgH="228600" progId="Equation.DSMT4">
              <p:embed/>
            </p:oleObj>
          </a:graphicData>
        </a:graphic>
      </p:graphicFrame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6858016" y="3286124"/>
          <a:ext cx="1271594" cy="423865"/>
        </p:xfrm>
        <a:graphic>
          <a:graphicData uri="http://schemas.openxmlformats.org/presentationml/2006/ole">
            <p:oleObj spid="_x0000_s103426" name="Equation" r:id="rId5" imgW="685800" imgH="228600" progId="Equation.DSMT4">
              <p:embed/>
            </p:oleObj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6858016" y="4357694"/>
          <a:ext cx="1200156" cy="400052"/>
        </p:xfrm>
        <a:graphic>
          <a:graphicData uri="http://schemas.openxmlformats.org/presentationml/2006/ole">
            <p:oleObj spid="_x0000_s103427" name="Equation" r:id="rId6" imgW="685800" imgH="228600" progId="Equation.DSMT4">
              <p:embed/>
            </p:oleObj>
          </a:graphicData>
        </a:graphic>
      </p:graphicFrame>
      <p:graphicFrame>
        <p:nvGraphicFramePr>
          <p:cNvPr id="49" name="Object 10"/>
          <p:cNvGraphicFramePr>
            <a:graphicFrameLocks noChangeAspect="1"/>
          </p:cNvGraphicFramePr>
          <p:nvPr/>
        </p:nvGraphicFramePr>
        <p:xfrm>
          <a:off x="1214414" y="5643578"/>
          <a:ext cx="6392863" cy="484188"/>
        </p:xfrm>
        <a:graphic>
          <a:graphicData uri="http://schemas.openxmlformats.org/presentationml/2006/ole">
            <p:oleObj spid="_x0000_s103428" name="Equation" r:id="rId7" imgW="3352680" imgH="253800" progId="Equation.DSMT4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00034" y="507207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批次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Latency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调度算法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428750"/>
            <a:ext cx="4143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Energy-Aware </a:t>
            </a:r>
            <a:r>
              <a:rPr lang="en-US" altLang="zh-CN" sz="2400" b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Scaler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9025" name="Object 1"/>
          <p:cNvGraphicFramePr>
            <a:graphicFrameLocks noChangeAspect="1"/>
          </p:cNvGraphicFramePr>
          <p:nvPr/>
        </p:nvGraphicFramePr>
        <p:xfrm>
          <a:off x="2038345" y="2357430"/>
          <a:ext cx="1747837" cy="755650"/>
        </p:xfrm>
        <a:graphic>
          <a:graphicData uri="http://schemas.openxmlformats.org/presentationml/2006/ole">
            <p:oleObj spid="_x0000_s129025" name="Equation" r:id="rId4" imgW="850680" imgH="368280" progId="Equation.DSMT4">
              <p:embed/>
            </p:oleObj>
          </a:graphicData>
        </a:graphic>
      </p:graphicFrame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4857752" y="2457444"/>
          <a:ext cx="2559858" cy="614366"/>
        </p:xfrm>
        <a:graphic>
          <a:graphicData uri="http://schemas.openxmlformats.org/presentationml/2006/ole">
            <p:oleObj spid="_x0000_s129026" name="Equation" r:id="rId5" imgW="952200" imgH="228600" progId="Equation.DSMT4">
              <p:embed/>
            </p:oleObj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1214414" y="3286124"/>
          <a:ext cx="5413653" cy="1071573"/>
        </p:xfrm>
        <a:graphic>
          <a:graphicData uri="http://schemas.openxmlformats.org/presentationml/2006/ole">
            <p:oleObj spid="_x0000_s129027" name="Equation" r:id="rId6" imgW="2438280" imgH="482400" progId="Equation.DSMT4">
              <p:embed/>
            </p:oleObj>
          </a:graphicData>
        </a:graphic>
      </p:graphicFrame>
      <p:sp>
        <p:nvSpPr>
          <p:cNvPr id="7" name="圆角矩形 6"/>
          <p:cNvSpPr/>
          <p:nvPr/>
        </p:nvSpPr>
        <p:spPr>
          <a:xfrm>
            <a:off x="1214414" y="5929330"/>
            <a:ext cx="6715172" cy="714356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华光楷体_CNKI" pitchFamily="2" charset="-122"/>
                <a:cs typeface="Times New Roman" pitchFamily="18" charset="0"/>
              </a:rPr>
              <a:t>如何确定每个推理批次的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华光楷体_CNKI" pitchFamily="2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华光楷体_CNKI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华光楷体_CNKI" pitchFamily="2" charset="-122"/>
                <a:cs typeface="Times New Roman" pitchFamily="18" charset="0"/>
              </a:rPr>
              <a:t>f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华光楷体_CNKI" pitchFamily="2" charset="-122"/>
                <a:cs typeface="Times New Roman" pitchFamily="18" charset="0"/>
              </a:rPr>
              <a:t>，使得总能耗最低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华光楷体_CNKI" pitchFamily="2" charset="-122"/>
                <a:cs typeface="Times New Roman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华光楷体_CNKI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1934" y="2610145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364331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其中，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14414" y="4500570"/>
            <a:ext cx="6500858" cy="1000132"/>
            <a:chOff x="1142976" y="3929066"/>
            <a:chExt cx="6500858" cy="1000132"/>
          </a:xfrm>
        </p:grpSpPr>
        <p:sp>
          <p:nvSpPr>
            <p:cNvPr id="13" name="矩形 12"/>
            <p:cNvSpPr/>
            <p:nvPr/>
          </p:nvSpPr>
          <p:spPr>
            <a:xfrm>
              <a:off x="1714480" y="4214818"/>
              <a:ext cx="1785950" cy="357190"/>
            </a:xfrm>
            <a:prstGeom prst="rect">
              <a:avLst/>
            </a:prstGeom>
            <a:solidFill>
              <a:srgbClr val="E09E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Fill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0430" y="4214818"/>
              <a:ext cx="1785950" cy="357190"/>
            </a:xfrm>
            <a:prstGeom prst="rect">
              <a:avLst/>
            </a:prstGeom>
            <a:solidFill>
              <a:srgbClr val="E09E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Calc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00430" y="4572008"/>
              <a:ext cx="2357454" cy="3571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Fill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57884" y="4572008"/>
              <a:ext cx="1785950" cy="3571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Calc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2976" y="4143380"/>
              <a:ext cx="5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i-1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2976" y="4500570"/>
              <a:ext cx="5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5108579" y="4106867"/>
              <a:ext cx="357190" cy="158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5537207" y="4249743"/>
              <a:ext cx="642942" cy="158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矩形标注 21"/>
          <p:cNvSpPr/>
          <p:nvPr/>
        </p:nvSpPr>
        <p:spPr>
          <a:xfrm>
            <a:off x="4286248" y="3786190"/>
            <a:ext cx="2357454" cy="571504"/>
          </a:xfrm>
          <a:prstGeom prst="wedgeRectCallout">
            <a:avLst>
              <a:gd name="adj1" fmla="val 2943"/>
              <a:gd name="adj2" fmla="val 157991"/>
            </a:avLst>
          </a:prstGeom>
          <a:noFill/>
          <a:ln>
            <a:solidFill>
              <a:srgbClr val="9B04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5786" y="214311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总目标：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6215074" y="3286124"/>
          <a:ext cx="1285875" cy="428625"/>
        </p:xfrm>
        <a:graphic>
          <a:graphicData uri="http://schemas.openxmlformats.org/presentationml/2006/ole">
            <p:oleObj spid="_x0000_s129028" name="Equation" r:id="rId7" imgW="685800" imgH="228600" progId="Equation.DSMT4">
              <p:embed/>
            </p:oleObj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7786710" y="3286124"/>
          <a:ext cx="1271588" cy="423862"/>
        </p:xfrm>
        <a:graphic>
          <a:graphicData uri="http://schemas.openxmlformats.org/presentationml/2006/ole">
            <p:oleObj spid="_x0000_s129030" name="Equation" r:id="rId8" imgW="685800" imgH="228600" progId="Equation.DSMT4">
              <p:embed/>
            </p:oleObj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6929454" y="3857628"/>
          <a:ext cx="1200150" cy="400050"/>
        </p:xfrm>
        <a:graphic>
          <a:graphicData uri="http://schemas.openxmlformats.org/presentationml/2006/ole">
            <p:oleObj spid="_x0000_s129031" name="Equation" r:id="rId9" imgW="685800" imgH="2286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572396" y="331464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，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调度算法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2910" y="1743006"/>
            <a:ext cx="2486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Greedy Algorithms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1538" y="2571744"/>
            <a:ext cx="6786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贪心标准：能效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6977" name="Object 1"/>
          <p:cNvGraphicFramePr>
            <a:graphicFrameLocks noChangeAspect="1"/>
          </p:cNvGraphicFramePr>
          <p:nvPr/>
        </p:nvGraphicFramePr>
        <p:xfrm>
          <a:off x="2179127" y="3429000"/>
          <a:ext cx="1296995" cy="542928"/>
        </p:xfrm>
        <a:graphic>
          <a:graphicData uri="http://schemas.openxmlformats.org/presentationml/2006/ole">
            <p:oleObj spid="_x0000_s126977" name="Equation" r:id="rId4" imgW="545760" imgH="228600" progId="Equation.DSMT4">
              <p:embed/>
            </p:oleObj>
          </a:graphicData>
        </a:graphic>
      </p:graphicFrame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4107953" y="3187700"/>
          <a:ext cx="4250261" cy="955680"/>
        </p:xfrm>
        <a:graphic>
          <a:graphicData uri="http://schemas.openxmlformats.org/presentationml/2006/ole">
            <p:oleObj spid="_x0000_s126978" name="Equation" r:id="rId5" imgW="2145960" imgH="4824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36449" y="342900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350043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局部最优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621508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全局最优</a:t>
            </a:r>
          </a:p>
        </p:txBody>
      </p:sp>
      <p:sp>
        <p:nvSpPr>
          <p:cNvPr id="10" name="下箭头 9"/>
          <p:cNvSpPr/>
          <p:nvPr/>
        </p:nvSpPr>
        <p:spPr>
          <a:xfrm>
            <a:off x="1000100" y="4071942"/>
            <a:ext cx="357190" cy="2143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4500570"/>
            <a:ext cx="28575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假设为稳定请求，因此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5072066" y="4929198"/>
          <a:ext cx="2083608" cy="500066"/>
        </p:xfrm>
        <a:graphic>
          <a:graphicData uri="http://schemas.openxmlformats.org/presentationml/2006/ole">
            <p:oleObj spid="_x0000_s126981" name="Equation" r:id="rId6" imgW="952200" imgH="228600" progId="Equation.DSMT4">
              <p:embed/>
            </p:oleObj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4286248" y="5500702"/>
          <a:ext cx="642942" cy="428628"/>
        </p:xfrm>
        <a:graphic>
          <a:graphicData uri="http://schemas.openxmlformats.org/presentationml/2006/ole">
            <p:oleObj spid="_x0000_s126982" name="Equation" r:id="rId7" imgW="266400" imgH="22860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4929190" y="5500702"/>
            <a:ext cx="1071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最大时，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5929322" y="5451490"/>
          <a:ext cx="779634" cy="477840"/>
        </p:xfrm>
        <a:graphic>
          <a:graphicData uri="http://schemas.openxmlformats.org/presentationml/2006/ole">
            <p:oleObj spid="_x0000_s126983" name="Equation" r:id="rId8" imgW="393480" imgH="241200" progId="Equation.DSMT4">
              <p:embed/>
            </p:oleObj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6917549" y="5429264"/>
          <a:ext cx="654847" cy="471490"/>
        </p:xfrm>
        <a:graphic>
          <a:graphicData uri="http://schemas.openxmlformats.org/presentationml/2006/ole">
            <p:oleObj spid="_x0000_s126985" name="Equation" r:id="rId9" imgW="317160" imgH="228600" progId="Equation.DSMT4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7429520" y="5500702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都是最小的。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1428728" y="4357694"/>
          <a:ext cx="2672228" cy="1428760"/>
        </p:xfrm>
        <a:graphic>
          <a:graphicData uri="http://schemas.openxmlformats.org/presentationml/2006/ole">
            <p:oleObj spid="_x0000_s126986" name="Equation" r:id="rId10" imgW="1688760" imgH="812520" progId="Equation.DSMT4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6715140" y="5500702"/>
            <a:ext cx="285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8"/>
          <p:cNvGrpSpPr>
            <a:grpSpLocks/>
          </p:cNvGrpSpPr>
          <p:nvPr/>
        </p:nvGrpSpPr>
        <p:grpSpPr bwMode="auto">
          <a:xfrm>
            <a:off x="1679575" y="4187825"/>
            <a:ext cx="5321300" cy="687388"/>
            <a:chOff x="4932" y="5864"/>
            <a:chExt cx="8381" cy="1083"/>
          </a:xfrm>
        </p:grpSpPr>
        <p:sp>
          <p:nvSpPr>
            <p:cNvPr id="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调度算法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6426" name="组合 23"/>
            <p:cNvGrpSpPr>
              <a:grpSpLocks/>
            </p:cNvGrpSpPr>
            <p:nvPr/>
          </p:nvGrpSpPr>
          <p:grpSpPr bwMode="auto">
            <a:xfrm>
              <a:off x="4932" y="6005"/>
              <a:ext cx="8365" cy="943"/>
              <a:chOff x="2142" y="2189"/>
              <a:chExt cx="10728" cy="943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325" y="3131"/>
                <a:ext cx="1055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8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</p:grpSp>
      </p:grpSp>
      <p:grpSp>
        <p:nvGrpSpPr>
          <p:cNvPr id="16387" name="组合 1"/>
          <p:cNvGrpSpPr>
            <a:grpSpLocks/>
          </p:cNvGrpSpPr>
          <p:nvPr/>
        </p:nvGrpSpPr>
        <p:grpSpPr bwMode="auto">
          <a:xfrm>
            <a:off x="1679575" y="5059363"/>
            <a:ext cx="5319713" cy="663575"/>
            <a:chOff x="4932" y="9632"/>
            <a:chExt cx="8379" cy="1045"/>
          </a:xfrm>
        </p:grpSpPr>
        <p:sp>
          <p:nvSpPr>
            <p:cNvPr id="6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实验结果</a:t>
              </a:r>
            </a:p>
          </p:txBody>
        </p:sp>
        <p:grpSp>
          <p:nvGrpSpPr>
            <p:cNvPr id="16420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3"/>
              <a:chOff x="2142" y="2189"/>
              <a:chExt cx="10728" cy="943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2325" y="3132"/>
                <a:ext cx="105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2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16388" name="标题 1"/>
          <p:cNvSpPr txBox="1">
            <a:spLocks noChangeArrowheads="1"/>
          </p:cNvSpPr>
          <p:nvPr/>
        </p:nvSpPr>
        <p:spPr bwMode="auto">
          <a:xfrm>
            <a:off x="612775" y="549275"/>
            <a:ext cx="78152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  纲</a:t>
            </a:r>
          </a:p>
        </p:txBody>
      </p:sp>
      <p:grpSp>
        <p:nvGrpSpPr>
          <p:cNvPr id="16389" name="组合 38"/>
          <p:cNvGrpSpPr>
            <a:grpSpLocks/>
          </p:cNvGrpSpPr>
          <p:nvPr/>
        </p:nvGrpSpPr>
        <p:grpSpPr bwMode="auto">
          <a:xfrm>
            <a:off x="1679575" y="3314700"/>
            <a:ext cx="5321300" cy="687388"/>
            <a:chOff x="4932" y="5864"/>
            <a:chExt cx="8381" cy="1083"/>
          </a:xfrm>
        </p:grpSpPr>
        <p:sp>
          <p:nvSpPr>
            <p:cNvPr id="3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研究动机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6414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6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16390" name="组合 38"/>
          <p:cNvGrpSpPr>
            <a:grpSpLocks/>
          </p:cNvGrpSpPr>
          <p:nvPr/>
        </p:nvGrpSpPr>
        <p:grpSpPr bwMode="auto">
          <a:xfrm>
            <a:off x="1679575" y="2443163"/>
            <a:ext cx="5321300" cy="687387"/>
            <a:chOff x="4932" y="5864"/>
            <a:chExt cx="8381" cy="1083"/>
          </a:xfrm>
        </p:grpSpPr>
        <p:sp>
          <p:nvSpPr>
            <p:cNvPr id="3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相关工作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6408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0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16391" name="组合 38"/>
          <p:cNvGrpSpPr>
            <a:grpSpLocks/>
          </p:cNvGrpSpPr>
          <p:nvPr/>
        </p:nvGrpSpPr>
        <p:grpSpPr bwMode="auto">
          <a:xfrm>
            <a:off x="1679575" y="1571625"/>
            <a:ext cx="5321300" cy="687388"/>
            <a:chOff x="4932" y="5864"/>
            <a:chExt cx="8381" cy="1083"/>
          </a:xfrm>
        </p:grpSpPr>
        <p:sp>
          <p:nvSpPr>
            <p:cNvPr id="4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研究背景</a:t>
              </a:r>
              <a:endParaRPr lang="zh-CN" altLang="en-US" sz="22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6402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04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16392" name="组合 1"/>
          <p:cNvGrpSpPr>
            <a:grpSpLocks/>
          </p:cNvGrpSpPr>
          <p:nvPr/>
        </p:nvGrpSpPr>
        <p:grpSpPr bwMode="auto">
          <a:xfrm>
            <a:off x="1679575" y="5908675"/>
            <a:ext cx="5319713" cy="663575"/>
            <a:chOff x="4932" y="9632"/>
            <a:chExt cx="8379" cy="1045"/>
          </a:xfrm>
        </p:grpSpPr>
        <p:sp>
          <p:nvSpPr>
            <p:cNvPr id="45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下一步计划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6396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2"/>
              <a:chOff x="2142" y="2189"/>
              <a:chExt cx="10727" cy="942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2325" y="3132"/>
                <a:ext cx="105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98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6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1679575" y="4187825"/>
            <a:ext cx="5321300" cy="687388"/>
            <a:chOff x="4932" y="5864"/>
            <a:chExt cx="8381" cy="1083"/>
          </a:xfrm>
        </p:grpSpPr>
        <p:sp>
          <p:nvSpPr>
            <p:cNvPr id="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调度算法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3" name="组合 23"/>
            <p:cNvGrpSpPr>
              <a:grpSpLocks/>
            </p:cNvGrpSpPr>
            <p:nvPr/>
          </p:nvGrpSpPr>
          <p:grpSpPr bwMode="auto">
            <a:xfrm>
              <a:off x="4932" y="6005"/>
              <a:ext cx="8365" cy="943"/>
              <a:chOff x="2142" y="2189"/>
              <a:chExt cx="10728" cy="943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325" y="3131"/>
                <a:ext cx="1055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8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</p:grpSp>
      </p:grp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679575" y="5059363"/>
            <a:ext cx="5319713" cy="663575"/>
            <a:chOff x="4932" y="9632"/>
            <a:chExt cx="8379" cy="1045"/>
          </a:xfrm>
        </p:grpSpPr>
        <p:sp>
          <p:nvSpPr>
            <p:cNvPr id="6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实验结果</a:t>
              </a:r>
            </a:p>
          </p:txBody>
        </p:sp>
        <p:grpSp>
          <p:nvGrpSpPr>
            <p:cNvPr id="7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3"/>
              <a:chOff x="2142" y="2189"/>
              <a:chExt cx="10728" cy="943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2325" y="3132"/>
                <a:ext cx="105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2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16388" name="标题 1"/>
          <p:cNvSpPr txBox="1">
            <a:spLocks noChangeArrowheads="1"/>
          </p:cNvSpPr>
          <p:nvPr/>
        </p:nvSpPr>
        <p:spPr bwMode="auto">
          <a:xfrm>
            <a:off x="612775" y="549275"/>
            <a:ext cx="78152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  纲</a:t>
            </a:r>
          </a:p>
        </p:txBody>
      </p:sp>
      <p:grpSp>
        <p:nvGrpSpPr>
          <p:cNvPr id="8" name="组合 38"/>
          <p:cNvGrpSpPr>
            <a:grpSpLocks/>
          </p:cNvGrpSpPr>
          <p:nvPr/>
        </p:nvGrpSpPr>
        <p:grpSpPr bwMode="auto">
          <a:xfrm>
            <a:off x="1679575" y="3314700"/>
            <a:ext cx="5321300" cy="687388"/>
            <a:chOff x="4932" y="5864"/>
            <a:chExt cx="8381" cy="1083"/>
          </a:xfrm>
        </p:grpSpPr>
        <p:sp>
          <p:nvSpPr>
            <p:cNvPr id="3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研究动机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9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6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10" name="组合 38"/>
          <p:cNvGrpSpPr>
            <a:grpSpLocks/>
          </p:cNvGrpSpPr>
          <p:nvPr/>
        </p:nvGrpSpPr>
        <p:grpSpPr bwMode="auto">
          <a:xfrm>
            <a:off x="1679575" y="2443163"/>
            <a:ext cx="5321300" cy="687387"/>
            <a:chOff x="4932" y="5864"/>
            <a:chExt cx="8381" cy="1083"/>
          </a:xfrm>
        </p:grpSpPr>
        <p:sp>
          <p:nvSpPr>
            <p:cNvPr id="3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相关工作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1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0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12" name="组合 38"/>
          <p:cNvGrpSpPr>
            <a:grpSpLocks/>
          </p:cNvGrpSpPr>
          <p:nvPr/>
        </p:nvGrpSpPr>
        <p:grpSpPr bwMode="auto">
          <a:xfrm>
            <a:off x="1679575" y="1571625"/>
            <a:ext cx="5321300" cy="687388"/>
            <a:chOff x="4932" y="5864"/>
            <a:chExt cx="8381" cy="1083"/>
          </a:xfrm>
        </p:grpSpPr>
        <p:sp>
          <p:nvSpPr>
            <p:cNvPr id="4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研究背景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3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04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14" name="组合 1"/>
          <p:cNvGrpSpPr>
            <a:grpSpLocks/>
          </p:cNvGrpSpPr>
          <p:nvPr/>
        </p:nvGrpSpPr>
        <p:grpSpPr bwMode="auto">
          <a:xfrm>
            <a:off x="1679575" y="5908675"/>
            <a:ext cx="5319713" cy="663575"/>
            <a:chOff x="4932" y="9632"/>
            <a:chExt cx="8379" cy="1045"/>
          </a:xfrm>
        </p:grpSpPr>
        <p:sp>
          <p:nvSpPr>
            <p:cNvPr id="45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下一步计划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5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2"/>
              <a:chOff x="2142" y="2189"/>
              <a:chExt cx="10727" cy="942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2325" y="3132"/>
                <a:ext cx="105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98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6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实验结果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428750"/>
            <a:ext cx="2143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实验环境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2143116"/>
            <a:ext cx="59293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 GPU: M40</a:t>
            </a:r>
          </a:p>
          <a:p>
            <a:pPr marL="0" lvl="3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 Model: ResNet-50</a:t>
            </a:r>
          </a:p>
          <a:p>
            <a:pPr marL="0" lvl="3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 Platform: </a:t>
            </a:r>
            <a:r>
              <a:rPr lang="en-US" altLang="zh-CN" sz="24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TensorRT</a:t>
            </a:r>
            <a:endParaRPr lang="en-US" altLang="zh-CN" sz="24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lvl="3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 Latency SLO: 200ms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实验结果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Jily_SogouQ.emf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300504"/>
            <a:ext cx="3600000" cy="2700000"/>
          </a:xfrm>
          <a:prstGeom prst="rect">
            <a:avLst/>
          </a:prstGeom>
        </p:spPr>
      </p:pic>
      <p:pic>
        <p:nvPicPr>
          <p:cNvPr id="5" name="图片 4" descr="SogoQ_Batch_BatchSize.emf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1357298"/>
            <a:ext cx="3600000" cy="2700000"/>
          </a:xfrm>
          <a:prstGeom prst="rect">
            <a:avLst/>
          </a:prstGeom>
        </p:spPr>
      </p:pic>
      <p:pic>
        <p:nvPicPr>
          <p:cNvPr id="8" name="图片 7" descr="SogoQ_Batch_Energy.emf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36" y="4158000"/>
            <a:ext cx="3600000" cy="2700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500826" y="5214950"/>
            <a:ext cx="2357422" cy="10001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just"/>
            <a:r>
              <a:rPr lang="zh-CN" altLang="en-US" sz="2000" dirty="0" smtClean="0">
                <a:latin typeface="+mn-ea"/>
              </a:rPr>
              <a:t>满足延迟</a:t>
            </a:r>
            <a:r>
              <a:rPr lang="en-US" altLang="zh-CN" sz="2000" dirty="0" smtClean="0">
                <a:latin typeface="+mn-ea"/>
              </a:rPr>
              <a:t>SLO</a:t>
            </a:r>
            <a:r>
              <a:rPr lang="zh-CN" altLang="en-US" sz="2000" dirty="0" smtClean="0">
                <a:latin typeface="+mn-ea"/>
              </a:rPr>
              <a:t>的同时，总能耗降低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16.01%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06" y="4143380"/>
            <a:ext cx="2500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Requests: 332351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Time: 1800s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1679575" y="4187825"/>
            <a:ext cx="5321300" cy="687388"/>
            <a:chOff x="4932" y="5864"/>
            <a:chExt cx="8381" cy="1083"/>
          </a:xfrm>
        </p:grpSpPr>
        <p:sp>
          <p:nvSpPr>
            <p:cNvPr id="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调度算法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3" name="组合 23"/>
            <p:cNvGrpSpPr>
              <a:grpSpLocks/>
            </p:cNvGrpSpPr>
            <p:nvPr/>
          </p:nvGrpSpPr>
          <p:grpSpPr bwMode="auto">
            <a:xfrm>
              <a:off x="4932" y="6005"/>
              <a:ext cx="8365" cy="943"/>
              <a:chOff x="2142" y="2189"/>
              <a:chExt cx="10728" cy="943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325" y="3131"/>
                <a:ext cx="1055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8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</p:grpSp>
      </p:grp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679575" y="5059363"/>
            <a:ext cx="5319713" cy="663575"/>
            <a:chOff x="4932" y="9632"/>
            <a:chExt cx="8379" cy="1045"/>
          </a:xfrm>
        </p:grpSpPr>
        <p:sp>
          <p:nvSpPr>
            <p:cNvPr id="6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实验结果</a:t>
              </a:r>
            </a:p>
          </p:txBody>
        </p:sp>
        <p:grpSp>
          <p:nvGrpSpPr>
            <p:cNvPr id="7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3"/>
              <a:chOff x="2142" y="2189"/>
              <a:chExt cx="10728" cy="943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2325" y="3132"/>
                <a:ext cx="105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2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16388" name="标题 1"/>
          <p:cNvSpPr txBox="1">
            <a:spLocks noChangeArrowheads="1"/>
          </p:cNvSpPr>
          <p:nvPr/>
        </p:nvSpPr>
        <p:spPr bwMode="auto">
          <a:xfrm>
            <a:off x="612775" y="549275"/>
            <a:ext cx="78152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  纲</a:t>
            </a:r>
          </a:p>
        </p:txBody>
      </p:sp>
      <p:grpSp>
        <p:nvGrpSpPr>
          <p:cNvPr id="8" name="组合 38"/>
          <p:cNvGrpSpPr>
            <a:grpSpLocks/>
          </p:cNvGrpSpPr>
          <p:nvPr/>
        </p:nvGrpSpPr>
        <p:grpSpPr bwMode="auto">
          <a:xfrm>
            <a:off x="1679575" y="3314700"/>
            <a:ext cx="5321300" cy="687388"/>
            <a:chOff x="4932" y="5864"/>
            <a:chExt cx="8381" cy="1083"/>
          </a:xfrm>
        </p:grpSpPr>
        <p:sp>
          <p:nvSpPr>
            <p:cNvPr id="3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研究动机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9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6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10" name="组合 38"/>
          <p:cNvGrpSpPr>
            <a:grpSpLocks/>
          </p:cNvGrpSpPr>
          <p:nvPr/>
        </p:nvGrpSpPr>
        <p:grpSpPr bwMode="auto">
          <a:xfrm>
            <a:off x="1679575" y="2443163"/>
            <a:ext cx="5321300" cy="687387"/>
            <a:chOff x="4932" y="5864"/>
            <a:chExt cx="8381" cy="1083"/>
          </a:xfrm>
        </p:grpSpPr>
        <p:sp>
          <p:nvSpPr>
            <p:cNvPr id="3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相关工作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1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0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12" name="组合 38"/>
          <p:cNvGrpSpPr>
            <a:grpSpLocks/>
          </p:cNvGrpSpPr>
          <p:nvPr/>
        </p:nvGrpSpPr>
        <p:grpSpPr bwMode="auto">
          <a:xfrm>
            <a:off x="1679575" y="1571625"/>
            <a:ext cx="5321300" cy="687388"/>
            <a:chOff x="4932" y="5864"/>
            <a:chExt cx="8381" cy="1083"/>
          </a:xfrm>
        </p:grpSpPr>
        <p:sp>
          <p:nvSpPr>
            <p:cNvPr id="4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研究背景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3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04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14" name="组合 1"/>
          <p:cNvGrpSpPr>
            <a:grpSpLocks/>
          </p:cNvGrpSpPr>
          <p:nvPr/>
        </p:nvGrpSpPr>
        <p:grpSpPr bwMode="auto">
          <a:xfrm>
            <a:off x="1679575" y="5908675"/>
            <a:ext cx="5319713" cy="663575"/>
            <a:chOff x="4932" y="9632"/>
            <a:chExt cx="8379" cy="1045"/>
          </a:xfrm>
        </p:grpSpPr>
        <p:sp>
          <p:nvSpPr>
            <p:cNvPr id="45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下一步计划</a:t>
              </a:r>
              <a:endParaRPr lang="zh-CN" altLang="en-US" sz="22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5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2"/>
              <a:chOff x="2142" y="2189"/>
              <a:chExt cx="10727" cy="942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2325" y="3132"/>
                <a:ext cx="105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98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6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下一步计划</a:t>
            </a:r>
            <a:endParaRPr lang="zh-CN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785926"/>
            <a:ext cx="7500990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单位时间内请求不断增大的时，需要考虑多个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400" dirty="0" smtClean="0"/>
              <a:t>多进程服务（</a:t>
            </a:r>
            <a:r>
              <a:rPr lang="en-US" sz="2400" dirty="0" smtClean="0"/>
              <a:t>MPS</a:t>
            </a:r>
            <a:r>
              <a:rPr lang="zh-CN" altLang="en-US" sz="2400" dirty="0" smtClean="0"/>
              <a:t>）。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5072063" y="3714750"/>
            <a:ext cx="3214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谢谢！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620742"/>
            <a:ext cx="8286808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深度学习推理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低延迟，高并发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具有复杂的应用要求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GPU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能耗高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28662" y="5000636"/>
            <a:ext cx="7572428" cy="571504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如何从推理部署阶段降低能耗？</a:t>
            </a:r>
            <a:endParaRPr lang="zh-CN" altLang="en-US" sz="2400" dirty="0">
              <a:solidFill>
                <a:schemeClr val="tx1"/>
              </a:solidFill>
              <a:latin typeface="华光楷体_CNKI" pitchFamily="2" charset="-122"/>
              <a:ea typeface="华光楷体_CNKI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1679575" y="4187825"/>
            <a:ext cx="5321300" cy="687388"/>
            <a:chOff x="4932" y="5864"/>
            <a:chExt cx="8381" cy="1083"/>
          </a:xfrm>
        </p:grpSpPr>
        <p:sp>
          <p:nvSpPr>
            <p:cNvPr id="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调度算法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3" name="组合 23"/>
            <p:cNvGrpSpPr>
              <a:grpSpLocks/>
            </p:cNvGrpSpPr>
            <p:nvPr/>
          </p:nvGrpSpPr>
          <p:grpSpPr bwMode="auto">
            <a:xfrm>
              <a:off x="4932" y="6005"/>
              <a:ext cx="8365" cy="943"/>
              <a:chOff x="2142" y="2189"/>
              <a:chExt cx="10728" cy="943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325" y="3131"/>
                <a:ext cx="1055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8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</p:grpSp>
      </p:grp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679575" y="5059363"/>
            <a:ext cx="5319713" cy="663575"/>
            <a:chOff x="4932" y="9632"/>
            <a:chExt cx="8379" cy="1045"/>
          </a:xfrm>
        </p:grpSpPr>
        <p:sp>
          <p:nvSpPr>
            <p:cNvPr id="6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实验结果</a:t>
              </a:r>
            </a:p>
          </p:txBody>
        </p:sp>
        <p:grpSp>
          <p:nvGrpSpPr>
            <p:cNvPr id="7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3"/>
              <a:chOff x="2142" y="2189"/>
              <a:chExt cx="10728" cy="943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2325" y="3132"/>
                <a:ext cx="105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2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16388" name="标题 1"/>
          <p:cNvSpPr txBox="1">
            <a:spLocks noChangeArrowheads="1"/>
          </p:cNvSpPr>
          <p:nvPr/>
        </p:nvSpPr>
        <p:spPr bwMode="auto">
          <a:xfrm>
            <a:off x="612775" y="549275"/>
            <a:ext cx="78152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  纲</a:t>
            </a:r>
          </a:p>
        </p:txBody>
      </p:sp>
      <p:grpSp>
        <p:nvGrpSpPr>
          <p:cNvPr id="8" name="组合 38"/>
          <p:cNvGrpSpPr>
            <a:grpSpLocks/>
          </p:cNvGrpSpPr>
          <p:nvPr/>
        </p:nvGrpSpPr>
        <p:grpSpPr bwMode="auto">
          <a:xfrm>
            <a:off x="1679575" y="3314700"/>
            <a:ext cx="5321300" cy="687388"/>
            <a:chOff x="4932" y="5864"/>
            <a:chExt cx="8381" cy="1083"/>
          </a:xfrm>
        </p:grpSpPr>
        <p:sp>
          <p:nvSpPr>
            <p:cNvPr id="3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研究动机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9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6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10" name="组合 38"/>
          <p:cNvGrpSpPr>
            <a:grpSpLocks/>
          </p:cNvGrpSpPr>
          <p:nvPr/>
        </p:nvGrpSpPr>
        <p:grpSpPr bwMode="auto">
          <a:xfrm>
            <a:off x="1679575" y="2443163"/>
            <a:ext cx="5321300" cy="687387"/>
            <a:chOff x="4932" y="5864"/>
            <a:chExt cx="8381" cy="1083"/>
          </a:xfrm>
        </p:grpSpPr>
        <p:sp>
          <p:nvSpPr>
            <p:cNvPr id="3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相关工作</a:t>
              </a:r>
              <a:endParaRPr lang="zh-CN" altLang="en-US" sz="22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1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0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12" name="组合 38"/>
          <p:cNvGrpSpPr>
            <a:grpSpLocks/>
          </p:cNvGrpSpPr>
          <p:nvPr/>
        </p:nvGrpSpPr>
        <p:grpSpPr bwMode="auto">
          <a:xfrm>
            <a:off x="1679575" y="1571625"/>
            <a:ext cx="5321300" cy="687388"/>
            <a:chOff x="4932" y="5864"/>
            <a:chExt cx="8381" cy="1083"/>
          </a:xfrm>
        </p:grpSpPr>
        <p:sp>
          <p:nvSpPr>
            <p:cNvPr id="4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研究背景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3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04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14" name="组合 1"/>
          <p:cNvGrpSpPr>
            <a:grpSpLocks/>
          </p:cNvGrpSpPr>
          <p:nvPr/>
        </p:nvGrpSpPr>
        <p:grpSpPr bwMode="auto">
          <a:xfrm>
            <a:off x="1679575" y="5908675"/>
            <a:ext cx="5319713" cy="663575"/>
            <a:chOff x="4932" y="9632"/>
            <a:chExt cx="8379" cy="1045"/>
          </a:xfrm>
        </p:grpSpPr>
        <p:sp>
          <p:nvSpPr>
            <p:cNvPr id="45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下一步计划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5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2"/>
              <a:chOff x="2142" y="2189"/>
              <a:chExt cx="10727" cy="942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2325" y="3132"/>
                <a:ext cx="105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98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6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相关工作</a:t>
            </a:r>
            <a:endParaRPr lang="zh-CN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357298"/>
            <a:ext cx="878687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间接降低能耗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Clipper (NSDI-2017)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低延迟在线预测服务系统，通过动态</a:t>
            </a:r>
            <a:r>
              <a:rPr lang="en-US" altLang="zh-CN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atch size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，最大化请求吞吐量。</a:t>
            </a:r>
            <a:endParaRPr lang="en-US" altLang="zh-CN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A GPU Inference System Scheduling Algorithm with Asynchronous Data Transfer (IPDPS-2019)</a:t>
            </a:r>
          </a:p>
          <a:p>
            <a:pPr lvl="1" indent="457200" algn="just">
              <a:lnSpc>
                <a:spcPct val="150000"/>
              </a:lnSpc>
              <a:defRPr/>
            </a:pPr>
            <a:r>
              <a:rPr lang="zh-CN" altLang="en-US" sz="2000" dirty="0" smtClean="0"/>
              <a:t>提出一种并发模型，隐藏数据传输延迟的调度算法，提高推理吞吐量。</a:t>
            </a:r>
            <a:endParaRPr lang="en-US" altLang="zh-CN" sz="2000" dirty="0" smtClean="0"/>
          </a:p>
          <a:p>
            <a:pPr lvl="1" indent="45720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Nanily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(HPCC-2019)</a:t>
            </a:r>
          </a:p>
          <a:p>
            <a:pPr lvl="1" indent="457200" algn="just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在特定的延迟下，采用自适应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batch size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调度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推理请求，并预先根据预测的请求以提供最佳的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资源。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85984" y="6143644"/>
            <a:ext cx="4857784" cy="571504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这些工作仍有降低能耗的空间</a:t>
            </a:r>
            <a:endParaRPr lang="zh-CN" altLang="en-US" sz="2400" dirty="0">
              <a:solidFill>
                <a:schemeClr val="tx1"/>
              </a:solidFill>
              <a:latin typeface="华光楷体_CNKI" pitchFamily="2" charset="-122"/>
              <a:ea typeface="华光楷体_CNKI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相关工作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428750"/>
            <a:ext cx="87868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直接降低能耗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PIT (IEEE Computer Architecture Letters-2019)</a:t>
            </a:r>
          </a:p>
          <a:p>
            <a:pPr lvl="1" indent="457200" algn="just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动态调整模型的精度（</a:t>
            </a:r>
            <a:r>
              <a:rPr lang="en-US" altLang="zh-CN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INT8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FP32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）和</a:t>
            </a:r>
            <a:r>
              <a:rPr lang="en-US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GPU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en-US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DVFS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设置，降低精度满足延迟要求，使推理能耗降低。</a:t>
            </a:r>
            <a:endParaRPr lang="en-US" altLang="zh-CN" sz="20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42" y="3786190"/>
            <a:ext cx="4286280" cy="928694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  以牺牲推理精度为代价</a:t>
            </a:r>
            <a:endParaRPr lang="en-US" altLang="zh-CN" sz="2400" dirty="0" smtClean="0">
              <a:solidFill>
                <a:schemeClr val="tx1"/>
              </a:solidFill>
              <a:latin typeface="华光楷体_CNKI" pitchFamily="2" charset="-122"/>
              <a:ea typeface="华光楷体_CNKI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  Batch size</a:t>
            </a:r>
            <a:r>
              <a:rPr lang="zh-CN" altLang="en-US" sz="24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为固定值</a:t>
            </a:r>
            <a:endParaRPr lang="zh-CN" altLang="en-US" sz="2400" dirty="0">
              <a:solidFill>
                <a:schemeClr val="tx1"/>
              </a:solidFill>
              <a:latin typeface="华光楷体_CNKI" pitchFamily="2" charset="-122"/>
              <a:ea typeface="华光楷体_CNKI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1679575" y="4187825"/>
            <a:ext cx="5321300" cy="687388"/>
            <a:chOff x="4932" y="5864"/>
            <a:chExt cx="8381" cy="1083"/>
          </a:xfrm>
        </p:grpSpPr>
        <p:sp>
          <p:nvSpPr>
            <p:cNvPr id="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调度算法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3" name="组合 23"/>
            <p:cNvGrpSpPr>
              <a:grpSpLocks/>
            </p:cNvGrpSpPr>
            <p:nvPr/>
          </p:nvGrpSpPr>
          <p:grpSpPr bwMode="auto">
            <a:xfrm>
              <a:off x="4932" y="6005"/>
              <a:ext cx="8365" cy="943"/>
              <a:chOff x="2142" y="2189"/>
              <a:chExt cx="10728" cy="943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325" y="3131"/>
                <a:ext cx="1055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8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</p:grpSp>
      </p:grp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679575" y="5059363"/>
            <a:ext cx="5319713" cy="663575"/>
            <a:chOff x="4932" y="9632"/>
            <a:chExt cx="8379" cy="1045"/>
          </a:xfrm>
        </p:grpSpPr>
        <p:sp>
          <p:nvSpPr>
            <p:cNvPr id="6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实验结果</a:t>
              </a:r>
            </a:p>
          </p:txBody>
        </p:sp>
        <p:grpSp>
          <p:nvGrpSpPr>
            <p:cNvPr id="7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3"/>
              <a:chOff x="2142" y="2189"/>
              <a:chExt cx="10728" cy="943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2325" y="3132"/>
                <a:ext cx="105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2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16388" name="标题 1"/>
          <p:cNvSpPr txBox="1">
            <a:spLocks noChangeArrowheads="1"/>
          </p:cNvSpPr>
          <p:nvPr/>
        </p:nvSpPr>
        <p:spPr bwMode="auto">
          <a:xfrm>
            <a:off x="612775" y="549275"/>
            <a:ext cx="78152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  纲</a:t>
            </a:r>
          </a:p>
        </p:txBody>
      </p:sp>
      <p:grpSp>
        <p:nvGrpSpPr>
          <p:cNvPr id="8" name="组合 38"/>
          <p:cNvGrpSpPr>
            <a:grpSpLocks/>
          </p:cNvGrpSpPr>
          <p:nvPr/>
        </p:nvGrpSpPr>
        <p:grpSpPr bwMode="auto">
          <a:xfrm>
            <a:off x="1714480" y="3357562"/>
            <a:ext cx="5321300" cy="687388"/>
            <a:chOff x="4932" y="5864"/>
            <a:chExt cx="8381" cy="1083"/>
          </a:xfrm>
        </p:grpSpPr>
        <p:sp>
          <p:nvSpPr>
            <p:cNvPr id="3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研究动机</a:t>
              </a:r>
              <a:endParaRPr lang="zh-CN" altLang="en-US" sz="22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9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6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10" name="组合 38"/>
          <p:cNvGrpSpPr>
            <a:grpSpLocks/>
          </p:cNvGrpSpPr>
          <p:nvPr/>
        </p:nvGrpSpPr>
        <p:grpSpPr bwMode="auto">
          <a:xfrm>
            <a:off x="1679575" y="2443163"/>
            <a:ext cx="5321300" cy="687387"/>
            <a:chOff x="4932" y="5864"/>
            <a:chExt cx="8381" cy="1083"/>
          </a:xfrm>
        </p:grpSpPr>
        <p:sp>
          <p:nvSpPr>
            <p:cNvPr id="35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相关工作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1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10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12" name="组合 38"/>
          <p:cNvGrpSpPr>
            <a:grpSpLocks/>
          </p:cNvGrpSpPr>
          <p:nvPr/>
        </p:nvGrpSpPr>
        <p:grpSpPr bwMode="auto">
          <a:xfrm>
            <a:off x="1679575" y="1571625"/>
            <a:ext cx="5321300" cy="687388"/>
            <a:chOff x="4932" y="5864"/>
            <a:chExt cx="8381" cy="1083"/>
          </a:xfrm>
        </p:grpSpPr>
        <p:sp>
          <p:nvSpPr>
            <p:cNvPr id="40" name=" 219"/>
            <p:cNvSpPr/>
            <p:nvPr/>
          </p:nvSpPr>
          <p:spPr>
            <a:xfrm>
              <a:off x="5953" y="5864"/>
              <a:ext cx="7360" cy="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研究背景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3" name="组合 23"/>
            <p:cNvGrpSpPr>
              <a:grpSpLocks/>
            </p:cNvGrpSpPr>
            <p:nvPr/>
          </p:nvGrpSpPr>
          <p:grpSpPr bwMode="auto">
            <a:xfrm>
              <a:off x="4932" y="6005"/>
              <a:ext cx="8369" cy="942"/>
              <a:chOff x="2142" y="2189"/>
              <a:chExt cx="10733" cy="942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2325" y="3131"/>
                <a:ext cx="1055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04" name="文本框 25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14" name="组合 1"/>
          <p:cNvGrpSpPr>
            <a:grpSpLocks/>
          </p:cNvGrpSpPr>
          <p:nvPr/>
        </p:nvGrpSpPr>
        <p:grpSpPr bwMode="auto">
          <a:xfrm>
            <a:off x="1679575" y="5908675"/>
            <a:ext cx="5319713" cy="663575"/>
            <a:chOff x="4932" y="9632"/>
            <a:chExt cx="8379" cy="1045"/>
          </a:xfrm>
        </p:grpSpPr>
        <p:sp>
          <p:nvSpPr>
            <p:cNvPr id="45" name=" 219"/>
            <p:cNvSpPr/>
            <p:nvPr/>
          </p:nvSpPr>
          <p:spPr>
            <a:xfrm>
              <a:off x="5953" y="9632"/>
              <a:ext cx="7358" cy="8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noProof="1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下一步计划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5" name="组合 26"/>
            <p:cNvGrpSpPr>
              <a:grpSpLocks/>
            </p:cNvGrpSpPr>
            <p:nvPr/>
          </p:nvGrpSpPr>
          <p:grpSpPr bwMode="auto">
            <a:xfrm>
              <a:off x="4932" y="9734"/>
              <a:ext cx="8365" cy="942"/>
              <a:chOff x="2142" y="2189"/>
              <a:chExt cx="10727" cy="942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2325" y="3132"/>
                <a:ext cx="105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98" name="文本框 28"/>
              <p:cNvSpPr txBox="1">
                <a:spLocks noChangeArrowheads="1"/>
              </p:cNvSpPr>
              <p:nvPr/>
            </p:nvSpPr>
            <p:spPr bwMode="auto">
              <a:xfrm>
                <a:off x="2142" y="2189"/>
                <a:ext cx="1394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6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研究动机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矩形 4"/>
          <p:cNvSpPr>
            <a:spLocks noChangeArrowheads="1"/>
          </p:cNvSpPr>
          <p:nvPr/>
        </p:nvSpPr>
        <p:spPr bwMode="auto">
          <a:xfrm>
            <a:off x="500063" y="2000250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algn="just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在推理调度阶段，满足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延迟目标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Service-Level Objectives (SLOs)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，并最小化推理能耗。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4485039"/>
            <a:ext cx="8072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提出一种基于能效的贪心算法，自适应调节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batch size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的推理调度，使得推理总能耗最低。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428750"/>
            <a:ext cx="3786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目的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3842097"/>
            <a:ext cx="3786214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方法</a:t>
            </a: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2038345" y="2959102"/>
          <a:ext cx="1747837" cy="755650"/>
        </p:xfrm>
        <a:graphic>
          <a:graphicData uri="http://schemas.openxmlformats.org/presentationml/2006/ole">
            <p:oleObj spid="_x0000_s63489" name="Equation" r:id="rId4" imgW="850680" imgH="368280" progId="Equation.DSMT4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4857752" y="3059116"/>
          <a:ext cx="2559858" cy="614366"/>
        </p:xfrm>
        <a:graphic>
          <a:graphicData uri="http://schemas.openxmlformats.org/presentationml/2006/ole">
            <p:oleObj spid="_x0000_s63490" name="Equation" r:id="rId5" imgW="952200" imgH="2286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71934" y="321181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49275"/>
            <a:ext cx="7894637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研究动机</a:t>
            </a:r>
            <a:endParaRPr lang="zh-CN" alt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矩形 4"/>
          <p:cNvSpPr>
            <a:spLocks noChangeArrowheads="1"/>
          </p:cNvSpPr>
          <p:nvPr/>
        </p:nvSpPr>
        <p:spPr bwMode="auto">
          <a:xfrm>
            <a:off x="500063" y="2000250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algn="just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动态电压和频率调整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Dynamic Voltage and Frequency Scaling)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dirty="0" smtClean="0"/>
              <a:t>是一种用于平衡性能和功耗的技术。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428750"/>
            <a:ext cx="3786214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DVFS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786050" y="3429000"/>
          <a:ext cx="2928958" cy="2257528"/>
        </p:xfrm>
        <a:graphic>
          <a:graphicData uri="http://schemas.openxmlformats.org/presentationml/2006/ole">
            <p:oleObj spid="_x0000_s61443" name="Equation" r:id="rId4" imgW="1079280" imgH="79992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659</Words>
  <Application>WPS Office</Application>
  <PresentationFormat>全屏显示(4:3)</PresentationFormat>
  <Paragraphs>231</Paragraphs>
  <Slides>25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模板 中国科学院信息工程研究所PPT模板</vt:lpstr>
      <vt:lpstr>1_模板 中国科学院信息工程研究所PPT模板</vt:lpstr>
      <vt:lpstr>Equation</vt:lpstr>
      <vt:lpstr> Energy-aware adaptive scheduling for DNN inference on high-performance GPU</vt:lpstr>
      <vt:lpstr>幻灯片 2</vt:lpstr>
      <vt:lpstr>研究背景</vt:lpstr>
      <vt:lpstr>幻灯片 4</vt:lpstr>
      <vt:lpstr>相关工作</vt:lpstr>
      <vt:lpstr>相关工作</vt:lpstr>
      <vt:lpstr>幻灯片 7</vt:lpstr>
      <vt:lpstr>研究动机</vt:lpstr>
      <vt:lpstr>研究动机</vt:lpstr>
      <vt:lpstr>研究动机</vt:lpstr>
      <vt:lpstr>幻灯片 11</vt:lpstr>
      <vt:lpstr>调度算法</vt:lpstr>
      <vt:lpstr>调度算法</vt:lpstr>
      <vt:lpstr>调度算法</vt:lpstr>
      <vt:lpstr>调度算法</vt:lpstr>
      <vt:lpstr>调度算法</vt:lpstr>
      <vt:lpstr>调度算法</vt:lpstr>
      <vt:lpstr>调度算法</vt:lpstr>
      <vt:lpstr>调度算法</vt:lpstr>
      <vt:lpstr>幻灯片 20</vt:lpstr>
      <vt:lpstr>实验结果</vt:lpstr>
      <vt:lpstr>实验结果</vt:lpstr>
      <vt:lpstr>幻灯片 23</vt:lpstr>
      <vt:lpstr>下一步计划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</dc:title>
  <dc:creator>gjr</dc:creator>
  <cp:lastModifiedBy>USER-</cp:lastModifiedBy>
  <cp:revision>711</cp:revision>
  <dcterms:created xsi:type="dcterms:W3CDTF">2019-12-02T02:09:27Z</dcterms:created>
  <dcterms:modified xsi:type="dcterms:W3CDTF">2020-06-19T07:14:39Z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