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37" r:id="rId2"/>
    <p:sldId id="781" r:id="rId3"/>
    <p:sldId id="729" r:id="rId4"/>
    <p:sldId id="713" r:id="rId5"/>
    <p:sldId id="783" r:id="rId6"/>
    <p:sldId id="784" r:id="rId7"/>
    <p:sldId id="782" r:id="rId8"/>
    <p:sldId id="765" r:id="rId9"/>
    <p:sldId id="739" r:id="rId10"/>
    <p:sldId id="745" r:id="rId11"/>
    <p:sldId id="746" r:id="rId12"/>
    <p:sldId id="740" r:id="rId13"/>
    <p:sldId id="747" r:id="rId14"/>
    <p:sldId id="785" r:id="rId15"/>
    <p:sldId id="766" r:id="rId16"/>
    <p:sldId id="754" r:id="rId17"/>
    <p:sldId id="755" r:id="rId18"/>
    <p:sldId id="756" r:id="rId19"/>
    <p:sldId id="748" r:id="rId20"/>
    <p:sldId id="751" r:id="rId21"/>
    <p:sldId id="752" r:id="rId22"/>
    <p:sldId id="749" r:id="rId23"/>
    <p:sldId id="760" r:id="rId24"/>
    <p:sldId id="761" r:id="rId25"/>
    <p:sldId id="762" r:id="rId26"/>
    <p:sldId id="763" r:id="rId27"/>
    <p:sldId id="750" r:id="rId28"/>
    <p:sldId id="778" r:id="rId29"/>
    <p:sldId id="741" r:id="rId30"/>
    <p:sldId id="767" r:id="rId31"/>
    <p:sldId id="779" r:id="rId32"/>
    <p:sldId id="768" r:id="rId33"/>
    <p:sldId id="780" r:id="rId34"/>
    <p:sldId id="770" r:id="rId35"/>
    <p:sldId id="771" r:id="rId36"/>
    <p:sldId id="773" r:id="rId37"/>
    <p:sldId id="775" r:id="rId38"/>
    <p:sldId id="776" r:id="rId39"/>
    <p:sldId id="683" r:id="rId40"/>
  </p:sldIdLst>
  <p:sldSz cx="9144000" cy="6858000" type="screen4x3"/>
  <p:notesSz cx="9928225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CB8"/>
    <a:srgbClr val="BBE0E3"/>
    <a:srgbClr val="808080"/>
    <a:srgbClr val="E4F3F4"/>
    <a:srgbClr val="D7F5D8"/>
    <a:srgbClr val="FF9999"/>
    <a:srgbClr val="BEE396"/>
    <a:srgbClr val="FFDF7F"/>
    <a:srgbClr val="76973E"/>
    <a:srgbClr val="CE4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85900" autoAdjust="0"/>
  </p:normalViewPr>
  <p:slideViewPr>
    <p:cSldViewPr>
      <p:cViewPr>
        <p:scale>
          <a:sx n="75" d="100"/>
          <a:sy n="75" d="100"/>
        </p:scale>
        <p:origin x="-1284" y="54"/>
      </p:cViewPr>
      <p:guideLst>
        <p:guide orient="horz" pos="2160"/>
        <p:guide pos="29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5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220766870@qq.com" userId="57e3581f57375e2e" providerId="LiveId" clId="{3A0D455F-D04B-4CA3-B159-142B22217732}"/>
    <pc:docChg chg="undo custSel delSld modSld">
      <pc:chgData name="1220766870@qq.com" userId="57e3581f57375e2e" providerId="LiveId" clId="{3A0D455F-D04B-4CA3-B159-142B22217732}" dt="2018-11-15T15:21:37.208" v="923" actId="2696"/>
      <pc:docMkLst>
        <pc:docMk/>
      </pc:docMkLst>
      <pc:sldChg chg="delSp modSp">
        <pc:chgData name="1220766870@qq.com" userId="57e3581f57375e2e" providerId="LiveId" clId="{3A0D455F-D04B-4CA3-B159-142B22217732}" dt="2018-11-15T15:05:04.596" v="566"/>
        <pc:sldMkLst>
          <pc:docMk/>
          <pc:sldMk cId="0" sldId="606"/>
        </pc:sldMkLst>
        <pc:spChg chg="mod">
          <ac:chgData name="1220766870@qq.com" userId="57e3581f57375e2e" providerId="LiveId" clId="{3A0D455F-D04B-4CA3-B159-142B22217732}" dt="2018-11-15T14:57:42.110" v="374"/>
          <ac:spMkLst>
            <pc:docMk/>
            <pc:sldMk cId="0" sldId="606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5:05:04.596" v="566"/>
          <ac:spMkLst>
            <pc:docMk/>
            <pc:sldMk cId="0" sldId="606"/>
            <ac:spMk id="21507" creationId="{00000000-0000-0000-0000-000000000000}"/>
          </ac:spMkLst>
        </pc:spChg>
        <pc:picChg chg="del mod">
          <ac:chgData name="1220766870@qq.com" userId="57e3581f57375e2e" providerId="LiveId" clId="{3A0D455F-D04B-4CA3-B159-142B22217732}" dt="2018-11-15T15:02:57.185" v="508" actId="478"/>
          <ac:picMkLst>
            <pc:docMk/>
            <pc:sldMk cId="0" sldId="606"/>
            <ac:picMk id="3" creationId="{00000000-0000-0000-0000-000000000000}"/>
          </ac:picMkLst>
        </pc:picChg>
      </pc:sldChg>
      <pc:sldChg chg="del">
        <pc:chgData name="1220766870@qq.com" userId="57e3581f57375e2e" providerId="LiveId" clId="{3A0D455F-D04B-4CA3-B159-142B22217732}" dt="2018-11-15T15:11:10.713" v="648" actId="2696"/>
        <pc:sldMkLst>
          <pc:docMk/>
          <pc:sldMk cId="0" sldId="607"/>
        </pc:sldMkLst>
      </pc:sldChg>
      <pc:sldChg chg="del">
        <pc:chgData name="1220766870@qq.com" userId="57e3581f57375e2e" providerId="LiveId" clId="{3A0D455F-D04B-4CA3-B159-142B22217732}" dt="2018-11-15T14:37:04.394" v="15" actId="2696"/>
        <pc:sldMkLst>
          <pc:docMk/>
          <pc:sldMk cId="0" sldId="609"/>
        </pc:sldMkLst>
      </pc:sldChg>
      <pc:sldChg chg="modSp">
        <pc:chgData name="1220766870@qq.com" userId="57e3581f57375e2e" providerId="LiveId" clId="{3A0D455F-D04B-4CA3-B159-142B22217732}" dt="2018-11-15T14:58:59.754" v="404" actId="207"/>
        <pc:sldMkLst>
          <pc:docMk/>
          <pc:sldMk cId="0" sldId="610"/>
        </pc:sldMkLst>
        <pc:spChg chg="mod">
          <ac:chgData name="1220766870@qq.com" userId="57e3581f57375e2e" providerId="LiveId" clId="{3A0D455F-D04B-4CA3-B159-142B22217732}" dt="2018-11-15T14:38:56.048" v="35"/>
          <ac:spMkLst>
            <pc:docMk/>
            <pc:sldMk cId="0" sldId="610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58:59.754" v="404" actId="207"/>
          <ac:spMkLst>
            <pc:docMk/>
            <pc:sldMk cId="0" sldId="610"/>
            <ac:spMk id="21507" creationId="{00000000-0000-0000-0000-000000000000}"/>
          </ac:spMkLst>
        </pc:spChg>
      </pc:sldChg>
      <pc:sldChg chg="del">
        <pc:chgData name="1220766870@qq.com" userId="57e3581f57375e2e" providerId="LiveId" clId="{3A0D455F-D04B-4CA3-B159-142B22217732}" dt="2018-11-15T15:11:31.707" v="650" actId="2696"/>
        <pc:sldMkLst>
          <pc:docMk/>
          <pc:sldMk cId="0" sldId="611"/>
        </pc:sldMkLst>
      </pc:sldChg>
      <pc:sldChg chg="modSp del">
        <pc:chgData name="1220766870@qq.com" userId="57e3581f57375e2e" providerId="LiveId" clId="{3A0D455F-D04B-4CA3-B159-142B22217732}" dt="2018-11-15T15:11:08.630" v="647" actId="2696"/>
        <pc:sldMkLst>
          <pc:docMk/>
          <pc:sldMk cId="0" sldId="614"/>
        </pc:sldMkLst>
        <pc:spChg chg="mod">
          <ac:chgData name="1220766870@qq.com" userId="57e3581f57375e2e" providerId="LiveId" clId="{3A0D455F-D04B-4CA3-B159-142B22217732}" dt="2018-11-15T14:35:32.588" v="5" actId="27636"/>
          <ac:spMkLst>
            <pc:docMk/>
            <pc:sldMk cId="0" sldId="614"/>
            <ac:spMk id="21507" creationId="{00000000-0000-0000-0000-000000000000}"/>
          </ac:spMkLst>
        </pc:spChg>
      </pc:sldChg>
      <pc:sldChg chg="modSp del">
        <pc:chgData name="1220766870@qq.com" userId="57e3581f57375e2e" providerId="LiveId" clId="{3A0D455F-D04B-4CA3-B159-142B22217732}" dt="2018-11-15T15:11:27.295" v="649" actId="2696"/>
        <pc:sldMkLst>
          <pc:docMk/>
          <pc:sldMk cId="0" sldId="615"/>
        </pc:sldMkLst>
        <pc:spChg chg="mod">
          <ac:chgData name="1220766870@qq.com" userId="57e3581f57375e2e" providerId="LiveId" clId="{3A0D455F-D04B-4CA3-B159-142B22217732}" dt="2018-11-15T14:35:32.608" v="6" actId="27636"/>
          <ac:spMkLst>
            <pc:docMk/>
            <pc:sldMk cId="0" sldId="615"/>
            <ac:spMk id="21507" creationId="{00000000-0000-0000-0000-000000000000}"/>
          </ac:spMkLst>
        </pc:spChg>
      </pc:sldChg>
      <pc:sldChg chg="addSp">
        <pc:chgData name="1220766870@qq.com" userId="57e3581f57375e2e" providerId="LiveId" clId="{3A0D455F-D04B-4CA3-B159-142B22217732}" dt="2018-11-15T15:11:49.435" v="651"/>
        <pc:sldMkLst>
          <pc:docMk/>
          <pc:sldMk cId="0" sldId="616"/>
        </pc:sldMkLst>
        <pc:spChg chg="add">
          <ac:chgData name="1220766870@qq.com" userId="57e3581f57375e2e" providerId="LiveId" clId="{3A0D455F-D04B-4CA3-B159-142B22217732}" dt="2018-11-15T15:11:49.435" v="651"/>
          <ac:spMkLst>
            <pc:docMk/>
            <pc:sldMk cId="0" sldId="616"/>
            <ac:spMk id="11" creationId="{91967441-C5E9-4CD3-99DC-8D3D9EA1C581}"/>
          </ac:spMkLst>
        </pc:spChg>
      </pc:sldChg>
      <pc:sldChg chg="modSp">
        <pc:chgData name="1220766870@qq.com" userId="57e3581f57375e2e" providerId="LiveId" clId="{3A0D455F-D04B-4CA3-B159-142B22217732}" dt="2018-11-15T14:35:32.647" v="7" actId="27636"/>
        <pc:sldMkLst>
          <pc:docMk/>
          <pc:sldMk cId="0" sldId="628"/>
        </pc:sldMkLst>
        <pc:spChg chg="mod">
          <ac:chgData name="1220766870@qq.com" userId="57e3581f57375e2e" providerId="LiveId" clId="{3A0D455F-D04B-4CA3-B159-142B22217732}" dt="2018-11-15T14:35:32.647" v="7" actId="27636"/>
          <ac:spMkLst>
            <pc:docMk/>
            <pc:sldMk cId="0" sldId="628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5:32.682" v="9" actId="27636"/>
        <pc:sldMkLst>
          <pc:docMk/>
          <pc:sldMk cId="0" sldId="647"/>
        </pc:sldMkLst>
        <pc:spChg chg="mod">
          <ac:chgData name="1220766870@qq.com" userId="57e3581f57375e2e" providerId="LiveId" clId="{3A0D455F-D04B-4CA3-B159-142B22217732}" dt="2018-11-15T14:35:32.682" v="9" actId="27636"/>
          <ac:spMkLst>
            <pc:docMk/>
            <pc:sldMk cId="0" sldId="647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5:32.667" v="8" actId="27636"/>
        <pc:sldMkLst>
          <pc:docMk/>
          <pc:sldMk cId="0" sldId="649"/>
        </pc:sldMkLst>
        <pc:spChg chg="mod">
          <ac:chgData name="1220766870@qq.com" userId="57e3581f57375e2e" providerId="LiveId" clId="{3A0D455F-D04B-4CA3-B159-142B22217732}" dt="2018-11-15T14:35:32.667" v="8" actId="27636"/>
          <ac:spMkLst>
            <pc:docMk/>
            <pc:sldMk cId="0" sldId="649"/>
            <ac:spMk id="21507" creationId="{00000000-0000-0000-0000-000000000000}"/>
          </ac:spMkLst>
        </pc:spChg>
      </pc:sldChg>
      <pc:sldChg chg="del">
        <pc:chgData name="1220766870@qq.com" userId="57e3581f57375e2e" providerId="LiveId" clId="{3A0D455F-D04B-4CA3-B159-142B22217732}" dt="2018-11-15T14:35:52.716" v="14" actId="2696"/>
        <pc:sldMkLst>
          <pc:docMk/>
          <pc:sldMk cId="0" sldId="661"/>
        </pc:sldMkLst>
      </pc:sldChg>
      <pc:sldChg chg="modSp">
        <pc:chgData name="1220766870@qq.com" userId="57e3581f57375e2e" providerId="LiveId" clId="{3A0D455F-D04B-4CA3-B159-142B22217732}" dt="2018-11-15T14:37:19.253" v="17"/>
        <pc:sldMkLst>
          <pc:docMk/>
          <pc:sldMk cId="0" sldId="662"/>
        </pc:sldMkLst>
        <pc:spChg chg="mod">
          <ac:chgData name="1220766870@qq.com" userId="57e3581f57375e2e" providerId="LiveId" clId="{3A0D455F-D04B-4CA3-B159-142B22217732}" dt="2018-11-15T14:37:19.253" v="17"/>
          <ac:spMkLst>
            <pc:docMk/>
            <pc:sldMk cId="0" sldId="662"/>
            <ac:spMk id="21506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35:35.604" v="13"/>
          <ac:spMkLst>
            <pc:docMk/>
            <pc:sldMk cId="0" sldId="662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7:55.838" v="21" actId="207"/>
        <pc:sldMkLst>
          <pc:docMk/>
          <pc:sldMk cId="773906059" sldId="663"/>
        </pc:sldMkLst>
        <pc:spChg chg="mod">
          <ac:chgData name="1220766870@qq.com" userId="57e3581f57375e2e" providerId="LiveId" clId="{3A0D455F-D04B-4CA3-B159-142B22217732}" dt="2018-11-15T14:37:55.838" v="21" actId="207"/>
          <ac:spMkLst>
            <pc:docMk/>
            <pc:sldMk cId="773906059" sldId="663"/>
            <ac:spMk id="3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8:35.300" v="26" actId="113"/>
        <pc:sldMkLst>
          <pc:docMk/>
          <pc:sldMk cId="2431969470" sldId="664"/>
        </pc:sldMkLst>
        <pc:spChg chg="mod">
          <ac:chgData name="1220766870@qq.com" userId="57e3581f57375e2e" providerId="LiveId" clId="{3A0D455F-D04B-4CA3-B159-142B22217732}" dt="2018-11-15T14:38:35.300" v="26" actId="113"/>
          <ac:spMkLst>
            <pc:docMk/>
            <pc:sldMk cId="2431969470" sldId="664"/>
            <ac:spMk id="3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53:27.039" v="364"/>
        <pc:sldMkLst>
          <pc:docMk/>
          <pc:sldMk cId="866903700" sldId="665"/>
        </pc:sldMkLst>
        <pc:spChg chg="mod">
          <ac:chgData name="1220766870@qq.com" userId="57e3581f57375e2e" providerId="LiveId" clId="{3A0D455F-D04B-4CA3-B159-142B22217732}" dt="2018-11-15T14:39:33.122" v="53"/>
          <ac:spMkLst>
            <pc:docMk/>
            <pc:sldMk cId="866903700" sldId="665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53:27.039" v="364"/>
          <ac:spMkLst>
            <pc:docMk/>
            <pc:sldMk cId="866903700" sldId="665"/>
            <ac:spMk id="21507" creationId="{00000000-0000-0000-0000-000000000000}"/>
          </ac:spMkLst>
        </pc:spChg>
      </pc:sldChg>
      <pc:sldChg chg="addSp modSp">
        <pc:chgData name="1220766870@qq.com" userId="57e3581f57375e2e" providerId="LiveId" clId="{3A0D455F-D04B-4CA3-B159-142B22217732}" dt="2018-11-15T15:10:27.748" v="646" actId="20577"/>
        <pc:sldMkLst>
          <pc:docMk/>
          <pc:sldMk cId="2306535759" sldId="666"/>
        </pc:sldMkLst>
        <pc:spChg chg="mod">
          <ac:chgData name="1220766870@qq.com" userId="57e3581f57375e2e" providerId="LiveId" clId="{3A0D455F-D04B-4CA3-B159-142B22217732}" dt="2018-11-15T15:10:27.748" v="646" actId="20577"/>
          <ac:spMkLst>
            <pc:docMk/>
            <pc:sldMk cId="2306535759" sldId="666"/>
            <ac:spMk id="21507" creationId="{00000000-0000-0000-0000-000000000000}"/>
          </ac:spMkLst>
        </pc:spChg>
        <pc:picChg chg="add mod">
          <ac:chgData name="1220766870@qq.com" userId="57e3581f57375e2e" providerId="LiveId" clId="{3A0D455F-D04B-4CA3-B159-142B22217732}" dt="2018-11-15T15:08:09.205" v="587" actId="1076"/>
          <ac:picMkLst>
            <pc:docMk/>
            <pc:sldMk cId="2306535759" sldId="666"/>
            <ac:picMk id="4" creationId="{1A98979F-B6DB-49B6-816A-89076046B9CE}"/>
          </ac:picMkLst>
        </pc:picChg>
      </pc:sldChg>
      <pc:sldChg chg="delSp modSp">
        <pc:chgData name="1220766870@qq.com" userId="57e3581f57375e2e" providerId="LiveId" clId="{3A0D455F-D04B-4CA3-B159-142B22217732}" dt="2018-11-15T15:21:33.184" v="922" actId="20577"/>
        <pc:sldMkLst>
          <pc:docMk/>
          <pc:sldMk cId="1506574559" sldId="667"/>
        </pc:sldMkLst>
        <pc:spChg chg="mod">
          <ac:chgData name="1220766870@qq.com" userId="57e3581f57375e2e" providerId="LiveId" clId="{3A0D455F-D04B-4CA3-B159-142B22217732}" dt="2018-11-15T15:21:33.184" v="922" actId="20577"/>
          <ac:spMkLst>
            <pc:docMk/>
            <pc:sldMk cId="1506574559" sldId="667"/>
            <ac:spMk id="21507" creationId="{00000000-0000-0000-0000-000000000000}"/>
          </ac:spMkLst>
        </pc:spChg>
        <pc:picChg chg="del">
          <ac:chgData name="1220766870@qq.com" userId="57e3581f57375e2e" providerId="LiveId" clId="{3A0D455F-D04B-4CA3-B159-142B22217732}" dt="2018-11-15T15:13:31.812" v="660" actId="478"/>
          <ac:picMkLst>
            <pc:docMk/>
            <pc:sldMk cId="1506574559" sldId="667"/>
            <ac:picMk id="4" creationId="{1A98979F-B6DB-49B6-816A-89076046B9CE}"/>
          </ac:picMkLst>
        </pc:picChg>
      </pc:sldChg>
      <pc:sldChg chg="modSp del">
        <pc:chgData name="1220766870@qq.com" userId="57e3581f57375e2e" providerId="LiveId" clId="{3A0D455F-D04B-4CA3-B159-142B22217732}" dt="2018-11-15T15:21:37.208" v="923" actId="2696"/>
        <pc:sldMkLst>
          <pc:docMk/>
          <pc:sldMk cId="3663558285" sldId="668"/>
        </pc:sldMkLst>
        <pc:spChg chg="mod">
          <ac:chgData name="1220766870@qq.com" userId="57e3581f57375e2e" providerId="LiveId" clId="{3A0D455F-D04B-4CA3-B159-142B22217732}" dt="2018-11-15T15:21:01.208" v="916"/>
          <ac:spMkLst>
            <pc:docMk/>
            <pc:sldMk cId="3663558285" sldId="668"/>
            <ac:spMk id="21507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EC663-EB56-422E-AA4F-A58BCCF45ACD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65E9-B48D-425E-B235-479FB87ED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890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757E8D1E-F0E2-4D32-9688-25B3AF4D0C62}" type="datetimeFigureOut">
              <a:rPr lang="zh-CN" altLang="en-US" smtClean="0"/>
              <a:pPr/>
              <a:t>2020/10/23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A0962FA8-AA85-4053-8547-304384BC292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51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19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2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zh-CN" alt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812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3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zh-CN" alt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8123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7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zh-CN" alt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812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126DB1FE-8FBD-4573-BF07-818412B14FBD}" type="datetime1">
              <a:rPr lang="zh-CN" altLang="en-US" smtClean="0"/>
              <a:t>2020/10/23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39503BF-C29D-4C80-9971-704DEB9EB5A2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8" name="Picture 6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8194" t="52522" r="40851" b="32153"/>
          <a:stretch>
            <a:fillRect/>
          </a:stretch>
        </p:blipFill>
        <p:spPr bwMode="auto">
          <a:xfrm>
            <a:off x="749300" y="3602038"/>
            <a:ext cx="46593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68144" y="548680"/>
            <a:ext cx="2602632" cy="648072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内容标题区域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B94DD339-99EB-45F6-993F-CBF8712E18E5}" type="datetime1">
              <a:rPr lang="zh-CN" altLang="en-US" smtClean="0"/>
              <a:t>2020/10/23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C1C062F4-36F2-4608-B456-4B1A3C48DC56}" type="datetime1">
              <a:rPr lang="zh-CN" altLang="en-US" smtClean="0"/>
              <a:t>2020/10/23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B946528B-B9B9-4E68-8952-1F42D213A42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6" name="Picture 5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52361" t="31111" r="3542" b="56296"/>
          <a:stretch>
            <a:fillRect/>
          </a:stretch>
        </p:blipFill>
        <p:spPr bwMode="auto">
          <a:xfrm>
            <a:off x="4787900" y="2133600"/>
            <a:ext cx="40322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B1C6FC34-FDFF-4989-B40E-1FA4F39BB8FA}" type="datetime1">
              <a:rPr lang="zh-CN" altLang="en-US" smtClean="0"/>
              <a:t>2020/10/23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D6E91B8-D584-4990-82B3-70480E7625AF}" type="datetime1">
              <a:rPr lang="zh-CN" altLang="en-US" smtClean="0"/>
              <a:t>2020/10/23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CD98D576-A93E-4A83-AEFD-5B9ECC07763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ransition spd="med"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5711" y="5445224"/>
            <a:ext cx="154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charset="-122"/>
                <a:ea typeface="楷体" panose="02010609060101010101" charset="-122"/>
              </a:rPr>
              <a:t>姚春荣</a:t>
            </a:r>
            <a:endParaRPr lang="en-US" altLang="zh-CN" sz="2400" b="1" dirty="0" smtClean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79512" y="1484784"/>
            <a:ext cx="7362197" cy="1656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基于层级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DNN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推理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延迟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与能耗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48264" y="5909210"/>
            <a:ext cx="1545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2020.10.23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研究动机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156274" y="5517232"/>
            <a:ext cx="6368054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Observation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不同层的最佳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DVFS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配置也是不同的。如果将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DNN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视为黑盒，可能达不到最佳性能。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0034" y="1264857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DNN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特定的能耗使用模式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15" y="1871662"/>
            <a:ext cx="5536094" cy="350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84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研究动机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00034" y="1264857"/>
            <a:ext cx="8001056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能耗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延迟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148"/>
            <a:ext cx="6047807" cy="462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198662" y="2852992"/>
            <a:ext cx="3281017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Observation 2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DVFS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配置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对能耗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延迟的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影响很大程度上取决于每层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特性。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511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研究方法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00034" y="1264857"/>
            <a:ext cx="80010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PredJoule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7664" y="4974915"/>
            <a:ext cx="489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Uncertainty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：衡量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层的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能耗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延迟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的关系。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Progress Tracker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提供有效的系统状态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Controller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根据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调整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DVFS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配置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History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：根据历史数据调整总执行时间。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6199"/>
            <a:ext cx="4464496" cy="312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393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研究方法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00034" y="1264857"/>
            <a:ext cx="80010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不确定性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2285343"/>
            <a:ext cx="4572000" cy="4955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归一化 能耗和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延迟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402713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层的配置不确定性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(CU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7584" y="5378609"/>
            <a:ext cx="4572000" cy="498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层的不确定性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43450" y="1797086"/>
            <a:ext cx="52607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just"/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衡量层的能耗与延迟的关系。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399" y="2867025"/>
            <a:ext cx="37623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399" y="4762205"/>
            <a:ext cx="35052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399" y="6093296"/>
            <a:ext cx="33909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036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研究方法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00034" y="1264857"/>
            <a:ext cx="80010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不确定性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7" y="2060848"/>
            <a:ext cx="4896544" cy="13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61047"/>
            <a:ext cx="6066200" cy="268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5625277" y="2316022"/>
            <a:ext cx="3456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Conv1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的不确定性小于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Conv2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的不确定性最大；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64088" y="4797152"/>
            <a:ext cx="352777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简化问题复杂性，采用近似值；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不确定性与层的类型和位置有关；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21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研究方法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00034" y="1264857"/>
            <a:ext cx="80010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不确定性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59" y="2420888"/>
            <a:ext cx="71342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827584" y="1844824"/>
            <a:ext cx="4572000" cy="498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每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层的不确定性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86" y="4538444"/>
            <a:ext cx="4045570" cy="26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1384459" y="5157192"/>
            <a:ext cx="6232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CaffeNet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AlexNet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波动发生在后面层（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FC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GoogleNet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波动集中在中间（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）；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68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研究方法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00034" y="1264857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Progress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Tracker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225" y="2420888"/>
            <a:ext cx="5630803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543450" y="1797086"/>
            <a:ext cx="52607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just"/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跟踪每个层的执行情况。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7312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研究方法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00034" y="1264857"/>
            <a:ext cx="80010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Controller 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584" y="1844824"/>
            <a:ext cx="64807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，加快计算，跳到更高速的配置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584" y="4211397"/>
            <a:ext cx="68633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&lt;0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，放慢计算，获得能耗上的优化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31" y="2362757"/>
            <a:ext cx="62579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4681145"/>
            <a:ext cx="62865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7312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实验评估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00034" y="1268760"/>
            <a:ext cx="80010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实验设置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844824"/>
            <a:ext cx="741682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DNN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模型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平台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540000" lvl="2" algn="just">
              <a:lnSpc>
                <a:spcPct val="150000"/>
              </a:lnSpc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对比方法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06667" y="2353447"/>
            <a:ext cx="63643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CaffeNet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AlexNet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GoogleNet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VGGNet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ResNet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63688" y="4265179"/>
            <a:ext cx="72728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Poet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：基于控制理论的解决方案（低能耗低速度，高能耗高速度）；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Poet-GPU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Poet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考虑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Race2Idle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以最大频率运行所有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内容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Max-N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高性能模式，允许最大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频率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，动态调整频率；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Max-Q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节能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模式，限制了最大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频率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12" name="矩形 11"/>
          <p:cNvSpPr/>
          <p:nvPr/>
        </p:nvSpPr>
        <p:spPr>
          <a:xfrm>
            <a:off x="1799342" y="3284984"/>
            <a:ext cx="63643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NVIDIA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Jetson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TX2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52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实验评估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00034" y="1268760"/>
            <a:ext cx="80010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能耗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" y="1848727"/>
            <a:ext cx="4498265" cy="493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211960" y="1988840"/>
            <a:ext cx="46779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PredJoule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的性能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优于其他方法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Race2Idle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的性能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比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Max-Q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更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好。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对于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具有较高不确定性值的层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PredJoule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通过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降低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DVFS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比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Race2Idle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效率更高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51320" y="4319540"/>
            <a:ext cx="47851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Race2Idle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在系统闲置时间更长的时候会更多的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损失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对于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VGGNet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ResNet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Max-N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优于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Max-Q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，速度收益大于能耗。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789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57484" y="2348880"/>
            <a:ext cx="37862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800" dirty="0" smtClean="0"/>
              <a:t>背景介绍</a:t>
            </a:r>
            <a:endParaRPr lang="zh-CN" altLang="en-US" sz="2800" dirty="0"/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论文分享</a:t>
            </a:r>
            <a:endParaRPr lang="zh-CN" altLang="en-US" sz="2800" dirty="0"/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800" dirty="0"/>
              <a:t>总结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81224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实验评估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00034" y="1268760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延迟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能耗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" y="1841623"/>
            <a:ext cx="5359959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641056" y="2780928"/>
            <a:ext cx="40350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除了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Race2Idle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以外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PredJoule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唯一可以满足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ResNet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延迟要求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关于能耗，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PredJoule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也大大优于其他方法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Max-N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Max-Q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相比，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PredJoule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的效率可以高出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66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％和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70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％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10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实验评估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00034" y="1270501"/>
            <a:ext cx="80010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适应性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225" y="2398822"/>
            <a:ext cx="5619213" cy="322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2843808" y="5692182"/>
            <a:ext cx="43524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PredJoule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能够快速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恢复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延迟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要求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1844824"/>
            <a:ext cx="74168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如自动驾驶中，对象跟踪任务和线路规划任务；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10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/>
              <a:t>总结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72051" y="1772816"/>
            <a:ext cx="74168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PredJoule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提出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了一种基于层的方法，该方法可以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控制执行时间并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通过利用每一层的性能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能耗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特征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来优化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能效； 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适用于各种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DNN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模型和延迟要求的执行；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其常见的方法相比，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PredJoule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可以将能耗平均降低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68%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2051" y="4077072"/>
            <a:ext cx="7416824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可借鉴的地方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不确定性的定义，确定能耗与延迟的关系；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层的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DVFS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开销在数据中心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上不能忽略，因为单个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DNN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执行时间很短；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789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论文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" y="1628800"/>
            <a:ext cx="8989410" cy="13683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NeuOS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A Latency-Predictable Multi-Dimensional Optimization Framework for DNN-driven Autonomous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04834" y="3301209"/>
            <a:ext cx="5015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2020 USENIX Annual Technical Conference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(ATC)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945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研究动机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043608" y="5733256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Observation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传统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的方法是将整个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DNN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看成黑盒，并不能产生最有效的结果。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层级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权衡使问题比普通黑盒技术难上一个数量级。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0034" y="1264857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二维空间中的平衡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08" y="2270348"/>
            <a:ext cx="63627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827584" y="1722874"/>
            <a:ext cx="43204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延迟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能耗， 延迟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精度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218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研究动机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940250" y="5590981"/>
            <a:ext cx="7016126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Observation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由于系统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级和应用级之间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缺乏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协调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如何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三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维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空间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延迟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，能耗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和精度进行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权衡是一个重大挑战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34" y="1264857"/>
            <a:ext cx="8001056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三维空间中的平衡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772816"/>
            <a:ext cx="36729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延迟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能耗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精度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8" y="2281828"/>
            <a:ext cx="4574927" cy="259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872" y="4852710"/>
            <a:ext cx="5202864" cy="51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2114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研究动机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362919" y="5086925"/>
            <a:ext cx="6377433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Observation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完整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的系统解决方案还必须适应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Multi-DNN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场景，与单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DNN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场景相比，建模和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预测就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更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复杂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0034" y="1264857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Multi-DNN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的平衡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72816"/>
            <a:ext cx="62484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2114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研究方法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00034" y="1264857"/>
            <a:ext cx="80010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NeuOS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135516"/>
            <a:ext cx="51054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27584" y="1700808"/>
            <a:ext cx="77768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层粒度上优化三维空间（延迟，能耗，精度）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buFont typeface="Wingdings" pitchFamily="2" charset="2"/>
              <a:buChar char="p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如何定义和跟踪系统中三个性能约束的值；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3" algn="just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LAG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：用于衡量执行时间与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deadline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时间的差距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buFont typeface="Wingdings" pitchFamily="2" charset="2"/>
              <a:buChar char="p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应该针对哪个目标优化每个约束；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3" algn="just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Min Energy (M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97200" lvl="3" algn="just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Max Accuracy (M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97200" lvl="3" algn="just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Balanced Energy and Accuracy (S)	</a:t>
            </a:r>
          </a:p>
        </p:txBody>
      </p:sp>
    </p:spTree>
    <p:extLst>
      <p:ext uri="{BB962C8B-B14F-4D97-AF65-F5344CB8AC3E}">
        <p14:creationId xmlns:p14="http://schemas.microsoft.com/office/powerpoint/2010/main" val="37933789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49939"/>
            <a:ext cx="5295900" cy="211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研究方法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00034" y="1264857"/>
            <a:ext cx="80010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系统级和应用级调节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700808"/>
            <a:ext cx="7776864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LAG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：跟踪每层执行时间的进度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81128"/>
            <a:ext cx="448285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603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研究方法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00034" y="1264857"/>
            <a:ext cx="80010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系统级和应用级调节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700808"/>
            <a:ext cx="7776864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DVFS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：最大程度的降低能耗，同时使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LAG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降至为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011" y="2205521"/>
            <a:ext cx="6003357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1619672" y="2852936"/>
            <a:ext cx="3960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0040" y="2422629"/>
            <a:ext cx="133164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所有实例的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LAG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集合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69" y="4974117"/>
            <a:ext cx="3556632" cy="143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直接箭头连接符 29"/>
          <p:cNvCxnSpPr/>
          <p:nvPr/>
        </p:nvCxnSpPr>
        <p:spPr>
          <a:xfrm>
            <a:off x="1619672" y="3284984"/>
            <a:ext cx="3960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97" y="3200400"/>
            <a:ext cx="14763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44" y="5393866"/>
            <a:ext cx="2217973" cy="82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组合 33"/>
          <p:cNvGrpSpPr/>
          <p:nvPr/>
        </p:nvGrpSpPr>
        <p:grpSpPr>
          <a:xfrm>
            <a:off x="7349854" y="3068960"/>
            <a:ext cx="678530" cy="2736304"/>
            <a:chOff x="7061820" y="2996952"/>
            <a:chExt cx="678530" cy="2736304"/>
          </a:xfrm>
        </p:grpSpPr>
        <p:cxnSp>
          <p:nvCxnSpPr>
            <p:cNvPr id="35" name="直接箭头连接符 34"/>
            <p:cNvCxnSpPr/>
            <p:nvPr/>
          </p:nvCxnSpPr>
          <p:spPr>
            <a:xfrm>
              <a:off x="7368135" y="2996952"/>
              <a:ext cx="37221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7740350" y="2996952"/>
              <a:ext cx="0" cy="27363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7061820" y="5733256"/>
              <a:ext cx="67853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3393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57484" y="2348880"/>
            <a:ext cx="3786214" cy="254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背景介绍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论文分享</a:t>
            </a:r>
            <a:endParaRPr lang="zh-CN" altLang="en-US" sz="2800" dirty="0"/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800" dirty="0"/>
              <a:t>总结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851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研究方法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00034" y="1264857"/>
            <a:ext cx="80010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系统级和应用级调节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1700808"/>
            <a:ext cx="77768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：基于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DVFS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配置后获取每层的近似配置。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871" y="2196393"/>
            <a:ext cx="5985382" cy="30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9792"/>
            <a:ext cx="3145361" cy="845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198008"/>
            <a:ext cx="1625724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7061820" y="2996952"/>
            <a:ext cx="678530" cy="3024336"/>
            <a:chOff x="7061820" y="2996952"/>
            <a:chExt cx="678530" cy="2736304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7368135" y="2996952"/>
              <a:ext cx="37221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740350" y="2996952"/>
              <a:ext cx="0" cy="27363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>
              <a:off x="7061820" y="5733256"/>
              <a:ext cx="67853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3856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研究方法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00034" y="1264857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Constraints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and Coordination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3816424" cy="385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897830" y="3574979"/>
            <a:ext cx="3130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which δ is the best?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972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研究方法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00034" y="1279754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Constraints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and Coordination</a:t>
            </a:r>
          </a:p>
        </p:txBody>
      </p:sp>
      <p:sp>
        <p:nvSpPr>
          <p:cNvPr id="7" name="矩形 6"/>
          <p:cNvSpPr/>
          <p:nvPr/>
        </p:nvSpPr>
        <p:spPr>
          <a:xfrm>
            <a:off x="631179" y="1772816"/>
            <a:ext cx="35807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Min Energy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(M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1179" y="3356992"/>
            <a:ext cx="38693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Max Accuracy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(M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4" y="2783335"/>
            <a:ext cx="49053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4" y="4520555"/>
            <a:ext cx="48672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1979712" y="2348880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SpeedUp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PowerUp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表中选择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PowerUp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值最小的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9712" y="3933056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最小化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09283"/>
              </p:ext>
            </p:extLst>
          </p:nvPr>
        </p:nvGraphicFramePr>
        <p:xfrm>
          <a:off x="2843808" y="3933352"/>
          <a:ext cx="564408" cy="369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6" imgW="330120" imgH="215640" progId="Equation.DSMT4">
                  <p:embed/>
                </p:oleObj>
              </mc:Choice>
              <mc:Fallback>
                <p:oleObj name="Equation" r:id="rId6" imgW="330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43808" y="3933352"/>
                        <a:ext cx="564408" cy="369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631179" y="5373216"/>
            <a:ext cx="53089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Balanced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Energy and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Accuracy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(S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9712" y="5955145"/>
            <a:ext cx="2855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元回归分析（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BRA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56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实验评估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00034" y="1268760"/>
            <a:ext cx="80010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实验设置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2150" y="1844824"/>
            <a:ext cx="7416824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DNN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模型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86690" y="2353447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AlexNet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GoogleNet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ResNet-50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VGGNet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86690" y="5264040"/>
            <a:ext cx="20162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PredJoule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Poet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Race2Idle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Max-N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Max-Q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6690" y="3131676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NVIDIA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Jetson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TX2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NVIDIA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Jetson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AGX Xavier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2150" y="2645383"/>
            <a:ext cx="7416824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平台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2150" y="3356992"/>
            <a:ext cx="741682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Cohort 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86690" y="3873822"/>
            <a:ext cx="590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Small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DNN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instance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285750" lvl="2" indent="-285750">
              <a:buFont typeface="Wingdings" pitchFamily="2" charset="2"/>
              <a:buChar char="ü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Medium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2-4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DNN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instances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285750" lvl="2" indent="-285750"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6-8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DNN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instances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2150" y="4712370"/>
            <a:ext cx="7416824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对比方法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040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00034" y="1268760"/>
            <a:ext cx="8001056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能耗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实验评估</a:t>
            </a:r>
            <a:endParaRPr lang="zh-CN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2013942"/>
            <a:ext cx="83724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83568" y="5373216"/>
            <a:ext cx="36729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TX2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上，能耗平均降低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68%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AGX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上，能耗平均降低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46%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34538" y="5506199"/>
            <a:ext cx="3672978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TX2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上，能耗平均降低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70%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779912" y="3585567"/>
            <a:ext cx="288032" cy="85154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26772" y="3618319"/>
            <a:ext cx="864096" cy="85154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856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实验评估</a:t>
            </a:r>
            <a:endParaRPr lang="zh-CN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916832"/>
            <a:ext cx="84201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00034" y="1268760"/>
            <a:ext cx="8001056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延迟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552" y="5366561"/>
            <a:ext cx="36729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TX2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上，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延迟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平均降低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68%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AGX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上，延迟平均降低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40%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4008" y="5373216"/>
            <a:ext cx="3672978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TX2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上，延迟平均降低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53%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AGX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上，延迟平均降低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32%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56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实验评估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00034" y="1268760"/>
            <a:ext cx="8001056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精度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34321"/>
            <a:ext cx="842493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720142" y="5056830"/>
            <a:ext cx="7560840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ApNet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相比，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NeuOS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在所有情况下都能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实现更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高的准确性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56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研究方法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00034" y="1268760"/>
            <a:ext cx="80010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开销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722874"/>
            <a:ext cx="19442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计算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4171146"/>
            <a:ext cx="19442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内存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26171"/>
            <a:ext cx="49434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51201"/>
            <a:ext cx="49911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209027" y="2852936"/>
            <a:ext cx="18299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计算开销可忽略不计；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6156176" y="5157192"/>
            <a:ext cx="1872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哈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希表的开销忽略不计；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3856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/>
              <a:t>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885063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提出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NeuOS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，用于在</a:t>
            </a:r>
            <a:r>
              <a:rPr lang="zh-CN" altLang="zh-CN" sz="2000" dirty="0" smtClean="0"/>
              <a:t>嵌入式</a:t>
            </a:r>
            <a:r>
              <a:rPr lang="zh-CN" altLang="zh-CN" sz="2000" dirty="0"/>
              <a:t>系统中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运行多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DNN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工作负载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协调延迟，能耗，精度；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三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个优化目标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9572" y="4069040"/>
            <a:ext cx="741682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可借鉴的地方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定义多个优化目标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56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072063" y="3714750"/>
            <a:ext cx="3214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FFFF"/>
                </a:solidFill>
              </a:rPr>
              <a:t>谢谢！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6528B-B9B9-4E68-8952-1F42D213A426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3527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034" y="1500174"/>
            <a:ext cx="8001056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研究基础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背景介绍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549545" cy="309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808395" y="5949280"/>
            <a:ext cx="7384333" cy="666308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华光楷体_CNKI" pitchFamily="2" charset="-122"/>
                <a:ea typeface="华光楷体_CNKI" pitchFamily="2" charset="-122"/>
              </a:rPr>
              <a:t>如何在数据中心</a:t>
            </a:r>
            <a:r>
              <a:rPr lang="en-US" altLang="zh-CN" sz="2400" dirty="0" smtClean="0">
                <a:solidFill>
                  <a:schemeClr val="tx1"/>
                </a:solidFill>
                <a:latin typeface="华光楷体_CNKI" pitchFamily="2" charset="-122"/>
                <a:ea typeface="华光楷体_CNKI" pitchFamily="2" charset="-122"/>
              </a:rPr>
              <a:t>GPU</a:t>
            </a:r>
            <a:r>
              <a:rPr lang="zh-CN" altLang="en-US" sz="2400" dirty="0" smtClean="0">
                <a:solidFill>
                  <a:schemeClr val="tx1"/>
                </a:solidFill>
                <a:latin typeface="华光楷体_CNKI" pitchFamily="2" charset="-122"/>
                <a:ea typeface="华光楷体_CNKI" pitchFamily="2" charset="-122"/>
              </a:rPr>
              <a:t>上基于</a:t>
            </a:r>
            <a:r>
              <a:rPr lang="en-US" altLang="zh-CN" sz="2400" dirty="0">
                <a:solidFill>
                  <a:schemeClr val="tx1"/>
                </a:solidFill>
                <a:latin typeface="华光楷体_CNKI" pitchFamily="2" charset="-122"/>
                <a:ea typeface="华光楷体_CNKI" pitchFamily="2" charset="-122"/>
              </a:rPr>
              <a:t>DNN</a:t>
            </a:r>
            <a:r>
              <a:rPr lang="zh-CN" altLang="en-US" sz="2400" dirty="0" smtClean="0">
                <a:solidFill>
                  <a:schemeClr val="tx1"/>
                </a:solidFill>
                <a:latin typeface="华光楷体_CNKI" pitchFamily="2" charset="-122"/>
                <a:ea typeface="华光楷体_CNKI" pitchFamily="2" charset="-122"/>
              </a:rPr>
              <a:t>层级优化能耗和延迟？</a:t>
            </a:r>
            <a:endParaRPr lang="zh-CN" altLang="en-US" sz="2400" dirty="0">
              <a:solidFill>
                <a:schemeClr val="tx1"/>
              </a:solidFill>
              <a:latin typeface="华光楷体_CNKI" pitchFamily="2" charset="-122"/>
              <a:ea typeface="华光楷体_CNKI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906" y="4933617"/>
            <a:ext cx="85455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自适应调节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Batching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DVFS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，以最小化能耗的同时满足延迟要求；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DNN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模型看成黑盒；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034" y="1500174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数据中心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GPU &amp;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嵌入式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GPU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背景介绍</a:t>
            </a:r>
            <a:endParaRPr lang="zh-CN" altLang="en-US" sz="2800" dirty="0"/>
          </a:p>
        </p:txBody>
      </p:sp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306" y="2276872"/>
            <a:ext cx="10800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848" y="2276872"/>
            <a:ext cx="10800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65601"/>
              </p:ext>
            </p:extLst>
          </p:nvPr>
        </p:nvGraphicFramePr>
        <p:xfrm>
          <a:off x="1356320" y="350100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V100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Jetson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TX2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GPU Generation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Volta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Pascal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CUDA Cores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5120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256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Memory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 GB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 GB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DVFS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11759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Power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300 W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7.5 W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26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77072"/>
            <a:ext cx="3454346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00034" y="1500174"/>
            <a:ext cx="80010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4572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DVFS (Dynamic Voltage and Frequency Scaling)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背景介绍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23528" y="2060848"/>
            <a:ext cx="85455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/>
              <a:t>一种用于平衡性能和功耗的</a:t>
            </a:r>
            <a:r>
              <a:rPr lang="zh-CN" altLang="zh-CN" sz="2000" dirty="0" smtClean="0"/>
              <a:t>技术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V100</a:t>
            </a: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核心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频率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控制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ALU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核心，影响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SM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的执行速度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zh-CN" dirty="0" smtClean="0"/>
              <a:t>内存频率</a:t>
            </a:r>
            <a:r>
              <a:rPr lang="zh-CN" altLang="en-US" dirty="0" smtClean="0"/>
              <a:t>：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影响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DRAM I/O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吞吐量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Jetson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TX2</a:t>
            </a: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Small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Cores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Big Cores</a:t>
            </a: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GPU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Frequency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Memory frequency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285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57484" y="2348880"/>
            <a:ext cx="37862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800" dirty="0" smtClean="0"/>
              <a:t>背景介绍</a:t>
            </a:r>
            <a:endParaRPr lang="zh-CN" altLang="en-US" sz="2800" dirty="0"/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论文分享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800" dirty="0"/>
              <a:t>总结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40090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988840"/>
            <a:ext cx="86160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PredJoule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: A Timing-Predictable Energy Optimization Framework for Deep Neural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Networks</a:t>
            </a: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NeuOS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: A Latency-Predictable Multi-Dimensional Optimization Framework for DNN-driven Autonomous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Systems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/>
              <a:t>论文分享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707904" y="2987660"/>
            <a:ext cx="5015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2018 IEEE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Real-Time Systems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Symposium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RTSS)</a:t>
            </a:r>
          </a:p>
        </p:txBody>
      </p:sp>
      <p:sp>
        <p:nvSpPr>
          <p:cNvPr id="13" name="矩形 12"/>
          <p:cNvSpPr/>
          <p:nvPr/>
        </p:nvSpPr>
        <p:spPr>
          <a:xfrm>
            <a:off x="3660818" y="4931876"/>
            <a:ext cx="5015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2020 USENIX Annual Technical Conference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(ATC)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78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论文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313147" y="2060848"/>
            <a:ext cx="8676263" cy="9362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PredJoule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A Timing-Predictable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Energy Optimization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Framework for Deep Neural Networks</a:t>
            </a:r>
            <a:endParaRPr lang="zh-CN" alt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04834" y="3301209"/>
            <a:ext cx="5015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2018 IEEE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Real-Time Systems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Symposium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RTSS)</a:t>
            </a:r>
          </a:p>
        </p:txBody>
      </p:sp>
    </p:spTree>
    <p:extLst>
      <p:ext uri="{BB962C8B-B14F-4D97-AF65-F5344CB8AC3E}">
        <p14:creationId xmlns:p14="http://schemas.microsoft.com/office/powerpoint/2010/main" val="3623393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heme/theme1.xml><?xml version="1.0" encoding="utf-8"?>
<a:theme xmlns:a="http://schemas.openxmlformats.org/drawingml/2006/main" name="模板 中国科学院信息工程研究所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15274</TotalTime>
  <Words>1329</Words>
  <Application>Microsoft Office PowerPoint</Application>
  <PresentationFormat>全屏显示(4:3)</PresentationFormat>
  <Paragraphs>296</Paragraphs>
  <Slides>39</Slides>
  <Notes>38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模板 中国科学院信息工程研究所PPT模板</vt:lpstr>
      <vt:lpstr>Equation</vt:lpstr>
      <vt:lpstr>PowerPoint 演示文稿</vt:lpstr>
      <vt:lpstr>提纲</vt:lpstr>
      <vt:lpstr>提纲</vt:lpstr>
      <vt:lpstr>背景介绍</vt:lpstr>
      <vt:lpstr>背景介绍</vt:lpstr>
      <vt:lpstr>背景介绍</vt:lpstr>
      <vt:lpstr>提纲</vt:lpstr>
      <vt:lpstr>论文分享</vt:lpstr>
      <vt:lpstr>论文 1</vt:lpstr>
      <vt:lpstr>研究动机</vt:lpstr>
      <vt:lpstr>研究动机</vt:lpstr>
      <vt:lpstr>研究方法</vt:lpstr>
      <vt:lpstr>研究方法</vt:lpstr>
      <vt:lpstr>研究方法</vt:lpstr>
      <vt:lpstr>研究方法</vt:lpstr>
      <vt:lpstr>研究方法</vt:lpstr>
      <vt:lpstr>研究方法</vt:lpstr>
      <vt:lpstr>实验评估</vt:lpstr>
      <vt:lpstr>实验评估</vt:lpstr>
      <vt:lpstr>实验评估</vt:lpstr>
      <vt:lpstr>实验评估</vt:lpstr>
      <vt:lpstr>总结</vt:lpstr>
      <vt:lpstr>论文 2</vt:lpstr>
      <vt:lpstr>研究动机</vt:lpstr>
      <vt:lpstr>研究动机</vt:lpstr>
      <vt:lpstr>研究动机</vt:lpstr>
      <vt:lpstr>研究方法</vt:lpstr>
      <vt:lpstr>研究方法</vt:lpstr>
      <vt:lpstr>研究方法</vt:lpstr>
      <vt:lpstr>研究方法</vt:lpstr>
      <vt:lpstr>研究方法</vt:lpstr>
      <vt:lpstr>研究方法</vt:lpstr>
      <vt:lpstr>实验评估</vt:lpstr>
      <vt:lpstr>实验评估</vt:lpstr>
      <vt:lpstr>实验评估</vt:lpstr>
      <vt:lpstr>实验评估</vt:lpstr>
      <vt:lpstr>研究方法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Gao</dc:creator>
  <cp:lastModifiedBy>CharlesYao</cp:lastModifiedBy>
  <cp:revision>1756</cp:revision>
  <cp:lastPrinted>2020-10-22T13:57:25Z</cp:lastPrinted>
  <dcterms:created xsi:type="dcterms:W3CDTF">2012-06-15T07:17:00Z</dcterms:created>
  <dcterms:modified xsi:type="dcterms:W3CDTF">2020-10-23T03:14:47Z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