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7" r:id="rId2"/>
    <p:sldId id="781" r:id="rId3"/>
    <p:sldId id="793" r:id="rId4"/>
    <p:sldId id="713" r:id="rId5"/>
    <p:sldId id="776" r:id="rId6"/>
    <p:sldId id="794" r:id="rId7"/>
    <p:sldId id="783" r:id="rId8"/>
    <p:sldId id="811" r:id="rId9"/>
    <p:sldId id="809" r:id="rId10"/>
    <p:sldId id="804" r:id="rId11"/>
    <p:sldId id="802" r:id="rId12"/>
    <p:sldId id="797" r:id="rId13"/>
    <p:sldId id="812" r:id="rId14"/>
    <p:sldId id="813" r:id="rId15"/>
    <p:sldId id="814" r:id="rId16"/>
    <p:sldId id="815" r:id="rId17"/>
    <p:sldId id="795" r:id="rId18"/>
    <p:sldId id="790" r:id="rId19"/>
    <p:sldId id="805" r:id="rId20"/>
    <p:sldId id="806" r:id="rId21"/>
    <p:sldId id="807" r:id="rId22"/>
    <p:sldId id="799" r:id="rId23"/>
    <p:sldId id="800" r:id="rId24"/>
    <p:sldId id="796" r:id="rId25"/>
    <p:sldId id="791" r:id="rId26"/>
    <p:sldId id="816" r:id="rId27"/>
    <p:sldId id="818" r:id="rId28"/>
    <p:sldId id="819" r:id="rId29"/>
    <p:sldId id="822" r:id="rId30"/>
    <p:sldId id="820" r:id="rId31"/>
    <p:sldId id="683" r:id="rId32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5" autoAdjust="0"/>
    <p:restoredTop sz="71087" autoAdjust="0"/>
  </p:normalViewPr>
  <p:slideViewPr>
    <p:cSldViewPr>
      <p:cViewPr varScale="1">
        <p:scale>
          <a:sx n="71" d="100"/>
          <a:sy n="71" d="100"/>
        </p:scale>
        <p:origin x="-1482" y="-96"/>
      </p:cViewPr>
      <p:guideLst>
        <p:guide orient="horz" pos="2160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C663-EB56-422E-AA4F-A58BCCF45ACD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65E9-B48D-425E-B235-479FB87ED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9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2020/12/8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17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24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26DB1FE-8FBD-4573-BF07-818412B14FBD}" type="datetime1">
              <a:rPr lang="zh-CN" altLang="en-US" smtClean="0"/>
              <a:t>2020/12/8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DD339-99EB-45F6-993F-CBF8712E18E5}" type="datetime1">
              <a:rPr lang="zh-CN" altLang="en-US" smtClean="0"/>
              <a:t>2020/12/8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1C062F4-36F2-4608-B456-4B1A3C48DC56}" type="datetime1">
              <a:rPr lang="zh-CN" altLang="en-US" smtClean="0"/>
              <a:t>2020/12/8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1C6FC34-FDFF-4989-B40E-1FA4F39BB8FA}" type="datetime1">
              <a:rPr lang="zh-CN" altLang="en-US" smtClean="0"/>
              <a:t>2020/12/8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D6E91B8-D584-4990-82B3-70480E7625AF}" type="datetime1">
              <a:rPr lang="zh-CN" altLang="en-US" smtClean="0"/>
              <a:t>2020/12/8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5711" y="5559623"/>
            <a:ext cx="15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姚春荣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50163" y="1268760"/>
            <a:ext cx="7362197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/>
              <a:t>Optimizing </a:t>
            </a:r>
            <a:r>
              <a:rPr lang="en-US" altLang="zh-CN" sz="2800" b="1" dirty="0"/>
              <a:t>DNN Computation With Relaxed Graph </a:t>
            </a:r>
            <a:r>
              <a:rPr lang="en-US" altLang="zh-CN" sz="2800" b="1" dirty="0" smtClean="0"/>
              <a:t>Substitution</a:t>
            </a:r>
            <a:endParaRPr lang="zh-CN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2339752" y="2843644"/>
            <a:ext cx="658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 Conference on Systems and Machine Learning </a:t>
            </a:r>
            <a:r>
              <a:rPr kumimoji="1"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2019,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SysML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0034" y="1362834"/>
            <a:ext cx="4792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MetaFlow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search algorithm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3798" y="1988840"/>
            <a:ext cx="18956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2500282"/>
            <a:ext cx="4572000" cy="17045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ost dimensions: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FLOPs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Memory usage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he number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kernel launches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2241" y="4433337"/>
            <a:ext cx="2617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81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59743"/>
            <a:ext cx="49530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03423"/>
              </p:ext>
            </p:extLst>
          </p:nvPr>
        </p:nvGraphicFramePr>
        <p:xfrm>
          <a:off x="4909417" y="4192056"/>
          <a:ext cx="1197373" cy="36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" name="Equation" r:id="rId5" imgW="495000" imgH="152280" progId="Equation.DSMT4">
                  <p:embed/>
                </p:oleObj>
              </mc:Choice>
              <mc:Fallback>
                <p:oleObj name="Equation" r:id="rId5" imgW="4950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9417" y="4192056"/>
                        <a:ext cx="1197373" cy="36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090911"/>
              </p:ext>
            </p:extLst>
          </p:nvPr>
        </p:nvGraphicFramePr>
        <p:xfrm>
          <a:off x="4932040" y="5056152"/>
          <a:ext cx="736848" cy="36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" name="Equation" r:id="rId7" imgW="304560" imgH="152280" progId="Equation.DSMT4">
                  <p:embed/>
                </p:oleObj>
              </mc:Choice>
              <mc:Fallback>
                <p:oleObj name="Equation" r:id="rId7" imgW="304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40" y="5056152"/>
                        <a:ext cx="736848" cy="36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48465"/>
              </p:ext>
            </p:extLst>
          </p:nvPr>
        </p:nvGraphicFramePr>
        <p:xfrm>
          <a:off x="4951258" y="5868888"/>
          <a:ext cx="736848" cy="36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" name="Equation" r:id="rId9" imgW="304560" imgH="152280" progId="Equation.DSMT4">
                  <p:embed/>
                </p:oleObj>
              </mc:Choice>
              <mc:Fallback>
                <p:oleObj name="Equation" r:id="rId9" imgW="304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1258" y="5868888"/>
                        <a:ext cx="736848" cy="36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03648" y="4365104"/>
            <a:ext cx="295232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2541" y="5085184"/>
            <a:ext cx="185812" cy="288032"/>
          </a:xfrm>
          <a:prstGeom prst="rect">
            <a:avLst/>
          </a:prstGeom>
          <a:noFill/>
          <a:ln>
            <a:solidFill>
              <a:srgbClr val="080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427984" y="4376268"/>
            <a:ext cx="360040" cy="1728192"/>
          </a:xfrm>
          <a:prstGeom prst="leftBrace">
            <a:avLst/>
          </a:prstGeom>
          <a:ln w="28575">
            <a:solidFill>
              <a:srgbClr val="080C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56176" y="4191602"/>
            <a:ext cx="2448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Keep current solution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6968" y="5009531"/>
            <a:ext cx="214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Greedy algorithm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51302" y="5867980"/>
            <a:ext cx="260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Expand the search space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8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58" y="2066717"/>
            <a:ext cx="5376642" cy="399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59632" y="1556792"/>
            <a:ext cx="5616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Flow-Based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Recursive Graph Split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7744" y="4005064"/>
            <a:ext cx="41764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80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259632" y="1556792"/>
            <a:ext cx="2592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Min-cut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Max-flow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https://img-blog.csdn.net/201511301936250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162547" cy="35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47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998" y="1556792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Min-cut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s://img-blog.csdn.net/20151130193630371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944773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img-blog.csdn.net/20151130193635162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88" y="1944773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img-blog.csdn.net/20151130193639578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6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69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998" y="1556792"/>
            <a:ext cx="1810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Max-flow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https://img-blog.csdn.net/20151130193659566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12" y="2060848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img-blog.csdn.net/20151130193704729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61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img-blog.csdn.net/20151130193708869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80" y="450961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80964" y="2132856"/>
            <a:ext cx="3693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Edge: 0≤ flow &lt; capacity;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Node: inflow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outflow (except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s, t) 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277" y="3140848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value of 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flow =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t.inflow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4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https://img-blog.csdn.net/20151130193716888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01" y="162904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img-blog.csdn.net/20151130193721321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304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img-blog.csdn.net/20151130193712693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9040"/>
            <a:ext cx="43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43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9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009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44320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Experimental Setup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74441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475656" y="1700808"/>
            <a:ext cx="136815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DNNs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3563724"/>
            <a:ext cx="33843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learning frameworks</a:t>
            </a:r>
          </a:p>
        </p:txBody>
      </p:sp>
      <p:sp>
        <p:nvSpPr>
          <p:cNvPr id="9" name="矩形 8"/>
          <p:cNvSpPr/>
          <p:nvPr/>
        </p:nvSpPr>
        <p:spPr>
          <a:xfrm>
            <a:off x="2127863" y="3923764"/>
            <a:ext cx="20120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XLA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TensorRT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656" y="5219908"/>
            <a:ext cx="3168352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5515" y="5689458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inimize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execution time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5945505"/>
            <a:ext cx="31683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arameter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87696"/>
              </p:ext>
            </p:extLst>
          </p:nvPr>
        </p:nvGraphicFramePr>
        <p:xfrm>
          <a:off x="2343728" y="6381328"/>
          <a:ext cx="819899" cy="2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5" imgW="419040" imgH="152280" progId="Equation.DSMT4">
                  <p:embed/>
                </p:oleObj>
              </mc:Choice>
              <mc:Fallback>
                <p:oleObj name="Equation" r:id="rId5" imgW="4190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3728" y="6381328"/>
                        <a:ext cx="819899" cy="2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86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44320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Performance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0" y="1844824"/>
            <a:ext cx="792088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5466833"/>
            <a:ext cx="751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MetaFlow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outperforms existing deep learning inference engines with speedups ranging from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1.1x 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to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1.6x.</a:t>
            </a:r>
            <a:endParaRPr lang="zh-CN" altLang="en-US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80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122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8936"/>
            <a:ext cx="838842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5024763" cy="267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68144" y="1556792"/>
            <a:ext cx="57606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1601" y="2967335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MetaFlow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reduces the overall memory accesses by up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1.6x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the number of kernel launches by up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3.7x.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80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84784"/>
            <a:ext cx="316835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performance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2660747"/>
            <a:ext cx="31683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MetaFlow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can consistently find faster computation graphs than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TensorRT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which leads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performance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improvement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1.25x.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0" y="2115383"/>
            <a:ext cx="48196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80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63762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Performance </a:t>
            </a:r>
          </a:p>
        </p:txBody>
      </p:sp>
      <p:sp>
        <p:nvSpPr>
          <p:cNvPr id="2" name="矩形 1"/>
          <p:cNvSpPr/>
          <p:nvPr/>
        </p:nvSpPr>
        <p:spPr>
          <a:xfrm>
            <a:off x="5508104" y="3105834"/>
            <a:ext cx="3024336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MetaFlow</a:t>
            </a:r>
            <a:r>
              <a:rPr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can still discover computation graphs that increase training throughput by up to 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1.2x.</a:t>
            </a:r>
            <a:endParaRPr lang="zh-CN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5" y="1822758"/>
            <a:ext cx="48291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72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034" y="1268760"/>
            <a:ext cx="44320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Algorithm Performance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7084"/>
            <a:ext cx="4320480" cy="235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14530"/>
            <a:ext cx="4512348" cy="361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72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9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009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65925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elaxed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substitutions;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MetaFlow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search;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Flow-based recursive graph split;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61" y="3968243"/>
            <a:ext cx="54287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486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476" y="2276872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CNNs behave optimally only by changing the DVFS configuration for each layer. If we consider CNNs as a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blackbox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lowest energy consumption will not be achieved.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1484784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A layer-level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energy optimization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framework for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CNN inference on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GPUs  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research idea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07476" y="4221088"/>
            <a:ext cx="7900056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minimize energy consumption while meeting latency SLO for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CNN inference. 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5083"/>
              </p:ext>
            </p:extLst>
          </p:nvPr>
        </p:nvGraphicFramePr>
        <p:xfrm>
          <a:off x="4860032" y="5143500"/>
          <a:ext cx="24479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4" imgW="1054100" imgH="749300" progId="Equation.DSMT4">
                  <p:embed/>
                </p:oleObj>
              </mc:Choice>
              <mc:Fallback>
                <p:oleObj name="Equation" r:id="rId4" imgW="1054100" imgH="749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143500"/>
                        <a:ext cx="24479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944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00034" y="1545173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model energy and time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layers;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find the optimal configuration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whole network;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 descr="C:\Users\CharlesYao\Desktop\图片1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4438509" cy="2983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3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1456" y="3218369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72421"/>
              </p:ext>
            </p:extLst>
          </p:nvPr>
        </p:nvGraphicFramePr>
        <p:xfrm>
          <a:off x="2915816" y="3689244"/>
          <a:ext cx="1369020" cy="84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" name="Equation" r:id="rId4" imgW="482391" imgH="368140" progId="Equation.DSMT4">
                  <p:embed/>
                </p:oleObj>
              </mc:Choice>
              <mc:Fallback>
                <p:oleObj name="Equation" r:id="rId4" imgW="482391" imgH="3681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689244"/>
                        <a:ext cx="1369020" cy="842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24675"/>
              </p:ext>
            </p:extLst>
          </p:nvPr>
        </p:nvGraphicFramePr>
        <p:xfrm>
          <a:off x="5004048" y="3573490"/>
          <a:ext cx="1512168" cy="110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" name="Equation" r:id="rId6" imgW="508000" imgH="368300" progId="Equation.DSMT4">
                  <p:embed/>
                </p:oleObj>
              </mc:Choice>
              <mc:Fallback>
                <p:oleObj name="Equation" r:id="rId6" imgW="508000" imgH="3683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73490"/>
                        <a:ext cx="1512168" cy="110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72531" y="4509120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kernel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55776" y="494116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counters (PMCs)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85510" y="5301208"/>
            <a:ext cx="5400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Reading/writing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from the global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Reading/writing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 from the shared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Computing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456" y="1412776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52760"/>
              </p:ext>
            </p:extLst>
          </p:nvPr>
        </p:nvGraphicFramePr>
        <p:xfrm>
          <a:off x="2699792" y="2428439"/>
          <a:ext cx="1853384" cy="97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" name="Equation" r:id="rId8" imgW="711200" imgH="368300" progId="Equation.DSMT4">
                  <p:embed/>
                </p:oleObj>
              </mc:Choice>
              <mc:Fallback>
                <p:oleObj name="Equation" r:id="rId8" imgW="711200" imgH="36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8439"/>
                        <a:ext cx="1853384" cy="975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81976"/>
              </p:ext>
            </p:extLst>
          </p:nvPr>
        </p:nvGraphicFramePr>
        <p:xfrm>
          <a:off x="5004048" y="2499875"/>
          <a:ext cx="1746961" cy="85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" name="Equation" r:id="rId10" imgW="761669" imgH="368140" progId="Equation.DSMT4">
                  <p:embed/>
                </p:oleObj>
              </mc:Choice>
              <mc:Fallback>
                <p:oleObj name="Equation" r:id="rId10" imgW="761669" imgH="3681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499875"/>
                        <a:ext cx="1746961" cy="85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83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484784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DVFS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 descr="C:\Users\CHARLE~1\AppData\Local\Temp\1605603956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92" y="2017323"/>
            <a:ext cx="4104456" cy="20882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440942"/>
              </p:ext>
            </p:extLst>
          </p:nvPr>
        </p:nvGraphicFramePr>
        <p:xfrm>
          <a:off x="2776455" y="4797078"/>
          <a:ext cx="38560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5" imgW="1905000" imgH="393700" progId="Equation.DSMT4">
                  <p:embed/>
                </p:oleObj>
              </mc:Choice>
              <mc:Fallback>
                <p:oleObj name="Equation" r:id="rId5" imgW="1905000" imgH="393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455" y="4797078"/>
                        <a:ext cx="38560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38906"/>
              </p:ext>
            </p:extLst>
          </p:nvPr>
        </p:nvGraphicFramePr>
        <p:xfrm>
          <a:off x="2847892" y="5748039"/>
          <a:ext cx="37449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7" imgW="1726451" imgH="393529" progId="Equation.DSMT4">
                  <p:embed/>
                </p:oleObj>
              </mc:Choice>
              <mc:Fallback>
                <p:oleObj name="Equation" r:id="rId7" imgW="1726451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892" y="5748039"/>
                        <a:ext cx="37449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27584" y="4143661"/>
            <a:ext cx="80010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Multiple Linear Regression (MLR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23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9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760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50021" y="1484784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Trade-off energy and time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976729"/>
            <a:ext cx="80010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PredJoule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06699"/>
              </p:ext>
            </p:extLst>
          </p:nvPr>
        </p:nvGraphicFramePr>
        <p:xfrm>
          <a:off x="3460525" y="2530727"/>
          <a:ext cx="1975571" cy="6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4" imgW="1015559" imgH="317362" progId="Equation.DSMT4">
                  <p:embed/>
                </p:oleObj>
              </mc:Choice>
              <mc:Fallback>
                <p:oleObj name="Equation" r:id="rId4" imgW="1015559" imgH="31736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525" y="2530727"/>
                        <a:ext cx="1975571" cy="60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79661"/>
              </p:ext>
            </p:extLst>
          </p:nvPr>
        </p:nvGraphicFramePr>
        <p:xfrm>
          <a:off x="3414219" y="3284984"/>
          <a:ext cx="219780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6" imgW="1066337" imgH="317362" progId="Equation.DSMT4">
                  <p:embed/>
                </p:oleObj>
              </mc:Choice>
              <mc:Fallback>
                <p:oleObj name="Equation" r:id="rId6" imgW="1066337" imgH="3173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219" y="3284984"/>
                        <a:ext cx="219780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848908" y="3933056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method is simple, it cannot find the global optimal solution.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2169" y="4581128"/>
            <a:ext cx="80010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Heuristic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16" name="矩形 15"/>
          <p:cNvSpPr/>
          <p:nvPr/>
        </p:nvSpPr>
        <p:spPr>
          <a:xfrm>
            <a:off x="2264548" y="5207134"/>
            <a:ext cx="5686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can be regarded as the shortest path problem with constraints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Clony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ACO)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progress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3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034" y="1988840"/>
            <a:ext cx="8001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Computation graph (node, edge);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Existing deep learning frameworks optimize the computation graph of a DNN model by performing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greedy rule-based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graph transformations (i.e., operator fusion);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current optimizers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miss many more complex optimization opportunities;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2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3" y="2492896"/>
            <a:ext cx="8208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1706032"/>
            <a:ext cx="80010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Relaxed graph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substitutions;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034" y="2348880"/>
            <a:ext cx="4071967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56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9" name="文本框 2"/>
          <p:cNvSpPr txBox="1"/>
          <p:nvPr/>
        </p:nvSpPr>
        <p:spPr>
          <a:xfrm>
            <a:off x="3071802" y="2204864"/>
            <a:ext cx="2766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009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1346161"/>
            <a:ext cx="500807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omputation graph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7328"/>
              </p:ext>
            </p:extLst>
          </p:nvPr>
        </p:nvGraphicFramePr>
        <p:xfrm>
          <a:off x="3620760" y="2573752"/>
          <a:ext cx="2031360" cy="42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" name="Equation" r:id="rId4" imgW="914400" imgH="190440" progId="Equation.DSMT4">
                  <p:embed/>
                </p:oleObj>
              </mc:Choice>
              <mc:Fallback>
                <p:oleObj name="Equation" r:id="rId4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0760" y="2573752"/>
                        <a:ext cx="2031360" cy="42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62586"/>
              </p:ext>
            </p:extLst>
          </p:nvPr>
        </p:nvGraphicFramePr>
        <p:xfrm>
          <a:off x="3995936" y="1997688"/>
          <a:ext cx="1199178" cy="43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" name="Equation" r:id="rId6" imgW="520560" imgH="190440" progId="Equation.DSMT4">
                  <p:embed/>
                </p:oleObj>
              </mc:Choice>
              <mc:Fallback>
                <p:oleObj name="Equation" r:id="rId6" imgW="520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936" y="1997688"/>
                        <a:ext cx="1199178" cy="43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59632" y="1917700"/>
            <a:ext cx="11015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Define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2466870"/>
            <a:ext cx="147348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Equivalent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33" y="3140968"/>
            <a:ext cx="41439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Relaxed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graph substitutions</a:t>
            </a:r>
          </a:p>
        </p:txBody>
      </p:sp>
      <p:sp>
        <p:nvSpPr>
          <p:cNvPr id="19" name="矩形 18"/>
          <p:cNvSpPr/>
          <p:nvPr/>
        </p:nvSpPr>
        <p:spPr>
          <a:xfrm>
            <a:off x="1259632" y="3717032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Source graph: it defines the structure of valid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subgraphs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 a substitution.</a:t>
            </a:r>
          </a:p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graph: it describes how to construct a 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 substitute for the mapped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86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66248"/>
            <a:ext cx="506149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816424" cy="101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15019" y="334770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41864" y="334770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5" y="1412776"/>
            <a:ext cx="4722965" cy="347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7794357" y="334770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48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39552" y="1412776"/>
            <a:ext cx="770485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MetaFlow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(https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://github.com/jiazhihao/metaflow_sysml19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590778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05213" y="2005842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Flow-based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graph split algorithm: it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divides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input graph into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subgraphs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that are amenable to direct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search;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algorithm: it finds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 optimized candidate graph in the search space under the cost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model;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17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17986</TotalTime>
  <Words>557</Words>
  <Application>Microsoft Office PowerPoint</Application>
  <PresentationFormat>全屏显示(4:3)</PresentationFormat>
  <Paragraphs>187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模板 中国科学院信息工程研究所PPT模板</vt:lpstr>
      <vt:lpstr>Equation</vt:lpstr>
      <vt:lpstr>PowerPoint 演示文稿</vt:lpstr>
      <vt:lpstr>PowerPoint 演示文稿</vt:lpstr>
      <vt:lpstr>PowerPoint 演示文稿</vt:lpstr>
      <vt:lpstr>Motivation</vt:lpstr>
      <vt:lpstr>Motivation</vt:lpstr>
      <vt:lpstr>PowerPoint 演示文稿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演示文稿</vt:lpstr>
      <vt:lpstr>Evaluation</vt:lpstr>
      <vt:lpstr>Evaluation</vt:lpstr>
      <vt:lpstr>Evaluation</vt:lpstr>
      <vt:lpstr>Evaluation</vt:lpstr>
      <vt:lpstr>Evaluation</vt:lpstr>
      <vt:lpstr>Evaluation</vt:lpstr>
      <vt:lpstr>PowerPoint 演示文稿</vt:lpstr>
      <vt:lpstr>Conclusion</vt:lpstr>
      <vt:lpstr>Work progress</vt:lpstr>
      <vt:lpstr>Work progress</vt:lpstr>
      <vt:lpstr>Work progress</vt:lpstr>
      <vt:lpstr>Work progress</vt:lpstr>
      <vt:lpstr>Work progress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1957</cp:revision>
  <cp:lastPrinted>2020-10-22T13:57:25Z</cp:lastPrinted>
  <dcterms:created xsi:type="dcterms:W3CDTF">2012-06-15T07:17:00Z</dcterms:created>
  <dcterms:modified xsi:type="dcterms:W3CDTF">2020-12-08T09:01:16Z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