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7" r:id="rId2"/>
    <p:sldId id="812" r:id="rId3"/>
    <p:sldId id="807" r:id="rId4"/>
    <p:sldId id="801" r:id="rId5"/>
    <p:sldId id="713" r:id="rId6"/>
    <p:sldId id="800" r:id="rId7"/>
    <p:sldId id="782" r:id="rId8"/>
    <p:sldId id="783" r:id="rId9"/>
    <p:sldId id="808" r:id="rId10"/>
    <p:sldId id="809" r:id="rId11"/>
    <p:sldId id="811" r:id="rId12"/>
    <p:sldId id="803" r:id="rId13"/>
    <p:sldId id="784" r:id="rId14"/>
    <p:sldId id="814" r:id="rId15"/>
    <p:sldId id="785" r:id="rId16"/>
    <p:sldId id="804" r:id="rId17"/>
    <p:sldId id="805" r:id="rId18"/>
    <p:sldId id="786" r:id="rId19"/>
    <p:sldId id="787" r:id="rId20"/>
    <p:sldId id="788" r:id="rId21"/>
    <p:sldId id="821" r:id="rId22"/>
    <p:sldId id="820" r:id="rId23"/>
    <p:sldId id="799" r:id="rId24"/>
    <p:sldId id="813" r:id="rId25"/>
    <p:sldId id="815" r:id="rId26"/>
    <p:sldId id="816" r:id="rId27"/>
    <p:sldId id="817" r:id="rId28"/>
    <p:sldId id="818" r:id="rId29"/>
    <p:sldId id="819" r:id="rId30"/>
    <p:sldId id="683" r:id="rId31"/>
  </p:sldIdLst>
  <p:sldSz cx="9144000" cy="6858000" type="screen4x3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CB8"/>
    <a:srgbClr val="BBE0E3"/>
    <a:srgbClr val="808080"/>
    <a:srgbClr val="E4F3F4"/>
    <a:srgbClr val="D7F5D8"/>
    <a:srgbClr val="FF9999"/>
    <a:srgbClr val="BEE396"/>
    <a:srgbClr val="FFDF7F"/>
    <a:srgbClr val="76973E"/>
    <a:srgbClr val="CE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5" autoAdjust="0"/>
    <p:restoredTop sz="39042" autoAdjust="0"/>
  </p:normalViewPr>
  <p:slideViewPr>
    <p:cSldViewPr>
      <p:cViewPr varScale="1">
        <p:scale>
          <a:sx n="25" d="100"/>
          <a:sy n="25" d="100"/>
        </p:scale>
        <p:origin x="-2802" y="-96"/>
      </p:cViewPr>
      <p:guideLst>
        <p:guide orient="horz" pos="2160"/>
        <p:guide pos="29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20766870@qq.com" userId="57e3581f57375e2e" providerId="LiveId" clId="{3A0D455F-D04B-4CA3-B159-142B22217732}"/>
    <pc:docChg chg="undo custSel delSld modSld">
      <pc:chgData name="1220766870@qq.com" userId="57e3581f57375e2e" providerId="LiveId" clId="{3A0D455F-D04B-4CA3-B159-142B22217732}" dt="2018-11-15T15:21:37.208" v="923" actId="2696"/>
      <pc:docMkLst>
        <pc:docMk/>
      </pc:docMkLst>
      <pc:sldChg chg="delSp modSp">
        <pc:chgData name="1220766870@qq.com" userId="57e3581f57375e2e" providerId="LiveId" clId="{3A0D455F-D04B-4CA3-B159-142B22217732}" dt="2018-11-15T15:05:04.596" v="566"/>
        <pc:sldMkLst>
          <pc:docMk/>
          <pc:sldMk cId="0" sldId="606"/>
        </pc:sldMkLst>
        <pc:spChg chg="mod">
          <ac:chgData name="1220766870@qq.com" userId="57e3581f57375e2e" providerId="LiveId" clId="{3A0D455F-D04B-4CA3-B159-142B22217732}" dt="2018-11-15T14:57:42.110" v="374"/>
          <ac:spMkLst>
            <pc:docMk/>
            <pc:sldMk cId="0" sldId="606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5:05:04.596" v="566"/>
          <ac:spMkLst>
            <pc:docMk/>
            <pc:sldMk cId="0" sldId="606"/>
            <ac:spMk id="21507" creationId="{00000000-0000-0000-0000-000000000000}"/>
          </ac:spMkLst>
        </pc:spChg>
        <pc:picChg chg="del mod">
          <ac:chgData name="1220766870@qq.com" userId="57e3581f57375e2e" providerId="LiveId" clId="{3A0D455F-D04B-4CA3-B159-142B22217732}" dt="2018-11-15T15:02:57.185" v="508" actId="478"/>
          <ac:picMkLst>
            <pc:docMk/>
            <pc:sldMk cId="0" sldId="606"/>
            <ac:picMk id="3" creationId="{00000000-0000-0000-0000-000000000000}"/>
          </ac:picMkLst>
        </pc:picChg>
      </pc:sldChg>
      <pc:sldChg chg="del">
        <pc:chgData name="1220766870@qq.com" userId="57e3581f57375e2e" providerId="LiveId" clId="{3A0D455F-D04B-4CA3-B159-142B22217732}" dt="2018-11-15T15:11:10.713" v="648" actId="2696"/>
        <pc:sldMkLst>
          <pc:docMk/>
          <pc:sldMk cId="0" sldId="607"/>
        </pc:sldMkLst>
      </pc:sldChg>
      <pc:sldChg chg="del">
        <pc:chgData name="1220766870@qq.com" userId="57e3581f57375e2e" providerId="LiveId" clId="{3A0D455F-D04B-4CA3-B159-142B22217732}" dt="2018-11-15T14:37:04.394" v="15" actId="2696"/>
        <pc:sldMkLst>
          <pc:docMk/>
          <pc:sldMk cId="0" sldId="609"/>
        </pc:sldMkLst>
      </pc:sldChg>
      <pc:sldChg chg="modSp">
        <pc:chgData name="1220766870@qq.com" userId="57e3581f57375e2e" providerId="LiveId" clId="{3A0D455F-D04B-4CA3-B159-142B22217732}" dt="2018-11-15T14:58:59.754" v="404" actId="207"/>
        <pc:sldMkLst>
          <pc:docMk/>
          <pc:sldMk cId="0" sldId="610"/>
        </pc:sldMkLst>
        <pc:spChg chg="mod">
          <ac:chgData name="1220766870@qq.com" userId="57e3581f57375e2e" providerId="LiveId" clId="{3A0D455F-D04B-4CA3-B159-142B22217732}" dt="2018-11-15T14:38:56.048" v="35"/>
          <ac:spMkLst>
            <pc:docMk/>
            <pc:sldMk cId="0" sldId="610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8:59.754" v="404" actId="207"/>
          <ac:spMkLst>
            <pc:docMk/>
            <pc:sldMk cId="0" sldId="610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5:11:31.707" v="650" actId="2696"/>
        <pc:sldMkLst>
          <pc:docMk/>
          <pc:sldMk cId="0" sldId="611"/>
        </pc:sldMkLst>
      </pc:sldChg>
      <pc:sldChg chg="modSp del">
        <pc:chgData name="1220766870@qq.com" userId="57e3581f57375e2e" providerId="LiveId" clId="{3A0D455F-D04B-4CA3-B159-142B22217732}" dt="2018-11-15T15:11:08.630" v="647" actId="2696"/>
        <pc:sldMkLst>
          <pc:docMk/>
          <pc:sldMk cId="0" sldId="614"/>
        </pc:sldMkLst>
        <pc:spChg chg="mod">
          <ac:chgData name="1220766870@qq.com" userId="57e3581f57375e2e" providerId="LiveId" clId="{3A0D455F-D04B-4CA3-B159-142B22217732}" dt="2018-11-15T14:35:32.588" v="5" actId="27636"/>
          <ac:spMkLst>
            <pc:docMk/>
            <pc:sldMk cId="0" sldId="614"/>
            <ac:spMk id="21507" creationId="{00000000-0000-0000-0000-000000000000}"/>
          </ac:spMkLst>
        </pc:spChg>
      </pc:sldChg>
      <pc:sldChg chg="modSp del">
        <pc:chgData name="1220766870@qq.com" userId="57e3581f57375e2e" providerId="LiveId" clId="{3A0D455F-D04B-4CA3-B159-142B22217732}" dt="2018-11-15T15:11:27.295" v="649" actId="2696"/>
        <pc:sldMkLst>
          <pc:docMk/>
          <pc:sldMk cId="0" sldId="615"/>
        </pc:sldMkLst>
        <pc:spChg chg="mod">
          <ac:chgData name="1220766870@qq.com" userId="57e3581f57375e2e" providerId="LiveId" clId="{3A0D455F-D04B-4CA3-B159-142B22217732}" dt="2018-11-15T14:35:32.608" v="6" actId="27636"/>
          <ac:spMkLst>
            <pc:docMk/>
            <pc:sldMk cId="0" sldId="615"/>
            <ac:spMk id="21507" creationId="{00000000-0000-0000-0000-000000000000}"/>
          </ac:spMkLst>
        </pc:spChg>
      </pc:sldChg>
      <pc:sldChg chg="addSp">
        <pc:chgData name="1220766870@qq.com" userId="57e3581f57375e2e" providerId="LiveId" clId="{3A0D455F-D04B-4CA3-B159-142B22217732}" dt="2018-11-15T15:11:49.435" v="651"/>
        <pc:sldMkLst>
          <pc:docMk/>
          <pc:sldMk cId="0" sldId="616"/>
        </pc:sldMkLst>
        <pc:spChg chg="add">
          <ac:chgData name="1220766870@qq.com" userId="57e3581f57375e2e" providerId="LiveId" clId="{3A0D455F-D04B-4CA3-B159-142B22217732}" dt="2018-11-15T15:11:49.435" v="651"/>
          <ac:spMkLst>
            <pc:docMk/>
            <pc:sldMk cId="0" sldId="616"/>
            <ac:spMk id="11" creationId="{91967441-C5E9-4CD3-99DC-8D3D9EA1C581}"/>
          </ac:spMkLst>
        </pc:spChg>
      </pc:sldChg>
      <pc:sldChg chg="modSp">
        <pc:chgData name="1220766870@qq.com" userId="57e3581f57375e2e" providerId="LiveId" clId="{3A0D455F-D04B-4CA3-B159-142B22217732}" dt="2018-11-15T14:35:32.647" v="7" actId="27636"/>
        <pc:sldMkLst>
          <pc:docMk/>
          <pc:sldMk cId="0" sldId="628"/>
        </pc:sldMkLst>
        <pc:spChg chg="mod">
          <ac:chgData name="1220766870@qq.com" userId="57e3581f57375e2e" providerId="LiveId" clId="{3A0D455F-D04B-4CA3-B159-142B22217732}" dt="2018-11-15T14:35:32.647" v="7" actId="27636"/>
          <ac:spMkLst>
            <pc:docMk/>
            <pc:sldMk cId="0" sldId="628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82" v="9" actId="27636"/>
        <pc:sldMkLst>
          <pc:docMk/>
          <pc:sldMk cId="0" sldId="647"/>
        </pc:sldMkLst>
        <pc:spChg chg="mod">
          <ac:chgData name="1220766870@qq.com" userId="57e3581f57375e2e" providerId="LiveId" clId="{3A0D455F-D04B-4CA3-B159-142B22217732}" dt="2018-11-15T14:35:32.682" v="9" actId="27636"/>
          <ac:spMkLst>
            <pc:docMk/>
            <pc:sldMk cId="0" sldId="647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67" v="8" actId="27636"/>
        <pc:sldMkLst>
          <pc:docMk/>
          <pc:sldMk cId="0" sldId="649"/>
        </pc:sldMkLst>
        <pc:spChg chg="mod">
          <ac:chgData name="1220766870@qq.com" userId="57e3581f57375e2e" providerId="LiveId" clId="{3A0D455F-D04B-4CA3-B159-142B22217732}" dt="2018-11-15T14:35:32.667" v="8" actId="27636"/>
          <ac:spMkLst>
            <pc:docMk/>
            <pc:sldMk cId="0" sldId="649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4:35:52.716" v="14" actId="2696"/>
        <pc:sldMkLst>
          <pc:docMk/>
          <pc:sldMk cId="0" sldId="661"/>
        </pc:sldMkLst>
      </pc:sldChg>
      <pc:sldChg chg="modSp">
        <pc:chgData name="1220766870@qq.com" userId="57e3581f57375e2e" providerId="LiveId" clId="{3A0D455F-D04B-4CA3-B159-142B22217732}" dt="2018-11-15T14:37:19.253" v="17"/>
        <pc:sldMkLst>
          <pc:docMk/>
          <pc:sldMk cId="0" sldId="662"/>
        </pc:sldMkLst>
        <pc:spChg chg="mod">
          <ac:chgData name="1220766870@qq.com" userId="57e3581f57375e2e" providerId="LiveId" clId="{3A0D455F-D04B-4CA3-B159-142B22217732}" dt="2018-11-15T14:37:19.253" v="17"/>
          <ac:spMkLst>
            <pc:docMk/>
            <pc:sldMk cId="0" sldId="662"/>
            <ac:spMk id="21506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35:35.604" v="13"/>
          <ac:spMkLst>
            <pc:docMk/>
            <pc:sldMk cId="0" sldId="662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7:55.838" v="21" actId="207"/>
        <pc:sldMkLst>
          <pc:docMk/>
          <pc:sldMk cId="773906059" sldId="663"/>
        </pc:sldMkLst>
        <pc:spChg chg="mod">
          <ac:chgData name="1220766870@qq.com" userId="57e3581f57375e2e" providerId="LiveId" clId="{3A0D455F-D04B-4CA3-B159-142B22217732}" dt="2018-11-15T14:37:55.838" v="21" actId="207"/>
          <ac:spMkLst>
            <pc:docMk/>
            <pc:sldMk cId="773906059" sldId="663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8:35.300" v="26" actId="113"/>
        <pc:sldMkLst>
          <pc:docMk/>
          <pc:sldMk cId="2431969470" sldId="664"/>
        </pc:sldMkLst>
        <pc:spChg chg="mod">
          <ac:chgData name="1220766870@qq.com" userId="57e3581f57375e2e" providerId="LiveId" clId="{3A0D455F-D04B-4CA3-B159-142B22217732}" dt="2018-11-15T14:38:35.300" v="26" actId="113"/>
          <ac:spMkLst>
            <pc:docMk/>
            <pc:sldMk cId="2431969470" sldId="664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53:27.039" v="364"/>
        <pc:sldMkLst>
          <pc:docMk/>
          <pc:sldMk cId="866903700" sldId="665"/>
        </pc:sldMkLst>
        <pc:spChg chg="mod">
          <ac:chgData name="1220766870@qq.com" userId="57e3581f57375e2e" providerId="LiveId" clId="{3A0D455F-D04B-4CA3-B159-142B22217732}" dt="2018-11-15T14:39:33.122" v="53"/>
          <ac:spMkLst>
            <pc:docMk/>
            <pc:sldMk cId="866903700" sldId="665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3:27.039" v="364"/>
          <ac:spMkLst>
            <pc:docMk/>
            <pc:sldMk cId="866903700" sldId="665"/>
            <ac:spMk id="21507" creationId="{00000000-0000-0000-0000-000000000000}"/>
          </ac:spMkLst>
        </pc:spChg>
      </pc:sldChg>
      <pc:sldChg chg="addSp modSp">
        <pc:chgData name="1220766870@qq.com" userId="57e3581f57375e2e" providerId="LiveId" clId="{3A0D455F-D04B-4CA3-B159-142B22217732}" dt="2018-11-15T15:10:27.748" v="646" actId="20577"/>
        <pc:sldMkLst>
          <pc:docMk/>
          <pc:sldMk cId="2306535759" sldId="666"/>
        </pc:sldMkLst>
        <pc:spChg chg="mod">
          <ac:chgData name="1220766870@qq.com" userId="57e3581f57375e2e" providerId="LiveId" clId="{3A0D455F-D04B-4CA3-B159-142B22217732}" dt="2018-11-15T15:10:27.748" v="646" actId="20577"/>
          <ac:spMkLst>
            <pc:docMk/>
            <pc:sldMk cId="2306535759" sldId="666"/>
            <ac:spMk id="21507" creationId="{00000000-0000-0000-0000-000000000000}"/>
          </ac:spMkLst>
        </pc:spChg>
        <pc:picChg chg="add mod">
          <ac:chgData name="1220766870@qq.com" userId="57e3581f57375e2e" providerId="LiveId" clId="{3A0D455F-D04B-4CA3-B159-142B22217732}" dt="2018-11-15T15:08:09.205" v="587" actId="1076"/>
          <ac:picMkLst>
            <pc:docMk/>
            <pc:sldMk cId="2306535759" sldId="666"/>
            <ac:picMk id="4" creationId="{1A98979F-B6DB-49B6-816A-89076046B9CE}"/>
          </ac:picMkLst>
        </pc:picChg>
      </pc:sldChg>
      <pc:sldChg chg="delSp modSp">
        <pc:chgData name="1220766870@qq.com" userId="57e3581f57375e2e" providerId="LiveId" clId="{3A0D455F-D04B-4CA3-B159-142B22217732}" dt="2018-11-15T15:21:33.184" v="922" actId="20577"/>
        <pc:sldMkLst>
          <pc:docMk/>
          <pc:sldMk cId="1506574559" sldId="667"/>
        </pc:sldMkLst>
        <pc:spChg chg="mod">
          <ac:chgData name="1220766870@qq.com" userId="57e3581f57375e2e" providerId="LiveId" clId="{3A0D455F-D04B-4CA3-B159-142B22217732}" dt="2018-11-15T15:21:33.184" v="922" actId="20577"/>
          <ac:spMkLst>
            <pc:docMk/>
            <pc:sldMk cId="1506574559" sldId="667"/>
            <ac:spMk id="21507" creationId="{00000000-0000-0000-0000-000000000000}"/>
          </ac:spMkLst>
        </pc:spChg>
        <pc:picChg chg="del">
          <ac:chgData name="1220766870@qq.com" userId="57e3581f57375e2e" providerId="LiveId" clId="{3A0D455F-D04B-4CA3-B159-142B22217732}" dt="2018-11-15T15:13:31.812" v="660" actId="478"/>
          <ac:picMkLst>
            <pc:docMk/>
            <pc:sldMk cId="1506574559" sldId="667"/>
            <ac:picMk id="4" creationId="{1A98979F-B6DB-49B6-816A-89076046B9CE}"/>
          </ac:picMkLst>
        </pc:picChg>
      </pc:sldChg>
      <pc:sldChg chg="modSp del">
        <pc:chgData name="1220766870@qq.com" userId="57e3581f57375e2e" providerId="LiveId" clId="{3A0D455F-D04B-4CA3-B159-142B22217732}" dt="2018-11-15T15:21:37.208" v="923" actId="2696"/>
        <pc:sldMkLst>
          <pc:docMk/>
          <pc:sldMk cId="3663558285" sldId="668"/>
        </pc:sldMkLst>
        <pc:spChg chg="mod">
          <ac:chgData name="1220766870@qq.com" userId="57e3581f57375e2e" providerId="LiveId" clId="{3A0D455F-D04B-4CA3-B159-142B22217732}" dt="2018-11-15T15:21:01.208" v="916"/>
          <ac:spMkLst>
            <pc:docMk/>
            <pc:sldMk cId="3663558285" sldId="668"/>
            <ac:spMk id="2150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C663-EB56-422E-AA4F-A58BCCF45AC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65E9-B48D-425E-B235-479FB87ED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90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pPr/>
              <a:t>2021/1/15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19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6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126DB1FE-8FBD-4573-BF07-818412B14FBD}" type="datetime1">
              <a:rPr lang="zh-CN" altLang="en-US" smtClean="0"/>
              <a:t>2021/1/15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DD339-99EB-45F6-993F-CBF8712E18E5}" type="datetime1">
              <a:rPr lang="zh-CN" altLang="en-US" smtClean="0"/>
              <a:t>2021/1/15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1C062F4-36F2-4608-B456-4B1A3C48DC56}" type="datetime1">
              <a:rPr lang="zh-CN" altLang="en-US" smtClean="0"/>
              <a:t>2021/1/15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B1C6FC34-FDFF-4989-B40E-1FA4F39BB8FA}" type="datetime1">
              <a:rPr lang="zh-CN" altLang="en-US" smtClean="0"/>
              <a:t>2021/1/15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D6E91B8-D584-4990-82B3-70480E7625AF}" type="datetime1">
              <a:rPr lang="zh-CN" altLang="en-US" smtClean="0"/>
              <a:t>2021/1/15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5711" y="5559623"/>
            <a:ext cx="154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姚春荣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450163" y="1268760"/>
            <a:ext cx="7362197" cy="1656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Predictable </a:t>
            </a:r>
            <a:r>
              <a:rPr lang="en-US" altLang="zh-CN" sz="2800" b="1" dirty="0"/>
              <a:t>GPUs Frequency </a:t>
            </a:r>
            <a:r>
              <a:rPr lang="en-US" altLang="zh-CN" sz="2800" b="1" dirty="0" smtClean="0"/>
              <a:t>Scaling for </a:t>
            </a:r>
            <a:r>
              <a:rPr lang="en-US" altLang="zh-CN" sz="2800" b="1" dirty="0"/>
              <a:t>Energy and Performance </a:t>
            </a:r>
            <a:endParaRPr lang="zh-CN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1979712" y="284939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48th International Conference on Parallel Processing (ICPP 2019)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490177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预测建模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2824" y="3307050"/>
            <a:ext cx="2888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加速预测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824" y="1988840"/>
            <a:ext cx="41044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支持向量回归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SVR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19" y="2564904"/>
            <a:ext cx="3260303" cy="79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425710" y="4077072"/>
            <a:ext cx="2746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just"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SVR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使用线性核函数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824" y="4819218"/>
            <a:ext cx="3744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归一化能耗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预测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5710" y="5539298"/>
            <a:ext cx="4018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just"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SVR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使用径向基（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）核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84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490177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预测建模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988840"/>
            <a:ext cx="288032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Pareto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集合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 descr="C:\Users\CHARLE~1\AppData\Local\Temp\1605772890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42" y="2320016"/>
            <a:ext cx="2700870" cy="709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26019"/>
              </p:ext>
            </p:extLst>
          </p:nvPr>
        </p:nvGraphicFramePr>
        <p:xfrm>
          <a:off x="2555776" y="2542838"/>
          <a:ext cx="946373" cy="44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5" imgW="431613" imgH="203112" progId="Equation.DSMT4">
                  <p:embed/>
                </p:oleObj>
              </mc:Choice>
              <mc:Fallback>
                <p:oleObj name="Equation" r:id="rId5" imgW="431613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542838"/>
                        <a:ext cx="946373" cy="441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29" y="3160088"/>
            <a:ext cx="5217195" cy="365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184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071802" y="2204864"/>
            <a:ext cx="2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研究动机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327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340768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实验设置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916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Titan 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Tesla P100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129"/>
            <a:ext cx="503872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829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34" y="1340768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应用特征分析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18" y="1839431"/>
            <a:ext cx="7067465" cy="397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31640" y="5877272"/>
            <a:ext cx="3015186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计算主导型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(a)~(d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访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存主导型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(e)~(h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59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34" y="1340768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应用特征分析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1772816"/>
            <a:ext cx="136815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Speedup</a:t>
            </a:r>
          </a:p>
        </p:txBody>
      </p:sp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4" y="2204864"/>
            <a:ext cx="360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360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5517232"/>
            <a:ext cx="86764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k-NN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-H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-h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speedup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0.62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1.12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，更改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核心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频率使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性能提高一倍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Blackscholes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-L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-l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，聚集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相同的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speedup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-h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speedup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0.89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29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340768"/>
            <a:ext cx="24840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归一化能耗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4" y="1772816"/>
            <a:ext cx="360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360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0034" y="5301208"/>
            <a:ext cx="774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表现抛物线的分布；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Blackscholes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-L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对所有核心频率显示相同的归一化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能量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1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056784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高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内存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频率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-H, 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低内存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频率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mem-1, 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35" y="1772816"/>
            <a:ext cx="6934129" cy="379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248" y="5599134"/>
            <a:ext cx="7344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-H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-h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speedp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归一化能耗方面非常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mem-1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-L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很难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预测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较</a:t>
            </a:r>
            <a:r>
              <a:rPr lang="zh-CN" altLang="zh-CN" dirty="0" smtClean="0"/>
              <a:t>低的</a:t>
            </a:r>
            <a:r>
              <a:rPr lang="zh-CN" altLang="zh-CN" dirty="0"/>
              <a:t>内存配置很难建模，因为它们的行为非常</a:t>
            </a:r>
            <a:r>
              <a:rPr lang="zh-CN" altLang="zh-CN" dirty="0" smtClean="0"/>
              <a:t>不稳定</a:t>
            </a:r>
            <a:r>
              <a:rPr lang="zh-CN" altLang="en-US" dirty="0" smtClean="0"/>
              <a:t>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54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3074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" y="1839431"/>
            <a:ext cx="4695825" cy="493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00034" y="1340768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加速预测的准确性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3420" y="2564904"/>
            <a:ext cx="40026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误差取决于内存频率；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 smtClean="0"/>
              <a:t>最高</a:t>
            </a:r>
            <a:r>
              <a:rPr lang="zh-CN" altLang="zh-CN" dirty="0"/>
              <a:t>内存频率的误差</a:t>
            </a:r>
            <a:r>
              <a:rPr lang="zh-CN" altLang="zh-CN" dirty="0" smtClean="0"/>
              <a:t>较低</a:t>
            </a:r>
            <a:r>
              <a:rPr lang="zh-CN" altLang="en-US" dirty="0"/>
              <a:t>，</a:t>
            </a:r>
            <a:r>
              <a:rPr lang="zh-CN" altLang="zh-CN" dirty="0" smtClean="0"/>
              <a:t>通常</a:t>
            </a:r>
            <a:r>
              <a:rPr lang="zh-CN" altLang="zh-CN" dirty="0"/>
              <a:t>在</a:t>
            </a:r>
            <a:r>
              <a:rPr lang="en-US" altLang="zh-CN" dirty="0"/>
              <a:t>5</a:t>
            </a:r>
            <a:r>
              <a:rPr lang="zh-CN" altLang="zh-CN" dirty="0"/>
              <a:t>％之内，并且仅在少数</a:t>
            </a:r>
            <a:r>
              <a:rPr lang="zh-CN" altLang="zh-CN" dirty="0" smtClean="0"/>
              <a:t>异常值才</a:t>
            </a:r>
            <a:r>
              <a:rPr lang="zh-CN" altLang="zh-CN" dirty="0"/>
              <a:t>超过</a:t>
            </a:r>
            <a:r>
              <a:rPr lang="en-US" altLang="zh-CN" dirty="0"/>
              <a:t>10</a:t>
            </a:r>
            <a:r>
              <a:rPr lang="zh-CN" altLang="zh-CN" dirty="0" smtClean="0"/>
              <a:t>％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/>
              <a:t>很难预测两个最低</a:t>
            </a:r>
            <a:r>
              <a:rPr lang="zh-CN" altLang="zh-CN" dirty="0" smtClean="0"/>
              <a:t>的</a:t>
            </a:r>
            <a:r>
              <a:rPr lang="zh-CN" altLang="en-US" dirty="0"/>
              <a:t>内存</a:t>
            </a:r>
            <a:r>
              <a:rPr lang="zh-CN" altLang="zh-CN" dirty="0" smtClean="0"/>
              <a:t>频率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-L</a:t>
            </a:r>
            <a:r>
              <a:rPr lang="zh-CN" altLang="zh-CN" dirty="0"/>
              <a:t>主要偏低，而</a:t>
            </a:r>
            <a:r>
              <a:rPr lang="en-US" altLang="zh-CN" dirty="0"/>
              <a:t>mem-1</a:t>
            </a:r>
            <a:r>
              <a:rPr lang="zh-CN" altLang="zh-CN" dirty="0"/>
              <a:t>主要偏</a:t>
            </a:r>
            <a:r>
              <a:rPr lang="zh-CN" altLang="zh-CN" dirty="0" smtClean="0"/>
              <a:t>高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29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4098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39430"/>
            <a:ext cx="4594673" cy="501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00034" y="1340768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归一化能耗预测的准确性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0107" y="2666529"/>
            <a:ext cx="40026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 smtClean="0"/>
              <a:t>高</a:t>
            </a:r>
            <a:r>
              <a:rPr lang="zh-CN" altLang="zh-CN" dirty="0"/>
              <a:t>内存频率</a:t>
            </a:r>
            <a:r>
              <a:rPr lang="zh-CN" altLang="zh-CN" dirty="0" smtClean="0"/>
              <a:t>预测</a:t>
            </a:r>
            <a:r>
              <a:rPr lang="zh-CN" altLang="en-US" dirty="0" smtClean="0"/>
              <a:t>误差较小，</a:t>
            </a:r>
            <a:r>
              <a:rPr lang="en-US" altLang="zh-CN" dirty="0" smtClean="0"/>
              <a:t>AES</a:t>
            </a:r>
            <a:r>
              <a:rPr lang="zh-CN" altLang="en-US" dirty="0" smtClean="0"/>
              <a:t>除外；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mem-1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-L</a:t>
            </a:r>
            <a:r>
              <a:rPr lang="zh-CN" altLang="en-US" dirty="0" smtClean="0"/>
              <a:t>误差较大</a:t>
            </a:r>
            <a:r>
              <a:rPr lang="zh-CN" altLang="en-US" dirty="0"/>
              <a:t>；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29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071802" y="2204864"/>
            <a:ext cx="2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研究动机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233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6300192" cy="492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00034" y="1218818"/>
            <a:ext cx="80010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预测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Pareto</a:t>
            </a:r>
            <a:r>
              <a:rPr lang="zh-CN" altLang="zh-CN" sz="2000" dirty="0" smtClean="0"/>
              <a:t>集</a:t>
            </a: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9" y="2060497"/>
            <a:ext cx="2935974" cy="286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>
            <a:stCxn id="2" idx="3"/>
          </p:cNvCxnSpPr>
          <p:nvPr/>
        </p:nvCxnSpPr>
        <p:spPr>
          <a:xfrm flipV="1">
            <a:off x="6156176" y="4653136"/>
            <a:ext cx="864096" cy="1036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44008" y="4926415"/>
            <a:ext cx="1512168" cy="1526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9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18818"/>
            <a:ext cx="80010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预测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Pareto</a:t>
            </a:r>
            <a:r>
              <a:rPr lang="zh-CN" altLang="zh-CN" sz="2000" dirty="0" smtClean="0"/>
              <a:t>集</a:t>
            </a: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78" y="2708920"/>
            <a:ext cx="29051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41476" y="1946712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dirty="0" smtClean="0"/>
              <a:t>评价指标：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Hypervolume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74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071802" y="2204864"/>
            <a:ext cx="2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研究动机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460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总结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050" y="1844824"/>
            <a:ext cx="80010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介绍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了一种建模方法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，预测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上的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应用程序的最佳内存和核心频率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建立不同的模型来预测归一化的能量和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加速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，并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得出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一组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Pareto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最优解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不足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对测试代码中的误差解释不清楚；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Trade-off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EDP = Time * Energy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SVR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的核函数选择；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先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对计算型和访存型程序分类，再训练；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中缺少建模的对比数据；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29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研究进展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5902" y="1570590"/>
            <a:ext cx="5569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基于层级的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推理能耗优化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476" y="2276872"/>
            <a:ext cx="8001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研究动机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当层达到最低能耗时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配置是不相同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如果将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视为黑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盒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调节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配置可能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达不到最低的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能耗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476" y="3910441"/>
            <a:ext cx="7900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目标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满足延迟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SLO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的同时最小化能耗；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29293"/>
              </p:ext>
            </p:extLst>
          </p:nvPr>
        </p:nvGraphicFramePr>
        <p:xfrm>
          <a:off x="3494318" y="4929151"/>
          <a:ext cx="2112737" cy="14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4" imgW="1054100" imgH="749300" progId="Equation.DSMT4">
                  <p:embed/>
                </p:oleObj>
              </mc:Choice>
              <mc:Fallback>
                <p:oleObj name="Equation" r:id="rId4" imgW="1054100" imgH="749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318" y="4929151"/>
                        <a:ext cx="2112737" cy="147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265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研究进展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476" y="1628800"/>
            <a:ext cx="7900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挑战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如何在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层级之间建立能耗和时间关于频率的模型；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在整个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模型中，如何快速找到最优的频率配置（全局最优集合）；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0" descr="C:\Users\CharlesYao\Desktop\图片1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67792"/>
            <a:ext cx="4438509" cy="2983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486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研究进展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476" y="1628800"/>
            <a:ext cx="790005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建模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2124385"/>
            <a:ext cx="29523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网络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99430"/>
              </p:ext>
            </p:extLst>
          </p:nvPr>
        </p:nvGraphicFramePr>
        <p:xfrm>
          <a:off x="2412554" y="2420888"/>
          <a:ext cx="18526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" name="Equation" r:id="rId4" imgW="711200" imgH="368300" progId="Equation.DSMT4">
                  <p:embed/>
                </p:oleObj>
              </mc:Choice>
              <mc:Fallback>
                <p:oleObj name="Equation" r:id="rId4" imgW="711200" imgH="368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554" y="2420888"/>
                        <a:ext cx="18526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948510"/>
              </p:ext>
            </p:extLst>
          </p:nvPr>
        </p:nvGraphicFramePr>
        <p:xfrm>
          <a:off x="4716016" y="2492326"/>
          <a:ext cx="17478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" name="Equation" r:id="rId6" imgW="761669" imgH="368140" progId="Equation.DSMT4">
                  <p:embed/>
                </p:oleObj>
              </mc:Choice>
              <mc:Fallback>
                <p:oleObj name="Equation" r:id="rId6" imgW="761669" imgH="3681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492326"/>
                        <a:ext cx="1747838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53006"/>
              </p:ext>
            </p:extLst>
          </p:nvPr>
        </p:nvGraphicFramePr>
        <p:xfrm>
          <a:off x="2772470" y="3760911"/>
          <a:ext cx="13684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" name="Equation" r:id="rId8" imgW="482391" imgH="368140" progId="Equation.DSMT4">
                  <p:embed/>
                </p:oleObj>
              </mc:Choice>
              <mc:Fallback>
                <p:oleObj name="Equation" r:id="rId8" imgW="482391" imgH="36814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470" y="3760911"/>
                        <a:ext cx="13684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99390"/>
              </p:ext>
            </p:extLst>
          </p:nvPr>
        </p:nvGraphicFramePr>
        <p:xfrm>
          <a:off x="4860032" y="3645024"/>
          <a:ext cx="15128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3" name="Equation" r:id="rId10" imgW="508000" imgH="368300" progId="Equation.DSMT4">
                  <p:embed/>
                </p:oleObj>
              </mc:Choice>
              <mc:Fallback>
                <p:oleObj name="Equation" r:id="rId10" imgW="508000" imgH="3683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645024"/>
                        <a:ext cx="1512888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763688" y="3356992"/>
            <a:ext cx="2952328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层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1800" y="50758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性能计数器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19772" y="5474548"/>
            <a:ext cx="22682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全局内存读写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共享内存读写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计算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63688" y="4509120"/>
            <a:ext cx="2952328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内核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69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研究进展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484784"/>
            <a:ext cx="17081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DVFS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24356"/>
              </p:ext>
            </p:extLst>
          </p:nvPr>
        </p:nvGraphicFramePr>
        <p:xfrm>
          <a:off x="1191708" y="2132856"/>
          <a:ext cx="7128792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600400"/>
                <a:gridCol w="2448272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: 3004 MHz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core: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532~1114 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MHz,24</a:t>
                      </a: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个</a:t>
                      </a:r>
                      <a:endParaRPr lang="en-US" altLang="zh-C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: 405 MHz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core: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324 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MHz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V100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: 877 MHz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core: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135~11530 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MHz,187</a:t>
                      </a: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个</a:t>
                      </a:r>
                      <a:endParaRPr lang="en-US" altLang="zh-C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: 3003 MHz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core: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455~1531 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MHz,86</a:t>
                      </a: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个</a:t>
                      </a:r>
                      <a:endParaRPr lang="en-US" altLang="zh-C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: 405 MHz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core: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455 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MHz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15438" y="4293096"/>
            <a:ext cx="349652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建模方法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39500"/>
              </p:ext>
            </p:extLst>
          </p:nvPr>
        </p:nvGraphicFramePr>
        <p:xfrm>
          <a:off x="1839263" y="5278431"/>
          <a:ext cx="2914997" cy="59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4" imgW="1905000" imgH="393700" progId="Equation.DSMT4">
                  <p:embed/>
                </p:oleObj>
              </mc:Choice>
              <mc:Fallback>
                <p:oleObj name="Equation" r:id="rId4" imgW="1905000" imgH="393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263" y="5278431"/>
                        <a:ext cx="2914997" cy="598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75632"/>
              </p:ext>
            </p:extLst>
          </p:nvPr>
        </p:nvGraphicFramePr>
        <p:xfrm>
          <a:off x="1835696" y="6049928"/>
          <a:ext cx="2731294" cy="61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6" imgW="1726451" imgH="393529" progId="Equation.DSMT4">
                  <p:embed/>
                </p:oleObj>
              </mc:Choice>
              <mc:Fallback>
                <p:oleObj name="Equation" r:id="rId6" imgW="1726451" imgH="39352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6049928"/>
                        <a:ext cx="2731294" cy="619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102386" y="4875191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MLR(</a:t>
            </a:r>
            <a:r>
              <a:rPr lang="zh-CN" altLang="zh-CN" dirty="0"/>
              <a:t>多元线性回归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68144" y="565195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SVR(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支持向量回归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292080" y="5651956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475656" y="5470427"/>
            <a:ext cx="288032" cy="102971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37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研究进展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1801" y="1484783"/>
            <a:ext cx="23980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对比实验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设置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801" y="3645024"/>
            <a:ext cx="24700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实验初步结果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2162180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性能对比（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自动调节频率；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看成整体的最低能耗）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建模方法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准确性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对比（最小二乘</a:t>
            </a:r>
            <a:r>
              <a:rPr lang="zh-CN" altLang="zh-CN" dirty="0"/>
              <a:t>线性回归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，多元线性回归）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找层级最佳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配置的时间对比（蚁群算法，遗传算法）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0841" y="4384061"/>
            <a:ext cx="32857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层级最小能耗与整体最小能耗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8.18%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VGG16: 5.40%</a:t>
            </a:r>
          </a:p>
        </p:txBody>
      </p:sp>
      <p:sp>
        <p:nvSpPr>
          <p:cNvPr id="10" name="矩形 9"/>
          <p:cNvSpPr/>
          <p:nvPr/>
        </p:nvSpPr>
        <p:spPr>
          <a:xfrm>
            <a:off x="4896036" y="4384061"/>
            <a:ext cx="32857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层级最小能耗与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自动调节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19.24%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VGG16: 20.12%</a:t>
            </a:r>
          </a:p>
        </p:txBody>
      </p:sp>
    </p:spTree>
    <p:extLst>
      <p:ext uri="{BB962C8B-B14F-4D97-AF65-F5344CB8AC3E}">
        <p14:creationId xmlns:p14="http://schemas.microsoft.com/office/powerpoint/2010/main" val="3048537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研究进展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7476" y="1628800"/>
            <a:ext cx="3604484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下一步计划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2416095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完成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层级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建模的实验和相关文档；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确定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如何快速找到最优的频率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配置的研究方法；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37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7029" y="2276872"/>
            <a:ext cx="8001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提供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配置，实现高性能和低能耗；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包含两种频率（核心频率和内存频率）；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任务目标：高性能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低能耗（相互矛盾，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Pareto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最优解）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动机</a:t>
            </a:r>
          </a:p>
        </p:txBody>
      </p:sp>
    </p:spTree>
    <p:extLst>
      <p:ext uri="{BB962C8B-B14F-4D97-AF65-F5344CB8AC3E}">
        <p14:creationId xmlns:p14="http://schemas.microsoft.com/office/powerpoint/2010/main" val="2134788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</a:rPr>
              <a:t>谢谢！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52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034" y="1346161"/>
            <a:ext cx="8001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挑战</a:t>
            </a:r>
            <a:endParaRPr lang="en-US" altLang="zh-CN" sz="2000" dirty="0" smtClean="0"/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sz="2000" dirty="0" smtClean="0"/>
              <a:t>预测</a:t>
            </a:r>
            <a:r>
              <a:rPr lang="zh-CN" altLang="zh-CN" sz="2000" dirty="0"/>
              <a:t>最佳频率</a:t>
            </a:r>
            <a:r>
              <a:rPr lang="zh-CN" altLang="zh-CN" sz="2000" dirty="0" smtClean="0"/>
              <a:t>配置</a:t>
            </a:r>
            <a:endParaRPr lang="en-US" altLang="zh-CN" sz="2000" dirty="0" smtClean="0"/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双目标问题的调优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研究动机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5" y="2753544"/>
            <a:ext cx="767236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9555" y="2753544"/>
            <a:ext cx="5944173" cy="3699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51828" y="2753544"/>
            <a:ext cx="1656184" cy="3699792"/>
          </a:xfrm>
          <a:prstGeom prst="rect">
            <a:avLst/>
          </a:prstGeom>
          <a:noFill/>
          <a:ln>
            <a:solidFill>
              <a:srgbClr val="080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470216" y="2753544"/>
            <a:ext cx="1" cy="36997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62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研究动机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494" y="1951672"/>
            <a:ext cx="8001056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提出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了一种预测输入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内核在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上最佳内核和内存频率配置的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方法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307" y="3068960"/>
            <a:ext cx="8001056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机器学习的建模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方法预测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不同频率下的性能和能耗；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两个模型组合成一个多目标模型，该模型可以预测一组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Pareto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频率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配置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071802" y="2204864"/>
            <a:ext cx="2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研究动机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研究方法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实验评估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349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490177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概述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501008"/>
            <a:ext cx="441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71" y="3068960"/>
            <a:ext cx="44291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1988840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训练阶段：建立模型；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预测阶段：推理出最佳配置；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18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0034" y="1490177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特征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564904"/>
            <a:ext cx="46482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49727"/>
              </p:ext>
            </p:extLst>
          </p:nvPr>
        </p:nvGraphicFramePr>
        <p:xfrm>
          <a:off x="2483768" y="4185146"/>
          <a:ext cx="1816902" cy="46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Equation" r:id="rId5" imgW="838080" imgH="215640" progId="Equation.DSMT4">
                  <p:embed/>
                </p:oleObj>
              </mc:Choice>
              <mc:Fallback>
                <p:oleObj name="Equation" r:id="rId5" imgW="838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4185146"/>
                        <a:ext cx="1816902" cy="46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74468"/>
              </p:ext>
            </p:extLst>
          </p:nvPr>
        </p:nvGraphicFramePr>
        <p:xfrm>
          <a:off x="3481291" y="5661248"/>
          <a:ext cx="167736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Equation" r:id="rId7" imgW="558720" imgH="215640" progId="Equation.DSMT4">
                  <p:embed/>
                </p:oleObj>
              </mc:Choice>
              <mc:Fallback>
                <p:oleObj name="Equation" r:id="rId7" imgW="558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1291" y="5661248"/>
                        <a:ext cx="1677362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988840"/>
            <a:ext cx="800105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特征向量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3591009"/>
            <a:ext cx="800105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频率配置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995936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9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34" y="1490177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训练基准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594" y="4937392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106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个微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基准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代码；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每个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微基准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都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个频率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，训练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大小为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4240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样本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16" y="1988840"/>
            <a:ext cx="24003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154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20157</TotalTime>
  <Words>905</Words>
  <Application>Microsoft Office PowerPoint</Application>
  <PresentationFormat>全屏显示(4:3)</PresentationFormat>
  <Paragraphs>210</Paragraphs>
  <Slides>30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模板 中国科学院信息工程研究所PPT模板</vt:lpstr>
      <vt:lpstr>Equation</vt:lpstr>
      <vt:lpstr>PowerPoint 演示文稿</vt:lpstr>
      <vt:lpstr>PowerPoint 演示文稿</vt:lpstr>
      <vt:lpstr>研究动机</vt:lpstr>
      <vt:lpstr>研究动机</vt:lpstr>
      <vt:lpstr>研究动机</vt:lpstr>
      <vt:lpstr>PowerPoint 演示文稿</vt:lpstr>
      <vt:lpstr>研究方法</vt:lpstr>
      <vt:lpstr>研究方法</vt:lpstr>
      <vt:lpstr>研究方法</vt:lpstr>
      <vt:lpstr>研究方法</vt:lpstr>
      <vt:lpstr>研究方法</vt:lpstr>
      <vt:lpstr>PowerPoint 演示文稿</vt:lpstr>
      <vt:lpstr>实验评估</vt:lpstr>
      <vt:lpstr>实验评估</vt:lpstr>
      <vt:lpstr>实验评估</vt:lpstr>
      <vt:lpstr>实验评估</vt:lpstr>
      <vt:lpstr>实验评估</vt:lpstr>
      <vt:lpstr>实验评估</vt:lpstr>
      <vt:lpstr>实验评估</vt:lpstr>
      <vt:lpstr>实验评估</vt:lpstr>
      <vt:lpstr>实验评估</vt:lpstr>
      <vt:lpstr>PowerPoint 演示文稿</vt:lpstr>
      <vt:lpstr>总结</vt:lpstr>
      <vt:lpstr>研究进展</vt:lpstr>
      <vt:lpstr>研究进展</vt:lpstr>
      <vt:lpstr>研究进展</vt:lpstr>
      <vt:lpstr>研究进展</vt:lpstr>
      <vt:lpstr>研究进展</vt:lpstr>
      <vt:lpstr>研究进展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CharlesYao</cp:lastModifiedBy>
  <cp:revision>2157</cp:revision>
  <cp:lastPrinted>2020-10-22T13:57:25Z</cp:lastPrinted>
  <dcterms:created xsi:type="dcterms:W3CDTF">2012-06-15T07:17:00Z</dcterms:created>
  <dcterms:modified xsi:type="dcterms:W3CDTF">2021-01-15T07:33:15Z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