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3.xml" ContentType="application/vnd.openxmlformats-officedocument.presentationml.comments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7" r:id="rId2"/>
    <p:sldId id="812" r:id="rId3"/>
    <p:sldId id="807" r:id="rId4"/>
    <p:sldId id="821" r:id="rId5"/>
    <p:sldId id="822" r:id="rId6"/>
    <p:sldId id="783" r:id="rId7"/>
    <p:sldId id="823" r:id="rId8"/>
    <p:sldId id="824" r:id="rId9"/>
    <p:sldId id="825" r:id="rId10"/>
    <p:sldId id="837" r:id="rId11"/>
    <p:sldId id="826" r:id="rId12"/>
    <p:sldId id="839" r:id="rId13"/>
    <p:sldId id="827" r:id="rId14"/>
    <p:sldId id="828" r:id="rId15"/>
    <p:sldId id="832" r:id="rId16"/>
    <p:sldId id="829" r:id="rId17"/>
    <p:sldId id="833" r:id="rId18"/>
    <p:sldId id="834" r:id="rId19"/>
    <p:sldId id="835" r:id="rId20"/>
    <p:sldId id="830" r:id="rId21"/>
    <p:sldId id="836" r:id="rId22"/>
    <p:sldId id="683" r:id="rId23"/>
  </p:sldIdLst>
  <p:sldSz cx="9144000" cy="6858000" type="screen4x3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于 策" initials="于" lastIdx="1" clrIdx="0">
    <p:extLst>
      <p:ext uri="{19B8F6BF-5375-455C-9EA6-DF929625EA0E}">
        <p15:presenceInfo xmlns:p15="http://schemas.microsoft.com/office/powerpoint/2012/main" userId="c5b78cc277bcb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80CB8"/>
    <a:srgbClr val="BBE0E3"/>
    <a:srgbClr val="808080"/>
    <a:srgbClr val="E4F3F4"/>
    <a:srgbClr val="D7F5D8"/>
    <a:srgbClr val="FF9999"/>
    <a:srgbClr val="BEE396"/>
    <a:srgbClr val="FFDF7F"/>
    <a:srgbClr val="769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92526" autoAdjust="0"/>
  </p:normalViewPr>
  <p:slideViewPr>
    <p:cSldViewPr>
      <p:cViewPr varScale="1">
        <p:scale>
          <a:sx n="77" d="100"/>
          <a:sy n="77" d="100"/>
        </p:scale>
        <p:origin x="1402" y="67"/>
      </p:cViewPr>
      <p:guideLst>
        <p:guide orient="horz" pos="2160"/>
        <p:guide pos="29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220766870@qq.com" userId="57e3581f57375e2e" providerId="LiveId" clId="{3A0D455F-D04B-4CA3-B159-142B22217732}"/>
    <pc:docChg chg="undo custSel delSld modSld">
      <pc:chgData name="1220766870@qq.com" userId="57e3581f57375e2e" providerId="LiveId" clId="{3A0D455F-D04B-4CA3-B159-142B22217732}" dt="2018-11-15T15:21:37.208" v="923" actId="2696"/>
      <pc:docMkLst>
        <pc:docMk/>
      </pc:docMkLst>
      <pc:sldChg chg="delSp modSp">
        <pc:chgData name="1220766870@qq.com" userId="57e3581f57375e2e" providerId="LiveId" clId="{3A0D455F-D04B-4CA3-B159-142B22217732}" dt="2018-11-15T15:05:04.596" v="566"/>
        <pc:sldMkLst>
          <pc:docMk/>
          <pc:sldMk cId="0" sldId="606"/>
        </pc:sldMkLst>
        <pc:spChg chg="mod">
          <ac:chgData name="1220766870@qq.com" userId="57e3581f57375e2e" providerId="LiveId" clId="{3A0D455F-D04B-4CA3-B159-142B22217732}" dt="2018-11-15T14:57:42.110" v="374"/>
          <ac:spMkLst>
            <pc:docMk/>
            <pc:sldMk cId="0" sldId="606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5:05:04.596" v="566"/>
          <ac:spMkLst>
            <pc:docMk/>
            <pc:sldMk cId="0" sldId="606"/>
            <ac:spMk id="21507" creationId="{00000000-0000-0000-0000-000000000000}"/>
          </ac:spMkLst>
        </pc:spChg>
        <pc:picChg chg="del mod">
          <ac:chgData name="1220766870@qq.com" userId="57e3581f57375e2e" providerId="LiveId" clId="{3A0D455F-D04B-4CA3-B159-142B22217732}" dt="2018-11-15T15:02:57.185" v="508" actId="478"/>
          <ac:picMkLst>
            <pc:docMk/>
            <pc:sldMk cId="0" sldId="606"/>
            <ac:picMk id="3" creationId="{00000000-0000-0000-0000-000000000000}"/>
          </ac:picMkLst>
        </pc:picChg>
      </pc:sldChg>
      <pc:sldChg chg="del">
        <pc:chgData name="1220766870@qq.com" userId="57e3581f57375e2e" providerId="LiveId" clId="{3A0D455F-D04B-4CA3-B159-142B22217732}" dt="2018-11-15T15:11:10.713" v="648" actId="2696"/>
        <pc:sldMkLst>
          <pc:docMk/>
          <pc:sldMk cId="0" sldId="607"/>
        </pc:sldMkLst>
      </pc:sldChg>
      <pc:sldChg chg="del">
        <pc:chgData name="1220766870@qq.com" userId="57e3581f57375e2e" providerId="LiveId" clId="{3A0D455F-D04B-4CA3-B159-142B22217732}" dt="2018-11-15T14:37:04.394" v="15" actId="2696"/>
        <pc:sldMkLst>
          <pc:docMk/>
          <pc:sldMk cId="0" sldId="609"/>
        </pc:sldMkLst>
      </pc:sldChg>
      <pc:sldChg chg="modSp">
        <pc:chgData name="1220766870@qq.com" userId="57e3581f57375e2e" providerId="LiveId" clId="{3A0D455F-D04B-4CA3-B159-142B22217732}" dt="2018-11-15T14:58:59.754" v="404" actId="207"/>
        <pc:sldMkLst>
          <pc:docMk/>
          <pc:sldMk cId="0" sldId="610"/>
        </pc:sldMkLst>
        <pc:spChg chg="mod">
          <ac:chgData name="1220766870@qq.com" userId="57e3581f57375e2e" providerId="LiveId" clId="{3A0D455F-D04B-4CA3-B159-142B22217732}" dt="2018-11-15T14:38:56.048" v="35"/>
          <ac:spMkLst>
            <pc:docMk/>
            <pc:sldMk cId="0" sldId="610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8:59.754" v="404" actId="207"/>
          <ac:spMkLst>
            <pc:docMk/>
            <pc:sldMk cId="0" sldId="610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5:11:31.707" v="650" actId="2696"/>
        <pc:sldMkLst>
          <pc:docMk/>
          <pc:sldMk cId="0" sldId="611"/>
        </pc:sldMkLst>
      </pc:sldChg>
      <pc:sldChg chg="modSp del">
        <pc:chgData name="1220766870@qq.com" userId="57e3581f57375e2e" providerId="LiveId" clId="{3A0D455F-D04B-4CA3-B159-142B22217732}" dt="2018-11-15T15:11:08.630" v="647" actId="2696"/>
        <pc:sldMkLst>
          <pc:docMk/>
          <pc:sldMk cId="0" sldId="614"/>
        </pc:sldMkLst>
        <pc:spChg chg="mod">
          <ac:chgData name="1220766870@qq.com" userId="57e3581f57375e2e" providerId="LiveId" clId="{3A0D455F-D04B-4CA3-B159-142B22217732}" dt="2018-11-15T14:35:32.588" v="5" actId="27636"/>
          <ac:spMkLst>
            <pc:docMk/>
            <pc:sldMk cId="0" sldId="614"/>
            <ac:spMk id="21507" creationId="{00000000-0000-0000-0000-000000000000}"/>
          </ac:spMkLst>
        </pc:spChg>
      </pc:sldChg>
      <pc:sldChg chg="modSp del">
        <pc:chgData name="1220766870@qq.com" userId="57e3581f57375e2e" providerId="LiveId" clId="{3A0D455F-D04B-4CA3-B159-142B22217732}" dt="2018-11-15T15:11:27.295" v="649" actId="2696"/>
        <pc:sldMkLst>
          <pc:docMk/>
          <pc:sldMk cId="0" sldId="615"/>
        </pc:sldMkLst>
        <pc:spChg chg="mod">
          <ac:chgData name="1220766870@qq.com" userId="57e3581f57375e2e" providerId="LiveId" clId="{3A0D455F-D04B-4CA3-B159-142B22217732}" dt="2018-11-15T14:35:32.608" v="6" actId="27636"/>
          <ac:spMkLst>
            <pc:docMk/>
            <pc:sldMk cId="0" sldId="615"/>
            <ac:spMk id="21507" creationId="{00000000-0000-0000-0000-000000000000}"/>
          </ac:spMkLst>
        </pc:spChg>
      </pc:sldChg>
      <pc:sldChg chg="addSp">
        <pc:chgData name="1220766870@qq.com" userId="57e3581f57375e2e" providerId="LiveId" clId="{3A0D455F-D04B-4CA3-B159-142B22217732}" dt="2018-11-15T15:11:49.435" v="651"/>
        <pc:sldMkLst>
          <pc:docMk/>
          <pc:sldMk cId="0" sldId="616"/>
        </pc:sldMkLst>
        <pc:spChg chg="add">
          <ac:chgData name="1220766870@qq.com" userId="57e3581f57375e2e" providerId="LiveId" clId="{3A0D455F-D04B-4CA3-B159-142B22217732}" dt="2018-11-15T15:11:49.435" v="651"/>
          <ac:spMkLst>
            <pc:docMk/>
            <pc:sldMk cId="0" sldId="616"/>
            <ac:spMk id="11" creationId="{91967441-C5E9-4CD3-99DC-8D3D9EA1C581}"/>
          </ac:spMkLst>
        </pc:spChg>
      </pc:sldChg>
      <pc:sldChg chg="modSp">
        <pc:chgData name="1220766870@qq.com" userId="57e3581f57375e2e" providerId="LiveId" clId="{3A0D455F-D04B-4CA3-B159-142B22217732}" dt="2018-11-15T14:35:32.647" v="7" actId="27636"/>
        <pc:sldMkLst>
          <pc:docMk/>
          <pc:sldMk cId="0" sldId="628"/>
        </pc:sldMkLst>
        <pc:spChg chg="mod">
          <ac:chgData name="1220766870@qq.com" userId="57e3581f57375e2e" providerId="LiveId" clId="{3A0D455F-D04B-4CA3-B159-142B22217732}" dt="2018-11-15T14:35:32.647" v="7" actId="27636"/>
          <ac:spMkLst>
            <pc:docMk/>
            <pc:sldMk cId="0" sldId="628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82" v="9" actId="27636"/>
        <pc:sldMkLst>
          <pc:docMk/>
          <pc:sldMk cId="0" sldId="647"/>
        </pc:sldMkLst>
        <pc:spChg chg="mod">
          <ac:chgData name="1220766870@qq.com" userId="57e3581f57375e2e" providerId="LiveId" clId="{3A0D455F-D04B-4CA3-B159-142B22217732}" dt="2018-11-15T14:35:32.682" v="9" actId="27636"/>
          <ac:spMkLst>
            <pc:docMk/>
            <pc:sldMk cId="0" sldId="647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5:32.667" v="8" actId="27636"/>
        <pc:sldMkLst>
          <pc:docMk/>
          <pc:sldMk cId="0" sldId="649"/>
        </pc:sldMkLst>
        <pc:spChg chg="mod">
          <ac:chgData name="1220766870@qq.com" userId="57e3581f57375e2e" providerId="LiveId" clId="{3A0D455F-D04B-4CA3-B159-142B22217732}" dt="2018-11-15T14:35:32.667" v="8" actId="27636"/>
          <ac:spMkLst>
            <pc:docMk/>
            <pc:sldMk cId="0" sldId="649"/>
            <ac:spMk id="21507" creationId="{00000000-0000-0000-0000-000000000000}"/>
          </ac:spMkLst>
        </pc:spChg>
      </pc:sldChg>
      <pc:sldChg chg="del">
        <pc:chgData name="1220766870@qq.com" userId="57e3581f57375e2e" providerId="LiveId" clId="{3A0D455F-D04B-4CA3-B159-142B22217732}" dt="2018-11-15T14:35:52.716" v="14" actId="2696"/>
        <pc:sldMkLst>
          <pc:docMk/>
          <pc:sldMk cId="0" sldId="661"/>
        </pc:sldMkLst>
      </pc:sldChg>
      <pc:sldChg chg="modSp">
        <pc:chgData name="1220766870@qq.com" userId="57e3581f57375e2e" providerId="LiveId" clId="{3A0D455F-D04B-4CA3-B159-142B22217732}" dt="2018-11-15T14:37:19.253" v="17"/>
        <pc:sldMkLst>
          <pc:docMk/>
          <pc:sldMk cId="0" sldId="662"/>
        </pc:sldMkLst>
        <pc:spChg chg="mod">
          <ac:chgData name="1220766870@qq.com" userId="57e3581f57375e2e" providerId="LiveId" clId="{3A0D455F-D04B-4CA3-B159-142B22217732}" dt="2018-11-15T14:37:19.253" v="17"/>
          <ac:spMkLst>
            <pc:docMk/>
            <pc:sldMk cId="0" sldId="662"/>
            <ac:spMk id="21506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35:35.604" v="13"/>
          <ac:spMkLst>
            <pc:docMk/>
            <pc:sldMk cId="0" sldId="662"/>
            <ac:spMk id="21507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7:55.838" v="21" actId="207"/>
        <pc:sldMkLst>
          <pc:docMk/>
          <pc:sldMk cId="773906059" sldId="663"/>
        </pc:sldMkLst>
        <pc:spChg chg="mod">
          <ac:chgData name="1220766870@qq.com" userId="57e3581f57375e2e" providerId="LiveId" clId="{3A0D455F-D04B-4CA3-B159-142B22217732}" dt="2018-11-15T14:37:55.838" v="21" actId="207"/>
          <ac:spMkLst>
            <pc:docMk/>
            <pc:sldMk cId="773906059" sldId="663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38:35.300" v="26" actId="113"/>
        <pc:sldMkLst>
          <pc:docMk/>
          <pc:sldMk cId="2431969470" sldId="664"/>
        </pc:sldMkLst>
        <pc:spChg chg="mod">
          <ac:chgData name="1220766870@qq.com" userId="57e3581f57375e2e" providerId="LiveId" clId="{3A0D455F-D04B-4CA3-B159-142B22217732}" dt="2018-11-15T14:38:35.300" v="26" actId="113"/>
          <ac:spMkLst>
            <pc:docMk/>
            <pc:sldMk cId="2431969470" sldId="664"/>
            <ac:spMk id="3" creationId="{00000000-0000-0000-0000-000000000000}"/>
          </ac:spMkLst>
        </pc:spChg>
      </pc:sldChg>
      <pc:sldChg chg="modSp">
        <pc:chgData name="1220766870@qq.com" userId="57e3581f57375e2e" providerId="LiveId" clId="{3A0D455F-D04B-4CA3-B159-142B22217732}" dt="2018-11-15T14:53:27.039" v="364"/>
        <pc:sldMkLst>
          <pc:docMk/>
          <pc:sldMk cId="866903700" sldId="665"/>
        </pc:sldMkLst>
        <pc:spChg chg="mod">
          <ac:chgData name="1220766870@qq.com" userId="57e3581f57375e2e" providerId="LiveId" clId="{3A0D455F-D04B-4CA3-B159-142B22217732}" dt="2018-11-15T14:39:33.122" v="53"/>
          <ac:spMkLst>
            <pc:docMk/>
            <pc:sldMk cId="866903700" sldId="665"/>
            <ac:spMk id="5122" creationId="{00000000-0000-0000-0000-000000000000}"/>
          </ac:spMkLst>
        </pc:spChg>
        <pc:spChg chg="mod">
          <ac:chgData name="1220766870@qq.com" userId="57e3581f57375e2e" providerId="LiveId" clId="{3A0D455F-D04B-4CA3-B159-142B22217732}" dt="2018-11-15T14:53:27.039" v="364"/>
          <ac:spMkLst>
            <pc:docMk/>
            <pc:sldMk cId="866903700" sldId="665"/>
            <ac:spMk id="21507" creationId="{00000000-0000-0000-0000-000000000000}"/>
          </ac:spMkLst>
        </pc:spChg>
      </pc:sldChg>
      <pc:sldChg chg="addSp modSp">
        <pc:chgData name="1220766870@qq.com" userId="57e3581f57375e2e" providerId="LiveId" clId="{3A0D455F-D04B-4CA3-B159-142B22217732}" dt="2018-11-15T15:10:27.748" v="646" actId="20577"/>
        <pc:sldMkLst>
          <pc:docMk/>
          <pc:sldMk cId="2306535759" sldId="666"/>
        </pc:sldMkLst>
        <pc:spChg chg="mod">
          <ac:chgData name="1220766870@qq.com" userId="57e3581f57375e2e" providerId="LiveId" clId="{3A0D455F-D04B-4CA3-B159-142B22217732}" dt="2018-11-15T15:10:27.748" v="646" actId="20577"/>
          <ac:spMkLst>
            <pc:docMk/>
            <pc:sldMk cId="2306535759" sldId="666"/>
            <ac:spMk id="21507" creationId="{00000000-0000-0000-0000-000000000000}"/>
          </ac:spMkLst>
        </pc:spChg>
        <pc:picChg chg="add mod">
          <ac:chgData name="1220766870@qq.com" userId="57e3581f57375e2e" providerId="LiveId" clId="{3A0D455F-D04B-4CA3-B159-142B22217732}" dt="2018-11-15T15:08:09.205" v="587" actId="1076"/>
          <ac:picMkLst>
            <pc:docMk/>
            <pc:sldMk cId="2306535759" sldId="666"/>
            <ac:picMk id="4" creationId="{1A98979F-B6DB-49B6-816A-89076046B9CE}"/>
          </ac:picMkLst>
        </pc:picChg>
      </pc:sldChg>
      <pc:sldChg chg="delSp modSp">
        <pc:chgData name="1220766870@qq.com" userId="57e3581f57375e2e" providerId="LiveId" clId="{3A0D455F-D04B-4CA3-B159-142B22217732}" dt="2018-11-15T15:21:33.184" v="922" actId="20577"/>
        <pc:sldMkLst>
          <pc:docMk/>
          <pc:sldMk cId="1506574559" sldId="667"/>
        </pc:sldMkLst>
        <pc:spChg chg="mod">
          <ac:chgData name="1220766870@qq.com" userId="57e3581f57375e2e" providerId="LiveId" clId="{3A0D455F-D04B-4CA3-B159-142B22217732}" dt="2018-11-15T15:21:33.184" v="922" actId="20577"/>
          <ac:spMkLst>
            <pc:docMk/>
            <pc:sldMk cId="1506574559" sldId="667"/>
            <ac:spMk id="21507" creationId="{00000000-0000-0000-0000-000000000000}"/>
          </ac:spMkLst>
        </pc:spChg>
        <pc:picChg chg="del">
          <ac:chgData name="1220766870@qq.com" userId="57e3581f57375e2e" providerId="LiveId" clId="{3A0D455F-D04B-4CA3-B159-142B22217732}" dt="2018-11-15T15:13:31.812" v="660" actId="478"/>
          <ac:picMkLst>
            <pc:docMk/>
            <pc:sldMk cId="1506574559" sldId="667"/>
            <ac:picMk id="4" creationId="{1A98979F-B6DB-49B6-816A-89076046B9CE}"/>
          </ac:picMkLst>
        </pc:picChg>
      </pc:sldChg>
      <pc:sldChg chg="modSp del">
        <pc:chgData name="1220766870@qq.com" userId="57e3581f57375e2e" providerId="LiveId" clId="{3A0D455F-D04B-4CA3-B159-142B22217732}" dt="2018-11-15T15:21:37.208" v="923" actId="2696"/>
        <pc:sldMkLst>
          <pc:docMk/>
          <pc:sldMk cId="3663558285" sldId="668"/>
        </pc:sldMkLst>
        <pc:spChg chg="mod">
          <ac:chgData name="1220766870@qq.com" userId="57e3581f57375e2e" providerId="LiveId" clId="{3A0D455F-D04B-4CA3-B159-142B22217732}" dt="2018-11-15T15:21:01.208" v="916"/>
          <ac:spMkLst>
            <pc:docMk/>
            <pc:sldMk cId="3663558285" sldId="668"/>
            <ac:spMk id="21507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21:09:29.54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21:09:29.54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21:09:29.54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21:09:29.54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C663-EB56-422E-AA4F-A58BCCF45ACD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65E9-B48D-425E-B235-479FB87ED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90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757E8D1E-F0E2-4D32-9688-25B3AF4D0C62}" type="datetimeFigureOut">
              <a:rPr lang="zh-CN" altLang="en-US" smtClean="0"/>
              <a:pPr/>
              <a:t>2021/1/13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A0962FA8-AA85-4053-8547-304384BC29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1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19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1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76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6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59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14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108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18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16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700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18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42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1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812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20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49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34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0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5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92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18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27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645" indent="-27495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0109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1780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1835" indent="-220345" defTabSz="9144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25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258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03270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43325" indent="-220345" defTabSz="914400" fontAlgn="base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88EDF5-9547-411F-8ECE-6FBE33797942}" type="slidenum">
              <a:rPr kumimoji="0" lang="en-US" altLang="zh-CN" sz="1200">
                <a:latin typeface="微软雅黑" panose="020B0503020204020204" pitchFamily="34" charset="-122"/>
              </a:rPr>
              <a:pPr>
                <a:defRPr/>
              </a:pPr>
              <a:t>8</a:t>
            </a:fld>
            <a:endParaRPr kumimoji="0"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28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D60-9DC1-47F3-B777-41CF4FE375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3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126DB1FE-8FBD-4573-BF07-818412B14FBD}" type="datetime1">
              <a:rPr lang="zh-CN" altLang="en-US" smtClean="0"/>
              <a:t>2021/1/13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39503BF-C29D-4C80-9971-704DEB9EB5A2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DD339-99EB-45F6-993F-CBF8712E18E5}" type="datetime1">
              <a:rPr lang="zh-CN" altLang="en-US" smtClean="0"/>
              <a:t>2021/1/13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1C062F4-36F2-4608-B456-4B1A3C48DC56}" type="datetime1">
              <a:rPr lang="zh-CN" altLang="en-US" smtClean="0"/>
              <a:t>2021/1/13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B1C6FC34-FDFF-4989-B40E-1FA4F39BB8FA}" type="datetime1">
              <a:rPr lang="zh-CN" altLang="en-US" smtClean="0"/>
              <a:t>2021/1/13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D6E91B8-D584-4990-82B3-70480E7625AF}" type="datetime1">
              <a:rPr lang="zh-CN" altLang="en-US" smtClean="0"/>
              <a:t>2021/1/13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CD98D576-A93E-4A83-AEFD-5B9ECC07763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5711" y="5559623"/>
            <a:ext cx="154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于策</a:t>
            </a:r>
            <a:endParaRPr lang="en-US" altLang="zh-CN" sz="2400" b="1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46025" y="1268760"/>
            <a:ext cx="7632848" cy="1656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/>
              <a:t>Ray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A </a:t>
            </a:r>
            <a:r>
              <a:rPr lang="en-US" altLang="zh-CN" sz="3200" b="1" dirty="0"/>
              <a:t>Distributed Framework for Emerging AI Applications </a:t>
            </a:r>
            <a:endParaRPr lang="zh-CN" altLang="zh-CN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系统架构</a:t>
            </a:r>
          </a:p>
        </p:txBody>
      </p:sp>
      <p:sp>
        <p:nvSpPr>
          <p:cNvPr id="12" name="矩形 11"/>
          <p:cNvSpPr/>
          <p:nvPr/>
        </p:nvSpPr>
        <p:spPr>
          <a:xfrm>
            <a:off x="251520" y="1412776"/>
            <a:ext cx="80010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2" algn="just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GCS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：全局控制存储（</a:t>
            </a:r>
            <a:r>
              <a:rPr lang="zh-CN" altLang="zh-CN" sz="2000" dirty="0" smtClean="0">
                <a:solidFill>
                  <a:srgbClr val="FF0000"/>
                </a:solidFill>
              </a:rPr>
              <a:t>所有</a:t>
            </a:r>
            <a:r>
              <a:rPr lang="zh-CN" altLang="zh-CN" sz="2000" dirty="0">
                <a:solidFill>
                  <a:srgbClr val="FF0000"/>
                </a:solidFill>
              </a:rPr>
              <a:t>的最新的元数据和控制状态信息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/>
              <a:t>每个</a:t>
            </a:r>
            <a:r>
              <a:rPr lang="zh-CN" altLang="zh-CN" dirty="0"/>
              <a:t>任务的一个</a:t>
            </a:r>
            <a:r>
              <a:rPr lang="zh-CN" altLang="zh-CN" dirty="0" smtClean="0"/>
              <a:t>规范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/>
              <a:t>每个</a:t>
            </a:r>
            <a:r>
              <a:rPr lang="zh-CN" altLang="zh-CN" dirty="0"/>
              <a:t>远程函数的</a:t>
            </a:r>
            <a:r>
              <a:rPr lang="zh-CN" altLang="zh-CN" dirty="0" smtClean="0"/>
              <a:t>编码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/>
              <a:t>计算图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/>
              <a:t>每个</a:t>
            </a:r>
            <a:r>
              <a:rPr lang="zh-CN" altLang="zh-CN" dirty="0"/>
              <a:t>对象的当前</a:t>
            </a:r>
            <a:r>
              <a:rPr lang="zh-CN" altLang="zh-CN" dirty="0" smtClean="0"/>
              <a:t>位置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/>
              <a:t>每个</a:t>
            </a:r>
            <a:r>
              <a:rPr lang="zh-CN" altLang="zh-CN" dirty="0"/>
              <a:t>调度</a:t>
            </a:r>
            <a:r>
              <a:rPr lang="zh-CN" altLang="zh-CN" dirty="0" smtClean="0"/>
              <a:t>事件</a:t>
            </a:r>
            <a:endParaRPr lang="en-US" altLang="zh-CN" dirty="0" smtClean="0"/>
          </a:p>
          <a:p>
            <a:pPr marL="540000" lvl="2" algn="just">
              <a:lnSpc>
                <a:spcPct val="150000"/>
              </a:lnSpc>
            </a:pPr>
            <a:r>
              <a:rPr lang="zh-CN" altLang="zh-CN" dirty="0"/>
              <a:t>方便组件进行通信，使用</a:t>
            </a:r>
            <a:r>
              <a:rPr lang="en-US" altLang="zh-CN" dirty="0"/>
              <a:t>publish-subscribe</a:t>
            </a:r>
            <a:r>
              <a:rPr lang="zh-CN" altLang="zh-CN" dirty="0" smtClean="0"/>
              <a:t>组件</a:t>
            </a:r>
            <a:endParaRPr lang="en-US" altLang="zh-CN" dirty="0" smtClean="0"/>
          </a:p>
          <a:p>
            <a:pPr marL="540000" lvl="2" algn="just">
              <a:lnSpc>
                <a:spcPct val="150000"/>
              </a:lnSpc>
            </a:pPr>
            <a:r>
              <a:rPr lang="zh-CN" altLang="en-US" dirty="0" smtClean="0"/>
              <a:t>分片进行</a:t>
            </a:r>
            <a:r>
              <a:rPr lang="en-US" altLang="zh-CN" dirty="0" smtClean="0"/>
              <a:t>GCS</a:t>
            </a:r>
            <a:r>
              <a:rPr lang="zh-CN" altLang="en-US" dirty="0" smtClean="0"/>
              <a:t>的水平拓展</a:t>
            </a:r>
            <a:endParaRPr lang="en-US" altLang="zh-CN" dirty="0" smtClean="0"/>
          </a:p>
          <a:p>
            <a:pPr marL="540000" lvl="2" algn="just">
              <a:lnSpc>
                <a:spcPct val="150000"/>
              </a:lnSpc>
            </a:pPr>
            <a:r>
              <a:rPr lang="zh-CN" altLang="en-US" dirty="0"/>
              <a:t>对</a:t>
            </a:r>
            <a:r>
              <a:rPr lang="zh-CN" altLang="en-US" dirty="0" smtClean="0"/>
              <a:t>分片进行复制完成容错</a:t>
            </a:r>
            <a:endParaRPr lang="en-US" altLang="zh-CN" dirty="0" smtClean="0"/>
          </a:p>
          <a:p>
            <a:pPr marL="540000" lvl="2" algn="just">
              <a:lnSpc>
                <a:spcPct val="150000"/>
              </a:lnSpc>
            </a:pPr>
            <a:r>
              <a:rPr lang="en-US" altLang="zh-CN" dirty="0" smtClean="0"/>
              <a:t>GCS</a:t>
            </a:r>
            <a:r>
              <a:rPr lang="zh-CN" altLang="en-US" dirty="0" smtClean="0"/>
              <a:t>上构建用于调试、分析和可视化的工具</a:t>
            </a:r>
            <a:endParaRPr lang="en-US" altLang="zh-CN" dirty="0"/>
          </a:p>
          <a:p>
            <a:pPr marL="540000" lvl="2" algn="just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0004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系统架构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56792"/>
            <a:ext cx="8340799" cy="4152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9592" y="5733806"/>
            <a:ext cx="6208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自底向上的分布式调度器：分为全局调度器和本地调度器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/>
              <a:t>注：线的粗细反映了请求比率，线越粗，请求比例越高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876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系统架构</a:t>
            </a:r>
          </a:p>
        </p:txBody>
      </p:sp>
      <p:sp>
        <p:nvSpPr>
          <p:cNvPr id="12" name="矩形 11"/>
          <p:cNvSpPr/>
          <p:nvPr/>
        </p:nvSpPr>
        <p:spPr>
          <a:xfrm>
            <a:off x="251520" y="1412776"/>
            <a:ext cx="800105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2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内存分布式对象存储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/>
              <a:t>内存分布式存储系统存储</a:t>
            </a:r>
            <a:r>
              <a:rPr lang="zh-CN" altLang="zh-CN" dirty="0" smtClean="0"/>
              <a:t>输入输出</a:t>
            </a:r>
            <a:r>
              <a:rPr lang="zh-CN" altLang="en-US" dirty="0" smtClean="0"/>
              <a:t>，同一个节点上共享零副本数据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/>
              <a:t>使用</a:t>
            </a:r>
            <a:r>
              <a:rPr lang="en-US" altLang="zh-CN" dirty="0"/>
              <a:t>apache arrow</a:t>
            </a:r>
            <a:r>
              <a:rPr lang="zh-CN" altLang="zh-CN" dirty="0"/>
              <a:t>，高效</a:t>
            </a:r>
            <a:r>
              <a:rPr lang="zh-CN" altLang="zh-CN" dirty="0" smtClean="0"/>
              <a:t>的内存</a:t>
            </a:r>
            <a:r>
              <a:rPr lang="zh-CN" altLang="zh-CN" dirty="0"/>
              <a:t>布局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/>
              <a:t>输入输出不在本节点，会将数据复制到本节点上，一定程度的降低了热数据从成为</a:t>
            </a:r>
            <a:r>
              <a:rPr lang="zh-CN" altLang="zh-CN" dirty="0" smtClean="0"/>
              <a:t>瓶颈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/>
              <a:t>数据的输入输出都在本地，</a:t>
            </a:r>
            <a:r>
              <a:rPr lang="zh-CN" altLang="zh-CN" dirty="0" smtClean="0"/>
              <a:t>增加了</a:t>
            </a:r>
            <a:r>
              <a:rPr lang="zh-CN" altLang="zh-CN" dirty="0" smtClean="0"/>
              <a:t>吞吐量</a:t>
            </a:r>
            <a:endParaRPr lang="en-US" altLang="zh-CN" dirty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ray</a:t>
            </a:r>
            <a:r>
              <a:rPr lang="zh-CN" altLang="zh-CN" dirty="0"/>
              <a:t>实现系统重建机制，通过</a:t>
            </a:r>
            <a:r>
              <a:rPr lang="en-US" altLang="zh-CN" dirty="0"/>
              <a:t>lineage</a:t>
            </a:r>
            <a:r>
              <a:rPr lang="zh-CN" altLang="zh-CN" dirty="0"/>
              <a:t>遗传图重新新执行来</a:t>
            </a:r>
            <a:r>
              <a:rPr lang="zh-CN" altLang="zh-CN" dirty="0" smtClean="0"/>
              <a:t>完成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/>
              <a:t>为了低延迟，将对象完全保存在内存中，最近最少使用的回收</a:t>
            </a:r>
            <a:r>
              <a:rPr lang="zh-CN" altLang="zh-CN" dirty="0" smtClean="0"/>
              <a:t>策略</a:t>
            </a:r>
            <a:r>
              <a:rPr lang="zh-CN" altLang="en-US" dirty="0"/>
              <a:t>存入</a:t>
            </a:r>
            <a:r>
              <a:rPr lang="zh-CN" altLang="zh-CN" dirty="0" smtClean="0"/>
              <a:t>磁盘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9811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系统架构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2776"/>
            <a:ext cx="4634186" cy="498477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04242" y="2276872"/>
            <a:ext cx="30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当调用远程</a:t>
            </a:r>
            <a:r>
              <a:rPr lang="zh-CN" altLang="zh-CN" dirty="0" smtClean="0"/>
              <a:t>函数时</a:t>
            </a:r>
            <a:r>
              <a:rPr lang="zh-CN" altLang="zh-CN" dirty="0"/>
              <a:t>的一个端到</a:t>
            </a:r>
            <a:r>
              <a:rPr lang="zh-CN" altLang="zh-CN" dirty="0" smtClean="0"/>
              <a:t>端的</a:t>
            </a:r>
            <a:r>
              <a:rPr lang="zh-CN" altLang="en-US" dirty="0" smtClean="0"/>
              <a:t>分</a:t>
            </a:r>
            <a:r>
              <a:rPr lang="zh-CN" altLang="zh-CN" dirty="0" smtClean="0"/>
              <a:t>步</a:t>
            </a:r>
            <a:r>
              <a:rPr lang="zh-CN" altLang="zh-CN" dirty="0"/>
              <a:t>操作，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参数</a:t>
            </a:r>
            <a:r>
              <a:rPr lang="zh-CN" altLang="zh-CN" dirty="0" smtClean="0"/>
              <a:t>分别</a:t>
            </a:r>
            <a:r>
              <a:rPr lang="zh-CN" altLang="zh-CN" dirty="0"/>
              <a:t>存储</a:t>
            </a:r>
            <a:r>
              <a:rPr lang="zh-CN" altLang="zh-CN" dirty="0" smtClean="0"/>
              <a:t>在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N1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04242" y="4240124"/>
            <a:ext cx="307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上调用</a:t>
            </a:r>
            <a:r>
              <a:rPr lang="en-US" altLang="zh-CN" dirty="0" err="1"/>
              <a:t>ray.get</a:t>
            </a:r>
            <a:r>
              <a:rPr lang="zh-CN" altLang="en-US" dirty="0" smtClean="0"/>
              <a:t>（）函数获取</a:t>
            </a:r>
            <a:r>
              <a:rPr lang="zh-CN" altLang="en-US" dirty="0"/>
              <a:t>结果</a:t>
            </a:r>
            <a:r>
              <a:rPr lang="zh-CN" altLang="en-US" dirty="0" smtClean="0"/>
              <a:t>的分步操作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414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文本框 2"/>
          <p:cNvSpPr txBox="1"/>
          <p:nvPr/>
        </p:nvSpPr>
        <p:spPr>
          <a:xfrm>
            <a:off x="3131840" y="1720910"/>
            <a:ext cx="2766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研究动机和需求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编程和计算模型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系统架构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实现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实验验证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结论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228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系统实现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251520" y="1412776"/>
            <a:ext cx="8001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2"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系统实现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代码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量：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40K</a:t>
            </a: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系统层：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C++ 72%</a:t>
            </a: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应用层：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Python  28%</a:t>
            </a: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实现细节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提升调度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性能：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自底向上的分布式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调度器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dirty="0"/>
              <a:t>事件驱动的单线程进程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对象存储性能：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共享内存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dirty="0"/>
              <a:t>单线程事件</a:t>
            </a:r>
            <a:r>
              <a:rPr lang="zh-CN" altLang="zh-CN" dirty="0" smtClean="0"/>
              <a:t>循环</a:t>
            </a:r>
            <a:r>
              <a:rPr lang="zh-CN" altLang="en-US" dirty="0" smtClean="0"/>
              <a:t>，</a:t>
            </a:r>
            <a:r>
              <a:rPr lang="zh-CN" altLang="zh-CN" dirty="0"/>
              <a:t>内存映射文件</a:t>
            </a:r>
            <a:r>
              <a:rPr lang="zh-CN" altLang="zh-CN" dirty="0" smtClean="0"/>
              <a:t>池</a:t>
            </a:r>
            <a:r>
              <a:rPr lang="zh-CN" altLang="en-US" dirty="0" smtClean="0"/>
              <a:t>，</a:t>
            </a:r>
            <a:r>
              <a:rPr lang="en-US" altLang="zh-CN" dirty="0"/>
              <a:t>hash</a:t>
            </a:r>
            <a:r>
              <a:rPr lang="zh-CN" altLang="zh-CN" dirty="0"/>
              <a:t>计算并行化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端到</a:t>
            </a:r>
            <a:r>
              <a:rPr lang="zh-CN" altLang="en-US" dirty="0" smtClean="0"/>
              <a:t>端的系统性能：</a:t>
            </a:r>
            <a:r>
              <a:rPr lang="zh-CN" altLang="en-US" dirty="0" smtClean="0">
                <a:solidFill>
                  <a:srgbClr val="FF0000"/>
                </a:solidFill>
              </a:rPr>
              <a:t>全局控制存储</a:t>
            </a:r>
            <a:r>
              <a:rPr lang="en-US" altLang="zh-CN" dirty="0" smtClean="0">
                <a:solidFill>
                  <a:srgbClr val="FF0000"/>
                </a:solidFill>
              </a:rPr>
              <a:t>GCS</a:t>
            </a:r>
            <a:r>
              <a:rPr lang="zh-CN" altLang="en-US" dirty="0" smtClean="0"/>
              <a:t>，</a:t>
            </a:r>
            <a:r>
              <a:rPr lang="zh-CN" altLang="zh-CN" dirty="0"/>
              <a:t>全局控制存储实现使用</a:t>
            </a:r>
            <a:r>
              <a:rPr lang="en-US" altLang="zh-CN" dirty="0"/>
              <a:t>REDIS</a:t>
            </a:r>
            <a:r>
              <a:rPr lang="zh-CN" altLang="zh-CN" dirty="0"/>
              <a:t>键值</a:t>
            </a:r>
            <a:r>
              <a:rPr lang="zh-CN" altLang="zh-CN" dirty="0" smtClean="0"/>
              <a:t>对</a:t>
            </a:r>
            <a:r>
              <a:rPr lang="zh-CN" altLang="en-US" dirty="0" smtClean="0"/>
              <a:t>，</a:t>
            </a:r>
            <a:r>
              <a:rPr lang="zh-CN" altLang="zh-CN" dirty="0"/>
              <a:t>对</a:t>
            </a:r>
            <a:r>
              <a:rPr lang="en-US" altLang="zh-CN" dirty="0"/>
              <a:t> GCS</a:t>
            </a:r>
            <a:r>
              <a:rPr lang="zh-CN" altLang="zh-CN" dirty="0"/>
              <a:t>分片进行</a:t>
            </a:r>
            <a:r>
              <a:rPr lang="zh-CN" altLang="zh-CN" dirty="0" smtClean="0"/>
              <a:t>拓展</a:t>
            </a:r>
            <a:r>
              <a:rPr lang="zh-CN" altLang="en-US" dirty="0" smtClean="0"/>
              <a:t>，</a:t>
            </a:r>
            <a:r>
              <a:rPr lang="zh-CN" altLang="zh-CN" dirty="0"/>
              <a:t>复制每个分片实现容错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65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7" name="文本框 2"/>
          <p:cNvSpPr txBox="1"/>
          <p:nvPr/>
        </p:nvSpPr>
        <p:spPr>
          <a:xfrm>
            <a:off x="3131840" y="1720910"/>
            <a:ext cx="2766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研究动机和需求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编程和计算模型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系统架构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实现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实验验证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结论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98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6596980" cy="618130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验证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dirty="0"/>
              <a:t>系统的可拓展性和每个组件性能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48064" y="2235023"/>
            <a:ext cx="353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端到端的可</a:t>
            </a:r>
            <a:r>
              <a:rPr lang="zh-CN" altLang="en-US" dirty="0" smtClean="0"/>
              <a:t>伸缩性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环境</a:t>
            </a:r>
            <a:r>
              <a:rPr lang="zh-CN" altLang="en-US" dirty="0" smtClean="0"/>
              <a:t>：</a:t>
            </a:r>
            <a:r>
              <a:rPr lang="en-US" altLang="zh-CN" dirty="0"/>
              <a:t>m</a:t>
            </a:r>
            <a:r>
              <a:rPr lang="en-US" altLang="zh-CN" dirty="0" smtClean="0"/>
              <a:t>4.16xlarge </a:t>
            </a:r>
            <a:r>
              <a:rPr lang="en-US" altLang="zh-CN" dirty="0" smtClean="0"/>
              <a:t>60-100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2776"/>
            <a:ext cx="3672408" cy="19231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212976"/>
            <a:ext cx="3923923" cy="178103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48064" y="3734160"/>
            <a:ext cx="307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全局调度</a:t>
            </a:r>
            <a:r>
              <a:rPr lang="zh-CN" altLang="en-US" dirty="0" smtClean="0"/>
              <a:t>器性能</a:t>
            </a:r>
            <a:endParaRPr lang="en-US" altLang="zh-CN" dirty="0" smtClean="0"/>
          </a:p>
          <a:p>
            <a:r>
              <a:rPr lang="zh-CN" altLang="en-US" dirty="0" smtClean="0"/>
              <a:t>实验环境：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个全局调度器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950596"/>
            <a:ext cx="3950967" cy="184262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48064" y="543600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对象</a:t>
            </a:r>
            <a:r>
              <a:rPr lang="zh-CN" altLang="en-US" dirty="0"/>
              <a:t>存储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zh-CN" altLang="en-US" dirty="0" smtClean="0"/>
              <a:t>实验环境：</a:t>
            </a:r>
            <a:r>
              <a:rPr lang="en-US" altLang="zh-CN" dirty="0"/>
              <a:t>16</a:t>
            </a:r>
            <a:r>
              <a:rPr lang="zh-CN" altLang="zh-CN" dirty="0"/>
              <a:t>核的</a:t>
            </a:r>
            <a:r>
              <a:rPr lang="en-US" altLang="zh-CN" dirty="0"/>
              <a:t>m4.4xlarge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014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6596980" cy="618130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验证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：容错性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85" y="1340768"/>
            <a:ext cx="4114800" cy="1933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70" y="3303568"/>
            <a:ext cx="5285978" cy="308754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08104" y="2021315"/>
            <a:ext cx="353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失效恢复测试：</a:t>
            </a:r>
            <a:r>
              <a:rPr lang="en-US" altLang="zh-CN" dirty="0"/>
              <a:t>Worker</a:t>
            </a:r>
            <a:r>
              <a:rPr lang="zh-CN" altLang="en-US" dirty="0" smtClean="0"/>
              <a:t>丢失</a:t>
            </a:r>
            <a:r>
              <a:rPr lang="zh-CN" altLang="en-US" dirty="0"/>
              <a:t>时的透明恢复</a:t>
            </a: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08104" y="4155784"/>
            <a:ext cx="353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Actor</a:t>
            </a:r>
            <a:r>
              <a:rPr lang="zh-CN" altLang="en-US" dirty="0" smtClean="0"/>
              <a:t>失效恢复测试：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丢失时的透明恢复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952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6596980" cy="618130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验证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应用实际测试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48064" y="2235023"/>
            <a:ext cx="353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进化</a:t>
            </a:r>
            <a:r>
              <a:rPr lang="zh-CN" altLang="zh-CN" dirty="0"/>
              <a:t>策略（</a:t>
            </a:r>
            <a:r>
              <a:rPr lang="en-US" altLang="zh-CN" dirty="0"/>
              <a:t>ES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实验目的：</a:t>
            </a:r>
            <a:r>
              <a:rPr lang="zh-CN" altLang="zh-CN" dirty="0"/>
              <a:t>大规模</a:t>
            </a:r>
            <a:r>
              <a:rPr lang="en-US" altLang="zh-CN" dirty="0"/>
              <a:t>RL</a:t>
            </a:r>
            <a:r>
              <a:rPr lang="zh-CN" altLang="zh-CN" dirty="0"/>
              <a:t>工作负载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48064" y="3734160"/>
            <a:ext cx="353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近端策略优化（</a:t>
            </a:r>
            <a:r>
              <a:rPr lang="en-US" altLang="zh-CN" dirty="0"/>
              <a:t>PPO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实验目的：</a:t>
            </a:r>
            <a:r>
              <a:rPr lang="zh-CN" altLang="zh-CN" dirty="0"/>
              <a:t>单个节点和小</a:t>
            </a:r>
            <a:r>
              <a:rPr lang="zh-CN" altLang="zh-CN" dirty="0" smtClean="0"/>
              <a:t>集群</a:t>
            </a:r>
            <a:r>
              <a:rPr lang="zh-CN" altLang="en-US" dirty="0" smtClean="0"/>
              <a:t>工作负载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48064" y="543600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控制仿真机器人</a:t>
            </a:r>
            <a:endParaRPr lang="en-US" altLang="zh-CN" dirty="0" smtClean="0"/>
          </a:p>
          <a:p>
            <a:r>
              <a:rPr lang="zh-CN" altLang="en-US" dirty="0" smtClean="0"/>
              <a:t>实验目的：测试实时性要求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3915238" cy="18793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85" y="3233434"/>
            <a:ext cx="3947567" cy="18607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51" y="5121131"/>
            <a:ext cx="4828532" cy="13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9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7" name="文本框 2"/>
          <p:cNvSpPr txBox="1"/>
          <p:nvPr/>
        </p:nvSpPr>
        <p:spPr>
          <a:xfrm>
            <a:off x="3131840" y="1720910"/>
            <a:ext cx="2766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研究动机和需求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编程和计算模型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系统架构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实现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实验验证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结论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233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7" name="文本框 2"/>
          <p:cNvSpPr txBox="1"/>
          <p:nvPr/>
        </p:nvSpPr>
        <p:spPr>
          <a:xfrm>
            <a:off x="3131840" y="1720910"/>
            <a:ext cx="2766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研究动机和需求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编程和计算模型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系统架构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实现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实验验证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620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6596980" cy="618130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结论</a:t>
            </a:r>
          </a:p>
        </p:txBody>
      </p:sp>
      <p:sp>
        <p:nvSpPr>
          <p:cNvPr id="15" name="矩形 14"/>
          <p:cNvSpPr/>
          <p:nvPr/>
        </p:nvSpPr>
        <p:spPr>
          <a:xfrm>
            <a:off x="251520" y="1412776"/>
            <a:ext cx="8001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2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结论</a:t>
            </a: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/>
              <a:t>新兴的人工智能应用提出了具有挑战性的计算需求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/>
              <a:t>为了</a:t>
            </a:r>
            <a:r>
              <a:rPr lang="zh-CN" altLang="zh-CN" dirty="0"/>
              <a:t>满足这些需求</a:t>
            </a:r>
            <a:r>
              <a:rPr lang="en-US" altLang="zh-CN" dirty="0"/>
              <a:t>,Ray </a:t>
            </a:r>
            <a:r>
              <a:rPr lang="zh-CN" altLang="zh-CN" dirty="0"/>
              <a:t>引入了一个全局控制存储和一个自底向上的分布式调度程序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/>
              <a:t>该</a:t>
            </a:r>
            <a:r>
              <a:rPr lang="zh-CN" altLang="zh-CN" dirty="0"/>
              <a:t>体系结构共同实现了动态任务图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dirty="0" smtClean="0"/>
              <a:t>这</a:t>
            </a:r>
            <a:r>
              <a:rPr lang="zh-CN" altLang="zh-CN" dirty="0"/>
              <a:t>反过来又支持任务并行和参与者编程模型。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41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72063" y="3714750"/>
            <a:ext cx="3214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</a:rPr>
              <a:t>谢谢！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528B-B9B9-4E68-8952-1F42D213A426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527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研究动机和需求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12776"/>
            <a:ext cx="8001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2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研究动机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相对有限的监督学习范式，动态环境，强化学习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支持吞吐量和延迟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静态计算图，不支持动态计算图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6" y="3417161"/>
            <a:ext cx="8016667" cy="27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88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研究动机和需求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4" descr="! 三 ョ ョ こ 物 0 当 当 物 第 ミ &#10;P 量 - : 女 ) &#10;試 当 &amp; を 3 一 ! を ご 31 ト を え 三 当 当 メ 3 三 , と ! - 1 当 1- q ) 1- を 会 第 W34 と 品 工 &#10;1 ョ 第 三 し ′ 第 u 当 - 一 : 工 、 を 第 さ &#10;三 1 ・ - を ~ 工 &#10;三 を 一 を 1 三 当 を を 一 当 を ト &#10;一 を - し 第 , 一 ご ま &#10;一 - 置 一 つ を 「 第 0 工 こ - を : こ &#10;00 第 ↑ を 3 ・ "/>
          <p:cNvSpPr>
            <a:spLocks noChangeAspect="1" noChangeArrowheads="1"/>
          </p:cNvSpPr>
          <p:nvPr/>
        </p:nvSpPr>
        <p:spPr bwMode="auto">
          <a:xfrm>
            <a:off x="323528" y="2492896"/>
            <a:ext cx="65817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7504" y="1703413"/>
            <a:ext cx="80010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2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需求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灵活性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并发执行任务的</a:t>
            </a:r>
            <a:r>
              <a:rPr lang="zh-CN" altLang="en-US" sz="2000" dirty="0" smtClean="0"/>
              <a:t>异构性</a:t>
            </a:r>
            <a:endParaRPr lang="en-US" altLang="zh-CN" sz="2000" dirty="0" smtClean="0"/>
          </a:p>
          <a:p>
            <a:pPr marL="1911600" lvl="4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功能异构</a:t>
            </a:r>
            <a:endParaRPr lang="en-US" altLang="zh-CN" sz="2000" dirty="0" smtClean="0"/>
          </a:p>
          <a:p>
            <a:pPr marL="1911600" lvl="4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执行时间异构</a:t>
            </a:r>
            <a:endParaRPr lang="en-US" altLang="zh-CN" sz="2000" dirty="0" smtClean="0"/>
          </a:p>
          <a:p>
            <a:pPr marL="1911600" lvl="4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资源种类异构</a:t>
            </a:r>
            <a:endParaRPr lang="en-US" altLang="zh-CN" sz="2000" dirty="0" smtClean="0"/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/>
              <a:t>计算</a:t>
            </a:r>
            <a:r>
              <a:rPr lang="zh-CN" altLang="en-US" sz="2000" dirty="0"/>
              <a:t>图的通用性和动态性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性能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易于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开发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76" y="1700808"/>
            <a:ext cx="3998490" cy="43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7" name="文本框 2"/>
          <p:cNvSpPr txBox="1"/>
          <p:nvPr/>
        </p:nvSpPr>
        <p:spPr>
          <a:xfrm>
            <a:off x="3131840" y="1720910"/>
            <a:ext cx="2766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研究动机和需求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编程和计算模型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系统架构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实现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实验验证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结论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838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编程和计算模型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412776"/>
            <a:ext cx="80010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2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编程模型和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：采用任务并行模型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，解决并发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执行任务的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异构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时间异构性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 err="1" smtClean="0"/>
              <a:t>ray.wait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ray.get</a:t>
            </a:r>
            <a:r>
              <a:rPr lang="en-US" altLang="zh-CN" dirty="0" smtClean="0"/>
              <a:t>()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资源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异构性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dirty="0" smtClean="0"/>
              <a:t>允许</a:t>
            </a:r>
            <a:r>
              <a:rPr lang="zh-CN" altLang="zh-CN" dirty="0"/>
              <a:t>开发人员指定资源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提高灵活性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dirty="0" smtClean="0"/>
              <a:t>启用</a:t>
            </a:r>
            <a:r>
              <a:rPr lang="zh-CN" altLang="zh-CN" dirty="0"/>
              <a:t>嵌套远程函数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方便开发，提高效率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dirty="0" smtClean="0"/>
              <a:t>采用</a:t>
            </a:r>
            <a:r>
              <a:rPr lang="zh-CN" altLang="zh-CN" dirty="0"/>
              <a:t>参与者抽象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47666"/>
            <a:ext cx="8645227" cy="22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9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编程和计算模型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412776"/>
            <a:ext cx="8001056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2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计算模型：动态计算图模型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40294"/>
            <a:ext cx="4496329" cy="45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18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" y="2125663"/>
            <a:ext cx="2568689" cy="36670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7" name="文本框 2"/>
          <p:cNvSpPr txBox="1"/>
          <p:nvPr/>
        </p:nvSpPr>
        <p:spPr>
          <a:xfrm>
            <a:off x="3131840" y="1720910"/>
            <a:ext cx="2766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研究动机和需求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编程和计算模型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系统架构</a:t>
            </a: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实现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实验验证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eaLnBrk="1" latinLnBrk="0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结论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196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系统架构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1" y="1484784"/>
            <a:ext cx="5184576" cy="301339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1520" y="1412776"/>
            <a:ext cx="80010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2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系统架构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应用层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Driver</a:t>
            </a: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Worker</a:t>
            </a: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Actor</a:t>
            </a:r>
          </a:p>
          <a:p>
            <a:pPr marL="997200" lvl="2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系统层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GCS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：全局控制存储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自底向上的分布式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调度程序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454400" lvl="3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/>
              <a:t>内存分布式对象存储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11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4.8|11.9|8.5|29.8|5.9"/>
</p:tagLst>
</file>

<file path=ppt/theme/theme1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20423</TotalTime>
  <Words>786</Words>
  <Application>Microsoft Office PowerPoint</Application>
  <PresentationFormat>全屏显示(4:3)</PresentationFormat>
  <Paragraphs>171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楷体</vt:lpstr>
      <vt:lpstr>宋体</vt:lpstr>
      <vt:lpstr>微软雅黑</vt:lpstr>
      <vt:lpstr>Arial</vt:lpstr>
      <vt:lpstr>Calibri</vt:lpstr>
      <vt:lpstr>Times New Roman</vt:lpstr>
      <vt:lpstr>Wingdings</vt:lpstr>
      <vt:lpstr>模板 中国科学院信息工程研究所PPT模板</vt:lpstr>
      <vt:lpstr>PowerPoint 演示文稿</vt:lpstr>
      <vt:lpstr>PowerPoint 演示文稿</vt:lpstr>
      <vt:lpstr>研究动机和需求</vt:lpstr>
      <vt:lpstr>研究动机和需求</vt:lpstr>
      <vt:lpstr>PowerPoint 演示文稿</vt:lpstr>
      <vt:lpstr>编程和计算模型</vt:lpstr>
      <vt:lpstr>编程和计算模型</vt:lpstr>
      <vt:lpstr>PowerPoint 演示文稿</vt:lpstr>
      <vt:lpstr>系统架构</vt:lpstr>
      <vt:lpstr>系统架构</vt:lpstr>
      <vt:lpstr>系统架构</vt:lpstr>
      <vt:lpstr>系统架构</vt:lpstr>
      <vt:lpstr>系统架构</vt:lpstr>
      <vt:lpstr>PowerPoint 演示文稿</vt:lpstr>
      <vt:lpstr>系统实现</vt:lpstr>
      <vt:lpstr>PowerPoint 演示文稿</vt:lpstr>
      <vt:lpstr>实验验证1：系统的可拓展性和每个组件性能</vt:lpstr>
      <vt:lpstr>实验验证2：容错性</vt:lpstr>
      <vt:lpstr>实验验证3：RL应用实际测试</vt:lpstr>
      <vt:lpstr>PowerPoint 演示文稿</vt:lpstr>
      <vt:lpstr>结论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</dc:creator>
  <cp:lastModifiedBy>于 策</cp:lastModifiedBy>
  <cp:revision>2144</cp:revision>
  <cp:lastPrinted>2020-10-22T13:57:25Z</cp:lastPrinted>
  <dcterms:created xsi:type="dcterms:W3CDTF">2012-06-15T07:17:00Z</dcterms:created>
  <dcterms:modified xsi:type="dcterms:W3CDTF">2021-01-13T02:48:51Z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