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337" r:id="rId2"/>
    <p:sldId id="729" r:id="rId3"/>
    <p:sldId id="776" r:id="rId4"/>
    <p:sldId id="714" r:id="rId5"/>
    <p:sldId id="843" r:id="rId6"/>
    <p:sldId id="844" r:id="rId7"/>
    <p:sldId id="794" r:id="rId8"/>
    <p:sldId id="796" r:id="rId9"/>
    <p:sldId id="845" r:id="rId10"/>
    <p:sldId id="795" r:id="rId11"/>
    <p:sldId id="858" r:id="rId12"/>
    <p:sldId id="846" r:id="rId13"/>
    <p:sldId id="847" r:id="rId14"/>
    <p:sldId id="848" r:id="rId15"/>
    <p:sldId id="859" r:id="rId16"/>
    <p:sldId id="68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CB8"/>
    <a:srgbClr val="BBE0E3"/>
    <a:srgbClr val="808080"/>
    <a:srgbClr val="E4F3F4"/>
    <a:srgbClr val="D7F5D8"/>
    <a:srgbClr val="FF9999"/>
    <a:srgbClr val="BEE396"/>
    <a:srgbClr val="FFDF7F"/>
    <a:srgbClr val="76973E"/>
    <a:srgbClr val="CE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3" autoAdjust="0"/>
    <p:restoredTop sz="70404" autoAdjust="0"/>
  </p:normalViewPr>
  <p:slideViewPr>
    <p:cSldViewPr>
      <p:cViewPr varScale="1">
        <p:scale>
          <a:sx n="98" d="100"/>
          <a:sy n="98" d="100"/>
        </p:scale>
        <p:origin x="912" y="200"/>
      </p:cViewPr>
      <p:guideLst>
        <p:guide orient="horz" pos="2160"/>
        <p:guide pos="2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t>2020/10/30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为了验证这一点，实验通过记录实时网络吞吐量来测量服务器的网络利用率。图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表明，服务器确实在低带宽（例如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Gbps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下充分利用网络，但在高带宽（例如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Gbps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下，它们只使用很小一部分带宽。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这意味着仅增加带宽以使网络速度更快，对于在特定点后改善</a:t>
            </a:r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  <a:r>
              <a:rPr lang="zh-CN" altLang="zh-CN" dirty="0"/>
              <a:t>没有用。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在高带宽下低利用率的一种可能性是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可能是瓶颈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利用率不高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最终，测量结果证实通信是瓶颈，但并不是因为网络发送数据太慢，根本原因是网络传输的实现较差，不能充分利用通信组件的可用带宽。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由公式计算，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的数目，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操作的大小，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是网络带宽，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矢量加法的成本估计为（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(S/N)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是估计大小为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的两个矢量元素相加时间。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操作完成的时间定义为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tsync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每个后向传递记为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，可以得出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操作的完成时间为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可以使用单个节点上的每个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的运行时间，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，然后得到理想中的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t>13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我们还使用假设分析来评估不同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，假设网络被充分利用。结果如图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所示。再次，我们看到，当网络被充分利用时，即使是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这三个模型都可以达到接近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的缩放系数。总的来说，假设分析证实了分布式训练可以从高网络带宽中获益，而且如果充分利用网络，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可以提高到接近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网络高速运行。在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下，传输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ResNet50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ResNet101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的所有参数只需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7.8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13.6ms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42.2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在计算和通信之间有很大的重叠。最后一层的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可以在反向过程计算完最后一层的梯度后立即开始，而不必等待整个后向过程完成。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56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49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t>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zh-CN" alt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单个节点的吞吐量为</a:t>
            </a:r>
            <a:r>
              <a:rPr kumimoji="1" lang="en-US" altLang="zh-CN" dirty="0"/>
              <a:t>T</a:t>
            </a:r>
            <a:r>
              <a:rPr kumimoji="1" lang="zh-CN" altLang="en-US" dirty="0"/>
              <a:t>，一个理想的具有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个节点的分布式系统的吞吐量应该为</a:t>
            </a:r>
            <a:r>
              <a:rPr kumimoji="1" lang="en-US" altLang="zh-CN" dirty="0" err="1"/>
              <a:t>nT</a:t>
            </a:r>
            <a:r>
              <a:rPr kumimoji="1" lang="zh-CN" altLang="en-US" dirty="0"/>
              <a:t>，我们将具有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个节点的系统的吞吐量记为</a:t>
            </a:r>
            <a:r>
              <a:rPr kumimoji="1" lang="en-US" altLang="zh-CN" dirty="0"/>
              <a:t>Tn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即为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采用数据并行策略的分布式训练包含多次迭代，每次迭代可以分为计算阶段和通信阶段。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选取了几个具有代表性的模型在</a:t>
            </a:r>
            <a:r>
              <a:rPr kumimoji="1" lang="en-US" altLang="zh-CN" dirty="0"/>
              <a:t>AWS</a:t>
            </a:r>
            <a:r>
              <a:rPr kumimoji="1" lang="zh-CN" altLang="en-US" dirty="0"/>
              <a:t>上进行测试，对于</a:t>
            </a:r>
            <a:r>
              <a:rPr kumimoji="1" lang="en-US" altLang="zh-CN" dirty="0"/>
              <a:t>VGG16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64worker(8</a:t>
            </a:r>
            <a:r>
              <a:rPr kumimoji="1" lang="zh-CN" altLang="en-US" dirty="0"/>
              <a:t>*</a:t>
            </a:r>
            <a:r>
              <a:rPr kumimoji="1" lang="en-US" altLang="zh-CN" dirty="0"/>
              <a:t>8)</a:t>
            </a:r>
            <a:r>
              <a:rPr kumimoji="1" lang="zh-CN" altLang="en-US" dirty="0"/>
              <a:t>只能到到</a:t>
            </a:r>
            <a:r>
              <a:rPr kumimoji="1" lang="en-US" altLang="zh-CN" dirty="0"/>
              <a:t>60%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实验首先测试了目前在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上可以达到的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horovod</a:t>
            </a:r>
            <a:r>
              <a:rPr kumimoji="1" lang="zh-CN" altLang="en-US" dirty="0"/>
              <a:t>之类的分布式训练框架还不能实现线性扩展，并且存在着很大的差距。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分布式训练包含计算以及通信两个阶段，我们先从计算阶段来看，如果一个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的时间随着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的数据增加而增加，那么计算阶段将成为分布式训练的瓶颈。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即使将此计算时间间隔视为不可避免的副作用，比例因子仍应在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左右，而不是测量的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56%-75%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，因为在分布式训练中测量的计算时间最多增加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。因此，我们认为计算是分布式训练不能线性扩展的一个因素。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ResNet50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的缩放因子随着网络带宽的增加而增加。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因为带宽越高，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交换相同数量的数据所需的时间就越短。基于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all-reduce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算法，由于要交换的数据更多，所以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会降低。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后趋于稳定。这意味着系统不能从更快的网络中获益。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E3EA5CCA-986A-4CC9-8C58-F9F7966A7C28}" type="datetime1">
              <a:rPr lang="zh-CN" altLang="en-US" smtClean="0"/>
              <a:t>2020/10/30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2FAEEB5C-835C-42BD-AD24-1ED6573D82D2}" type="datetime1">
              <a:rPr lang="zh-CN" altLang="en-US" smtClean="0"/>
              <a:t>2020/10/30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995C5F5E-8F7D-4FC9-8622-20ADF1BC4436}" type="datetime1">
              <a:rPr lang="zh-CN" altLang="en-US" smtClean="0"/>
              <a:t>2020/10/30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56DE34FE-105D-467B-A24A-9C9DCD3BC89A}" type="datetime1">
              <a:rPr lang="zh-CN" altLang="en-US" smtClean="0"/>
              <a:t>2020/10/30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740D6C49-6199-4D54-A8BA-DD1EDEB2C5E7}" type="datetime1">
              <a:rPr lang="zh-CN" altLang="en-US" smtClean="0"/>
              <a:t>2020/10/30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0975" y="5572125"/>
            <a:ext cx="3507740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汇报人：户玉拓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33680" y="1683370"/>
            <a:ext cx="8676263" cy="1656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br>
              <a:rPr lang="en-US" sz="3600" dirty="0"/>
            </a:b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F349E9-00F0-9849-99CB-FD976185ADFC}"/>
              </a:ext>
            </a:extLst>
          </p:cNvPr>
          <p:cNvSpPr txBox="1"/>
          <p:nvPr/>
        </p:nvSpPr>
        <p:spPr>
          <a:xfrm>
            <a:off x="1979712" y="2132856"/>
            <a:ext cx="54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Is Network the Bottleneck of Distributed Training?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实验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C889D9-C03D-D844-8347-D48FC226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40768"/>
            <a:ext cx="4752528" cy="5051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实验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D5628C-FA10-1043-9808-247DEE29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740886"/>
            <a:ext cx="5256584" cy="28313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613211-38F9-1744-9E1C-0BBC11207A25}"/>
              </a:ext>
            </a:extLst>
          </p:cNvPr>
          <p:cNvSpPr txBox="1"/>
          <p:nvPr/>
        </p:nvSpPr>
        <p:spPr>
          <a:xfrm>
            <a:off x="1187624" y="4941168"/>
            <a:ext cx="733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在训练过程中利用率低，因此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不是在</a:t>
            </a:r>
            <a:r>
              <a:rPr kumimoji="1" lang="en-US" altLang="zh-CN" dirty="0"/>
              <a:t>100Gbps</a:t>
            </a:r>
            <a:r>
              <a:rPr kumimoji="1" lang="zh-CN" altLang="en-US" dirty="0"/>
              <a:t>下训练的瓶颈。</a:t>
            </a:r>
            <a:endParaRPr kumimoji="1" lang="en-US" altLang="zh-CN" dirty="0"/>
          </a:p>
          <a:p>
            <a:r>
              <a:rPr kumimoji="1" lang="zh-CN" altLang="en-US" dirty="0"/>
              <a:t>最终，测量结果证实通信是瓶颈，但并不是因为网络发送数据太慢，根本原因是网络传输的实现较差，不能充分可用通信组件的可用带宽。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4025776" cy="648072"/>
          </a:xfrm>
        </p:spPr>
        <p:txBody>
          <a:bodyPr/>
          <a:lstStyle/>
          <a:p>
            <a:pPr algn="l"/>
            <a:r>
              <a:rPr lang="zh-CN" altLang="en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假设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334D0C-6DD7-9F48-AFD8-E3C5AC887EEA}"/>
              </a:ext>
            </a:extLst>
          </p:cNvPr>
          <p:cNvSpPr txBox="1"/>
          <p:nvPr/>
        </p:nvSpPr>
        <p:spPr>
          <a:xfrm>
            <a:off x="827584" y="1776169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如果网络得到充分利用，可以达到什么样的比例系数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B806FA-ACEB-D44B-847F-E472AB54E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221088"/>
            <a:ext cx="8201277" cy="21614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EADAA7-51A7-D14B-80C9-C1CF9C3B1363}"/>
              </a:ext>
            </a:extLst>
          </p:cNvPr>
          <p:cNvSpPr txBox="1"/>
          <p:nvPr/>
        </p:nvSpPr>
        <p:spPr>
          <a:xfrm>
            <a:off x="987375" y="249549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lt"/>
              </a:rPr>
              <a:t>transition time </a:t>
            </a:r>
            <a:r>
              <a:rPr kumimoji="1" lang="en-US" altLang="zh-CN" dirty="0">
                <a:latin typeface="+mn-lt"/>
              </a:rPr>
              <a:t>=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(2𝑆(𝑁 − 1)/𝑁)/𝑏𝑤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E24501-6977-8C4B-984B-0C22214FB296}"/>
              </a:ext>
            </a:extLst>
          </p:cNvPr>
          <p:cNvSpPr txBox="1"/>
          <p:nvPr/>
        </p:nvSpPr>
        <p:spPr>
          <a:xfrm>
            <a:off x="987375" y="3052397"/>
            <a:ext cx="233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(𝑁 −1) ×𝐴𝑑𝑑𝐸𝑠𝑡(𝑆/𝑁)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B0AB11-0E5F-5546-B59F-9C192E4A99A4}"/>
              </a:ext>
            </a:extLst>
          </p:cNvPr>
          <p:cNvSpPr txBox="1"/>
          <p:nvPr/>
        </p:nvSpPr>
        <p:spPr>
          <a:xfrm>
            <a:off x="3707904" y="379383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𝑓</a:t>
            </a:r>
            <a:r>
              <a:rPr kumimoji="1" lang="zh-CN" altLang="en-US" baseline="-25000" dirty="0"/>
              <a:t>𝑠𝑖𝑚</a:t>
            </a:r>
            <a:r>
              <a:rPr kumimoji="1" lang="zh-CN" altLang="en-US" dirty="0"/>
              <a:t> </a:t>
            </a:r>
            <a:r>
              <a:rPr kumimoji="1" lang="en-US" altLang="zh-CN" dirty="0"/>
              <a:t>= 𝑡</a:t>
            </a:r>
            <a:r>
              <a:rPr kumimoji="1" lang="en-US" altLang="zh-CN" baseline="-25000" dirty="0"/>
              <a:t>𝑏𝑎𝑡𝑐</a:t>
            </a:r>
            <a:r>
              <a:rPr kumimoji="1" lang="en-US" altLang="zh-CN" baseline="-25000" dirty="0" err="1"/>
              <a:t>ℎ</a:t>
            </a:r>
            <a:r>
              <a:rPr kumimoji="1" lang="en-US" altLang="zh-CN" baseline="-25000" dirty="0"/>
              <a:t> </a:t>
            </a:r>
            <a:r>
              <a:rPr kumimoji="1" lang="en-US" altLang="zh-CN" dirty="0"/>
              <a:t>/(𝑡</a:t>
            </a:r>
            <a:r>
              <a:rPr kumimoji="1" lang="en-US" altLang="zh-CN" baseline="-25000" dirty="0"/>
              <a:t>𝑏𝑎𝑡𝑐</a:t>
            </a:r>
            <a:r>
              <a:rPr kumimoji="1" lang="en-US" altLang="zh-CN" baseline="-25000" dirty="0" err="1"/>
              <a:t>ℎ</a:t>
            </a:r>
            <a:r>
              <a:rPr kumimoji="1" lang="en-US" altLang="zh-CN" baseline="-25000" dirty="0"/>
              <a:t> </a:t>
            </a:r>
            <a:r>
              <a:rPr kumimoji="1" lang="en-US" altLang="zh-CN" dirty="0"/>
              <a:t>+ 𝑡</a:t>
            </a:r>
            <a:r>
              <a:rPr kumimoji="1" lang="en-US" altLang="zh-CN" baseline="-25000" dirty="0"/>
              <a:t>𝑜𝑣𝑒𝑟</a:t>
            </a:r>
            <a:r>
              <a:rPr kumimoji="1" lang="en-US" altLang="zh-CN" baseline="-25000" dirty="0" err="1"/>
              <a:t>ℎ</a:t>
            </a:r>
            <a:r>
              <a:rPr kumimoji="1" lang="en-US" altLang="zh-CN" baseline="-25000" dirty="0"/>
              <a:t>𝑒𝑎𝑑 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A2404A-4C79-7F44-B215-BF12C5DA63CA}"/>
              </a:ext>
            </a:extLst>
          </p:cNvPr>
          <p:cNvSpPr/>
          <p:nvPr/>
        </p:nvSpPr>
        <p:spPr>
          <a:xfrm>
            <a:off x="1090970" y="3793831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𝑡</a:t>
            </a:r>
            <a:r>
              <a:rPr lang="zh-CN" altLang="en-US" baseline="-25000" dirty="0"/>
              <a:t>𝑜𝑣𝑒𝑟ℎ𝑒𝑎𝑑 </a:t>
            </a:r>
            <a:r>
              <a:rPr lang="zh-CN" altLang="en-US" dirty="0"/>
              <a:t>= 𝑡</a:t>
            </a:r>
            <a:r>
              <a:rPr lang="zh-CN" altLang="en-US" baseline="-25000" dirty="0"/>
              <a:t>𝑠𝑦𝑛𝑐 </a:t>
            </a:r>
            <a:r>
              <a:rPr lang="zh-CN" altLang="en-US" dirty="0"/>
              <a:t>− 𝑡</a:t>
            </a:r>
            <a:r>
              <a:rPr lang="zh-CN" altLang="en-US" baseline="-25000" dirty="0"/>
              <a:t>𝑏𝑎𝑐𝑘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8160" y="666790"/>
            <a:ext cx="4025776" cy="648072"/>
          </a:xfrm>
        </p:spPr>
        <p:txBody>
          <a:bodyPr/>
          <a:lstStyle/>
          <a:p>
            <a:pPr algn="l"/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A40674-2E9B-0748-A93D-21F68E8C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86" y="1844824"/>
            <a:ext cx="7048500" cy="3619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假设分析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6275BC-38A8-6347-B1E7-312E8272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484784"/>
            <a:ext cx="4558424" cy="50126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目前进展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1983F0-8296-B844-88F8-6B32E87B0C7D}"/>
              </a:ext>
            </a:extLst>
          </p:cNvPr>
          <p:cNvSpPr txBox="1"/>
          <p:nvPr/>
        </p:nvSpPr>
        <p:spPr>
          <a:xfrm>
            <a:off x="611560" y="256490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在阿里云平台上搭建实验环境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进行测试，还原实验数据。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进行下一步研究，如何提高带宽的利用率，在</a:t>
            </a:r>
            <a:r>
              <a:rPr kumimoji="1" lang="en-US" altLang="zh-CN" dirty="0" err="1"/>
              <a:t>horovod</a:t>
            </a:r>
            <a:r>
              <a:rPr kumimoji="1" lang="zh-CN" altLang="en-US" dirty="0"/>
              <a:t>下提高模型的训练速度</a:t>
            </a:r>
          </a:p>
        </p:txBody>
      </p:sp>
    </p:spTree>
    <p:extLst>
      <p:ext uri="{BB962C8B-B14F-4D97-AF65-F5344CB8AC3E}">
        <p14:creationId xmlns:p14="http://schemas.microsoft.com/office/powerpoint/2010/main" val="4343755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4941888" y="3750310"/>
            <a:ext cx="321468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i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感谢聆听！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1" y="2125663"/>
            <a:ext cx="2568689" cy="36670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8160" y="666790"/>
            <a:ext cx="4025776" cy="648072"/>
          </a:xfrm>
        </p:spPr>
        <p:txBody>
          <a:bodyPr/>
          <a:lstStyle/>
          <a:p>
            <a:pPr algn="l"/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C73E9-5160-1248-9780-DFD7B94A0B54}"/>
              </a:ext>
            </a:extLst>
          </p:cNvPr>
          <p:cNvSpPr txBox="1"/>
          <p:nvPr/>
        </p:nvSpPr>
        <p:spPr>
          <a:xfrm>
            <a:off x="2770496" y="223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A0F771-281A-AF47-881E-3056E62C58C3}"/>
              </a:ext>
            </a:extLst>
          </p:cNvPr>
          <p:cNvSpPr txBox="1"/>
          <p:nvPr/>
        </p:nvSpPr>
        <p:spPr>
          <a:xfrm>
            <a:off x="2770496" y="3068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258D2-7D43-484B-9CD5-E547F690CBCC}"/>
              </a:ext>
            </a:extLst>
          </p:cNvPr>
          <p:cNvSpPr txBox="1"/>
          <p:nvPr/>
        </p:nvSpPr>
        <p:spPr>
          <a:xfrm>
            <a:off x="2770496" y="3906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假设分析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BE2309-63D2-C940-ACE7-6C650328014E}"/>
              </a:ext>
            </a:extLst>
          </p:cNvPr>
          <p:cNvSpPr txBox="1"/>
          <p:nvPr/>
        </p:nvSpPr>
        <p:spPr>
          <a:xfrm>
            <a:off x="2770496" y="47247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目前进展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1426447"/>
            <a:ext cx="8001056" cy="1497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lvl="1" indent="-4572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研究背景</a:t>
            </a:r>
          </a:p>
          <a:p>
            <a:pPr marL="42545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关于分布式训练的通讯效率研究激增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2545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系统的了解网络是否是瓶颈以及在多大程度上是瓶颈的工作很少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BB64C-F3A5-AE48-BA0E-6BAF38906088}"/>
              </a:ext>
            </a:extLst>
          </p:cNvPr>
          <p:cNvSpPr/>
          <p:nvPr/>
        </p:nvSpPr>
        <p:spPr>
          <a:xfrm>
            <a:off x="611560" y="3041997"/>
            <a:ext cx="8290560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lvl="1" algn="just">
              <a:lnSpc>
                <a:spcPct val="150000"/>
              </a:lnSpc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DNN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模型越来越大，</a:t>
            </a:r>
            <a:r>
              <a:rPr lang="en-US" altLang="zh-CN" sz="20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OpenAI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的分析表明，训练最先进模型所需的计算量每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个月翻一倍，目前可以使用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GPU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TPU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来扩大计算规模，但是与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DNN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模型快速增长的需求相比，芯片提供的计算能力是有限的。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82550" lvl="1" algn="just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训练大型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DNN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模型不可避免需要通过扩展来进行分布式训练。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82550" lvl="1" algn="just"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每个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scale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out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系统都想拥有线性的可伸缩性。线性的横向扩展要求任何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scaling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factor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E7C08E-2F8C-D340-837F-595FB9472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18"/>
          <a:stretch/>
        </p:blipFill>
        <p:spPr>
          <a:xfrm>
            <a:off x="3131840" y="6021288"/>
            <a:ext cx="2260600" cy="6480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概述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75310" y="1290955"/>
            <a:ext cx="8459470" cy="648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数据并行式分布式训练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6E568-F8CC-5243-976D-71CC53E5B8C6}"/>
              </a:ext>
            </a:extLst>
          </p:cNvPr>
          <p:cNvSpPr txBox="1"/>
          <p:nvPr/>
        </p:nvSpPr>
        <p:spPr>
          <a:xfrm>
            <a:off x="755576" y="220486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计算阶段</a:t>
            </a:r>
            <a:r>
              <a:rPr kumimoji="1" lang="en-US" altLang="zh-CN" dirty="0"/>
              <a:t>:</a:t>
            </a:r>
            <a:r>
              <a:rPr kumimoji="1" lang="zh-CN" altLang="en-US" dirty="0"/>
              <a:t> 每个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向模型输入一批数据，然后执行前向与后向传递</a:t>
            </a:r>
            <a:endParaRPr kumimoji="1" lang="en-US" altLang="zh-CN" dirty="0"/>
          </a:p>
          <a:p>
            <a:r>
              <a:rPr kumimoji="1" lang="zh-CN" altLang="en-US" dirty="0"/>
              <a:t>通信阶段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之间交换梯度，然后通过</a:t>
            </a:r>
            <a:r>
              <a:rPr kumimoji="1" lang="en-US" altLang="zh-CN" dirty="0"/>
              <a:t>all-reduce</a:t>
            </a:r>
            <a:r>
              <a:rPr kumimoji="1" lang="zh-CN" altLang="en-US" dirty="0"/>
              <a:t>操作更新参数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62E72-25CE-6A49-912E-5177C9560CF8}"/>
              </a:ext>
            </a:extLst>
          </p:cNvPr>
          <p:cNvSpPr txBox="1"/>
          <p:nvPr/>
        </p:nvSpPr>
        <p:spPr>
          <a:xfrm>
            <a:off x="755576" y="3670767"/>
            <a:ext cx="720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人们普遍认为网络带宽是阻碍分布式训练线性扩展的瓶颈，在计算阶段，每个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独立处理自己的数据，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的吞吐量是一个</a:t>
            </a:r>
            <a:r>
              <a:rPr kumimoji="1" lang="en-US" altLang="zh-CN" dirty="0"/>
              <a:t>worker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倍，只有通信阶段才能减慢训练的过程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实验结果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BA4913-149D-284E-860C-851CE37E5B41}"/>
              </a:ext>
            </a:extLst>
          </p:cNvPr>
          <p:cNvSpPr txBox="1"/>
          <p:nvPr/>
        </p:nvSpPr>
        <p:spPr>
          <a:xfrm>
            <a:off x="846161" y="1699146"/>
            <a:ext cx="81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VGG16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64worker(8</a:t>
            </a:r>
            <a:r>
              <a:rPr kumimoji="1" lang="zh-CN" altLang="en-US" dirty="0"/>
              <a:t>*</a:t>
            </a:r>
            <a:r>
              <a:rPr kumimoji="1" lang="en-US" altLang="zh-CN" dirty="0"/>
              <a:t>8)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60%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746F56-CE60-6D4E-86A5-1E0BE2BD2072}"/>
              </a:ext>
            </a:extLst>
          </p:cNvPr>
          <p:cNvSpPr txBox="1"/>
          <p:nvPr/>
        </p:nvSpPr>
        <p:spPr>
          <a:xfrm>
            <a:off x="846161" y="256490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如预期的那样，测量结果证实了通信是阻止分布式训练线性扩展的组成部分。然而，与普遍的看法相反，网络带宽不是通信的瓶颈，因为在训练过程中网络带宽的利用率一直处于低水平。然后实验进一步确认低网络利用率不是由于</a:t>
            </a:r>
            <a:r>
              <a:rPr lang="en-US" altLang="zh-CN" dirty="0"/>
              <a:t>CPU</a:t>
            </a:r>
            <a:r>
              <a:rPr lang="zh-CN" altLang="en-US" dirty="0"/>
              <a:t>瓶颈造成的。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51CEAA-53EF-F642-8DE5-2A145DA9B3B6}"/>
              </a:ext>
            </a:extLst>
          </p:cNvPr>
          <p:cNvSpPr txBox="1"/>
          <p:nvPr/>
        </p:nvSpPr>
        <p:spPr>
          <a:xfrm>
            <a:off x="846161" y="4221088"/>
            <a:ext cx="789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实验进行了如果网络能以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的利用率运行的假设分析，最终得到在充分利用网络的情况下，分布式训练可以达到</a:t>
            </a:r>
            <a:r>
              <a:rPr kumimoji="1" lang="en-US" altLang="zh-CN" dirty="0"/>
              <a:t>99%</a:t>
            </a:r>
            <a:r>
              <a:rPr kumimoji="1" lang="zh-CN" altLang="en-US" dirty="0"/>
              <a:t>以上的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。实验进一步分析，大概在</a:t>
            </a:r>
            <a:r>
              <a:rPr kumimoji="1" lang="en-US" altLang="zh-CN" dirty="0"/>
              <a:t>10Gbps</a:t>
            </a:r>
            <a:r>
              <a:rPr kumimoji="1" lang="zh-CN" altLang="en-US" dirty="0"/>
              <a:t>的网络中，</a:t>
            </a:r>
            <a:r>
              <a:rPr kumimoji="1" lang="en-US" altLang="zh-CN" dirty="0"/>
              <a:t>2-5</a:t>
            </a:r>
            <a:r>
              <a:rPr kumimoji="1" lang="zh-CN" altLang="en-US" dirty="0"/>
              <a:t>倍的模型压缩比足以使分布式训练达到近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实验设置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2F3D0-F077-6148-89FD-0F0DB99A9302}"/>
              </a:ext>
            </a:extLst>
          </p:cNvPr>
          <p:cNvSpPr/>
          <p:nvPr/>
        </p:nvSpPr>
        <p:spPr>
          <a:xfrm>
            <a:off x="539552" y="2060848"/>
            <a:ext cx="838917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Training hardware</a:t>
            </a:r>
            <a:r>
              <a:rPr lang="en-US" altLang="zh-CN" sz="2000" b="1" dirty="0"/>
              <a:t>:</a:t>
            </a:r>
          </a:p>
          <a:p>
            <a:r>
              <a:rPr lang="zh-CN" altLang="en-US" dirty="0"/>
              <a:t> </a:t>
            </a:r>
            <a:r>
              <a:rPr lang="en" altLang="zh-CN" dirty="0"/>
              <a:t>Amazon EC2 p3dn.24xlarge instances with 8 GPUs (NVIDIA Tesla V100), 96 vCPUs </a:t>
            </a:r>
            <a:r>
              <a:rPr lang="en-US" altLang="zh-CN" dirty="0"/>
              <a:t>,</a:t>
            </a:r>
            <a:r>
              <a:rPr lang="en" altLang="zh-CN" dirty="0"/>
              <a:t>768 GB main memory, 256 GB GPU and 100 Gbps network bandwidth.</a:t>
            </a:r>
          </a:p>
          <a:p>
            <a:endParaRPr lang="en" altLang="zh-CN" dirty="0"/>
          </a:p>
          <a:p>
            <a:r>
              <a:rPr lang="en" altLang="zh-CN" sz="2000" b="1" dirty="0"/>
              <a:t>Training software</a:t>
            </a:r>
            <a:r>
              <a:rPr lang="en-US" altLang="zh-CN" sz="2000" b="1" dirty="0"/>
              <a:t>:</a:t>
            </a:r>
          </a:p>
          <a:p>
            <a:r>
              <a:rPr lang="en" altLang="zh-CN" dirty="0" err="1"/>
              <a:t>Horovod</a:t>
            </a:r>
            <a:r>
              <a:rPr lang="en" altLang="zh-CN" dirty="0"/>
              <a:t> 0.18.2, </a:t>
            </a:r>
            <a:r>
              <a:rPr lang="en" altLang="zh-CN" dirty="0" err="1"/>
              <a:t>PyTorch</a:t>
            </a:r>
            <a:r>
              <a:rPr lang="en" altLang="zh-CN" dirty="0"/>
              <a:t> 1.3.0, </a:t>
            </a:r>
            <a:r>
              <a:rPr lang="en" altLang="zh-CN" dirty="0" err="1"/>
              <a:t>Torchvision</a:t>
            </a:r>
            <a:r>
              <a:rPr lang="en" altLang="zh-CN" dirty="0"/>
              <a:t> 0.4.1, NCCL 2.4.8, </a:t>
            </a:r>
            <a:r>
              <a:rPr lang="en" altLang="zh-CN" dirty="0" err="1"/>
              <a:t>cuDNN</a:t>
            </a:r>
            <a:r>
              <a:rPr lang="en" altLang="zh-CN" dirty="0"/>
              <a:t> 6.6.0.64, and Open MPI 4.0.2.</a:t>
            </a:r>
          </a:p>
          <a:p>
            <a:endParaRPr lang="en" altLang="zh-CN" dirty="0"/>
          </a:p>
          <a:p>
            <a:r>
              <a:rPr lang="en" altLang="zh-CN" sz="2000" b="1" dirty="0"/>
              <a:t>Workloads</a:t>
            </a:r>
            <a:r>
              <a:rPr lang="en-US" altLang="zh-CN" sz="2000" b="1" dirty="0"/>
              <a:t>: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r>
              <a:rPr lang="en-US" altLang="zh-CN" dirty="0"/>
              <a:t>ResNet50,</a:t>
            </a:r>
            <a:r>
              <a:rPr lang="zh-CN" altLang="en-US" dirty="0"/>
              <a:t> </a:t>
            </a:r>
            <a:r>
              <a:rPr lang="en-US" altLang="zh-CN" dirty="0"/>
              <a:t>ResNet101,VGG16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实验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75310" y="1087755"/>
            <a:ext cx="8013065" cy="3531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l">
              <a:buFont typeface="Wingdings" panose="05000000000000000000" charset="0"/>
              <a:buNone/>
            </a:pPr>
            <a:endParaRPr sz="2000" dirty="0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564550-60A2-6C44-B6CE-CB111F9D61B7}"/>
              </a:ext>
            </a:extLst>
          </p:cNvPr>
          <p:cNvSpPr txBox="1"/>
          <p:nvPr/>
        </p:nvSpPr>
        <p:spPr>
          <a:xfrm>
            <a:off x="575310" y="175700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b="1" dirty="0"/>
              <a:t>current scaling factor</a:t>
            </a:r>
            <a:endParaRPr kumimoji="1"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1FA5F4-63F7-6B4A-9037-09C406773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48880"/>
            <a:ext cx="5842000" cy="2641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565427-9206-CC4B-B2DC-ED404D885DAC}"/>
              </a:ext>
            </a:extLst>
          </p:cNvPr>
          <p:cNvSpPr txBox="1"/>
          <p:nvPr/>
        </p:nvSpPr>
        <p:spPr>
          <a:xfrm>
            <a:off x="856670" y="522920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ResNet50</a:t>
            </a:r>
            <a:r>
              <a:rPr kumimoji="1" lang="zh-CN" altLang="en-US" dirty="0"/>
              <a:t>具有最高的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</a:t>
            </a:r>
            <a:r>
              <a:rPr kumimoji="1" lang="zh-CN" altLang="en-US" dirty="0"/>
              <a:t>，这是因为</a:t>
            </a:r>
            <a:r>
              <a:rPr kumimoji="1" lang="en-US" altLang="zh-CN" dirty="0"/>
              <a:t>ResNet50</a:t>
            </a:r>
            <a:r>
              <a:rPr kumimoji="1" lang="zh-CN" altLang="en-US" dirty="0"/>
              <a:t>模型大小最小，减轻了通讯的负担。</a:t>
            </a:r>
            <a:endParaRPr kumimoji="1" lang="en-US" altLang="zh-CN" dirty="0"/>
          </a:p>
          <a:p>
            <a:r>
              <a:rPr kumimoji="1" lang="zh-CN" altLang="en-US" dirty="0"/>
              <a:t>对于三种模型，</a:t>
            </a:r>
            <a:r>
              <a:rPr kumimoji="1" lang="en-US" altLang="zh-CN" dirty="0" err="1"/>
              <a:t>horovod</a:t>
            </a:r>
            <a:r>
              <a:rPr kumimoji="1" lang="zh-CN" altLang="en-US" dirty="0"/>
              <a:t>在</a:t>
            </a:r>
            <a:r>
              <a:rPr kumimoji="1" lang="en-US" altLang="zh-CN" dirty="0"/>
              <a:t>64GPU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</a:t>
            </a:r>
            <a:r>
              <a:rPr kumimoji="1" lang="zh-CN" altLang="en-US" dirty="0"/>
              <a:t>都没有超过</a:t>
            </a:r>
            <a:r>
              <a:rPr kumimoji="1" lang="en-US" altLang="zh-CN" dirty="0"/>
              <a:t>76%</a:t>
            </a:r>
            <a:r>
              <a:rPr kumimoji="1" lang="zh-CN" altLang="en-US" dirty="0"/>
              <a:t>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实验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75310" y="1290955"/>
            <a:ext cx="8459470" cy="648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计算是瓶颈吗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568CDA-0B73-004B-B28A-2622EF97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6" y="1939290"/>
            <a:ext cx="5549860" cy="30107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501780-3418-DB4D-9147-EC8BCC84C487}"/>
              </a:ext>
            </a:extLst>
          </p:cNvPr>
          <p:cNvSpPr txBox="1"/>
          <p:nvPr/>
        </p:nvSpPr>
        <p:spPr>
          <a:xfrm>
            <a:off x="755576" y="501317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无论</a:t>
            </a:r>
            <a:r>
              <a:rPr lang="en-US" altLang="zh-CN" dirty="0"/>
              <a:t>worker</a:t>
            </a:r>
            <a:r>
              <a:rPr lang="zh-CN" altLang="en-US" dirty="0"/>
              <a:t>多少，计算时间几乎不变。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65337D-B6E0-6A44-BEA5-AFC924C04497}"/>
              </a:ext>
            </a:extLst>
          </p:cNvPr>
          <p:cNvSpPr txBox="1"/>
          <p:nvPr/>
        </p:nvSpPr>
        <p:spPr>
          <a:xfrm>
            <a:off x="767526" y="5697940"/>
            <a:ext cx="6032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单个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与多个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之间的时间差主要来源于两个因素。</a:t>
            </a:r>
            <a:endParaRPr kumimoji="1" lang="en-US" altLang="zh-CN" dirty="0"/>
          </a:p>
          <a:p>
            <a:r>
              <a:rPr kumimoji="1" lang="en-US" altLang="zh-CN" dirty="0"/>
              <a:t>1.all-reduce</a:t>
            </a:r>
            <a:r>
              <a:rPr kumimoji="1" lang="zh-CN" altLang="en-US" dirty="0"/>
              <a:t>操作</a:t>
            </a:r>
            <a:endParaRPr kumimoji="1" lang="en-US" altLang="zh-CN" dirty="0"/>
          </a:p>
          <a:p>
            <a:r>
              <a:rPr kumimoji="1" lang="en-US" altLang="zh-CN" dirty="0"/>
              <a:t>2.Horovo</a:t>
            </a:r>
            <a:r>
              <a:rPr kumimoji="1" lang="zh-CN" altLang="en-US" dirty="0"/>
              <a:t>向模型的每一层注入</a:t>
            </a:r>
            <a:r>
              <a:rPr kumimoji="1" lang="en-US" altLang="zh-CN" dirty="0"/>
              <a:t>hook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5310" y="642660"/>
            <a:ext cx="4025776" cy="648072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实验</a:t>
            </a:r>
            <a:endParaRPr lang="en-US" altLang="zh-CN" sz="2800" b="1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75310" y="1290955"/>
            <a:ext cx="8459470" cy="648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网络是瓶颈吗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E7A2DA-D13C-7D49-8BDB-D52CF511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48880"/>
            <a:ext cx="4762744" cy="26280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2493</TotalTime>
  <Words>1444</Words>
  <Application>Microsoft Macintosh PowerPoint</Application>
  <PresentationFormat>全屏显示(4:3)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模板 中国科学院信息工程研究所PPT模板</vt:lpstr>
      <vt:lpstr>PowerPoint 演示文稿</vt:lpstr>
      <vt:lpstr>目录</vt:lpstr>
      <vt:lpstr>概述</vt:lpstr>
      <vt:lpstr>概述</vt:lpstr>
      <vt:lpstr>实验结果 </vt:lpstr>
      <vt:lpstr>实验设置 </vt:lpstr>
      <vt:lpstr>实验 </vt:lpstr>
      <vt:lpstr>实验</vt:lpstr>
      <vt:lpstr>实验</vt:lpstr>
      <vt:lpstr>实验</vt:lpstr>
      <vt:lpstr>实验 </vt:lpstr>
      <vt:lpstr>假设分析</vt:lpstr>
      <vt:lpstr>实验</vt:lpstr>
      <vt:lpstr>假设分析</vt:lpstr>
      <vt:lpstr>目前进展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Microsoft Office User</cp:lastModifiedBy>
  <cp:revision>1387</cp:revision>
  <dcterms:created xsi:type="dcterms:W3CDTF">2012-06-15T07:17:00Z</dcterms:created>
  <dcterms:modified xsi:type="dcterms:W3CDTF">2020-10-30T05:36:59Z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