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337" r:id="rId2"/>
    <p:sldId id="729" r:id="rId3"/>
    <p:sldId id="776" r:id="rId4"/>
    <p:sldId id="843" r:id="rId5"/>
    <p:sldId id="844" r:id="rId6"/>
    <p:sldId id="794" r:id="rId7"/>
    <p:sldId id="796" r:id="rId8"/>
    <p:sldId id="845" r:id="rId9"/>
    <p:sldId id="847" r:id="rId10"/>
    <p:sldId id="848" r:id="rId11"/>
    <p:sldId id="860" r:id="rId12"/>
    <p:sldId id="859" r:id="rId13"/>
    <p:sldId id="861" r:id="rId14"/>
    <p:sldId id="862" r:id="rId15"/>
    <p:sldId id="6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3" autoAdjust="0"/>
    <p:restoredTop sz="70395" autoAdjust="0"/>
  </p:normalViewPr>
  <p:slideViewPr>
    <p:cSldViewPr>
      <p:cViewPr varScale="1">
        <p:scale>
          <a:sx n="187" d="100"/>
          <a:sy n="187" d="100"/>
        </p:scale>
        <p:origin x="208" y="264"/>
      </p:cViewPr>
      <p:guideLst>
        <p:guide orient="horz" pos="2160"/>
        <p:guide pos="2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t>2020/11/4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不同的</a:t>
            </a:r>
            <a:r>
              <a:rPr kumimoji="1" lang="en-US" altLang="zh-CN" dirty="0"/>
              <a:t>warmup</a:t>
            </a:r>
            <a:r>
              <a:rPr kumimoji="1" lang="zh-CN" altLang="en-US" dirty="0"/>
              <a:t>对于训练过程的重合程度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curves for various minibatch size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69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对于小批次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，学习率取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获得最小的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但是大的或者小的学习率也可以获得比较好的结果，当在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images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上使用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scaling rule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时，学习率在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0.1*32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获得最好的结果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当改变学习率时，会改变整个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trianing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curves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即使最后的误差是相同的。而线性缩放规则可以在误差和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curves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都相同。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2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为了确定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minibatch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学到的特征是否一样好，在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  detection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segmentation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上使用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pre-training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为了验证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minibatch pre-training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 R-CNN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的影响，使用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ResNet-50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ImageNet-1k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之后使用这个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 R-CNN </a:t>
            </a: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validation error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很低，直到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8k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与之匹配，当数据集切换和任务切换时，用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minibatch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并不没有什么问题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scaling rule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 R-CNN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上也适用</a:t>
            </a: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80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4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是作者在不断的增加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的一个变化，基本上在前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运用本文的方法都是可以做到稳定准确率的，在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轻微的上升一点点，但整体还是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的。再往后面的话，就控制不住了。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这图也告诉一件事，训练的时候也不是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越大，效果就越好。容易陷入局部最优解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上式的含义就是在神经网络计算每个输入有标签的数据的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，最终取一个平均。这里也体现了神经网络训练的时候，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对网络手链稳定性的一个重要意义、求得了损失</a:t>
            </a:r>
            <a:r>
              <a:rPr kumimoji="1" lang="en-US" altLang="zh-CN" dirty="0"/>
              <a:t>L(w)</a:t>
            </a:r>
            <a:r>
              <a:rPr kumimoji="1" lang="zh-CN" altLang="en-US" dirty="0"/>
              <a:t>之后，梯度下降更新权重。这里就是普通的梯度下降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论文再这里提出了本文的核心，就是当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扩大了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倍，学习率也应该扩大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现在我们假设当前网络的权重是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现存在两种更新权重的方式：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次网络，此时得到网络的参数是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t+k</a:t>
            </a:r>
            <a:endParaRPr lang="en-US" altLang="zh-CN" sz="1200" b="0" i="0" kern="1200" baseline="-25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更新一次网络，此时得到的网络参数是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现在一个很显然的事实是，这两个更新后的结果是不同的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wt+k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但是我们可以通过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一些操作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让这两个数值的结果相似。观察上述的等，我们首先假设 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假设下，接着我们设置，学习率为原来的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倍、，这样两次网络更新的结果就是大概相同。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现在的问题就是在于上述梯度近似相等的强假设，这个假设很强，这是使得线性缩放原则是否有效的核心。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但是什么时候网络的更新权重变化很大呢？使得这个假设不成立，结论就是在网络的初期，对于网络的初期，学习率最大，其次，网络的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的很快，在这一阶段，上述的梯度大致相等的假设是很难保持住的，相反如果在网络的后期，网络小步伐优化，这个假设将会成立。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正如上述讨论的那样，网络的初期网络变化的很快，那么解决这个问题的思路一个很直接的方法就是采用</a:t>
            </a:r>
            <a:r>
              <a:rPr lang="en" altLang="zh-CN" b="1" dirty="0">
                <a:solidFill>
                  <a:srgbClr val="121212"/>
                </a:solidFill>
                <a:latin typeface="-apple-system"/>
              </a:rPr>
              <a:t>Warmup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的方式。在网络的初期，使用较小的学习率去稳定网络。作者在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ImageNet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上的实验使用的方法就是在前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个周期，仍旧使用 原来的学习率，</a:t>
            </a:r>
            <a:r>
              <a:rPr lang="zh-CN" altLang="en-US" dirty="0"/>
              <a:t>而在后面使用</a:t>
            </a:r>
            <a:r>
              <a:rPr lang="en-US" altLang="zh-CN" dirty="0"/>
              <a:t>k</a:t>
            </a:r>
            <a:r>
              <a:rPr lang="zh-CN" altLang="en-US" dirty="0"/>
              <a:t>倍的学习率，当然这种方法有一个缺陷就是在第</a:t>
            </a:r>
            <a:r>
              <a:rPr lang="en-US" altLang="zh-CN" dirty="0"/>
              <a:t>6</a:t>
            </a:r>
            <a:r>
              <a:rPr lang="zh-CN" altLang="en-US" dirty="0"/>
              <a:t>个周期的时候，会出现学习率突然暴增的现象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t>9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minibath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所有的模型都使用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scaling rule 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256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时，使用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gradual warmup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策略，从上图可以发现，在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之后验证误差就会变大</a:t>
            </a:r>
            <a:endParaRPr kumimoji="0" lang="zh-CN" alt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3EA5CCA-986A-4CC9-8C58-F9F7966A7C28}" type="datetime1">
              <a:rPr lang="zh-CN" altLang="en-US" smtClean="0"/>
              <a:t>2020/11/4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2FAEEB5C-835C-42BD-AD24-1ED6573D82D2}" type="datetime1">
              <a:rPr lang="zh-CN" altLang="en-US" smtClean="0"/>
              <a:t>2020/11/4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95C5F5E-8F7D-4FC9-8622-20ADF1BC4436}" type="datetime1">
              <a:rPr lang="zh-CN" altLang="en-US" smtClean="0"/>
              <a:t>2020/11/4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6DE34FE-105D-467B-A24A-9C9DCD3BC89A}" type="datetime1">
              <a:rPr lang="zh-CN" altLang="en-US" smtClean="0"/>
              <a:t>2020/11/4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740D6C49-6199-4D54-A8BA-DD1EDEB2C5E7}" type="datetime1">
              <a:rPr lang="zh-CN" altLang="en-US" smtClean="0"/>
              <a:t>2020/11/4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975" y="5572125"/>
            <a:ext cx="350774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汇报人：户玉拓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33680" y="1683370"/>
            <a:ext cx="8676263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en-US" sz="3600" dirty="0"/>
            </a:b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349E9-00F0-9849-99CB-FD976185ADFC}"/>
              </a:ext>
            </a:extLst>
          </p:cNvPr>
          <p:cNvSpPr txBox="1"/>
          <p:nvPr/>
        </p:nvSpPr>
        <p:spPr>
          <a:xfrm>
            <a:off x="1619672" y="2481939"/>
            <a:ext cx="678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Accurate, Large Minibatch SGD: Training ImageNet in 1 Hour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4CBE77-2C54-044A-AE59-495AC743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5" y="1844824"/>
            <a:ext cx="8613741" cy="306926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ECB80D2A-0191-644A-AC73-7F67C871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0D77FA-5E1E-1546-8385-1ECD3C1BD52D}"/>
              </a:ext>
            </a:extLst>
          </p:cNvPr>
          <p:cNvSpPr txBox="1">
            <a:spLocks/>
          </p:cNvSpPr>
          <p:nvPr/>
        </p:nvSpPr>
        <p:spPr bwMode="auto">
          <a:xfrm>
            <a:off x="518160" y="666790"/>
            <a:ext cx="4025776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kern="0">
                <a:latin typeface="黑体" panose="02010609060101010101" charset="-122"/>
                <a:ea typeface="黑体" panose="02010609060101010101" charset="-122"/>
              </a:rPr>
              <a:t>实验结果</a:t>
            </a:r>
            <a:endParaRPr lang="zh-CN" altLang="en-US" b="1" kern="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CBB5C-59E6-AF49-B758-D796A763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t>11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1C934C-29E2-7C4A-B580-1FBDA9C3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2" y="1340768"/>
            <a:ext cx="6466318" cy="523680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263B46B-9CFA-0640-A63A-E1BF9712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30916040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723BFC-1F10-3E4C-9979-18CBFA0E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26" y="1484784"/>
            <a:ext cx="6845300" cy="41148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BCFA721-AD24-E144-B939-6EEFA9C643F6}"/>
              </a:ext>
            </a:extLst>
          </p:cNvPr>
          <p:cNvSpPr txBox="1">
            <a:spLocks/>
          </p:cNvSpPr>
          <p:nvPr/>
        </p:nvSpPr>
        <p:spPr bwMode="auto">
          <a:xfrm>
            <a:off x="518160" y="666790"/>
            <a:ext cx="4025776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kern="0">
                <a:latin typeface="黑体" panose="02010609060101010101" charset="-122"/>
                <a:ea typeface="黑体" panose="02010609060101010101" charset="-122"/>
              </a:rPr>
              <a:t>实验结果</a:t>
            </a:r>
            <a:endParaRPr lang="zh-CN" altLang="en-US" b="1" kern="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3755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5AA8-8C52-6F4A-8E94-EBCB348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t>13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6CB7C8-230A-0748-A41D-1B4FE9B3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0164"/>
            <a:ext cx="6480720" cy="497605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A66CFA9-3E01-374D-A08C-4AC408AC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9343007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B70E5-72B2-BD4A-B933-AF4EA068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t>14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9A4B-9F35-FD4B-8F03-24930885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34988"/>
            <a:ext cx="6692900" cy="4572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8EDA833-07DB-6E42-99C3-EF30A006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7737998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941888" y="3750310"/>
            <a:ext cx="32146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i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感谢聆听！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" y="2125663"/>
            <a:ext cx="2568689" cy="36670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C73E9-5160-1248-9780-DFD7B94A0B54}"/>
              </a:ext>
            </a:extLst>
          </p:cNvPr>
          <p:cNvSpPr txBox="1"/>
          <p:nvPr/>
        </p:nvSpPr>
        <p:spPr>
          <a:xfrm>
            <a:off x="2627784" y="3020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0F771-281A-AF47-881E-3056E62C58C3}"/>
              </a:ext>
            </a:extLst>
          </p:cNvPr>
          <p:cNvSpPr txBox="1"/>
          <p:nvPr/>
        </p:nvSpPr>
        <p:spPr>
          <a:xfrm>
            <a:off x="2642193" y="388291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Large Minibatch SGD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146CE-3FBC-F542-83BA-94387419272F}"/>
              </a:ext>
            </a:extLst>
          </p:cNvPr>
          <p:cNvSpPr txBox="1"/>
          <p:nvPr/>
        </p:nvSpPr>
        <p:spPr>
          <a:xfrm>
            <a:off x="2678430" y="47457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实验结果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682B88-B4E0-114E-8D25-66FB20A1B7B6}"/>
              </a:ext>
            </a:extLst>
          </p:cNvPr>
          <p:cNvSpPr/>
          <p:nvPr/>
        </p:nvSpPr>
        <p:spPr>
          <a:xfrm>
            <a:off x="393215" y="2313296"/>
            <a:ext cx="8750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深度学习的成功离不开数据集的不断扩大。但数据集的不断扩大带来了训练时长的不断的增大，分布式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平台可以一次性训练更大的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batch</a:t>
            </a:r>
            <a:r>
              <a:rPr lang="zh-CN" altLang="en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但这给训练带来困难。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本文在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ImageNet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数据集上进行训练实验，一直将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batch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增加到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8192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on 256GPUs)</a:t>
            </a:r>
            <a:r>
              <a:rPr lang="zh-CN" altLang="en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将训练的时间减少到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en" altLang="zh-CN" b="1" dirty="0">
                <a:solidFill>
                  <a:srgbClr val="121212"/>
                </a:solidFill>
                <a:latin typeface="-apple-system"/>
              </a:rPr>
              <a:t>h</a:t>
            </a:r>
            <a:r>
              <a:rPr lang="zh-CN" altLang="en" b="1" dirty="0">
                <a:solidFill>
                  <a:srgbClr val="121212"/>
                </a:solidFill>
                <a:latin typeface="-apple-system"/>
              </a:rPr>
              <a:t>。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所用到的核心方法就是线性缩放原则。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F596A2-434B-0D43-B7D1-28B71B98D69A}"/>
              </a:ext>
            </a:extLst>
          </p:cNvPr>
          <p:cNvSpPr txBox="1"/>
          <p:nvPr/>
        </p:nvSpPr>
        <p:spPr>
          <a:xfrm>
            <a:off x="415509" y="4725144"/>
            <a:ext cx="8473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本文的目的是论证了分布式大规模</a:t>
            </a:r>
            <a:r>
              <a:rPr lang="en" altLang="zh-CN" dirty="0"/>
              <a:t>SGD</a:t>
            </a:r>
            <a:r>
              <a:rPr lang="zh-CN" altLang="en-US" dirty="0"/>
              <a:t>训练的可能性。</a:t>
            </a:r>
            <a:endParaRPr lang="en-US" altLang="zh-CN" dirty="0"/>
          </a:p>
          <a:p>
            <a:r>
              <a:rPr lang="zh-CN" altLang="en-US" dirty="0"/>
              <a:t>应用本文的方法，作者在</a:t>
            </a:r>
            <a:r>
              <a:rPr lang="en" altLang="zh-CN" dirty="0"/>
              <a:t>ResNet50</a:t>
            </a:r>
            <a:r>
              <a:rPr lang="zh-CN" altLang="en-US" dirty="0"/>
              <a:t>上训练</a:t>
            </a:r>
            <a:r>
              <a:rPr lang="en" altLang="zh-CN" dirty="0"/>
              <a:t>ImageNet(8 Tesla P100/batch=256) </a:t>
            </a:r>
            <a:r>
              <a:rPr lang="zh-CN" altLang="en-US" dirty="0"/>
              <a:t>花费的时间是</a:t>
            </a:r>
            <a:r>
              <a:rPr lang="en-US" altLang="zh-CN" dirty="0"/>
              <a:t>29</a:t>
            </a:r>
            <a:r>
              <a:rPr lang="en" altLang="zh-CN" dirty="0"/>
              <a:t>h</a:t>
            </a:r>
            <a:r>
              <a:rPr lang="zh-CN" altLang="en" dirty="0"/>
              <a:t>，</a:t>
            </a:r>
            <a:r>
              <a:rPr lang="zh-CN" altLang="en-US" dirty="0"/>
              <a:t>而如果使用的</a:t>
            </a:r>
            <a:r>
              <a:rPr lang="en-US" altLang="zh-CN" dirty="0"/>
              <a:t>minibatch</a:t>
            </a:r>
            <a:r>
              <a:rPr lang="zh-CN" altLang="en-US" dirty="0"/>
              <a:t>为</a:t>
            </a:r>
            <a:r>
              <a:rPr lang="en-US" altLang="zh-CN" dirty="0"/>
              <a:t>8k(256</a:t>
            </a:r>
            <a:r>
              <a:rPr lang="en" altLang="zh-CN" dirty="0"/>
              <a:t>GPUs)</a:t>
            </a:r>
            <a:r>
              <a:rPr lang="zh-CN" altLang="en-US" dirty="0"/>
              <a:t>只需要</a:t>
            </a:r>
            <a:r>
              <a:rPr lang="en-US" altLang="zh-CN" dirty="0"/>
              <a:t>1</a:t>
            </a:r>
            <a:r>
              <a:rPr lang="en" altLang="zh-CN" dirty="0"/>
              <a:t>h</a:t>
            </a:r>
            <a:r>
              <a:rPr lang="zh-CN" altLang="en-US" dirty="0"/>
              <a:t>就完成了训练。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Large Minibatch SGD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88C811-E1EA-3A43-BC0D-9C487CA0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12776"/>
            <a:ext cx="6031334" cy="35277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Large Minibatch SGD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D3B2E-BD48-744C-8E2A-C3870EE2C745}"/>
              </a:ext>
            </a:extLst>
          </p:cNvPr>
          <p:cNvSpPr txBox="1"/>
          <p:nvPr/>
        </p:nvSpPr>
        <p:spPr>
          <a:xfrm>
            <a:off x="755576" y="181528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Large Minibatch SGD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0686EE-AEA1-A743-A9E6-F251FA3B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1" y="3061168"/>
            <a:ext cx="5275808" cy="964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209B25-6CBD-8043-9113-1CB1B5795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47"/>
          <a:stretch/>
        </p:blipFill>
        <p:spPr>
          <a:xfrm>
            <a:off x="639201" y="4149080"/>
            <a:ext cx="5150072" cy="7761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7791C5-9FD1-5E4F-9AEC-980D797EA91D}"/>
              </a:ext>
            </a:extLst>
          </p:cNvPr>
          <p:cNvSpPr txBox="1"/>
          <p:nvPr/>
        </p:nvSpPr>
        <p:spPr>
          <a:xfrm>
            <a:off x="575310" y="2348880"/>
            <a:ext cx="80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假设我们输入的</a:t>
            </a:r>
            <a:r>
              <a:rPr lang="en" altLang="zh-CN" dirty="0"/>
              <a:t>minibatch</a:t>
            </a:r>
            <a:r>
              <a:rPr lang="zh-CN" altLang="en-US" dirty="0"/>
              <a:t>的集合为</a:t>
            </a:r>
            <a:r>
              <a:rPr lang="en-US" altLang="zh-CN" dirty="0"/>
              <a:t>X</a:t>
            </a:r>
            <a:r>
              <a:rPr kumimoji="1" lang="en-US" altLang="zh-CN" dirty="0"/>
              <a:t>,</a:t>
            </a:r>
            <a:r>
              <a:rPr lang="zh-CN" altLang="en-US" dirty="0"/>
              <a:t>网络的权重是</a:t>
            </a:r>
            <a:r>
              <a:rPr lang="en-US" altLang="zh-CN" dirty="0"/>
              <a:t>w,</a:t>
            </a:r>
            <a:r>
              <a:rPr lang="zh-CN" altLang="en-US" dirty="0"/>
              <a:t>则相应的损失计算为下：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575310" y="1087755"/>
            <a:ext cx="8013065" cy="3531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endParaRPr sz="2000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33ECD5-F5CF-0E47-8010-937669B002E3}"/>
              </a:ext>
            </a:extLst>
          </p:cNvPr>
          <p:cNvSpPr txBox="1"/>
          <p:nvPr/>
        </p:nvSpPr>
        <p:spPr>
          <a:xfrm>
            <a:off x="575310" y="1735827"/>
            <a:ext cx="675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Linear Scaling Rule: When the minibatch size is multiplied by k, multiply the learning rate by k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C3B55-17B0-A548-8F65-9FB06721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7" y="2827253"/>
            <a:ext cx="7112000" cy="1193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7628DD-56CA-7446-A28B-3867DFFE83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21"/>
          <a:stretch/>
        </p:blipFill>
        <p:spPr>
          <a:xfrm>
            <a:off x="501087" y="4299046"/>
            <a:ext cx="6959600" cy="122410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ADB55E86-6F9B-454F-B0D3-173CEBF8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Large Minibatch SGD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415F19-16BD-3A49-B9F5-B112ED21FBF5}"/>
              </a:ext>
            </a:extLst>
          </p:cNvPr>
          <p:cNvSpPr/>
          <p:nvPr/>
        </p:nvSpPr>
        <p:spPr>
          <a:xfrm>
            <a:off x="591443" y="2348880"/>
            <a:ext cx="110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b="1" dirty="0">
                <a:solidFill>
                  <a:srgbClr val="121212"/>
                </a:solidFill>
                <a:latin typeface="-apple-system"/>
              </a:rPr>
              <a:t>Warmup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0753C7-9F0B-6A44-A5D0-A03D269D4193}"/>
              </a:ext>
            </a:extLst>
          </p:cNvPr>
          <p:cNvSpPr/>
          <p:nvPr/>
        </p:nvSpPr>
        <p:spPr>
          <a:xfrm>
            <a:off x="591443" y="3212976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en" altLang="zh-CN" b="1" dirty="0"/>
              <a:t>Constant warmup</a:t>
            </a:r>
          </a:p>
          <a:p>
            <a:r>
              <a:rPr lang="en" altLang="zh-CN" b="1" dirty="0"/>
              <a:t>     </a:t>
            </a:r>
            <a:r>
              <a:rPr lang="zh-CN" altLang="en" dirty="0"/>
              <a:t>前</a:t>
            </a:r>
            <a:r>
              <a:rPr lang="en-US" altLang="zh-CN" dirty="0"/>
              <a:t>5</a:t>
            </a:r>
            <a:r>
              <a:rPr lang="zh-CN" altLang="en-US" dirty="0"/>
              <a:t>个周期，使用较小的学习率去稳定网络，第五个周期后，使用</a:t>
            </a:r>
            <a:r>
              <a:rPr lang="en-US" altLang="zh-CN" dirty="0"/>
              <a:t>k</a:t>
            </a:r>
            <a:r>
              <a:rPr lang="zh-CN" altLang="en-US" dirty="0"/>
              <a:t>倍的学习率</a:t>
            </a:r>
            <a:endParaRPr lang="en" altLang="zh-CN" dirty="0"/>
          </a:p>
          <a:p>
            <a:r>
              <a:rPr lang="en-US" altLang="zh-CN" b="1" dirty="0"/>
              <a:t>2.</a:t>
            </a:r>
            <a:r>
              <a:rPr lang="en" altLang="zh-CN" b="1" dirty="0"/>
              <a:t>Gradual warmup</a:t>
            </a:r>
            <a:r>
              <a:rPr lang="en" altLang="zh-CN" dirty="0"/>
              <a:t> </a:t>
            </a:r>
          </a:p>
          <a:p>
            <a:r>
              <a:rPr lang="zh-CN" altLang="en-US" dirty="0"/>
              <a:t>     在前</a:t>
            </a:r>
            <a:r>
              <a:rPr lang="en-US" altLang="zh-CN" dirty="0"/>
              <a:t>5</a:t>
            </a:r>
            <a:r>
              <a:rPr lang="zh-CN" altLang="en-US" dirty="0"/>
              <a:t>周期，学习率缓慢的变到</a:t>
            </a:r>
            <a:r>
              <a:rPr lang="en-US" altLang="zh-CN" dirty="0"/>
              <a:t>k</a:t>
            </a:r>
            <a:r>
              <a:rPr lang="zh-CN" altLang="en-US" dirty="0"/>
              <a:t>倍</a:t>
            </a:r>
            <a:endParaRPr lang="en-US" alt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7A98A50-5D59-054B-9DD8-18068B96FF51}"/>
              </a:ext>
            </a:extLst>
          </p:cNvPr>
          <p:cNvSpPr txBox="1">
            <a:spLocks/>
          </p:cNvSpPr>
          <p:nvPr/>
        </p:nvSpPr>
        <p:spPr bwMode="auto">
          <a:xfrm>
            <a:off x="575310" y="642660"/>
            <a:ext cx="4025776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ker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Large Minibatch SGD </a:t>
            </a:r>
            <a:endParaRPr lang="en-US" altLang="zh-CN" sz="2800" b="1" kern="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342E3B-63CC-764D-AE7D-5BC9ED63781A}"/>
              </a:ext>
            </a:extLst>
          </p:cNvPr>
          <p:cNvSpPr/>
          <p:nvPr/>
        </p:nvSpPr>
        <p:spPr>
          <a:xfrm>
            <a:off x="584153" y="1628800"/>
            <a:ext cx="440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121212"/>
                </a:solidFill>
                <a:latin typeface="-apple-system"/>
              </a:rPr>
              <a:t>Batch Normalization with Large Minibatches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44FE65-B6A0-B146-BF3F-A516D010FC40}"/>
              </a:ext>
            </a:extLst>
          </p:cNvPr>
          <p:cNvSpPr/>
          <p:nvPr/>
        </p:nvSpPr>
        <p:spPr>
          <a:xfrm>
            <a:off x="584153" y="2038314"/>
            <a:ext cx="6724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121212"/>
                </a:solidFill>
                <a:latin typeface="-apple-system"/>
              </a:rPr>
              <a:t>Batch Normalization (BN)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其将输入的数据进行一个标准化处理，而这个数据的均值和方差，由输入的数据计算。这样其将一个</a:t>
            </a:r>
            <a:r>
              <a:rPr lang="en" altLang="zh-CN" dirty="0">
                <a:solidFill>
                  <a:srgbClr val="121212"/>
                </a:solidFill>
                <a:latin typeface="-apple-system"/>
              </a:rPr>
              <a:t>minibatch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内部的样本之间联系起来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ED021-0B8A-5D4D-91A7-1899790A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686247"/>
            <a:ext cx="4219605" cy="639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40F3DA-0C58-7646-AB7D-A07EE08A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115021"/>
            <a:ext cx="3643017" cy="432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D45430-CDC3-D143-ADE8-82E3CA83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373812"/>
            <a:ext cx="4981792" cy="14936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241AA0-707B-BC43-8B77-B002E08CC9AB}"/>
              </a:ext>
            </a:extLst>
          </p:cNvPr>
          <p:cNvSpPr txBox="1"/>
          <p:nvPr/>
        </p:nvSpPr>
        <p:spPr>
          <a:xfrm>
            <a:off x="280606" y="593467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上述的分析就可以发现，直接增加</a:t>
            </a:r>
            <a:r>
              <a:rPr lang="en" altLang="zh-CN" dirty="0"/>
              <a:t>GPU</a:t>
            </a:r>
            <a:r>
              <a:rPr lang="zh-CN" altLang="en-US" dirty="0"/>
              <a:t>的个数，</a:t>
            </a:r>
            <a:endParaRPr lang="en-US" altLang="zh-CN" dirty="0"/>
          </a:p>
          <a:p>
            <a:r>
              <a:rPr lang="zh-CN" altLang="en-US" dirty="0"/>
              <a:t>而保持每个</a:t>
            </a:r>
            <a:r>
              <a:rPr lang="en" altLang="zh-CN" dirty="0"/>
              <a:t>GPU</a:t>
            </a:r>
            <a:r>
              <a:rPr lang="zh-CN" altLang="en-US" dirty="0"/>
              <a:t>的训练数目不变，</a:t>
            </a:r>
            <a:r>
              <a:rPr lang="en" altLang="zh-CN" dirty="0"/>
              <a:t>BN</a:t>
            </a:r>
            <a:r>
              <a:rPr lang="zh-CN" altLang="en-US" dirty="0"/>
              <a:t>不影响最终的结果。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3FA40F0-9D37-C04B-AF79-19529E5F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Large Minibatch SGD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实验结果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149992-DB9F-E242-9BA1-C99EE0E0A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6"/>
          <a:stretch/>
        </p:blipFill>
        <p:spPr>
          <a:xfrm>
            <a:off x="1187624" y="1988840"/>
            <a:ext cx="6519002" cy="38164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4658</TotalTime>
  <Words>805</Words>
  <Application>Microsoft Macintosh PowerPoint</Application>
  <PresentationFormat>全屏显示(4:3)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模板 中国科学院信息工程研究所PPT模板</vt:lpstr>
      <vt:lpstr>PowerPoint 演示文稿</vt:lpstr>
      <vt:lpstr>目录</vt:lpstr>
      <vt:lpstr>概述</vt:lpstr>
      <vt:lpstr>Large Minibatch SGD </vt:lpstr>
      <vt:lpstr>Large Minibatch SGD </vt:lpstr>
      <vt:lpstr>Large Minibatch SGD </vt:lpstr>
      <vt:lpstr>PowerPoint 演示文稿</vt:lpstr>
      <vt:lpstr>Large Minibatch SGD </vt:lpstr>
      <vt:lpstr>实验结果</vt:lpstr>
      <vt:lpstr>PowerPoint 演示文稿</vt:lpstr>
      <vt:lpstr>实验结果</vt:lpstr>
      <vt:lpstr>PowerPoint 演示文稿</vt:lpstr>
      <vt:lpstr>实验结果</vt:lpstr>
      <vt:lpstr>实验结果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Microsoft Office User</cp:lastModifiedBy>
  <cp:revision>1404</cp:revision>
  <dcterms:created xsi:type="dcterms:W3CDTF">2012-06-15T07:17:00Z</dcterms:created>
  <dcterms:modified xsi:type="dcterms:W3CDTF">2020-11-06T03:24:22Z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