
<file path=[Content_Types].xml><?xml version="1.0" encoding="utf-8"?>
<Types xmlns="http://schemas.openxmlformats.org/package/2006/content-types">
  <Default Extension="emf" ContentType="image/x-em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77" r:id="rId3"/>
  </p:sldMasterIdLst>
  <p:notesMasterIdLst>
    <p:notesMasterId r:id="rId29"/>
  </p:notesMasterIdLst>
  <p:sldIdLst>
    <p:sldId id="256" r:id="rId4"/>
    <p:sldId id="258" r:id="rId5"/>
    <p:sldId id="383" r:id="rId6"/>
    <p:sldId id="336" r:id="rId7"/>
    <p:sldId id="318" r:id="rId8"/>
    <p:sldId id="377" r:id="rId9"/>
    <p:sldId id="342" r:id="rId10"/>
    <p:sldId id="339" r:id="rId11"/>
    <p:sldId id="379" r:id="rId12"/>
    <p:sldId id="384" r:id="rId13"/>
    <p:sldId id="380" r:id="rId14"/>
    <p:sldId id="381" r:id="rId15"/>
    <p:sldId id="382" r:id="rId16"/>
    <p:sldId id="385" r:id="rId17"/>
    <p:sldId id="386" r:id="rId18"/>
    <p:sldId id="387" r:id="rId19"/>
    <p:sldId id="392" r:id="rId20"/>
    <p:sldId id="388" r:id="rId21"/>
    <p:sldId id="389" r:id="rId22"/>
    <p:sldId id="390" r:id="rId23"/>
    <p:sldId id="394" r:id="rId24"/>
    <p:sldId id="393" r:id="rId25"/>
    <p:sldId id="391" r:id="rId26"/>
    <p:sldId id="378" r:id="rId27"/>
    <p:sldId id="257"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FB61F24-6307-47D3-925E-4415F279EF5F}">
          <p14:sldIdLst>
            <p14:sldId id="256"/>
            <p14:sldId id="258"/>
            <p14:sldId id="383"/>
            <p14:sldId id="336"/>
            <p14:sldId id="318"/>
            <p14:sldId id="377"/>
            <p14:sldId id="342"/>
            <p14:sldId id="339"/>
            <p14:sldId id="379"/>
            <p14:sldId id="384"/>
            <p14:sldId id="380"/>
            <p14:sldId id="381"/>
            <p14:sldId id="382"/>
            <p14:sldId id="385"/>
            <p14:sldId id="386"/>
            <p14:sldId id="387"/>
            <p14:sldId id="392"/>
            <p14:sldId id="388"/>
            <p14:sldId id="389"/>
            <p14:sldId id="390"/>
            <p14:sldId id="394"/>
            <p14:sldId id="393"/>
            <p14:sldId id="391"/>
            <p14:sldId id="378"/>
            <p14:sldId id="2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hz001@126.com" initials="s" lastIdx="6" clrIdx="0">
    <p:extLst>
      <p:ext uri="{19B8F6BF-5375-455C-9EA6-DF929625EA0E}">
        <p15:presenceInfo xmlns:p15="http://schemas.microsoft.com/office/powerpoint/2012/main" userId="dd54a0dc9fab7b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86866" autoAdjust="0"/>
  </p:normalViewPr>
  <p:slideViewPr>
    <p:cSldViewPr snapToGrid="0">
      <p:cViewPr varScale="1">
        <p:scale>
          <a:sx n="114" d="100"/>
          <a:sy n="114" d="100"/>
        </p:scale>
        <p:origin x="133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0776A-115D-4E6A-951B-55229C1AF914}" type="datetimeFigureOut">
              <a:rPr lang="zh-CN" altLang="en-US" smtClean="0"/>
              <a:pPr/>
              <a:t>2020/7/3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11D60-9DC1-47F3-B777-41CF4FE375C1}" type="slidenum">
              <a:rPr lang="zh-CN" altLang="en-US" smtClean="0"/>
              <a:pPr/>
              <a:t>‹#›</a:t>
            </a:fld>
            <a:endParaRPr lang="zh-CN" altLang="en-US"/>
          </a:p>
        </p:txBody>
      </p:sp>
    </p:spTree>
    <p:extLst>
      <p:ext uri="{BB962C8B-B14F-4D97-AF65-F5344CB8AC3E}">
        <p14:creationId xmlns:p14="http://schemas.microsoft.com/office/powerpoint/2010/main" val="62037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工程硕士 硕士学位论文</a:t>
            </a:r>
          </a:p>
        </p:txBody>
      </p:sp>
      <p:sp>
        <p:nvSpPr>
          <p:cNvPr id="4" name="灯片编号占位符 3"/>
          <p:cNvSpPr>
            <a:spLocks noGrp="1"/>
          </p:cNvSpPr>
          <p:nvPr>
            <p:ph type="sldNum" sz="quarter" idx="10"/>
          </p:nvPr>
        </p:nvSpPr>
        <p:spPr/>
        <p:txBody>
          <a:bodyPr/>
          <a:lstStyle/>
          <a:p>
            <a:fld id="{A0962FA8-AA85-4053-8547-304384BC292A}" type="slidenum">
              <a:rPr lang="zh-CN" altLang="en-US" smtClean="0"/>
              <a:pPr/>
              <a:t>1</a:t>
            </a:fld>
            <a:endParaRPr lang="zh-CN" altLang="en-US"/>
          </a:p>
        </p:txBody>
      </p:sp>
    </p:spTree>
    <p:extLst>
      <p:ext uri="{BB962C8B-B14F-4D97-AF65-F5344CB8AC3E}">
        <p14:creationId xmlns:p14="http://schemas.microsoft.com/office/powerpoint/2010/main" val="194517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32401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98524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60800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88441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48163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51023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05123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pPr>
                <a:defRPr/>
              </a:pPr>
              <a:t>‹#›</a:t>
            </a:fld>
            <a:endParaRPr lang="en-US" altLang="zh-CN"/>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269400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solidFill>
                  <a:srgbClr val="000000"/>
                </a:solidFill>
              </a:rPr>
              <a:pPr>
                <a:defRPr/>
              </a:pPr>
              <a:t>‹#›</a:t>
            </a:fld>
            <a:endParaRPr lang="en-US" altLang="zh-CN">
              <a:solidFill>
                <a:srgbClr val="000000"/>
              </a:solidFill>
            </a:endParaRPr>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4238985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vl1pPr>
          </a:lstStyle>
          <a:p>
            <a:r>
              <a:rPr lang="zh-CN" altLang="en-US" sz="2000" dirty="0"/>
              <a:t>内容标题区域</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A439F1-587F-4B46-AE4C-D82BC2C352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0852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946528B-B9B9-4E68-8952-1F42D213A426}" type="slidenum">
              <a:rPr lang="en-US" altLang="zh-CN">
                <a:solidFill>
                  <a:srgbClr val="000000"/>
                </a:solidFill>
              </a:rPr>
              <a:pPr>
                <a:defRPr/>
              </a:pPr>
              <a:t>‹#›</a:t>
            </a:fld>
            <a:endParaRPr lang="en-US" altLang="zh-CN">
              <a:solidFill>
                <a:srgbClr val="000000"/>
              </a:solidFill>
            </a:endParaRPr>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extLst>
      <p:ext uri="{BB962C8B-B14F-4D97-AF65-F5344CB8AC3E}">
        <p14:creationId xmlns:p14="http://schemas.microsoft.com/office/powerpoint/2010/main" val="3693918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solidFill>
                  <a:srgbClr val="000000"/>
                </a:solidFill>
              </a:rPr>
              <a:pPr>
                <a:defRPr/>
              </a:pPr>
              <a:t>‹#›</a:t>
            </a:fld>
            <a:endParaRPr lang="en-US" altLang="zh-CN">
              <a:solidFill>
                <a:srgbClr val="000000"/>
              </a:solidFill>
            </a:endParaRPr>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1028480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vl1pPr>
          </a:lstStyle>
          <a:p>
            <a:r>
              <a:rPr lang="zh-CN" altLang="en-US" sz="2000" dirty="0"/>
              <a:t>内容标题区域</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A439F1-587F-4B46-AE4C-D82BC2C352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03899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946528B-B9B9-4E68-8952-1F42D213A426}" type="slidenum">
              <a:rPr lang="en-US" altLang="zh-CN">
                <a:solidFill>
                  <a:srgbClr val="000000"/>
                </a:solidFill>
              </a:rPr>
              <a:pPr>
                <a:defRPr/>
              </a:pPr>
              <a:t>‹#›</a:t>
            </a:fld>
            <a:endParaRPr lang="en-US" altLang="zh-CN">
              <a:solidFill>
                <a:srgbClr val="000000"/>
              </a:solidFill>
            </a:endParaRPr>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extLst>
      <p:ext uri="{BB962C8B-B14F-4D97-AF65-F5344CB8AC3E}">
        <p14:creationId xmlns:p14="http://schemas.microsoft.com/office/powerpoint/2010/main" val="224579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33253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73821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9598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42883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75934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78747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9624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90459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217598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CD98D576-A93E-4A83-AEFD-5B9ECC0776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19763612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CD98D576-A93E-4A83-AEFD-5B9ECC0776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642538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abs/1802.05799" TargetMode="External"/><Relationship Id="rId2" Type="http://schemas.openxmlformats.org/officeDocument/2006/relationships/hyperlink" Target="https://www.slideshare.net/AlexanderSergeev4/horovod-distributed-tensorflow-made-easy" TargetMode="External"/><Relationship Id="rId1" Type="http://schemas.openxmlformats.org/officeDocument/2006/relationships/slideLayout" Target="../slideLayouts/slideLayout17.xml"/><Relationship Id="rId4" Type="http://schemas.openxmlformats.org/officeDocument/2006/relationships/hyperlink" Target="https://andrew.gibiansky.com/blog/machine-learning/baidu-allredu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4862" y="1194846"/>
            <a:ext cx="6665171" cy="1470025"/>
          </a:xfrm>
        </p:spPr>
        <p:txBody>
          <a:bodyPr>
            <a:noAutofit/>
          </a:bodyPr>
          <a:lstStyle/>
          <a:p>
            <a:pPr algn="ctr">
              <a:lnSpc>
                <a:spcPct val="150000"/>
              </a:lnSpc>
            </a:pPr>
            <a:r>
              <a:rPr lang="zh-CN" altLang="en-US" sz="2800" dirty="0">
                <a:latin typeface="等线" panose="02010600030101010101" pitchFamily="2" charset="-122"/>
                <a:ea typeface="等线" panose="02010600030101010101" pitchFamily="2" charset="-122"/>
                <a:cs typeface="Times New Roman" panose="02020603050405020304" pitchFamily="18" charset="0"/>
              </a:rPr>
              <a:t>调研：</a:t>
            </a:r>
            <a:r>
              <a:rPr lang="en-US" altLang="zh-CN" sz="2800" dirty="0">
                <a:latin typeface="等线" panose="02010600030101010101" pitchFamily="2" charset="-122"/>
                <a:ea typeface="等线" panose="02010600030101010101" pitchFamily="2" charset="-122"/>
                <a:cs typeface="Times New Roman" panose="02020603050405020304" pitchFamily="18" charset="0"/>
              </a:rPr>
              <a:t>Horovod</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一个通用的分布式机器学习通信框架</a:t>
            </a:r>
            <a:endParaRPr lang="zh-CN" altLang="en-US" sz="2000" dirty="0">
              <a:latin typeface="等线" panose="02010600030101010101" pitchFamily="2" charset="-122"/>
              <a:ea typeface="等线" panose="02010600030101010101" pitchFamily="2" charset="-122"/>
            </a:endParaRPr>
          </a:p>
        </p:txBody>
      </p:sp>
      <p:sp>
        <p:nvSpPr>
          <p:cNvPr id="3" name="TextBox 6"/>
          <p:cNvSpPr txBox="1">
            <a:spLocks noChangeArrowheads="1"/>
          </p:cNvSpPr>
          <p:nvPr/>
        </p:nvSpPr>
        <p:spPr bwMode="auto">
          <a:xfrm>
            <a:off x="4789560" y="5540291"/>
            <a:ext cx="3834245" cy="737959"/>
          </a:xfrm>
          <a:prstGeom prst="rect">
            <a:avLst/>
          </a:prstGeom>
          <a:noFill/>
          <a:ln w="9525">
            <a:noFill/>
            <a:miter lim="800000"/>
            <a:headEnd/>
            <a:tailEnd/>
          </a:ln>
        </p:spPr>
        <p:txBody>
          <a:bodyPr wrap="square">
            <a:spAutoFit/>
          </a:bodyPr>
          <a:lstStyle/>
          <a:p>
            <a:pPr algn="r"/>
            <a:r>
              <a:rPr lang="zh-CN" altLang="en-US" sz="2000" dirty="0">
                <a:latin typeface="等线" panose="02010600030101010101" pitchFamily="2" charset="-122"/>
                <a:ea typeface="等线" panose="02010600030101010101" pitchFamily="2" charset="-122"/>
              </a:rPr>
              <a:t>刘之兵</a:t>
            </a:r>
            <a:endParaRPr lang="en-US" altLang="zh-CN" sz="2000" dirty="0">
              <a:latin typeface="等线" panose="02010600030101010101" pitchFamily="2" charset="-122"/>
              <a:ea typeface="等线" panose="02010600030101010101" pitchFamily="2" charset="-122"/>
            </a:endParaRPr>
          </a:p>
          <a:p>
            <a:pPr algn="r">
              <a:lnSpc>
                <a:spcPts val="2800"/>
              </a:lnSpc>
            </a:pPr>
            <a:r>
              <a:rPr lang="en-US" altLang="zh-CN" sz="2000" dirty="0">
                <a:latin typeface="等线" panose="02010600030101010101" pitchFamily="2" charset="-122"/>
                <a:ea typeface="等线" panose="02010600030101010101" pitchFamily="2" charset="-122"/>
              </a:rPr>
              <a:t>2020</a:t>
            </a:r>
            <a:r>
              <a:rPr lang="zh-CN" altLang="en-US" sz="2000" dirty="0">
                <a:latin typeface="等线" panose="02010600030101010101" pitchFamily="2" charset="-122"/>
                <a:ea typeface="等线" panose="02010600030101010101" pitchFamily="2" charset="-122"/>
              </a:rPr>
              <a:t>年</a:t>
            </a:r>
            <a:r>
              <a:rPr lang="en-US" altLang="zh-CN" sz="2000" dirty="0">
                <a:latin typeface="等线" panose="02010600030101010101" pitchFamily="2" charset="-122"/>
                <a:ea typeface="等线" panose="02010600030101010101" pitchFamily="2" charset="-122"/>
              </a:rPr>
              <a:t>7</a:t>
            </a:r>
            <a:r>
              <a:rPr lang="zh-CN" altLang="en-US" sz="2000" dirty="0">
                <a:latin typeface="等线" panose="02010600030101010101" pitchFamily="2" charset="-122"/>
                <a:ea typeface="等线" panose="02010600030101010101" pitchFamily="2" charset="-122"/>
              </a:rPr>
              <a:t>月</a:t>
            </a: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日</a:t>
            </a:r>
          </a:p>
        </p:txBody>
      </p:sp>
      <p:sp>
        <p:nvSpPr>
          <p:cNvPr id="5" name="灯片编号占位符 4">
            <a:extLst>
              <a:ext uri="{FF2B5EF4-FFF2-40B4-BE49-F238E27FC236}">
                <a16:creationId xmlns:a16="http://schemas.microsoft.com/office/drawing/2014/main" id="{569F04C5-5A6A-46A5-AC74-9CAC4782A438}"/>
              </a:ext>
            </a:extLst>
          </p:cNvPr>
          <p:cNvSpPr>
            <a:spLocks noGrp="1"/>
          </p:cNvSpPr>
          <p:nvPr>
            <p:ph type="sldNum" sz="quarter" idx="12"/>
          </p:nvPr>
        </p:nvSpPr>
        <p:spPr/>
        <p:txBody>
          <a:bodyPr/>
          <a:lstStyle/>
          <a:p>
            <a:pPr>
              <a:defRPr/>
            </a:pPr>
            <a:fld id="{039503BF-C29D-4C80-9971-704DEB9EB5A2}" type="slidenum">
              <a:rPr lang="en-US" altLang="zh-CN" smtClean="0"/>
              <a:pPr>
                <a:defRPr/>
              </a:pPr>
              <a:t>1</a:t>
            </a:fld>
            <a:endParaRPr lang="en-US" altLang="zh-CN"/>
          </a:p>
        </p:txBody>
      </p:sp>
    </p:spTree>
    <p:extLst>
      <p:ext uri="{BB962C8B-B14F-4D97-AF65-F5344CB8AC3E}">
        <p14:creationId xmlns:p14="http://schemas.microsoft.com/office/powerpoint/2010/main" val="81411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动机和思路</a:t>
            </a:r>
            <a:endParaRPr lang="en-US" altLang="zh-CN" sz="2400"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其它对它的改进</a:t>
            </a: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C6E04BE2-F848-4396-B2D1-D981B5E7A8DF}"/>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10</a:t>
            </a:fld>
            <a:endParaRPr lang="en-US" altLang="zh-CN">
              <a:solidFill>
                <a:srgbClr val="000000"/>
              </a:solidFill>
            </a:endParaRPr>
          </a:p>
        </p:txBody>
      </p:sp>
    </p:spTree>
    <p:extLst>
      <p:ext uri="{BB962C8B-B14F-4D97-AF65-F5344CB8AC3E}">
        <p14:creationId xmlns:p14="http://schemas.microsoft.com/office/powerpoint/2010/main" val="223021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百度在分布式机器学习方面做的工作</a:t>
            </a:r>
          </a:p>
          <a:p>
            <a:pPr lvl="1">
              <a:lnSpc>
                <a:spcPct val="150000"/>
              </a:lnSpc>
            </a:pPr>
            <a:r>
              <a:rPr lang="en-US" altLang="zh-CN" sz="1600" dirty="0" err="1">
                <a:latin typeface="等线" panose="02010600030101010101" pitchFamily="2" charset="-122"/>
                <a:ea typeface="等线" panose="02010600030101010101" pitchFamily="2" charset="-122"/>
              </a:rPr>
              <a:t>AllReduce</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通信模式</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节点逻辑上按环结构连接</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每个节点的数据分成多个字段</a:t>
            </a:r>
            <a:endParaRPr lang="en-US" altLang="zh-CN" sz="1600" dirty="0">
              <a:latin typeface="等线" panose="02010600030101010101" pitchFamily="2" charset="-122"/>
              <a:ea typeface="等线" panose="02010600030101010101" pitchFamily="2" charset="-122"/>
            </a:endParaRPr>
          </a:p>
          <a:p>
            <a:pPr lvl="1">
              <a:lnSpc>
                <a:spcPct val="150000"/>
              </a:lnSpc>
            </a:pPr>
            <a:endParaRPr lang="en-US" altLang="zh-CN" sz="1600" dirty="0">
              <a:latin typeface="等线" panose="02010600030101010101" pitchFamily="2" charset="-122"/>
              <a:ea typeface="等线" panose="02010600030101010101" pitchFamily="2" charset="-122"/>
            </a:endParaRPr>
          </a:p>
        </p:txBody>
      </p:sp>
      <p:pic>
        <p:nvPicPr>
          <p:cNvPr id="1026" name="Picture 2" descr="GPUs arranged in a logical ring">
            <a:extLst>
              <a:ext uri="{FF2B5EF4-FFF2-40B4-BE49-F238E27FC236}">
                <a16:creationId xmlns:a16="http://schemas.microsoft.com/office/drawing/2014/main" id="{D32E5A15-FB6F-47CD-A339-2F513A7A4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70" y="3347457"/>
            <a:ext cx="3526637" cy="2778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titioning of an array into N chunks">
            <a:extLst>
              <a:ext uri="{FF2B5EF4-FFF2-40B4-BE49-F238E27FC236}">
                <a16:creationId xmlns:a16="http://schemas.microsoft.com/office/drawing/2014/main" id="{19022B28-0529-4056-BB2D-7854FC1B7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837" y="3347457"/>
            <a:ext cx="4633033" cy="277870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4057736-C3B3-4E56-ABAB-03219811A27D}"/>
              </a:ext>
            </a:extLst>
          </p:cNvPr>
          <p:cNvSpPr txBox="1"/>
          <p:nvPr/>
        </p:nvSpPr>
        <p:spPr>
          <a:xfrm>
            <a:off x="251670" y="6434914"/>
            <a:ext cx="4221027" cy="276999"/>
          </a:xfrm>
          <a:prstGeom prst="rect">
            <a:avLst/>
          </a:prstGeom>
          <a:noFill/>
        </p:spPr>
        <p:txBody>
          <a:bodyPr wrap="none" rtlCol="0">
            <a:spAutoFit/>
          </a:bodyPr>
          <a:lstStyle/>
          <a:p>
            <a:r>
              <a:rPr lang="zh-CN" altLang="en-US" sz="1200" dirty="0">
                <a:latin typeface="等线" panose="02010600030101010101" pitchFamily="2" charset="-122"/>
                <a:ea typeface="等线" panose="02010600030101010101" pitchFamily="2" charset="-122"/>
              </a:rPr>
              <a:t>* 本页幻灯片图片来自百度技术人员 </a:t>
            </a:r>
            <a:r>
              <a:rPr lang="en-US" altLang="zh-CN" sz="1200" dirty="0">
                <a:latin typeface="等线" panose="02010600030101010101" pitchFamily="2" charset="-122"/>
                <a:ea typeface="等线" panose="02010600030101010101" pitchFamily="2" charset="-122"/>
              </a:rPr>
              <a:t>Andrew </a:t>
            </a:r>
            <a:r>
              <a:rPr lang="en-US" altLang="zh-CN" sz="1200" dirty="0" err="1">
                <a:latin typeface="等线" panose="02010600030101010101" pitchFamily="2" charset="-122"/>
                <a:ea typeface="等线" panose="02010600030101010101" pitchFamily="2" charset="-122"/>
              </a:rPr>
              <a:t>Gibiansky</a:t>
            </a:r>
            <a:r>
              <a:rPr lang="en-US" altLang="zh-CN" sz="1200" dirty="0">
                <a:latin typeface="等线" panose="02010600030101010101" pitchFamily="2" charset="-122"/>
                <a:ea typeface="等线" panose="02010600030101010101" pitchFamily="2" charset="-122"/>
              </a:rPr>
              <a:t> </a:t>
            </a:r>
            <a:r>
              <a:rPr lang="zh-CN" altLang="en-US" sz="1200" dirty="0">
                <a:latin typeface="等线" panose="02010600030101010101" pitchFamily="2" charset="-122"/>
                <a:ea typeface="等线" panose="02010600030101010101" pitchFamily="2" charset="-122"/>
              </a:rPr>
              <a:t>博客</a:t>
            </a:r>
          </a:p>
        </p:txBody>
      </p:sp>
      <p:sp>
        <p:nvSpPr>
          <p:cNvPr id="4" name="灯片编号占位符 3">
            <a:extLst>
              <a:ext uri="{FF2B5EF4-FFF2-40B4-BE49-F238E27FC236}">
                <a16:creationId xmlns:a16="http://schemas.microsoft.com/office/drawing/2014/main" id="{A184C626-9A29-46A9-9EFA-A8305B1D1DC0}"/>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11</a:t>
            </a:fld>
            <a:endParaRPr lang="en-US" altLang="zh-CN">
              <a:solidFill>
                <a:srgbClr val="000000"/>
              </a:solidFill>
            </a:endParaRPr>
          </a:p>
        </p:txBody>
      </p:sp>
    </p:spTree>
    <p:extLst>
      <p:ext uri="{BB962C8B-B14F-4D97-AF65-F5344CB8AC3E}">
        <p14:creationId xmlns:p14="http://schemas.microsoft.com/office/powerpoint/2010/main" val="347735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百度在分布式机器学习方面做的工作</a:t>
            </a:r>
          </a:p>
          <a:p>
            <a:pPr lvl="1">
              <a:lnSpc>
                <a:spcPct val="150000"/>
              </a:lnSpc>
            </a:pPr>
            <a:r>
              <a:rPr lang="zh-CN" altLang="en-US" sz="1600" dirty="0">
                <a:latin typeface="等线" panose="02010600030101010101" pitchFamily="2" charset="-122"/>
                <a:ea typeface="等线" panose="02010600030101010101" pitchFamily="2" charset="-122"/>
              </a:rPr>
              <a:t>两步：</a:t>
            </a:r>
            <a:r>
              <a:rPr lang="en-US" altLang="zh-CN" sz="1600" dirty="0">
                <a:latin typeface="等线" panose="02010600030101010101" pitchFamily="2" charset="-122"/>
                <a:ea typeface="等线" panose="02010600030101010101" pitchFamily="2" charset="-122"/>
              </a:rPr>
              <a:t>Scatter-Reduce </a:t>
            </a:r>
            <a:r>
              <a:rPr lang="zh-CN" altLang="en-US" sz="1600" dirty="0">
                <a:latin typeface="等线" panose="02010600030101010101" pitchFamily="2" charset="-122"/>
                <a:ea typeface="等线" panose="02010600030101010101" pitchFamily="2" charset="-122"/>
              </a:rPr>
              <a:t>和 </a:t>
            </a:r>
            <a:r>
              <a:rPr lang="en-US" altLang="zh-CN" sz="1600" dirty="0" err="1">
                <a:latin typeface="等线" panose="02010600030101010101" pitchFamily="2" charset="-122"/>
                <a:ea typeface="等线" panose="02010600030101010101" pitchFamily="2" charset="-122"/>
              </a:rPr>
              <a:t>Allgather</a:t>
            </a:r>
            <a:endParaRPr lang="en-US" altLang="zh-CN" sz="1600" dirty="0">
              <a:latin typeface="等线" panose="02010600030101010101" pitchFamily="2" charset="-122"/>
              <a:ea typeface="等线" panose="02010600030101010101" pitchFamily="2" charset="-122"/>
            </a:endParaRPr>
          </a:p>
        </p:txBody>
      </p:sp>
      <p:graphicFrame>
        <p:nvGraphicFramePr>
          <p:cNvPr id="4" name="对象 3">
            <a:hlinkClick r:id="" action="ppaction://ole?verb=0"/>
            <a:extLst>
              <a:ext uri="{FF2B5EF4-FFF2-40B4-BE49-F238E27FC236}">
                <a16:creationId xmlns:a16="http://schemas.microsoft.com/office/drawing/2014/main" id="{1332DA12-C354-43DA-B2C8-CFC786C5DFFC}"/>
              </a:ext>
            </a:extLst>
          </p:cNvPr>
          <p:cNvGraphicFramePr>
            <a:graphicFrameLocks noChangeAspect="1"/>
          </p:cNvGraphicFramePr>
          <p:nvPr>
            <p:extLst>
              <p:ext uri="{D42A27DB-BD31-4B8C-83A1-F6EECF244321}">
                <p14:modId xmlns:p14="http://schemas.microsoft.com/office/powerpoint/2010/main" val="535543476"/>
              </p:ext>
            </p:extLst>
          </p:nvPr>
        </p:nvGraphicFramePr>
        <p:xfrm>
          <a:off x="1927225" y="2490788"/>
          <a:ext cx="5187950" cy="3895725"/>
        </p:xfrm>
        <a:graphic>
          <a:graphicData uri="http://schemas.openxmlformats.org/presentationml/2006/ole">
            <mc:AlternateContent xmlns:mc="http://schemas.openxmlformats.org/markup-compatibility/2006">
              <mc:Choice xmlns:v="urn:schemas-microsoft-com:vml" Requires="v">
                <p:oleObj spid="_x0000_s2092" name="Presentation" r:id="rId3" imgW="3081830" imgH="2312003" progId="PowerPoint.Show.12">
                  <p:embed/>
                </p:oleObj>
              </mc:Choice>
              <mc:Fallback>
                <p:oleObj name="Presentation" r:id="rId3" imgW="3081830" imgH="2312003" progId="PowerPoint.Show.12">
                  <p:embed/>
                  <p:pic>
                    <p:nvPicPr>
                      <p:cNvPr id="0" name=""/>
                      <p:cNvPicPr/>
                      <p:nvPr/>
                    </p:nvPicPr>
                    <p:blipFill>
                      <a:blip r:embed="rId4"/>
                      <a:stretch>
                        <a:fillRect/>
                      </a:stretch>
                    </p:blipFill>
                    <p:spPr>
                      <a:xfrm>
                        <a:off x="1927225" y="2490788"/>
                        <a:ext cx="5187950" cy="3895725"/>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86E5CE41-FE4D-4F66-B579-84B12669674B}"/>
              </a:ext>
            </a:extLst>
          </p:cNvPr>
          <p:cNvSpPr txBox="1"/>
          <p:nvPr/>
        </p:nvSpPr>
        <p:spPr>
          <a:xfrm>
            <a:off x="251670" y="6434914"/>
            <a:ext cx="4221027" cy="276999"/>
          </a:xfrm>
          <a:prstGeom prst="rect">
            <a:avLst/>
          </a:prstGeom>
          <a:noFill/>
        </p:spPr>
        <p:txBody>
          <a:bodyPr wrap="none" rtlCol="0">
            <a:spAutoFit/>
          </a:bodyPr>
          <a:lstStyle/>
          <a:p>
            <a:r>
              <a:rPr lang="zh-CN" altLang="en-US" sz="1200" dirty="0">
                <a:latin typeface="等线" panose="02010600030101010101" pitchFamily="2" charset="-122"/>
                <a:ea typeface="等线" panose="02010600030101010101" pitchFamily="2" charset="-122"/>
              </a:rPr>
              <a:t>* 本页幻灯片图片来自百度技术人员 </a:t>
            </a:r>
            <a:r>
              <a:rPr lang="en-US" altLang="zh-CN" sz="1200" dirty="0">
                <a:latin typeface="等线" panose="02010600030101010101" pitchFamily="2" charset="-122"/>
                <a:ea typeface="等线" panose="02010600030101010101" pitchFamily="2" charset="-122"/>
              </a:rPr>
              <a:t>Andrew </a:t>
            </a:r>
            <a:r>
              <a:rPr lang="en-US" altLang="zh-CN" sz="1200" dirty="0" err="1">
                <a:latin typeface="等线" panose="02010600030101010101" pitchFamily="2" charset="-122"/>
                <a:ea typeface="等线" panose="02010600030101010101" pitchFamily="2" charset="-122"/>
              </a:rPr>
              <a:t>Gibiansky</a:t>
            </a:r>
            <a:r>
              <a:rPr lang="en-US" altLang="zh-CN" sz="1200" dirty="0">
                <a:latin typeface="等线" panose="02010600030101010101" pitchFamily="2" charset="-122"/>
                <a:ea typeface="等线" panose="02010600030101010101" pitchFamily="2" charset="-122"/>
              </a:rPr>
              <a:t> </a:t>
            </a:r>
            <a:r>
              <a:rPr lang="zh-CN" altLang="en-US" sz="1200" dirty="0">
                <a:latin typeface="等线" panose="02010600030101010101" pitchFamily="2" charset="-122"/>
                <a:ea typeface="等线" panose="02010600030101010101" pitchFamily="2" charset="-122"/>
              </a:rPr>
              <a:t>博客</a:t>
            </a:r>
          </a:p>
        </p:txBody>
      </p:sp>
      <p:sp>
        <p:nvSpPr>
          <p:cNvPr id="5" name="灯片编号占位符 4">
            <a:extLst>
              <a:ext uri="{FF2B5EF4-FFF2-40B4-BE49-F238E27FC236}">
                <a16:creationId xmlns:a16="http://schemas.microsoft.com/office/drawing/2014/main" id="{3899AA5A-C3F0-44E2-B0D4-77B38E4D9EBE}"/>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12</a:t>
            </a:fld>
            <a:endParaRPr lang="en-US" altLang="zh-CN">
              <a:solidFill>
                <a:srgbClr val="000000"/>
              </a:solidFill>
            </a:endParaRPr>
          </a:p>
        </p:txBody>
      </p:sp>
    </p:spTree>
    <p:extLst>
      <p:ext uri="{BB962C8B-B14F-4D97-AF65-F5344CB8AC3E}">
        <p14:creationId xmlns:p14="http://schemas.microsoft.com/office/powerpoint/2010/main" val="224395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百度在分布式机器学习方面做的工作</a:t>
                </a:r>
              </a:p>
              <a:p>
                <a:pPr lvl="1">
                  <a:lnSpc>
                    <a:spcPct val="150000"/>
                  </a:lnSpc>
                </a:pPr>
                <a:r>
                  <a:rPr lang="zh-CN" altLang="en-US" sz="1600" dirty="0">
                    <a:latin typeface="等线" panose="02010600030101010101" pitchFamily="2" charset="-122"/>
                    <a:ea typeface="等线" panose="02010600030101010101" pitchFamily="2" charset="-122"/>
                  </a:rPr>
                  <a:t>通信开销</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200" dirty="0">
                    <a:latin typeface="等线" panose="02010600030101010101" pitchFamily="2" charset="-122"/>
                    <a:ea typeface="等线" panose="02010600030101010101" pitchFamily="2" charset="-122"/>
                  </a:rPr>
                  <a:t>对 </a:t>
                </a:r>
                <a:r>
                  <a:rPr lang="en-US" altLang="zh-CN" sz="1200" dirty="0">
                    <a:latin typeface="等线" panose="02010600030101010101" pitchFamily="2" charset="-122"/>
                    <a:ea typeface="等线" panose="02010600030101010101" pitchFamily="2" charset="-122"/>
                  </a:rPr>
                  <a:t>N </a:t>
                </a:r>
                <a:r>
                  <a:rPr lang="zh-CN" altLang="en-US" sz="1200" dirty="0">
                    <a:latin typeface="等线" panose="02010600030101010101" pitchFamily="2" charset="-122"/>
                    <a:ea typeface="等线" panose="02010600030101010101" pitchFamily="2" charset="-122"/>
                  </a:rPr>
                  <a:t>个节点之间的通信，每个节点需要发送的总消息大小为 </a:t>
                </a:r>
                <a:r>
                  <a:rPr lang="en-US" altLang="zh-CN" sz="1200" dirty="0">
                    <a:latin typeface="等线" panose="02010600030101010101" pitchFamily="2" charset="-122"/>
                    <a:ea typeface="等线" panose="02010600030101010101" pitchFamily="2" charset="-122"/>
                  </a:rPr>
                  <a:t>K</a:t>
                </a:r>
              </a:p>
              <a:p>
                <a:pPr lvl="2">
                  <a:lnSpc>
                    <a:spcPct val="150000"/>
                  </a:lnSpc>
                </a:pPr>
                <a:r>
                  <a:rPr lang="en-US" altLang="zh-CN" sz="1200" dirty="0">
                    <a:latin typeface="等线" panose="02010600030101010101" pitchFamily="2" charset="-122"/>
                    <a:ea typeface="等线" panose="02010600030101010101" pitchFamily="2" charset="-122"/>
                  </a:rPr>
                  <a:t>Scatter-reduce </a:t>
                </a:r>
                <a:r>
                  <a:rPr lang="zh-CN" altLang="en-US" sz="1200" dirty="0">
                    <a:latin typeface="等线" panose="02010600030101010101" pitchFamily="2" charset="-122"/>
                    <a:ea typeface="等线" panose="02010600030101010101" pitchFamily="2" charset="-122"/>
                  </a:rPr>
                  <a:t>阶段，每个节点发送并接收 </a:t>
                </a:r>
                <a:r>
                  <a:rPr lang="en-US" altLang="zh-CN" sz="1200" dirty="0">
                    <a:latin typeface="等线" panose="02010600030101010101" pitchFamily="2" charset="-122"/>
                    <a:ea typeface="等线" panose="02010600030101010101" pitchFamily="2" charset="-122"/>
                  </a:rPr>
                  <a:t>N-1 </a:t>
                </a:r>
                <a:r>
                  <a:rPr lang="zh-CN" altLang="en-US" sz="1200" dirty="0">
                    <a:latin typeface="等线" panose="02010600030101010101" pitchFamily="2" charset="-122"/>
                    <a:ea typeface="等线" panose="02010600030101010101" pitchFamily="2" charset="-122"/>
                  </a:rPr>
                  <a:t>次消息</a:t>
                </a:r>
                <a:endParaRPr lang="en-US" altLang="zh-CN" sz="1200" dirty="0">
                  <a:latin typeface="等线" panose="02010600030101010101" pitchFamily="2" charset="-122"/>
                  <a:ea typeface="等线" panose="02010600030101010101" pitchFamily="2" charset="-122"/>
                </a:endParaRPr>
              </a:p>
              <a:p>
                <a:pPr lvl="2">
                  <a:lnSpc>
                    <a:spcPct val="150000"/>
                  </a:lnSpc>
                </a:pPr>
                <a:r>
                  <a:rPr lang="en-US" altLang="zh-CN" sz="1200" dirty="0" err="1">
                    <a:latin typeface="等线" panose="02010600030101010101" pitchFamily="2" charset="-122"/>
                    <a:ea typeface="等线" panose="02010600030101010101" pitchFamily="2" charset="-122"/>
                  </a:rPr>
                  <a:t>Allgather</a:t>
                </a:r>
                <a:r>
                  <a:rPr lang="en-US" altLang="zh-CN" sz="1200" dirty="0">
                    <a:latin typeface="等线" panose="02010600030101010101" pitchFamily="2" charset="-122"/>
                    <a:ea typeface="等线" panose="02010600030101010101" pitchFamily="2" charset="-122"/>
                  </a:rPr>
                  <a:t> </a:t>
                </a:r>
                <a:r>
                  <a:rPr lang="zh-CN" altLang="en-US" sz="1200" dirty="0">
                    <a:latin typeface="等线" panose="02010600030101010101" pitchFamily="2" charset="-122"/>
                    <a:ea typeface="等线" panose="02010600030101010101" pitchFamily="2" charset="-122"/>
                  </a:rPr>
                  <a:t>阶段，每个节点发送并接受 </a:t>
                </a:r>
                <a:r>
                  <a:rPr lang="en-US" altLang="zh-CN" sz="1200" dirty="0">
                    <a:latin typeface="等线" panose="02010600030101010101" pitchFamily="2" charset="-122"/>
                    <a:ea typeface="等线" panose="02010600030101010101" pitchFamily="2" charset="-122"/>
                  </a:rPr>
                  <a:t>N-1 </a:t>
                </a:r>
                <a:r>
                  <a:rPr lang="zh-CN" altLang="en-US" sz="1200" dirty="0">
                    <a:latin typeface="等线" panose="02010600030101010101" pitchFamily="2" charset="-122"/>
                    <a:ea typeface="等线" panose="02010600030101010101" pitchFamily="2" charset="-122"/>
                  </a:rPr>
                  <a:t>次消息</a:t>
                </a:r>
                <a:endParaRPr lang="en-US" altLang="zh-CN" sz="1200" dirty="0">
                  <a:latin typeface="等线" panose="02010600030101010101" pitchFamily="2" charset="-122"/>
                  <a:ea typeface="等线" panose="02010600030101010101" pitchFamily="2" charset="-122"/>
                </a:endParaRPr>
              </a:p>
              <a:p>
                <a:pPr lvl="2">
                  <a:lnSpc>
                    <a:spcPct val="150000"/>
                  </a:lnSpc>
                </a:pPr>
                <a:r>
                  <a:rPr lang="zh-CN" altLang="en-US" sz="1200" dirty="0">
                    <a:latin typeface="等线" panose="02010600030101010101" pitchFamily="2" charset="-122"/>
                    <a:ea typeface="等线" panose="02010600030101010101" pitchFamily="2" charset="-122"/>
                  </a:rPr>
                  <a:t>对每个节点来说，总通信量为 </a:t>
                </a:r>
                <a14:m>
                  <m:oMath xmlns:m="http://schemas.openxmlformats.org/officeDocument/2006/math">
                    <m:r>
                      <a:rPr lang="en-US" altLang="zh-CN" sz="1200" i="1" dirty="0">
                        <a:latin typeface="Cambria Math" panose="02040503050406030204" pitchFamily="18" charset="0"/>
                        <a:ea typeface="等线" panose="02010600030101010101" pitchFamily="2" charset="-122"/>
                      </a:rPr>
                      <m:t>2</m:t>
                    </m:r>
                    <m:r>
                      <a:rPr lang="en-US" altLang="zh-CN" sz="1200" dirty="0">
                        <a:latin typeface="Cambria Math" panose="02040503050406030204" pitchFamily="18" charset="0"/>
                        <a:ea typeface="等线" panose="02010600030101010101" pitchFamily="2" charset="-122"/>
                      </a:rPr>
                      <m:t>(</m:t>
                    </m:r>
                    <m:r>
                      <m:rPr>
                        <m:sty m:val="p"/>
                      </m:rPr>
                      <a:rPr lang="en-US" altLang="zh-CN" sz="1200" dirty="0">
                        <a:latin typeface="Cambria Math" panose="02040503050406030204" pitchFamily="18" charset="0"/>
                        <a:ea typeface="等线" panose="02010600030101010101" pitchFamily="2" charset="-122"/>
                      </a:rPr>
                      <m:t>N</m:t>
                    </m:r>
                    <m:r>
                      <a:rPr lang="en-US" altLang="zh-CN" sz="1200" dirty="0">
                        <a:latin typeface="Cambria Math" panose="02040503050406030204" pitchFamily="18" charset="0"/>
                        <a:ea typeface="等线" panose="02010600030101010101" pitchFamily="2" charset="-122"/>
                      </a:rPr>
                      <m:t>−1)</m:t>
                    </m:r>
                    <m:f>
                      <m:fPr>
                        <m:ctrlPr>
                          <a:rPr lang="en-US" altLang="zh-CN" sz="1200" i="1" dirty="0">
                            <a:latin typeface="Cambria Math" panose="02040503050406030204" pitchFamily="18" charset="0"/>
                            <a:ea typeface="等线" panose="02010600030101010101" pitchFamily="2" charset="-122"/>
                          </a:rPr>
                        </m:ctrlPr>
                      </m:fPr>
                      <m:num>
                        <m:r>
                          <a:rPr lang="en-US" altLang="zh-CN" sz="1200" i="1" dirty="0">
                            <a:latin typeface="Cambria Math" panose="02040503050406030204" pitchFamily="18" charset="0"/>
                            <a:ea typeface="等线" panose="02010600030101010101" pitchFamily="2" charset="-122"/>
                          </a:rPr>
                          <m:t>𝐾</m:t>
                        </m:r>
                      </m:num>
                      <m:den>
                        <m:r>
                          <a:rPr lang="en-US" altLang="zh-CN" sz="1200" i="1" dirty="0">
                            <a:latin typeface="Cambria Math" panose="02040503050406030204" pitchFamily="18" charset="0"/>
                            <a:ea typeface="等线" panose="02010600030101010101" pitchFamily="2" charset="-122"/>
                          </a:rPr>
                          <m:t>𝑁</m:t>
                        </m:r>
                      </m:den>
                    </m:f>
                  </m:oMath>
                </a14:m>
                <a:endParaRPr lang="en-US" altLang="zh-CN" sz="1200" dirty="0">
                  <a:latin typeface="等线" panose="02010600030101010101" pitchFamily="2" charset="-122"/>
                  <a:ea typeface="等线" panose="02010600030101010101" pitchFamily="2" charset="-122"/>
                </a:endParaRPr>
              </a:p>
              <a:p>
                <a:pPr lvl="2">
                  <a:lnSpc>
                    <a:spcPct val="150000"/>
                  </a:lnSpc>
                </a:pPr>
                <a:r>
                  <a:rPr lang="zh-CN" altLang="en-US" sz="1200" dirty="0">
                    <a:latin typeface="等线" panose="02010600030101010101" pitchFamily="2" charset="-122"/>
                    <a:ea typeface="等线" panose="02010600030101010101" pitchFamily="2" charset="-122"/>
                  </a:rPr>
                  <a:t>带宽最优</a:t>
                </a:r>
                <a:endParaRPr lang="en-US" altLang="zh-CN" sz="1200" dirty="0">
                  <a:latin typeface="等线" panose="02010600030101010101" pitchFamily="2" charset="-122"/>
                  <a:ea typeface="等线"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19"/>
                </a:stretch>
              </a:blipFill>
              <a:ln w="9525">
                <a:noFill/>
                <a:miter lim="800000"/>
                <a:headEnd/>
                <a:tailEnd/>
              </a:ln>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015A490-194B-44F3-B02B-5AA8A7865B02}"/>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13</a:t>
            </a:fld>
            <a:endParaRPr lang="en-US" altLang="zh-CN">
              <a:solidFill>
                <a:srgbClr val="000000"/>
              </a:solidFill>
            </a:endParaRPr>
          </a:p>
        </p:txBody>
      </p:sp>
    </p:spTree>
    <p:extLst>
      <p:ext uri="{BB962C8B-B14F-4D97-AF65-F5344CB8AC3E}">
        <p14:creationId xmlns:p14="http://schemas.microsoft.com/office/powerpoint/2010/main" val="354403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Horovod</a:t>
            </a:r>
            <a:r>
              <a:rPr lang="zh-CN" altLang="en-US" sz="2000" dirty="0">
                <a:latin typeface="等线" panose="02010600030101010101" pitchFamily="2" charset="-122"/>
                <a:ea typeface="等线" panose="02010600030101010101" pitchFamily="2" charset="-122"/>
              </a:rPr>
              <a:t> 对百度 </a:t>
            </a:r>
            <a:r>
              <a:rPr lang="en-US" altLang="zh-CN" sz="2000" dirty="0">
                <a:latin typeface="等线" panose="02010600030101010101" pitchFamily="2" charset="-122"/>
                <a:ea typeface="等线" panose="02010600030101010101" pitchFamily="2" charset="-122"/>
              </a:rPr>
              <a:t>ring-</a:t>
            </a:r>
            <a:r>
              <a:rPr lang="en-US" altLang="zh-CN" sz="2000" dirty="0" err="1">
                <a:latin typeface="等线" panose="02010600030101010101" pitchFamily="2" charset="-122"/>
                <a:ea typeface="等线" panose="02010600030101010101" pitchFamily="2" charset="-122"/>
              </a:rPr>
              <a:t>allreduce</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的改进</a:t>
            </a:r>
          </a:p>
          <a:p>
            <a:pPr lvl="1">
              <a:lnSpc>
                <a:spcPct val="150000"/>
              </a:lnSpc>
            </a:pPr>
            <a:r>
              <a:rPr lang="zh-CN" altLang="en-US" sz="1600" dirty="0">
                <a:latin typeface="等线" panose="02010600030101010101" pitchFamily="2" charset="-122"/>
                <a:ea typeface="等线" panose="02010600030101010101" pitchFamily="2" charset="-122"/>
              </a:rPr>
              <a:t>封装成一个独立的 </a:t>
            </a:r>
            <a:r>
              <a:rPr lang="en-US" altLang="zh-CN" sz="1600" dirty="0">
                <a:latin typeface="等线" panose="02010600030101010101" pitchFamily="2" charset="-122"/>
                <a:ea typeface="等线" panose="02010600030101010101" pitchFamily="2" charset="-122"/>
              </a:rPr>
              <a:t>python </a:t>
            </a:r>
            <a:r>
              <a:rPr lang="zh-CN" altLang="en-US" sz="1600" dirty="0">
                <a:latin typeface="等线" panose="02010600030101010101" pitchFamily="2" charset="-122"/>
                <a:ea typeface="等线" panose="02010600030101010101" pitchFamily="2" charset="-122"/>
              </a:rPr>
              <a:t>包，从而可以支持不同的 </a:t>
            </a:r>
            <a:r>
              <a:rPr lang="en-US" altLang="zh-CN" sz="1600" dirty="0" err="1">
                <a:latin typeface="等线" panose="02010600030101010101" pitchFamily="2" charset="-122"/>
                <a:ea typeface="等线" panose="02010600030101010101" pitchFamily="2" charset="-122"/>
              </a:rPr>
              <a:t>tensorflow</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版本（现已支持 </a:t>
            </a:r>
            <a:r>
              <a:rPr lang="en-US" altLang="zh-CN" sz="1600" dirty="0" err="1">
                <a:latin typeface="等线" panose="02010600030101010101" pitchFamily="2" charset="-122"/>
                <a:ea typeface="等线" panose="02010600030101010101" pitchFamily="2" charset="-122"/>
              </a:rPr>
              <a:t>PyTorch</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Keras</a:t>
            </a:r>
            <a:r>
              <a:rPr lang="zh-CN" altLang="en-US" sz="1600" dirty="0">
                <a:latin typeface="等线" panose="02010600030101010101" pitchFamily="2" charset="-122"/>
                <a:ea typeface="等线" panose="02010600030101010101" pitchFamily="2" charset="-122"/>
              </a:rPr>
              <a:t>、</a:t>
            </a:r>
            <a:r>
              <a:rPr lang="en-US" altLang="zh-CN" sz="1600" dirty="0" err="1">
                <a:latin typeface="等线" panose="02010600030101010101" pitchFamily="2" charset="-122"/>
                <a:ea typeface="等线" panose="02010600030101010101" pitchFamily="2" charset="-122"/>
              </a:rPr>
              <a:t>MXNet</a:t>
            </a:r>
            <a:r>
              <a:rPr lang="zh-CN" altLang="en-US" sz="1600" dirty="0">
                <a:latin typeface="等线" panose="02010600030101010101" pitchFamily="2" charset="-122"/>
                <a:ea typeface="等线" panose="02010600030101010101" pitchFamily="2" charset="-122"/>
              </a:rPr>
              <a:t>），同时大幅减少了 </a:t>
            </a:r>
            <a:r>
              <a:rPr lang="en-US" altLang="zh-CN" sz="1600" dirty="0">
                <a:latin typeface="等线" panose="02010600030101010101" pitchFamily="2" charset="-122"/>
                <a:ea typeface="等线" panose="02010600030101010101" pitchFamily="2" charset="-122"/>
              </a:rPr>
              <a:t>Horovod </a:t>
            </a:r>
            <a:r>
              <a:rPr lang="zh-CN" altLang="en-US" sz="1600" dirty="0">
                <a:latin typeface="等线" panose="02010600030101010101" pitchFamily="2" charset="-122"/>
                <a:ea typeface="等线" panose="02010600030101010101" pitchFamily="2" charset="-122"/>
              </a:rPr>
              <a:t>的安装时间</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使用 </a:t>
            </a:r>
            <a:r>
              <a:rPr lang="en-US" altLang="zh-CN" sz="1600" dirty="0">
                <a:latin typeface="等线" panose="02010600030101010101" pitchFamily="2" charset="-122"/>
                <a:ea typeface="等线" panose="02010600030101010101" pitchFamily="2" charset="-122"/>
              </a:rPr>
              <a:t>NCCL 2 </a:t>
            </a:r>
            <a:r>
              <a:rPr lang="zh-CN" altLang="en-US" sz="1600" dirty="0">
                <a:latin typeface="等线" panose="02010600030101010101" pitchFamily="2" charset="-122"/>
                <a:ea typeface="等线" panose="02010600030101010101" pitchFamily="2" charset="-122"/>
              </a:rPr>
              <a:t>实现，在支持多机的同时，充分利用了 </a:t>
            </a:r>
            <a:r>
              <a:rPr lang="en-US" altLang="zh-CN" sz="1600" dirty="0">
                <a:latin typeface="等线" panose="02010600030101010101" pitchFamily="2" charset="-122"/>
                <a:ea typeface="等线" panose="02010600030101010101" pitchFamily="2" charset="-122"/>
              </a:rPr>
              <a:t>Nvidia </a:t>
            </a:r>
            <a:r>
              <a:rPr lang="zh-CN" altLang="en-US" sz="1600" dirty="0">
                <a:latin typeface="等线" panose="02010600030101010101" pitchFamily="2" charset="-122"/>
                <a:ea typeface="等线" panose="02010600030101010101" pitchFamily="2" charset="-122"/>
              </a:rPr>
              <a:t>的各项优化</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支持了单机多 </a:t>
            </a:r>
            <a:r>
              <a:rPr lang="en-US" altLang="zh-CN" sz="1600" dirty="0">
                <a:latin typeface="等线" panose="02010600030101010101" pitchFamily="2" charset="-122"/>
                <a:ea typeface="等线" panose="02010600030101010101" pitchFamily="2" charset="-122"/>
              </a:rPr>
              <a:t>GPU </a:t>
            </a:r>
            <a:r>
              <a:rPr lang="zh-CN" altLang="en-US" sz="1600" dirty="0">
                <a:latin typeface="等线" panose="02010600030101010101" pitchFamily="2" charset="-122"/>
                <a:ea typeface="等线" panose="02010600030101010101" pitchFamily="2" charset="-122"/>
              </a:rPr>
              <a:t>训练稍大一些的模型，百度的 </a:t>
            </a:r>
            <a:r>
              <a:rPr lang="en-US" altLang="zh-CN" sz="1600" dirty="0">
                <a:latin typeface="等线" panose="02010600030101010101" pitchFamily="2" charset="-122"/>
                <a:ea typeface="等线" panose="02010600030101010101" pitchFamily="2" charset="-122"/>
              </a:rPr>
              <a:t>ring-</a:t>
            </a:r>
            <a:r>
              <a:rPr lang="en-US" altLang="zh-CN" sz="1600" dirty="0" err="1">
                <a:latin typeface="等线" panose="02010600030101010101" pitchFamily="2" charset="-122"/>
                <a:ea typeface="等线" panose="02010600030101010101" pitchFamily="2" charset="-122"/>
              </a:rPr>
              <a:t>allreduce</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只支持小到可以放进单 </a:t>
            </a:r>
            <a:r>
              <a:rPr lang="en-US" altLang="zh-CN" sz="1600" dirty="0">
                <a:latin typeface="等线" panose="02010600030101010101" pitchFamily="2" charset="-122"/>
                <a:ea typeface="等线" panose="02010600030101010101" pitchFamily="2" charset="-122"/>
              </a:rPr>
              <a:t>GPU </a:t>
            </a:r>
            <a:r>
              <a:rPr lang="zh-CN" altLang="en-US" sz="1600" dirty="0">
                <a:latin typeface="等线" panose="02010600030101010101" pitchFamily="2" charset="-122"/>
                <a:ea typeface="等线" panose="02010600030101010101" pitchFamily="2" charset="-122"/>
              </a:rPr>
              <a:t>的模型</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根据用户反馈调整了 </a:t>
            </a:r>
            <a:r>
              <a:rPr lang="en-US" altLang="zh-CN" sz="1600" dirty="0">
                <a:latin typeface="等线" panose="02010600030101010101" pitchFamily="2" charset="-122"/>
                <a:ea typeface="等线" panose="02010600030101010101" pitchFamily="2" charset="-122"/>
              </a:rPr>
              <a:t>API</a:t>
            </a:r>
            <a:r>
              <a:rPr lang="zh-CN" altLang="en-US" sz="1600" dirty="0">
                <a:latin typeface="等线" panose="02010600030101010101" pitchFamily="2" charset="-122"/>
                <a:ea typeface="等线" panose="02010600030101010101" pitchFamily="2" charset="-122"/>
              </a:rPr>
              <a:t>，用户最少只需要对他们单机训练程序添加四条语句就可以实现分布式训练</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F033C702-FA34-4E7E-B44D-9C878F8CAEE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14</a:t>
            </a:fld>
            <a:endParaRPr lang="en-US" altLang="zh-CN">
              <a:solidFill>
                <a:srgbClr val="000000"/>
              </a:solidFill>
            </a:endParaRPr>
          </a:p>
        </p:txBody>
      </p:sp>
    </p:spTree>
    <p:extLst>
      <p:ext uri="{BB962C8B-B14F-4D97-AF65-F5344CB8AC3E}">
        <p14:creationId xmlns:p14="http://schemas.microsoft.com/office/powerpoint/2010/main" val="2226879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Horovod</a:t>
            </a:r>
            <a:r>
              <a:rPr lang="zh-CN" altLang="en-US" sz="2000" dirty="0">
                <a:latin typeface="等线" panose="02010600030101010101" pitchFamily="2" charset="-122"/>
                <a:ea typeface="等线" panose="02010600030101010101" pitchFamily="2" charset="-122"/>
              </a:rPr>
              <a:t> 的时间线工具</a:t>
            </a:r>
          </a:p>
          <a:p>
            <a:pPr lvl="1">
              <a:lnSpc>
                <a:spcPct val="150000"/>
              </a:lnSpc>
            </a:pPr>
            <a:r>
              <a:rPr lang="zh-CN" altLang="en-US" sz="1600" dirty="0">
                <a:latin typeface="等线" panose="02010600030101010101" pitchFamily="2" charset="-122"/>
                <a:ea typeface="等线" panose="02010600030101010101" pitchFamily="2" charset="-122"/>
              </a:rPr>
              <a:t>调试工具：观察每个节点每一个时间步在做什么</a:t>
            </a:r>
          </a:p>
          <a:p>
            <a:pPr lvl="1">
              <a:lnSpc>
                <a:spcPct val="150000"/>
              </a:lnSpc>
            </a:pPr>
            <a:r>
              <a:rPr lang="zh-CN" altLang="en-US" sz="1600" dirty="0">
                <a:latin typeface="等线" panose="02010600030101010101" pitchFamily="2" charset="-122"/>
                <a:ea typeface="等线" panose="02010600030101010101" pitchFamily="2" charset="-122"/>
              </a:rPr>
              <a:t>浏览器前端使用 </a:t>
            </a:r>
            <a:r>
              <a:rPr lang="en-US" altLang="zh-CN" sz="1600" dirty="0">
                <a:latin typeface="等线" panose="02010600030101010101" pitchFamily="2" charset="-122"/>
                <a:ea typeface="等线" panose="02010600030101010101" pitchFamily="2" charset="-122"/>
              </a:rPr>
              <a:t>chrome://tracing</a:t>
            </a:r>
          </a:p>
          <a:p>
            <a:pPr>
              <a:lnSpc>
                <a:spcPct val="150000"/>
              </a:lnSpc>
            </a:pPr>
            <a:r>
              <a:rPr lang="zh-CN" altLang="en-US" sz="2000" dirty="0">
                <a:latin typeface="等线" panose="02010600030101010101" pitchFamily="2" charset="-122"/>
                <a:ea typeface="等线" panose="02010600030101010101" pitchFamily="2" charset="-122"/>
              </a:rPr>
              <a:t>张量聚合</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大量张量的网络通常有很多小的 </a:t>
            </a:r>
            <a:r>
              <a:rPr lang="en-US" altLang="zh-CN" sz="1600" dirty="0" err="1">
                <a:latin typeface="等线" panose="02010600030101010101" pitchFamily="2" charset="-122"/>
                <a:ea typeface="等线" panose="02010600030101010101" pitchFamily="2" charset="-122"/>
              </a:rPr>
              <a:t>allreduce</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操作，而大张量更能充分利用网络性能，小张量性能差一些</a:t>
            </a:r>
          </a:p>
          <a:p>
            <a:pPr lvl="1">
              <a:lnSpc>
                <a:spcPct val="150000"/>
              </a:lnSpc>
            </a:pPr>
            <a:r>
              <a:rPr lang="zh-CN" altLang="en-US" sz="1600" dirty="0">
                <a:latin typeface="等线" panose="02010600030101010101" pitchFamily="2" charset="-122"/>
                <a:ea typeface="等线" panose="02010600030101010101" pitchFamily="2" charset="-122"/>
              </a:rPr>
              <a:t>希望聚合一些小张量，一次 </a:t>
            </a:r>
            <a:r>
              <a:rPr lang="en-US" altLang="zh-CN" sz="1600" dirty="0">
                <a:latin typeface="等线" panose="02010600030101010101" pitchFamily="2" charset="-122"/>
                <a:ea typeface="等线" panose="02010600030101010101" pitchFamily="2" charset="-122"/>
              </a:rPr>
              <a:t>ring-</a:t>
            </a:r>
            <a:r>
              <a:rPr lang="en-US" altLang="zh-CN" sz="1600" dirty="0" err="1">
                <a:latin typeface="等线" panose="02010600030101010101" pitchFamily="2" charset="-122"/>
                <a:ea typeface="等线" panose="02010600030101010101" pitchFamily="2" charset="-122"/>
              </a:rPr>
              <a:t>allreduce</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发送多个小张量</a:t>
            </a:r>
          </a:p>
          <a:p>
            <a:pPr lvl="1">
              <a:lnSpc>
                <a:spcPct val="150000"/>
              </a:lnSpc>
            </a:pPr>
            <a:r>
              <a:rPr lang="zh-CN" altLang="en-US" sz="1600" dirty="0">
                <a:latin typeface="等线" panose="02010600030101010101" pitchFamily="2" charset="-122"/>
                <a:ea typeface="等线" panose="02010600030101010101" pitchFamily="2" charset="-122"/>
              </a:rPr>
              <a:t>解决方案：在 </a:t>
            </a:r>
            <a:r>
              <a:rPr lang="en-US" altLang="zh-CN" sz="1600" dirty="0">
                <a:latin typeface="等线" panose="02010600030101010101" pitchFamily="2" charset="-122"/>
                <a:ea typeface="等线" panose="02010600030101010101" pitchFamily="2" charset="-122"/>
              </a:rPr>
              <a:t>ring-</a:t>
            </a:r>
            <a:r>
              <a:rPr lang="en-US" altLang="zh-CN" sz="1600" dirty="0" err="1">
                <a:latin typeface="等线" panose="02010600030101010101" pitchFamily="2" charset="-122"/>
                <a:ea typeface="等线" panose="02010600030101010101" pitchFamily="2" charset="-122"/>
              </a:rPr>
              <a:t>allreduce</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之前先调用张量聚合算法</a:t>
            </a:r>
          </a:p>
          <a:p>
            <a:pPr lvl="1">
              <a:lnSpc>
                <a:spcPct val="150000"/>
              </a:lnSpc>
            </a:pPr>
            <a:r>
              <a:rPr lang="zh-CN" altLang="en-US" sz="1600" dirty="0">
                <a:latin typeface="等线" panose="02010600030101010101" pitchFamily="2" charset="-122"/>
                <a:ea typeface="等线" panose="02010600030101010101" pitchFamily="2" charset="-122"/>
              </a:rPr>
              <a:t>与未优化的 </a:t>
            </a:r>
            <a:r>
              <a:rPr lang="en-US" altLang="zh-CN" sz="1600" dirty="0">
                <a:latin typeface="等线" panose="02010600030101010101" pitchFamily="2" charset="-122"/>
                <a:ea typeface="等线" panose="02010600030101010101" pitchFamily="2" charset="-122"/>
              </a:rPr>
              <a:t>TCP </a:t>
            </a:r>
            <a:r>
              <a:rPr lang="zh-CN" altLang="en-US" sz="1600" dirty="0">
                <a:latin typeface="等线" panose="02010600030101010101" pitchFamily="2" charset="-122"/>
                <a:ea typeface="等线" panose="02010600030101010101" pitchFamily="2" charset="-122"/>
              </a:rPr>
              <a:t>连接相比模型性能提升 </a:t>
            </a:r>
            <a:r>
              <a:rPr lang="en-US" altLang="zh-CN" sz="1600" dirty="0">
                <a:latin typeface="等线" panose="02010600030101010101" pitchFamily="2" charset="-122"/>
                <a:ea typeface="等线" panose="02010600030101010101" pitchFamily="2" charset="-122"/>
              </a:rPr>
              <a:t>65%</a:t>
            </a:r>
          </a:p>
          <a:p>
            <a:pPr lvl="1">
              <a:lnSpc>
                <a:spcPct val="150000"/>
              </a:lnSpc>
            </a:pP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5E9B14F9-91BF-46EB-9F6E-D43D6C299B9E}"/>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15</a:t>
            </a:fld>
            <a:endParaRPr lang="en-US" altLang="zh-CN">
              <a:solidFill>
                <a:srgbClr val="000000"/>
              </a:solidFill>
            </a:endParaRPr>
          </a:p>
        </p:txBody>
      </p:sp>
    </p:spTree>
    <p:extLst>
      <p:ext uri="{BB962C8B-B14F-4D97-AF65-F5344CB8AC3E}">
        <p14:creationId xmlns:p14="http://schemas.microsoft.com/office/powerpoint/2010/main" val="122123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Horovod</a:t>
            </a:r>
            <a:r>
              <a:rPr lang="zh-CN" altLang="en-US" sz="2000" dirty="0">
                <a:latin typeface="等线" panose="02010600030101010101" pitchFamily="2" charset="-122"/>
                <a:ea typeface="等线" panose="02010600030101010101" pitchFamily="2" charset="-122"/>
              </a:rPr>
              <a:t> 的时间线工具</a:t>
            </a:r>
          </a:p>
          <a:p>
            <a:pPr>
              <a:lnSpc>
                <a:spcPct val="150000"/>
              </a:lnSpc>
            </a:pPr>
            <a:r>
              <a:rPr lang="zh-CN" altLang="en-US" sz="2000" dirty="0">
                <a:latin typeface="等线" panose="02010600030101010101" pitchFamily="2" charset="-122"/>
                <a:ea typeface="等线" panose="02010600030101010101" pitchFamily="2" charset="-122"/>
              </a:rPr>
              <a:t>张量聚合</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步骤</a:t>
            </a:r>
          </a:p>
          <a:p>
            <a:pPr lvl="2">
              <a:lnSpc>
                <a:spcPct val="150000"/>
              </a:lnSpc>
              <a:buFont typeface="+mj-lt"/>
              <a:buAutoNum type="arabicPeriod"/>
            </a:pPr>
            <a:r>
              <a:rPr lang="zh-CN" altLang="en-US" sz="1200" dirty="0">
                <a:latin typeface="等线" panose="02010600030101010101" pitchFamily="2" charset="-122"/>
                <a:ea typeface="等线" panose="02010600030101010101" pitchFamily="2" charset="-122"/>
              </a:rPr>
              <a:t>选择已经就绪的同类型张量，稍后用来填满缓冲区</a:t>
            </a:r>
          </a:p>
          <a:p>
            <a:pPr lvl="2">
              <a:lnSpc>
                <a:spcPct val="150000"/>
              </a:lnSpc>
              <a:buFont typeface="+mj-lt"/>
              <a:buAutoNum type="arabicPeriod"/>
            </a:pPr>
            <a:r>
              <a:rPr lang="zh-CN" altLang="en-US" sz="1200" dirty="0">
                <a:latin typeface="等线" panose="02010600030101010101" pitchFamily="2" charset="-122"/>
                <a:ea typeface="等线" panose="02010600030101010101" pitchFamily="2" charset="-122"/>
              </a:rPr>
              <a:t>分配聚合缓冲区默认大小为 </a:t>
            </a:r>
            <a:r>
              <a:rPr lang="en-US" altLang="zh-CN" sz="1200" dirty="0">
                <a:latin typeface="等线" panose="02010600030101010101" pitchFamily="2" charset="-122"/>
                <a:ea typeface="等线" panose="02010600030101010101" pitchFamily="2" charset="-122"/>
              </a:rPr>
              <a:t>64MB</a:t>
            </a:r>
          </a:p>
          <a:p>
            <a:pPr lvl="2">
              <a:lnSpc>
                <a:spcPct val="150000"/>
              </a:lnSpc>
              <a:buFont typeface="+mj-lt"/>
              <a:buAutoNum type="arabicPeriod"/>
            </a:pPr>
            <a:r>
              <a:rPr lang="zh-CN" altLang="en-US" sz="1200" dirty="0">
                <a:latin typeface="等线" panose="02010600030101010101" pitchFamily="2" charset="-122"/>
                <a:ea typeface="等线" panose="02010600030101010101" pitchFamily="2" charset="-122"/>
              </a:rPr>
              <a:t>复制选定的张量数据到缓冲区</a:t>
            </a:r>
          </a:p>
          <a:p>
            <a:pPr lvl="2">
              <a:lnSpc>
                <a:spcPct val="150000"/>
              </a:lnSpc>
              <a:buFont typeface="+mj-lt"/>
              <a:buAutoNum type="arabicPeriod"/>
            </a:pPr>
            <a:r>
              <a:rPr lang="zh-CN" altLang="en-US" sz="1200" dirty="0">
                <a:latin typeface="等线" panose="02010600030101010101" pitchFamily="2" charset="-122"/>
                <a:ea typeface="等线" panose="02010600030101010101" pitchFamily="2" charset="-122"/>
              </a:rPr>
              <a:t>对缓冲区执行 </a:t>
            </a:r>
            <a:r>
              <a:rPr lang="en-US" altLang="zh-CN" sz="1200" dirty="0" err="1">
                <a:latin typeface="等线" panose="02010600030101010101" pitchFamily="2" charset="-122"/>
                <a:ea typeface="等线" panose="02010600030101010101" pitchFamily="2" charset="-122"/>
              </a:rPr>
              <a:t>allreduce</a:t>
            </a:r>
            <a:endParaRPr lang="en-US" altLang="zh-CN" sz="1200" dirty="0">
              <a:latin typeface="等线" panose="02010600030101010101" pitchFamily="2" charset="-122"/>
              <a:ea typeface="等线" panose="02010600030101010101" pitchFamily="2" charset="-122"/>
            </a:endParaRPr>
          </a:p>
          <a:p>
            <a:pPr lvl="2">
              <a:lnSpc>
                <a:spcPct val="150000"/>
              </a:lnSpc>
              <a:buFont typeface="+mj-lt"/>
              <a:buAutoNum type="arabicPeriod"/>
            </a:pPr>
            <a:r>
              <a:rPr lang="zh-CN" altLang="en-US" sz="1200" dirty="0">
                <a:latin typeface="等线" panose="02010600030101010101" pitchFamily="2" charset="-122"/>
                <a:ea typeface="等线" panose="02010600030101010101" pitchFamily="2" charset="-122"/>
              </a:rPr>
              <a:t>把数据从缓冲区中复制出</a:t>
            </a:r>
          </a:p>
          <a:p>
            <a:pPr lvl="2">
              <a:lnSpc>
                <a:spcPct val="150000"/>
              </a:lnSpc>
              <a:buFont typeface="+mj-lt"/>
              <a:buAutoNum type="arabicPeriod"/>
            </a:pPr>
            <a:r>
              <a:rPr lang="zh-CN" altLang="en-US" sz="1200" dirty="0">
                <a:latin typeface="等线" panose="02010600030101010101" pitchFamily="2" charset="-122"/>
                <a:ea typeface="等线" panose="02010600030101010101" pitchFamily="2" charset="-122"/>
              </a:rPr>
              <a:t>重复执行直到没有张量需要 </a:t>
            </a:r>
            <a:r>
              <a:rPr lang="en-US" altLang="zh-CN" sz="1200" dirty="0">
                <a:latin typeface="等线" panose="02010600030101010101" pitchFamily="2" charset="-122"/>
                <a:ea typeface="等线" panose="02010600030101010101" pitchFamily="2" charset="-122"/>
              </a:rPr>
              <a:t>reduce</a:t>
            </a:r>
          </a:p>
          <a:p>
            <a:pPr>
              <a:lnSpc>
                <a:spcPct val="150000"/>
              </a:lnSpc>
            </a:pPr>
            <a:r>
              <a:rPr lang="zh-CN" altLang="en-US" sz="2000" dirty="0">
                <a:latin typeface="等线" panose="02010600030101010101" pitchFamily="2" charset="-122"/>
                <a:ea typeface="等线" panose="02010600030101010101" pitchFamily="2" charset="-122"/>
              </a:rPr>
              <a:t>反向传播的流水线发送</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反向传播是按层的，可以从靠近输出层的层先开始同步梯度，以流水线方式减少同一时间的通信量</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8BC5FDF4-B5FA-401D-809F-607B6D31A9C2}"/>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16</a:t>
            </a:fld>
            <a:endParaRPr lang="en-US" altLang="zh-CN">
              <a:solidFill>
                <a:srgbClr val="000000"/>
              </a:solidFill>
            </a:endParaRPr>
          </a:p>
        </p:txBody>
      </p:sp>
    </p:spTree>
    <p:extLst>
      <p:ext uri="{BB962C8B-B14F-4D97-AF65-F5344CB8AC3E}">
        <p14:creationId xmlns:p14="http://schemas.microsoft.com/office/powerpoint/2010/main" val="201940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代码结构初步分析</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封装了 </a:t>
            </a:r>
            <a:r>
              <a:rPr lang="en-US" altLang="zh-CN" sz="1600" dirty="0" err="1">
                <a:latin typeface="等线" panose="02010600030101010101" pitchFamily="2" charset="-122"/>
                <a:ea typeface="等线" panose="02010600030101010101" pitchFamily="2" charset="-122"/>
              </a:rPr>
              <a:t>OpenMPI</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使用了 </a:t>
            </a:r>
            <a:r>
              <a:rPr lang="en-US" altLang="zh-CN" sz="1600" dirty="0">
                <a:latin typeface="等线" panose="02010600030101010101" pitchFamily="2" charset="-122"/>
                <a:ea typeface="等线" panose="02010600030101010101" pitchFamily="2" charset="-122"/>
              </a:rPr>
              <a:t>C++ </a:t>
            </a:r>
            <a:r>
              <a:rPr lang="zh-CN" altLang="en-US" sz="1600" dirty="0">
                <a:latin typeface="等线" panose="02010600030101010101" pitchFamily="2" charset="-122"/>
                <a:ea typeface="等线" panose="02010600030101010101" pitchFamily="2" charset="-122"/>
              </a:rPr>
              <a:t>提高运行效率</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抽象出公共部分，独立于各个深度学习框架之外</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各个深度学习框架的集成通过对公共部分和深度学习框架本身的类集成、重载等实现</a:t>
            </a:r>
            <a:endParaRPr lang="en-US" altLang="zh-CN" sz="12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822C4CE-88EA-40D5-9D4D-150BC90705A3}"/>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17</a:t>
            </a:fld>
            <a:endParaRPr lang="en-US" altLang="zh-CN">
              <a:solidFill>
                <a:srgbClr val="000000"/>
              </a:solidFill>
            </a:endParaRPr>
          </a:p>
        </p:txBody>
      </p:sp>
    </p:spTree>
    <p:extLst>
      <p:ext uri="{BB962C8B-B14F-4D97-AF65-F5344CB8AC3E}">
        <p14:creationId xmlns:p14="http://schemas.microsoft.com/office/powerpoint/2010/main" val="169540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性能表现</a:t>
            </a:r>
            <a:endParaRPr lang="en-US" altLang="zh-CN" sz="200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AFE648A8-7214-40AE-A358-4CD6F440CEF8}"/>
              </a:ext>
            </a:extLst>
          </p:cNvPr>
          <p:cNvPicPr>
            <a:picLocks noChangeAspect="1"/>
          </p:cNvPicPr>
          <p:nvPr/>
        </p:nvPicPr>
        <p:blipFill>
          <a:blip r:embed="rId2"/>
          <a:stretch>
            <a:fillRect/>
          </a:stretch>
        </p:blipFill>
        <p:spPr>
          <a:xfrm>
            <a:off x="958268" y="2319225"/>
            <a:ext cx="7227464" cy="3087911"/>
          </a:xfrm>
          <a:prstGeom prst="rect">
            <a:avLst/>
          </a:prstGeom>
        </p:spPr>
      </p:pic>
      <p:sp>
        <p:nvSpPr>
          <p:cNvPr id="5" name="文本框 4">
            <a:extLst>
              <a:ext uri="{FF2B5EF4-FFF2-40B4-BE49-F238E27FC236}">
                <a16:creationId xmlns:a16="http://schemas.microsoft.com/office/drawing/2014/main" id="{ABC1609F-9944-4CCB-9C2E-7922405E0ECF}"/>
              </a:ext>
            </a:extLst>
          </p:cNvPr>
          <p:cNvSpPr txBox="1"/>
          <p:nvPr/>
        </p:nvSpPr>
        <p:spPr>
          <a:xfrm>
            <a:off x="251670" y="6434914"/>
            <a:ext cx="6444393" cy="276999"/>
          </a:xfrm>
          <a:prstGeom prst="rect">
            <a:avLst/>
          </a:prstGeom>
          <a:noFill/>
        </p:spPr>
        <p:txBody>
          <a:bodyPr wrap="none" rtlCol="0">
            <a:spAutoFit/>
          </a:bodyPr>
          <a:lstStyle/>
          <a:p>
            <a:r>
              <a:rPr lang="zh-CN" altLang="en-US" sz="1200" dirty="0">
                <a:latin typeface="等线" panose="02010600030101010101" pitchFamily="2" charset="-122"/>
                <a:ea typeface="等线" panose="02010600030101010101" pitchFamily="2" charset="-122"/>
              </a:rPr>
              <a:t>* 本页幻灯片图片来自论文 </a:t>
            </a:r>
            <a:r>
              <a:rPr lang="en-US" altLang="zh-CN" sz="1200" dirty="0">
                <a:latin typeface="等线" panose="02010600030101010101" pitchFamily="2" charset="-122"/>
                <a:ea typeface="等线" panose="02010600030101010101" pitchFamily="2" charset="-122"/>
              </a:rPr>
              <a:t>《Horovod: fast and easy distributed deep learning in TensorFlow》</a:t>
            </a:r>
            <a:endParaRPr lang="zh-CN" altLang="en-US" sz="1200" dirty="0">
              <a:latin typeface="等线" panose="02010600030101010101" pitchFamily="2" charset="-122"/>
              <a:ea typeface="等线" panose="02010600030101010101" pitchFamily="2" charset="-122"/>
            </a:endParaRPr>
          </a:p>
        </p:txBody>
      </p:sp>
      <p:sp>
        <p:nvSpPr>
          <p:cNvPr id="6" name="灯片编号占位符 5">
            <a:extLst>
              <a:ext uri="{FF2B5EF4-FFF2-40B4-BE49-F238E27FC236}">
                <a16:creationId xmlns:a16="http://schemas.microsoft.com/office/drawing/2014/main" id="{19373288-2F9F-491D-A486-A10F0755B0E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18</a:t>
            </a:fld>
            <a:endParaRPr lang="en-US" altLang="zh-CN">
              <a:solidFill>
                <a:srgbClr val="000000"/>
              </a:solidFill>
            </a:endParaRPr>
          </a:p>
        </p:txBody>
      </p:sp>
    </p:spTree>
    <p:extLst>
      <p:ext uri="{BB962C8B-B14F-4D97-AF65-F5344CB8AC3E}">
        <p14:creationId xmlns:p14="http://schemas.microsoft.com/office/powerpoint/2010/main" val="40162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zh-CN" altLang="en-US" sz="2400" dirty="0">
                <a:latin typeface="等线" panose="02010600030101010101" pitchFamily="2" charset="-122"/>
                <a:ea typeface="等线" panose="02010600030101010101" pitchFamily="2" charset="-122"/>
              </a:rPr>
              <a:t>动机和思路</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其它对它的改进</a:t>
            </a: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22BD04D3-5808-4CDF-A99D-CD0E376C1541}"/>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19</a:t>
            </a:fld>
            <a:endParaRPr lang="en-US" altLang="zh-CN">
              <a:solidFill>
                <a:srgbClr val="000000"/>
              </a:solidFill>
            </a:endParaRPr>
          </a:p>
        </p:txBody>
      </p:sp>
    </p:spTree>
    <p:extLst>
      <p:ext uri="{BB962C8B-B14F-4D97-AF65-F5344CB8AC3E}">
        <p14:creationId xmlns:p14="http://schemas.microsoft.com/office/powerpoint/2010/main" val="232127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zh-CN" altLang="en-US" sz="2400" dirty="0">
                <a:latin typeface="等线" panose="02010600030101010101" pitchFamily="2" charset="-122"/>
                <a:ea typeface="等线" panose="02010600030101010101" pitchFamily="2" charset="-122"/>
              </a:rPr>
              <a:t>动机和思路</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其它对它的改进</a:t>
            </a: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4" name="灯片编号占位符 3">
            <a:extLst>
              <a:ext uri="{FF2B5EF4-FFF2-40B4-BE49-F238E27FC236}">
                <a16:creationId xmlns:a16="http://schemas.microsoft.com/office/drawing/2014/main" id="{F818BF15-9B62-420D-8688-01653041CE19}"/>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a:t>
            </a:fld>
            <a:endParaRPr lang="en-US" altLang="zh-CN">
              <a:solidFill>
                <a:srgbClr val="000000"/>
              </a:solidFill>
            </a:endParaRPr>
          </a:p>
        </p:txBody>
      </p:sp>
    </p:spTree>
    <p:extLst>
      <p:ext uri="{BB962C8B-B14F-4D97-AF65-F5344CB8AC3E}">
        <p14:creationId xmlns:p14="http://schemas.microsoft.com/office/powerpoint/2010/main" val="948003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其它对它的改进</a:t>
            </a:r>
          </a:p>
        </p:txBody>
      </p:sp>
      <p:sp>
        <p:nvSpPr>
          <p:cNvPr id="3" name="内容占位符 2"/>
          <p:cNvSpPr>
            <a:spLocks noGrp="1"/>
          </p:cNvSpPr>
          <p:nvPr>
            <p:ph idx="1"/>
          </p:nvPr>
        </p:nvSpPr>
        <p:spPr>
          <a:xfrm>
            <a:off x="457200" y="1600200"/>
            <a:ext cx="41148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err="1">
                <a:latin typeface="等线" panose="02010600030101010101" pitchFamily="2" charset="-122"/>
                <a:ea typeface="等线" panose="02010600030101010101" pitchFamily="2" charset="-122"/>
              </a:rPr>
              <a:t>PLink</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一个公有云环境下，能使梯度收集高效的通信框架</a:t>
            </a:r>
          </a:p>
          <a:p>
            <a:pPr lvl="1">
              <a:lnSpc>
                <a:spcPct val="150000"/>
              </a:lnSpc>
            </a:pPr>
            <a:r>
              <a:rPr lang="zh-CN" altLang="en-US" sz="1600" dirty="0">
                <a:latin typeface="等线" panose="02010600030101010101" pitchFamily="2" charset="-122"/>
                <a:ea typeface="等线" panose="02010600030101010101" pitchFamily="2" charset="-122"/>
              </a:rPr>
              <a:t>数据中心层次化网络结构打破了链接速度一致的假设</a:t>
            </a:r>
          </a:p>
          <a:p>
            <a:pPr lvl="1">
              <a:lnSpc>
                <a:spcPct val="150000"/>
              </a:lnSpc>
            </a:pPr>
            <a:r>
              <a:rPr lang="zh-CN" altLang="en-US" sz="1600" dirty="0">
                <a:latin typeface="等线" panose="02010600030101010101" pitchFamily="2" charset="-122"/>
                <a:ea typeface="等线" panose="02010600030101010101" pitchFamily="2" charset="-122"/>
              </a:rPr>
              <a:t>多租户、云流量的动态特征导致的性能波动</a:t>
            </a:r>
          </a:p>
          <a:p>
            <a:pPr lvl="1">
              <a:lnSpc>
                <a:spcPct val="150000"/>
              </a:lnSpc>
            </a:pPr>
            <a:r>
              <a:rPr lang="zh-CN" altLang="en-US" sz="1600" dirty="0">
                <a:latin typeface="等线" panose="02010600030101010101" pitchFamily="2" charset="-122"/>
                <a:ea typeface="等线" panose="02010600030101010101" pitchFamily="2" charset="-122"/>
              </a:rPr>
              <a:t>选定的通信路径与网络测量结果相适应</a:t>
            </a:r>
            <a:endParaRPr lang="en-US" altLang="zh-CN" sz="160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448F5F1D-989E-47F7-AAE2-FC81D3E65B24}"/>
              </a:ext>
            </a:extLst>
          </p:cNvPr>
          <p:cNvPicPr>
            <a:picLocks noChangeAspect="1"/>
          </p:cNvPicPr>
          <p:nvPr/>
        </p:nvPicPr>
        <p:blipFill>
          <a:blip r:embed="rId2"/>
          <a:stretch>
            <a:fillRect/>
          </a:stretch>
        </p:blipFill>
        <p:spPr>
          <a:xfrm>
            <a:off x="4476946" y="1600201"/>
            <a:ext cx="4209854" cy="4696420"/>
          </a:xfrm>
          <a:prstGeom prst="rect">
            <a:avLst/>
          </a:prstGeom>
        </p:spPr>
      </p:pic>
      <p:sp>
        <p:nvSpPr>
          <p:cNvPr id="5" name="文本框 4">
            <a:extLst>
              <a:ext uri="{FF2B5EF4-FFF2-40B4-BE49-F238E27FC236}">
                <a16:creationId xmlns:a16="http://schemas.microsoft.com/office/drawing/2014/main" id="{BC6484AE-039D-429C-8C80-2C660F3A4516}"/>
              </a:ext>
            </a:extLst>
          </p:cNvPr>
          <p:cNvSpPr txBox="1"/>
          <p:nvPr/>
        </p:nvSpPr>
        <p:spPr>
          <a:xfrm>
            <a:off x="251670" y="6434914"/>
            <a:ext cx="8766495" cy="461665"/>
          </a:xfrm>
          <a:prstGeom prst="rect">
            <a:avLst/>
          </a:prstGeom>
          <a:noFill/>
        </p:spPr>
        <p:txBody>
          <a:bodyPr wrap="square" rtlCol="0">
            <a:spAutoFit/>
          </a:bodyPr>
          <a:lstStyle/>
          <a:p>
            <a:r>
              <a:rPr lang="zh-CN" altLang="en-US" sz="1200" dirty="0">
                <a:latin typeface="等线" panose="02010600030101010101" pitchFamily="2" charset="-122"/>
                <a:ea typeface="等线" panose="02010600030101010101" pitchFamily="2" charset="-122"/>
              </a:rPr>
              <a:t>* 本页幻灯片图片来自论文 </a:t>
            </a:r>
            <a:r>
              <a:rPr lang="en-US" altLang="zh-CN" sz="1200" dirty="0">
                <a:latin typeface="等线" panose="02010600030101010101" pitchFamily="2" charset="-122"/>
                <a:ea typeface="等线" panose="02010600030101010101" pitchFamily="2" charset="-122"/>
              </a:rPr>
              <a:t>《</a:t>
            </a:r>
            <a:r>
              <a:rPr lang="en-US" altLang="zh-CN" sz="1200" dirty="0" err="1">
                <a:latin typeface="等线" panose="02010600030101010101" pitchFamily="2" charset="-122"/>
                <a:ea typeface="等线" panose="02010600030101010101" pitchFamily="2" charset="-122"/>
              </a:rPr>
              <a:t>PLink</a:t>
            </a:r>
            <a:r>
              <a:rPr lang="en-US" altLang="zh-CN" sz="1200" dirty="0">
                <a:latin typeface="等线" panose="02010600030101010101" pitchFamily="2" charset="-122"/>
                <a:ea typeface="等线" panose="02010600030101010101" pitchFamily="2" charset="-122"/>
              </a:rPr>
              <a:t>: Discovering and Exploiting Datacenter Network Locality for Efficient Cloud-based Distributed Training》</a:t>
            </a:r>
            <a:endParaRPr lang="zh-CN" altLang="en-US" sz="1200" dirty="0">
              <a:latin typeface="等线" panose="02010600030101010101" pitchFamily="2" charset="-122"/>
              <a:ea typeface="等线" panose="02010600030101010101" pitchFamily="2" charset="-122"/>
            </a:endParaRPr>
          </a:p>
        </p:txBody>
      </p:sp>
      <p:sp>
        <p:nvSpPr>
          <p:cNvPr id="6" name="灯片编号占位符 5">
            <a:extLst>
              <a:ext uri="{FF2B5EF4-FFF2-40B4-BE49-F238E27FC236}">
                <a16:creationId xmlns:a16="http://schemas.microsoft.com/office/drawing/2014/main" id="{FF2DF420-B59D-42D6-918A-1BFB932248AA}"/>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20</a:t>
            </a:fld>
            <a:endParaRPr lang="en-US" altLang="zh-CN">
              <a:solidFill>
                <a:srgbClr val="000000"/>
              </a:solidFill>
            </a:endParaRPr>
          </a:p>
        </p:txBody>
      </p:sp>
    </p:spTree>
    <p:extLst>
      <p:ext uri="{BB962C8B-B14F-4D97-AF65-F5344CB8AC3E}">
        <p14:creationId xmlns:p14="http://schemas.microsoft.com/office/powerpoint/2010/main" val="753777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其它对它的改进</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Elastic Deep Learning in Multi-Tenant GPU Clusters</a:t>
            </a:r>
          </a:p>
          <a:p>
            <a:pPr lvl="1">
              <a:lnSpc>
                <a:spcPct val="150000"/>
              </a:lnSpc>
            </a:pPr>
            <a:r>
              <a:rPr lang="zh-CN" altLang="en-US" sz="1600" dirty="0">
                <a:latin typeface="等线" panose="02010600030101010101" pitchFamily="2" charset="-122"/>
                <a:ea typeface="等线" panose="02010600030101010101" pitchFamily="2" charset="-122"/>
              </a:rPr>
              <a:t>降低启停开销，支持无需停止的缩放 </a:t>
            </a:r>
            <a:r>
              <a:rPr lang="en-US" altLang="zh-CN" sz="1600" dirty="0">
                <a:latin typeface="等线" panose="02010600030101010101" pitchFamily="2" charset="-122"/>
                <a:ea typeface="等线" panose="02010600030101010101" pitchFamily="2" charset="-122"/>
              </a:rPr>
              <a:t>(stop-free scaling) </a:t>
            </a:r>
            <a:r>
              <a:rPr lang="zh-CN" altLang="en-US" sz="1600" dirty="0">
                <a:latin typeface="等线" panose="02010600030101010101" pitchFamily="2" charset="-122"/>
                <a:ea typeface="等线" panose="02010600030101010101" pitchFamily="2" charset="-122"/>
              </a:rPr>
              <a:t>和动态数据流水线，从而实现利用短时间的空闲资源</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动态缩放可以支持优先级的实现，照顾短作业</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小作业的响应时间</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实现于集群调度器和深度学习框架之间（修改 </a:t>
            </a:r>
            <a:r>
              <a:rPr lang="en-US" altLang="zh-CN" sz="1600" dirty="0">
                <a:latin typeface="等线" panose="02010600030101010101" pitchFamily="2" charset="-122"/>
                <a:ea typeface="等线" panose="02010600030101010101" pitchFamily="2" charset="-122"/>
              </a:rPr>
              <a:t>Horovod</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在此之上还可以做调度方面的研究（优化吞吐量</a:t>
            </a:r>
            <a:r>
              <a:rPr lang="en-US" altLang="zh-CN" sz="1600" dirty="0">
                <a:latin typeface="等线" panose="02010600030101010101" pitchFamily="2" charset="-122"/>
                <a:ea typeface="等线" panose="02010600030101010101" pitchFamily="2" charset="-122"/>
              </a:rPr>
              <a:t>/GPU</a:t>
            </a:r>
            <a:r>
              <a:rPr lang="zh-CN" altLang="en-US" sz="1600" dirty="0">
                <a:latin typeface="等线" panose="02010600030101010101" pitchFamily="2" charset="-122"/>
                <a:ea typeface="等线" panose="02010600030101010101" pitchFamily="2" charset="-122"/>
              </a:rPr>
              <a:t>利用率</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作业完成时间等）</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偏工程，提供 </a:t>
            </a:r>
            <a:r>
              <a:rPr lang="en-US" altLang="zh-CN" sz="1600" dirty="0" err="1">
                <a:latin typeface="等线" panose="02010600030101010101" pitchFamily="2" charset="-122"/>
                <a:ea typeface="等线" panose="02010600030101010101" pitchFamily="2" charset="-122"/>
              </a:rPr>
              <a:t>github</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链接，可以结合 </a:t>
            </a:r>
            <a:r>
              <a:rPr lang="en-US" altLang="zh-CN" sz="1600" dirty="0">
                <a:latin typeface="等线" panose="02010600030101010101" pitchFamily="2" charset="-122"/>
                <a:ea typeface="等线" panose="02010600030101010101" pitchFamily="2" charset="-122"/>
              </a:rPr>
              <a:t>Horovod </a:t>
            </a:r>
            <a:r>
              <a:rPr lang="zh-CN" altLang="en-US" sz="1600" dirty="0">
                <a:latin typeface="等线" panose="02010600030101010101" pitchFamily="2" charset="-122"/>
                <a:ea typeface="等线" panose="02010600030101010101" pitchFamily="2" charset="-122"/>
              </a:rPr>
              <a:t>参考实现思路</a:t>
            </a:r>
            <a:endParaRPr lang="en-US" altLang="zh-CN" sz="1600" dirty="0">
              <a:latin typeface="等线" panose="02010600030101010101" pitchFamily="2" charset="-122"/>
              <a:ea typeface="等线" panose="02010600030101010101" pitchFamily="2" charset="-122"/>
            </a:endParaRPr>
          </a:p>
        </p:txBody>
      </p:sp>
      <p:sp>
        <p:nvSpPr>
          <p:cNvPr id="6" name="灯片编号占位符 5">
            <a:extLst>
              <a:ext uri="{FF2B5EF4-FFF2-40B4-BE49-F238E27FC236}">
                <a16:creationId xmlns:a16="http://schemas.microsoft.com/office/drawing/2014/main" id="{FF2DF420-B59D-42D6-918A-1BFB932248AA}"/>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21</a:t>
            </a:fld>
            <a:endParaRPr lang="en-US" altLang="zh-CN">
              <a:solidFill>
                <a:srgbClr val="000000"/>
              </a:solidFill>
            </a:endParaRPr>
          </a:p>
        </p:txBody>
      </p:sp>
    </p:spTree>
    <p:extLst>
      <p:ext uri="{BB962C8B-B14F-4D97-AF65-F5344CB8AC3E}">
        <p14:creationId xmlns:p14="http://schemas.microsoft.com/office/powerpoint/2010/main" val="264444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其它对它的改进</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ETL: Elastic Training Layer for Deep Learning</a:t>
            </a:r>
          </a:p>
          <a:p>
            <a:pPr lvl="1">
              <a:lnSpc>
                <a:spcPct val="150000"/>
              </a:lnSpc>
            </a:pPr>
            <a:r>
              <a:rPr lang="zh-CN" altLang="en-US" sz="1600" dirty="0">
                <a:latin typeface="等线" panose="02010600030101010101" pitchFamily="2" charset="-122"/>
                <a:ea typeface="等线" panose="02010600030101010101" pitchFamily="2" charset="-122"/>
              </a:rPr>
              <a:t>用于支持动态任务配置调整和任务迁移</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两个基本动作：资源添加、资源移除</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实现方案：在深度学习框架和通讯框架之间（未明确描述）</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提及任务等待时间与任务执行效率的 </a:t>
            </a:r>
            <a:r>
              <a:rPr lang="en-US" altLang="zh-CN" sz="1600" dirty="0">
                <a:latin typeface="等线" panose="02010600030101010101" pitchFamily="2" charset="-122"/>
                <a:ea typeface="等线" panose="02010600030101010101" pitchFamily="2" charset="-122"/>
              </a:rPr>
              <a:t>trade-off</a:t>
            </a:r>
            <a:r>
              <a:rPr lang="zh-CN" altLang="en-US" sz="1600" dirty="0">
                <a:latin typeface="等线" panose="02010600030101010101" pitchFamily="2" charset="-122"/>
                <a:ea typeface="等线" panose="02010600030101010101" pitchFamily="2" charset="-122"/>
              </a:rPr>
              <a:t>：是否值得为数据局部性等因素而等待（论文本身未实现）</a:t>
            </a:r>
            <a:endParaRPr lang="en-US" altLang="zh-CN" sz="1600" dirty="0">
              <a:latin typeface="等线" panose="02010600030101010101" pitchFamily="2" charset="-122"/>
              <a:ea typeface="等线" panose="02010600030101010101" pitchFamily="2" charset="-122"/>
            </a:endParaRPr>
          </a:p>
        </p:txBody>
      </p:sp>
      <p:sp>
        <p:nvSpPr>
          <p:cNvPr id="6" name="灯片编号占位符 5">
            <a:extLst>
              <a:ext uri="{FF2B5EF4-FFF2-40B4-BE49-F238E27FC236}">
                <a16:creationId xmlns:a16="http://schemas.microsoft.com/office/drawing/2014/main" id="{FF2DF420-B59D-42D6-918A-1BFB932248AA}"/>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22</a:t>
            </a:fld>
            <a:endParaRPr lang="en-US" altLang="zh-CN">
              <a:solidFill>
                <a:srgbClr val="000000"/>
              </a:solidFill>
            </a:endParaRPr>
          </a:p>
        </p:txBody>
      </p:sp>
    </p:spTree>
    <p:extLst>
      <p:ext uri="{BB962C8B-B14F-4D97-AF65-F5344CB8AC3E}">
        <p14:creationId xmlns:p14="http://schemas.microsoft.com/office/powerpoint/2010/main" val="1639535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其它对它的改进</a:t>
            </a:r>
          </a:p>
        </p:txBody>
      </p:sp>
      <p:sp>
        <p:nvSpPr>
          <p:cNvPr id="3" name="内容占位符 2"/>
          <p:cNvSpPr>
            <a:spLocks noGrp="1"/>
          </p:cNvSpPr>
          <p:nvPr>
            <p:ph idx="1"/>
          </p:nvPr>
        </p:nvSpPr>
        <p:spPr>
          <a:xfrm>
            <a:off x="457199" y="1600200"/>
            <a:ext cx="8154785"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其他几篇扩展的论文</a:t>
            </a:r>
            <a:endParaRPr lang="en-US" altLang="zh-CN" sz="20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Or, Andrew, </a:t>
            </a:r>
            <a:r>
              <a:rPr lang="en-US" altLang="zh-CN" sz="1600" dirty="0" err="1">
                <a:latin typeface="等线" panose="02010600030101010101" pitchFamily="2" charset="-122"/>
                <a:ea typeface="等线" panose="02010600030101010101" pitchFamily="2" charset="-122"/>
              </a:rPr>
              <a:t>Haoyu</a:t>
            </a:r>
            <a:r>
              <a:rPr lang="en-US" altLang="zh-CN" sz="1600" dirty="0">
                <a:latin typeface="等线" panose="02010600030101010101" pitchFamily="2" charset="-122"/>
                <a:ea typeface="等线" panose="02010600030101010101" pitchFamily="2" charset="-122"/>
              </a:rPr>
              <a:t> Zhang, and Michael J. Freedman. "Resource Elasticity in Distributed Deep Learning.“</a:t>
            </a:r>
          </a:p>
          <a:p>
            <a:pPr lvl="1">
              <a:lnSpc>
                <a:spcPct val="150000"/>
              </a:lnSpc>
            </a:pPr>
            <a:r>
              <a:rPr lang="en-US" altLang="zh-CN" sz="1600" dirty="0">
                <a:latin typeface="等线" panose="02010600030101010101" pitchFamily="2" charset="-122"/>
                <a:ea typeface="等线" panose="02010600030101010101" pitchFamily="2" charset="-122"/>
              </a:rPr>
              <a:t>Awan, Ammar Ahmad, et al. "Scalable distributed </a:t>
            </a:r>
            <a:r>
              <a:rPr lang="en-US" altLang="zh-CN" sz="1600" dirty="0" err="1">
                <a:latin typeface="等线" panose="02010600030101010101" pitchFamily="2" charset="-122"/>
                <a:ea typeface="等线" panose="02010600030101010101" pitchFamily="2" charset="-122"/>
              </a:rPr>
              <a:t>dnn</a:t>
            </a:r>
            <a:r>
              <a:rPr lang="en-US" altLang="zh-CN" sz="1600" dirty="0">
                <a:latin typeface="等线" panose="02010600030101010101" pitchFamily="2" charset="-122"/>
                <a:ea typeface="等线" panose="02010600030101010101" pitchFamily="2" charset="-122"/>
              </a:rPr>
              <a:t> training using </a:t>
            </a:r>
            <a:r>
              <a:rPr lang="en-US" altLang="zh-CN" sz="1600" dirty="0" err="1">
                <a:latin typeface="等线" panose="02010600030101010101" pitchFamily="2" charset="-122"/>
                <a:ea typeface="等线" panose="02010600030101010101" pitchFamily="2" charset="-122"/>
              </a:rPr>
              <a:t>tensorflow</a:t>
            </a:r>
            <a:r>
              <a:rPr lang="en-US" altLang="zh-CN" sz="1600" dirty="0">
                <a:latin typeface="等线" panose="02010600030101010101" pitchFamily="2" charset="-122"/>
                <a:ea typeface="等线" panose="02010600030101010101" pitchFamily="2" charset="-122"/>
              </a:rPr>
              <a:t> and </a:t>
            </a:r>
            <a:r>
              <a:rPr lang="en-US" altLang="zh-CN" sz="1600" dirty="0" err="1">
                <a:latin typeface="等线" panose="02010600030101010101" pitchFamily="2" charset="-122"/>
                <a:ea typeface="等线" panose="02010600030101010101" pitchFamily="2" charset="-122"/>
              </a:rPr>
              <a:t>cuda</a:t>
            </a:r>
            <a:r>
              <a:rPr lang="en-US" altLang="zh-CN" sz="1600" dirty="0">
                <a:latin typeface="等线" panose="02010600030101010101" pitchFamily="2" charset="-122"/>
                <a:ea typeface="等线" panose="02010600030101010101" pitchFamily="2" charset="-122"/>
              </a:rPr>
              <a:t>-aware </a:t>
            </a:r>
            <a:r>
              <a:rPr lang="en-US" altLang="zh-CN" sz="1600" dirty="0" err="1">
                <a:latin typeface="等线" panose="02010600030101010101" pitchFamily="2" charset="-122"/>
                <a:ea typeface="等线" panose="02010600030101010101" pitchFamily="2" charset="-122"/>
              </a:rPr>
              <a:t>mpi</a:t>
            </a:r>
            <a:r>
              <a:rPr lang="en-US" altLang="zh-CN" sz="1600" dirty="0">
                <a:latin typeface="等线" panose="02010600030101010101" pitchFamily="2" charset="-122"/>
                <a:ea typeface="等线" panose="02010600030101010101" pitchFamily="2" charset="-122"/>
              </a:rPr>
              <a:t>: Characterization, designs, and performance evaluation.“</a:t>
            </a:r>
          </a:p>
          <a:p>
            <a:pPr lvl="1">
              <a:lnSpc>
                <a:spcPct val="150000"/>
              </a:lnSpc>
            </a:pPr>
            <a:r>
              <a:rPr lang="zh-CN" altLang="en-US" sz="1600" dirty="0">
                <a:latin typeface="等线" panose="02010600030101010101" pitchFamily="2" charset="-122"/>
                <a:ea typeface="等线" panose="02010600030101010101" pitchFamily="2" charset="-122"/>
              </a:rPr>
              <a:t>计划阅读</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C41D2854-D1A4-4FCE-8954-CE80704C35B0}"/>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23</a:t>
            </a:fld>
            <a:endParaRPr lang="en-US" altLang="zh-CN">
              <a:solidFill>
                <a:srgbClr val="000000"/>
              </a:solidFill>
            </a:endParaRPr>
          </a:p>
        </p:txBody>
      </p:sp>
    </p:spTree>
    <p:extLst>
      <p:ext uri="{BB962C8B-B14F-4D97-AF65-F5344CB8AC3E}">
        <p14:creationId xmlns:p14="http://schemas.microsoft.com/office/powerpoint/2010/main" val="3550188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参考文献</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lnSpc>
                <a:spcPct val="150000"/>
              </a:lnSpc>
              <a:buFont typeface="+mj-lt"/>
              <a:buAutoNum type="arabicPeriod"/>
            </a:pPr>
            <a:r>
              <a:rPr lang="en-US" altLang="zh-CN" sz="2000" dirty="0" err="1">
                <a:latin typeface="等线" panose="02010600030101010101" pitchFamily="2" charset="-122"/>
                <a:ea typeface="等线" panose="02010600030101010101" pitchFamily="2" charset="-122"/>
              </a:rPr>
              <a:t>Sergeev</a:t>
            </a:r>
            <a:r>
              <a:rPr lang="en-US" altLang="zh-CN" sz="2000" dirty="0">
                <a:latin typeface="等线" panose="02010600030101010101" pitchFamily="2" charset="-122"/>
                <a:ea typeface="等线" panose="02010600030101010101" pitchFamily="2" charset="-122"/>
              </a:rPr>
              <a:t>, A. (2017) </a:t>
            </a:r>
            <a:r>
              <a:rPr lang="en-US" altLang="zh-CN" sz="2000" dirty="0">
                <a:latin typeface="等线" panose="02010600030101010101" pitchFamily="2" charset="-122"/>
                <a:ea typeface="等线" panose="02010600030101010101" pitchFamily="2" charset="-122"/>
                <a:hlinkClick r:id="rId2"/>
              </a:rPr>
              <a:t>Horovod - Distributed TensorFlow Made Easy</a:t>
            </a:r>
            <a:r>
              <a:rPr lang="en-US" altLang="zh-CN" sz="2000" dirty="0">
                <a:latin typeface="等线" panose="02010600030101010101" pitchFamily="2" charset="-122"/>
                <a:ea typeface="等线" panose="02010600030101010101" pitchFamily="2" charset="-122"/>
              </a:rPr>
              <a:t>. </a:t>
            </a:r>
          </a:p>
          <a:p>
            <a:pPr marL="457200" indent="-457200">
              <a:lnSpc>
                <a:spcPct val="150000"/>
              </a:lnSpc>
              <a:buFont typeface="+mj-lt"/>
              <a:buAutoNum type="arabicPeriod"/>
            </a:pPr>
            <a:r>
              <a:rPr lang="en-US" altLang="zh-CN" sz="2000" dirty="0" err="1">
                <a:latin typeface="等线" panose="02010600030101010101" pitchFamily="2" charset="-122"/>
                <a:ea typeface="等线" panose="02010600030101010101" pitchFamily="2" charset="-122"/>
              </a:rPr>
              <a:t>Sergeev</a:t>
            </a:r>
            <a:r>
              <a:rPr lang="en-US" altLang="zh-CN" sz="2000" dirty="0">
                <a:latin typeface="等线" panose="02010600030101010101" pitchFamily="2" charset="-122"/>
                <a:ea typeface="等线" panose="02010600030101010101" pitchFamily="2" charset="-122"/>
              </a:rPr>
              <a:t>, A., Del </a:t>
            </a:r>
            <a:r>
              <a:rPr lang="en-US" altLang="zh-CN" sz="2000" dirty="0" err="1">
                <a:latin typeface="等线" panose="02010600030101010101" pitchFamily="2" charset="-122"/>
                <a:ea typeface="等线" panose="02010600030101010101" pitchFamily="2" charset="-122"/>
              </a:rPr>
              <a:t>Balso</a:t>
            </a:r>
            <a:r>
              <a:rPr lang="en-US" altLang="zh-CN" sz="2000" dirty="0">
                <a:latin typeface="等线" panose="02010600030101010101" pitchFamily="2" charset="-122"/>
                <a:ea typeface="等线" panose="02010600030101010101" pitchFamily="2" charset="-122"/>
              </a:rPr>
              <a:t>, M. (2018) </a:t>
            </a:r>
            <a:r>
              <a:rPr lang="en-US" altLang="zh-CN" sz="2000" dirty="0">
                <a:latin typeface="等线" panose="02010600030101010101" pitchFamily="2" charset="-122"/>
                <a:ea typeface="等线" panose="02010600030101010101" pitchFamily="2" charset="-122"/>
                <a:hlinkClick r:id="rId3"/>
              </a:rPr>
              <a:t>Horovod: fast and easy distributed deep learning in TensorFlow</a:t>
            </a:r>
            <a:r>
              <a:rPr lang="en-US" altLang="zh-CN" sz="2000" dirty="0">
                <a:latin typeface="等线" panose="02010600030101010101" pitchFamily="2" charset="-122"/>
                <a:ea typeface="等线" panose="02010600030101010101" pitchFamily="2" charset="-122"/>
              </a:rPr>
              <a:t>.</a:t>
            </a:r>
          </a:p>
          <a:p>
            <a:pPr marL="457200" indent="-457200">
              <a:lnSpc>
                <a:spcPct val="150000"/>
              </a:lnSpc>
              <a:buFont typeface="+mj-lt"/>
              <a:buAutoNum type="arabicPeriod"/>
            </a:pPr>
            <a:r>
              <a:rPr lang="en-US" altLang="zh-CN" sz="2000" dirty="0">
                <a:latin typeface="等线" panose="02010600030101010101" pitchFamily="2" charset="-122"/>
                <a:ea typeface="等线" panose="02010600030101010101" pitchFamily="2" charset="-122"/>
              </a:rPr>
              <a:t>Andrew </a:t>
            </a:r>
            <a:r>
              <a:rPr lang="en-US" altLang="zh-CN" sz="2000" dirty="0" err="1">
                <a:latin typeface="等线" panose="02010600030101010101" pitchFamily="2" charset="-122"/>
                <a:ea typeface="等线" panose="02010600030101010101" pitchFamily="2" charset="-122"/>
              </a:rPr>
              <a:t>Gibiansky</a:t>
            </a:r>
            <a:r>
              <a:rPr lang="en-US" altLang="zh-CN" sz="2000" dirty="0">
                <a:latin typeface="等线" panose="02010600030101010101" pitchFamily="2" charset="-122"/>
                <a:ea typeface="等线" panose="02010600030101010101" pitchFamily="2" charset="-122"/>
              </a:rPr>
              <a:t>. (2017) </a:t>
            </a:r>
            <a:r>
              <a:rPr lang="en-US" altLang="zh-CN" sz="2000" dirty="0">
                <a:latin typeface="等线" panose="02010600030101010101" pitchFamily="2" charset="-122"/>
                <a:ea typeface="等线" panose="02010600030101010101" pitchFamily="2" charset="-122"/>
                <a:hlinkClick r:id="rId4"/>
              </a:rPr>
              <a:t>Bringing HPC Techniques to Deep Learning</a:t>
            </a:r>
            <a:r>
              <a:rPr lang="en-US" altLang="zh-CN" sz="2000" dirty="0">
                <a:latin typeface="等线" panose="02010600030101010101" pitchFamily="2" charset="-122"/>
                <a:ea typeface="等线" panose="02010600030101010101" pitchFamily="2" charset="-122"/>
              </a:rPr>
              <a:t>.</a:t>
            </a:r>
          </a:p>
          <a:p>
            <a:pPr marL="457200" indent="-457200">
              <a:lnSpc>
                <a:spcPct val="150000"/>
              </a:lnSpc>
              <a:buFont typeface="+mj-lt"/>
              <a:buAutoNum type="arabicPeriod"/>
            </a:pPr>
            <a:r>
              <a:rPr lang="en-US" altLang="zh-CN" sz="2000" dirty="0">
                <a:latin typeface="等线" panose="02010600030101010101" pitchFamily="2" charset="-122"/>
                <a:ea typeface="等线" panose="02010600030101010101" pitchFamily="2" charset="-122"/>
              </a:rPr>
              <a:t>https://github.com/horovod/horovod</a:t>
            </a:r>
            <a:endParaRPr lang="zh-CN" altLang="en-US" sz="20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1838E2A-84E7-4234-A354-B796B51144B7}"/>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24</a:t>
            </a:fld>
            <a:endParaRPr lang="en-US" altLang="zh-CN">
              <a:solidFill>
                <a:srgbClr val="000000"/>
              </a:solidFill>
            </a:endParaRPr>
          </a:p>
        </p:txBody>
      </p:sp>
    </p:spTree>
    <p:extLst>
      <p:ext uri="{BB962C8B-B14F-4D97-AF65-F5344CB8AC3E}">
        <p14:creationId xmlns:p14="http://schemas.microsoft.com/office/powerpoint/2010/main" val="49643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072063" y="3714750"/>
            <a:ext cx="3214687" cy="707886"/>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4000" b="1" dirty="0">
                <a:solidFill>
                  <a:srgbClr val="FFFFFF"/>
                </a:solidFill>
                <a:latin typeface="等线" panose="02010600030101010101" pitchFamily="2" charset="-122"/>
                <a:ea typeface="等线" panose="02010600030101010101" pitchFamily="2" charset="-122"/>
              </a:rPr>
              <a:t>谢谢！</a:t>
            </a:r>
          </a:p>
        </p:txBody>
      </p:sp>
      <p:sp>
        <p:nvSpPr>
          <p:cNvPr id="3" name="灯片编号占位符 2">
            <a:extLst>
              <a:ext uri="{FF2B5EF4-FFF2-40B4-BE49-F238E27FC236}">
                <a16:creationId xmlns:a16="http://schemas.microsoft.com/office/drawing/2014/main" id="{26472769-4872-4595-95C7-1523B63E5B03}"/>
              </a:ext>
            </a:extLst>
          </p:cNvPr>
          <p:cNvSpPr>
            <a:spLocks noGrp="1"/>
          </p:cNvSpPr>
          <p:nvPr>
            <p:ph type="sldNum" sz="quarter" idx="12"/>
          </p:nvPr>
        </p:nvSpPr>
        <p:spPr/>
        <p:txBody>
          <a:bodyPr/>
          <a:lstStyle/>
          <a:p>
            <a:pPr>
              <a:defRPr/>
            </a:pPr>
            <a:fld id="{B946528B-B9B9-4E68-8952-1F42D213A426}" type="slidenum">
              <a:rPr lang="en-US" altLang="zh-CN" smtClean="0">
                <a:solidFill>
                  <a:srgbClr val="000000"/>
                </a:solidFill>
              </a:rPr>
              <a:pPr>
                <a:defRPr/>
              </a:pPr>
              <a:t>25</a:t>
            </a:fld>
            <a:endParaRPr lang="en-US" altLang="zh-CN">
              <a:solidFill>
                <a:srgbClr val="000000"/>
              </a:solidFill>
            </a:endParaRPr>
          </a:p>
        </p:txBody>
      </p:sp>
    </p:spTree>
    <p:extLst>
      <p:ext uri="{BB962C8B-B14F-4D97-AF65-F5344CB8AC3E}">
        <p14:creationId xmlns:p14="http://schemas.microsoft.com/office/powerpoint/2010/main" val="49352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研究背景</a:t>
            </a:r>
          </a:p>
          <a:p>
            <a:pPr>
              <a:lnSpc>
                <a:spcPct val="150000"/>
              </a:lnSpc>
            </a:pPr>
            <a:r>
              <a:rPr lang="zh-CN" altLang="en-US" sz="2400" dirty="0">
                <a:latin typeface="等线" panose="02010600030101010101" pitchFamily="2" charset="-122"/>
                <a:ea typeface="等线" panose="02010600030101010101" pitchFamily="2" charset="-122"/>
              </a:rPr>
              <a:t>动机和思路</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其它对它的改进</a:t>
            </a: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584AD04B-C1C5-4C27-8970-964A7D32B0D6}"/>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3</a:t>
            </a:fld>
            <a:endParaRPr lang="en-US" altLang="zh-CN">
              <a:solidFill>
                <a:srgbClr val="000000"/>
              </a:solidFill>
            </a:endParaRPr>
          </a:p>
        </p:txBody>
      </p:sp>
    </p:spTree>
    <p:extLst>
      <p:ext uri="{BB962C8B-B14F-4D97-AF65-F5344CB8AC3E}">
        <p14:creationId xmlns:p14="http://schemas.microsoft.com/office/powerpoint/2010/main" val="268104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pic>
        <p:nvPicPr>
          <p:cNvPr id="6" name="图片 5">
            <a:extLst>
              <a:ext uri="{FF2B5EF4-FFF2-40B4-BE49-F238E27FC236}">
                <a16:creationId xmlns:a16="http://schemas.microsoft.com/office/drawing/2014/main" id="{179D396E-E968-434E-A740-FFE2FA087FC1}"/>
              </a:ext>
            </a:extLst>
          </p:cNvPr>
          <p:cNvPicPr>
            <a:picLocks noChangeAspect="1"/>
          </p:cNvPicPr>
          <p:nvPr/>
        </p:nvPicPr>
        <p:blipFill>
          <a:blip r:embed="rId2"/>
          <a:stretch>
            <a:fillRect/>
          </a:stretch>
        </p:blipFill>
        <p:spPr>
          <a:xfrm>
            <a:off x="386243" y="1342557"/>
            <a:ext cx="6761489" cy="2390544"/>
          </a:xfrm>
          <a:prstGeom prst="rect">
            <a:avLst/>
          </a:prstGeom>
        </p:spPr>
      </p:pic>
      <p:sp>
        <p:nvSpPr>
          <p:cNvPr id="5" name="文本框 4">
            <a:extLst>
              <a:ext uri="{FF2B5EF4-FFF2-40B4-BE49-F238E27FC236}">
                <a16:creationId xmlns:a16="http://schemas.microsoft.com/office/drawing/2014/main" id="{9AF0A06A-5E74-40FE-88DE-57974414CED5}"/>
              </a:ext>
            </a:extLst>
          </p:cNvPr>
          <p:cNvSpPr txBox="1"/>
          <p:nvPr/>
        </p:nvSpPr>
        <p:spPr>
          <a:xfrm>
            <a:off x="251670" y="6434914"/>
            <a:ext cx="5636479" cy="276999"/>
          </a:xfrm>
          <a:prstGeom prst="rect">
            <a:avLst/>
          </a:prstGeom>
          <a:noFill/>
        </p:spPr>
        <p:txBody>
          <a:bodyPr wrap="none" rtlCol="0">
            <a:spAutoFit/>
          </a:bodyPr>
          <a:lstStyle/>
          <a:p>
            <a:r>
              <a:rPr lang="zh-CN" altLang="en-US" sz="1200" dirty="0">
                <a:latin typeface="等线" panose="02010600030101010101" pitchFamily="2" charset="-122"/>
                <a:ea typeface="等线" panose="02010600030101010101" pitchFamily="2" charset="-122"/>
              </a:rPr>
              <a:t>* 本页幻灯片内容引自 </a:t>
            </a:r>
            <a:r>
              <a:rPr lang="en-US" altLang="zh-CN" sz="1200" dirty="0">
                <a:latin typeface="等线" panose="02010600030101010101" pitchFamily="2" charset="-122"/>
                <a:ea typeface="等线" panose="02010600030101010101" pitchFamily="2" charset="-122"/>
              </a:rPr>
              <a:t>Uber </a:t>
            </a:r>
            <a:r>
              <a:rPr lang="zh-CN" altLang="en-US" sz="1200" dirty="0">
                <a:latin typeface="等线" panose="02010600030101010101" pitchFamily="2" charset="-122"/>
                <a:ea typeface="等线" panose="02010600030101010101" pitchFamily="2" charset="-122"/>
              </a:rPr>
              <a:t>演讲 </a:t>
            </a:r>
            <a:r>
              <a:rPr lang="en-US" altLang="zh-CN" sz="1200" dirty="0">
                <a:latin typeface="等线" panose="02010600030101010101" pitchFamily="2" charset="-122"/>
                <a:ea typeface="等线" panose="02010600030101010101" pitchFamily="2" charset="-122"/>
              </a:rPr>
              <a:t>《Horovod: Distributed </a:t>
            </a:r>
            <a:r>
              <a:rPr lang="en-US" altLang="zh-CN" sz="1200" dirty="0" err="1">
                <a:latin typeface="等线" panose="02010600030101010101" pitchFamily="2" charset="-122"/>
                <a:ea typeface="等线" panose="02010600030101010101" pitchFamily="2" charset="-122"/>
              </a:rPr>
              <a:t>Tensorflow</a:t>
            </a:r>
            <a:r>
              <a:rPr lang="en-US" altLang="zh-CN" sz="1200" dirty="0">
                <a:latin typeface="等线" panose="02010600030101010101" pitchFamily="2" charset="-122"/>
                <a:ea typeface="等线" panose="02010600030101010101" pitchFamily="2" charset="-122"/>
              </a:rPr>
              <a:t> Made Easy》</a:t>
            </a:r>
            <a:endParaRPr lang="zh-CN" altLang="en-US" sz="1200" dirty="0">
              <a:latin typeface="等线" panose="02010600030101010101" pitchFamily="2" charset="-122"/>
              <a:ea typeface="等线" panose="02010600030101010101" pitchFamily="2" charset="-122"/>
            </a:endParaRPr>
          </a:p>
        </p:txBody>
      </p:sp>
      <p:sp>
        <p:nvSpPr>
          <p:cNvPr id="3" name="灯片编号占位符 2">
            <a:extLst>
              <a:ext uri="{FF2B5EF4-FFF2-40B4-BE49-F238E27FC236}">
                <a16:creationId xmlns:a16="http://schemas.microsoft.com/office/drawing/2014/main" id="{C3D61C10-A0DA-4DC9-97A6-6872CD6612F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4</a:t>
            </a:fld>
            <a:endParaRPr lang="en-US" altLang="zh-CN">
              <a:solidFill>
                <a:srgbClr val="000000"/>
              </a:solidFill>
            </a:endParaRPr>
          </a:p>
        </p:txBody>
      </p:sp>
    </p:spTree>
    <p:extLst>
      <p:ext uri="{BB962C8B-B14F-4D97-AF65-F5344CB8AC3E}">
        <p14:creationId xmlns:p14="http://schemas.microsoft.com/office/powerpoint/2010/main" val="403478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pic>
        <p:nvPicPr>
          <p:cNvPr id="8" name="图片 7">
            <a:extLst>
              <a:ext uri="{FF2B5EF4-FFF2-40B4-BE49-F238E27FC236}">
                <a16:creationId xmlns:a16="http://schemas.microsoft.com/office/drawing/2014/main" id="{09A5A767-532E-4A6A-B634-4A24D8E8D1F9}"/>
              </a:ext>
            </a:extLst>
          </p:cNvPr>
          <p:cNvPicPr>
            <a:picLocks noChangeAspect="1"/>
          </p:cNvPicPr>
          <p:nvPr/>
        </p:nvPicPr>
        <p:blipFill>
          <a:blip r:embed="rId2"/>
          <a:stretch>
            <a:fillRect/>
          </a:stretch>
        </p:blipFill>
        <p:spPr>
          <a:xfrm>
            <a:off x="376394" y="1359018"/>
            <a:ext cx="8723401" cy="3749878"/>
          </a:xfrm>
          <a:prstGeom prst="rect">
            <a:avLst/>
          </a:prstGeom>
        </p:spPr>
      </p:pic>
      <p:sp>
        <p:nvSpPr>
          <p:cNvPr id="6" name="文本框 5">
            <a:extLst>
              <a:ext uri="{FF2B5EF4-FFF2-40B4-BE49-F238E27FC236}">
                <a16:creationId xmlns:a16="http://schemas.microsoft.com/office/drawing/2014/main" id="{B634EE22-D683-41E9-BABB-39C1318CC38B}"/>
              </a:ext>
            </a:extLst>
          </p:cNvPr>
          <p:cNvSpPr txBox="1"/>
          <p:nvPr/>
        </p:nvSpPr>
        <p:spPr>
          <a:xfrm>
            <a:off x="251670" y="6434914"/>
            <a:ext cx="5636479" cy="276999"/>
          </a:xfrm>
          <a:prstGeom prst="rect">
            <a:avLst/>
          </a:prstGeom>
          <a:noFill/>
        </p:spPr>
        <p:txBody>
          <a:bodyPr wrap="none" rtlCol="0">
            <a:spAutoFit/>
          </a:bodyPr>
          <a:lstStyle/>
          <a:p>
            <a:r>
              <a:rPr lang="zh-CN" altLang="en-US" sz="1200" dirty="0">
                <a:latin typeface="等线" panose="02010600030101010101" pitchFamily="2" charset="-122"/>
                <a:ea typeface="等线" panose="02010600030101010101" pitchFamily="2" charset="-122"/>
              </a:rPr>
              <a:t>* 本页幻灯片内容引自 </a:t>
            </a:r>
            <a:r>
              <a:rPr lang="en-US" altLang="zh-CN" sz="1200" dirty="0">
                <a:latin typeface="等线" panose="02010600030101010101" pitchFamily="2" charset="-122"/>
                <a:ea typeface="等线" panose="02010600030101010101" pitchFamily="2" charset="-122"/>
              </a:rPr>
              <a:t>Uber </a:t>
            </a:r>
            <a:r>
              <a:rPr lang="zh-CN" altLang="en-US" sz="1200" dirty="0">
                <a:latin typeface="等线" panose="02010600030101010101" pitchFamily="2" charset="-122"/>
                <a:ea typeface="等线" panose="02010600030101010101" pitchFamily="2" charset="-122"/>
              </a:rPr>
              <a:t>演讲 </a:t>
            </a:r>
            <a:r>
              <a:rPr lang="en-US" altLang="zh-CN" sz="1200" dirty="0">
                <a:latin typeface="等线" panose="02010600030101010101" pitchFamily="2" charset="-122"/>
                <a:ea typeface="等线" panose="02010600030101010101" pitchFamily="2" charset="-122"/>
              </a:rPr>
              <a:t>《Horovod: Distributed </a:t>
            </a:r>
            <a:r>
              <a:rPr lang="en-US" altLang="zh-CN" sz="1200" dirty="0" err="1">
                <a:latin typeface="等线" panose="02010600030101010101" pitchFamily="2" charset="-122"/>
                <a:ea typeface="等线" panose="02010600030101010101" pitchFamily="2" charset="-122"/>
              </a:rPr>
              <a:t>Tensorflow</a:t>
            </a:r>
            <a:r>
              <a:rPr lang="en-US" altLang="zh-CN" sz="1200" dirty="0">
                <a:latin typeface="等线" panose="02010600030101010101" pitchFamily="2" charset="-122"/>
                <a:ea typeface="等线" panose="02010600030101010101" pitchFamily="2" charset="-122"/>
              </a:rPr>
              <a:t> Made Easy》</a:t>
            </a:r>
            <a:endParaRPr lang="zh-CN" altLang="en-US" sz="1200" dirty="0">
              <a:latin typeface="等线" panose="02010600030101010101" pitchFamily="2" charset="-122"/>
              <a:ea typeface="等线" panose="02010600030101010101" pitchFamily="2" charset="-122"/>
            </a:endParaRPr>
          </a:p>
        </p:txBody>
      </p:sp>
      <p:sp>
        <p:nvSpPr>
          <p:cNvPr id="3" name="灯片编号占位符 2">
            <a:extLst>
              <a:ext uri="{FF2B5EF4-FFF2-40B4-BE49-F238E27FC236}">
                <a16:creationId xmlns:a16="http://schemas.microsoft.com/office/drawing/2014/main" id="{98FC6561-1CBB-4D0E-BB0C-501946529B5A}"/>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5</a:t>
            </a:fld>
            <a:endParaRPr lang="en-US" altLang="zh-CN">
              <a:solidFill>
                <a:srgbClr val="000000"/>
              </a:solidFill>
            </a:endParaRPr>
          </a:p>
        </p:txBody>
      </p:sp>
    </p:spTree>
    <p:extLst>
      <p:ext uri="{BB962C8B-B14F-4D97-AF65-F5344CB8AC3E}">
        <p14:creationId xmlns:p14="http://schemas.microsoft.com/office/powerpoint/2010/main" val="162117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xfrm>
            <a:off x="457200" y="1600200"/>
            <a:ext cx="8133127"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数据并行的基本步骤</a:t>
            </a:r>
            <a:endParaRPr lang="zh-CN" altLang="en-US" sz="1600" dirty="0">
              <a:latin typeface="等线" panose="02010600030101010101" pitchFamily="2" charset="-122"/>
              <a:ea typeface="等线" panose="02010600030101010101" pitchFamily="2" charset="-122"/>
            </a:endParaRPr>
          </a:p>
          <a:p>
            <a:pPr marL="800100" lvl="1" indent="-342900">
              <a:lnSpc>
                <a:spcPct val="150000"/>
              </a:lnSpc>
              <a:buFont typeface="+mj-lt"/>
              <a:buAutoNum type="arabicPeriod"/>
            </a:pPr>
            <a:r>
              <a:rPr lang="zh-CN" altLang="en-US" sz="1600" dirty="0">
                <a:latin typeface="等线" panose="02010600030101010101" pitchFamily="2" charset="-122"/>
                <a:ea typeface="等线" panose="02010600030101010101" pitchFamily="2" charset="-122"/>
              </a:rPr>
              <a:t>运行训练脚本的多个副本，每个副本</a:t>
            </a:r>
          </a:p>
          <a:p>
            <a:pPr lvl="2">
              <a:lnSpc>
                <a:spcPct val="150000"/>
              </a:lnSpc>
            </a:pPr>
            <a:r>
              <a:rPr lang="zh-CN" altLang="en-US" sz="1200" dirty="0">
                <a:latin typeface="等线" panose="02010600030101010101" pitchFamily="2" charset="-122"/>
                <a:ea typeface="等线" panose="02010600030101010101" pitchFamily="2" charset="-122"/>
              </a:rPr>
              <a:t>读取数据的一部分</a:t>
            </a:r>
            <a:endParaRPr lang="en-US" altLang="zh-CN" sz="1200" dirty="0">
              <a:latin typeface="等线" panose="02010600030101010101" pitchFamily="2" charset="-122"/>
              <a:ea typeface="等线" panose="02010600030101010101" pitchFamily="2" charset="-122"/>
            </a:endParaRPr>
          </a:p>
          <a:p>
            <a:pPr lvl="2">
              <a:lnSpc>
                <a:spcPct val="150000"/>
              </a:lnSpc>
            </a:pPr>
            <a:r>
              <a:rPr lang="zh-CN" altLang="en-US" sz="1200" dirty="0">
                <a:latin typeface="等线" panose="02010600030101010101" pitchFamily="2" charset="-122"/>
                <a:ea typeface="等线" panose="02010600030101010101" pitchFamily="2" charset="-122"/>
              </a:rPr>
              <a:t>用这部分数据训练模型</a:t>
            </a:r>
            <a:endParaRPr lang="en-US" altLang="zh-CN" sz="1200" dirty="0">
              <a:latin typeface="等线" panose="02010600030101010101" pitchFamily="2" charset="-122"/>
              <a:ea typeface="等线" panose="02010600030101010101" pitchFamily="2" charset="-122"/>
            </a:endParaRPr>
          </a:p>
          <a:p>
            <a:pPr lvl="2">
              <a:lnSpc>
                <a:spcPct val="150000"/>
              </a:lnSpc>
            </a:pPr>
            <a:r>
              <a:rPr lang="zh-CN" altLang="en-US" sz="1200" dirty="0">
                <a:latin typeface="等线" panose="02010600030101010101" pitchFamily="2" charset="-122"/>
                <a:ea typeface="等线" panose="02010600030101010101" pitchFamily="2" charset="-122"/>
              </a:rPr>
              <a:t>计算模型参数的更新量（梯度）</a:t>
            </a:r>
            <a:endParaRPr lang="en-US" altLang="zh-CN" sz="1200" dirty="0">
              <a:latin typeface="等线" panose="02010600030101010101" pitchFamily="2" charset="-122"/>
              <a:ea typeface="等线" panose="02010600030101010101" pitchFamily="2" charset="-122"/>
            </a:endParaRPr>
          </a:p>
          <a:p>
            <a:pPr marL="800100" lvl="1" indent="-342900">
              <a:lnSpc>
                <a:spcPct val="150000"/>
              </a:lnSpc>
              <a:buFont typeface="+mj-lt"/>
              <a:buAutoNum type="arabicPeriod"/>
            </a:pPr>
            <a:r>
              <a:rPr lang="zh-CN" altLang="en-US" sz="1600" dirty="0">
                <a:latin typeface="等线" panose="02010600030101010101" pitchFamily="2" charset="-122"/>
                <a:ea typeface="等线" panose="02010600030101010101" pitchFamily="2" charset="-122"/>
              </a:rPr>
              <a:t>在多个副本间平均梯度</a:t>
            </a:r>
            <a:endParaRPr lang="en-US" altLang="zh-CN" sz="1600" dirty="0">
              <a:latin typeface="等线" panose="02010600030101010101" pitchFamily="2" charset="-122"/>
              <a:ea typeface="等线" panose="02010600030101010101" pitchFamily="2" charset="-122"/>
            </a:endParaRPr>
          </a:p>
          <a:p>
            <a:pPr marL="800100" lvl="1" indent="-342900">
              <a:lnSpc>
                <a:spcPct val="150000"/>
              </a:lnSpc>
              <a:buFont typeface="+mj-lt"/>
              <a:buAutoNum type="arabicPeriod"/>
            </a:pPr>
            <a:r>
              <a:rPr lang="zh-CN" altLang="en-US" sz="1600" dirty="0">
                <a:latin typeface="等线" panose="02010600030101010101" pitchFamily="2" charset="-122"/>
                <a:ea typeface="等线" panose="02010600030101010101" pitchFamily="2" charset="-122"/>
              </a:rPr>
              <a:t>更新模型</a:t>
            </a:r>
            <a:endParaRPr lang="en-US" altLang="zh-CN" sz="1600" dirty="0">
              <a:latin typeface="等线" panose="02010600030101010101" pitchFamily="2" charset="-122"/>
              <a:ea typeface="等线" panose="02010600030101010101" pitchFamily="2" charset="-122"/>
            </a:endParaRPr>
          </a:p>
          <a:p>
            <a:pPr marL="800100" lvl="1" indent="-342900">
              <a:lnSpc>
                <a:spcPct val="150000"/>
              </a:lnSpc>
              <a:buFont typeface="+mj-lt"/>
              <a:buAutoNum type="arabicPeriod"/>
            </a:pPr>
            <a:r>
              <a:rPr lang="zh-CN" altLang="en-US" sz="1600" dirty="0">
                <a:latin typeface="等线" panose="02010600030101010101" pitchFamily="2" charset="-122"/>
                <a:ea typeface="等线" panose="02010600030101010101" pitchFamily="2" charset="-122"/>
              </a:rPr>
              <a:t>重复第 </a:t>
            </a:r>
            <a:r>
              <a:rPr lang="en-US" altLang="zh-CN" sz="1600" dirty="0">
                <a:latin typeface="等线" panose="02010600030101010101" pitchFamily="2" charset="-122"/>
                <a:ea typeface="等线" panose="02010600030101010101" pitchFamily="2" charset="-122"/>
              </a:rPr>
              <a:t>1 </a:t>
            </a:r>
            <a:r>
              <a:rPr lang="zh-CN" altLang="en-US" sz="1600" dirty="0">
                <a:latin typeface="等线" panose="02010600030101010101" pitchFamily="2" charset="-122"/>
                <a:ea typeface="等线" panose="02010600030101010101" pitchFamily="2" charset="-122"/>
              </a:rPr>
              <a:t>步</a:t>
            </a:r>
          </a:p>
        </p:txBody>
      </p:sp>
      <p:sp>
        <p:nvSpPr>
          <p:cNvPr id="4" name="灯片编号占位符 3">
            <a:extLst>
              <a:ext uri="{FF2B5EF4-FFF2-40B4-BE49-F238E27FC236}">
                <a16:creationId xmlns:a16="http://schemas.microsoft.com/office/drawing/2014/main" id="{74795A4A-A6A5-4ACD-A160-E33164C72D24}"/>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6</a:t>
            </a:fld>
            <a:endParaRPr lang="en-US" altLang="zh-CN">
              <a:solidFill>
                <a:srgbClr val="000000"/>
              </a:solidFill>
            </a:endParaRPr>
          </a:p>
        </p:txBody>
      </p:sp>
    </p:spTree>
    <p:extLst>
      <p:ext uri="{BB962C8B-B14F-4D97-AF65-F5344CB8AC3E}">
        <p14:creationId xmlns:p14="http://schemas.microsoft.com/office/powerpoint/2010/main" val="192972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xfrm>
            <a:off x="457200" y="1600200"/>
            <a:ext cx="8133127"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现有机器学习框架原生对分布式支持效率不高</a:t>
            </a:r>
            <a:endParaRPr lang="en-US" altLang="zh-CN" sz="2000" dirty="0">
              <a:latin typeface="等线" panose="02010600030101010101" pitchFamily="2" charset="-122"/>
              <a:ea typeface="等线" panose="02010600030101010101" pitchFamily="2" charset="-122"/>
            </a:endParaRPr>
          </a:p>
          <a:p>
            <a:pPr>
              <a:lnSpc>
                <a:spcPct val="150000"/>
              </a:lnSpc>
            </a:pPr>
            <a:endParaRPr lang="en-US" altLang="zh-CN" sz="2000" dirty="0">
              <a:latin typeface="等线" panose="02010600030101010101" pitchFamily="2" charset="-122"/>
              <a:ea typeface="等线" panose="02010600030101010101" pitchFamily="2" charset="-122"/>
            </a:endParaRPr>
          </a:p>
          <a:p>
            <a:pPr>
              <a:lnSpc>
                <a:spcPct val="150000"/>
              </a:lnSpc>
            </a:pPr>
            <a:endParaRPr lang="en-US" altLang="zh-CN" sz="2000" dirty="0">
              <a:latin typeface="等线" panose="02010600030101010101" pitchFamily="2" charset="-122"/>
              <a:ea typeface="等线" panose="02010600030101010101" pitchFamily="2" charset="-122"/>
            </a:endParaRPr>
          </a:p>
          <a:p>
            <a:pPr marL="0" indent="0">
              <a:lnSpc>
                <a:spcPct val="150000"/>
              </a:lnSpc>
              <a:buNone/>
            </a:pPr>
            <a:endParaRPr lang="en-US" altLang="zh-CN" sz="2000" dirty="0">
              <a:latin typeface="等线" panose="02010600030101010101" pitchFamily="2" charset="-122"/>
              <a:ea typeface="等线" panose="02010600030101010101" pitchFamily="2" charset="-122"/>
            </a:endParaRPr>
          </a:p>
          <a:p>
            <a:pPr marL="0" indent="0">
              <a:lnSpc>
                <a:spcPct val="150000"/>
              </a:lnSpc>
              <a:buNone/>
            </a:pPr>
            <a:endParaRPr lang="en-US" altLang="zh-CN" sz="2000" dirty="0">
              <a:latin typeface="等线" panose="02010600030101010101" pitchFamily="2" charset="-122"/>
              <a:ea typeface="等线" panose="02010600030101010101" pitchFamily="2" charset="-122"/>
            </a:endParaRPr>
          </a:p>
          <a:p>
            <a:pPr>
              <a:lnSpc>
                <a:spcPct val="150000"/>
              </a:lnSpc>
            </a:pPr>
            <a:r>
              <a:rPr lang="zh-CN" altLang="en-US" sz="2000" dirty="0">
                <a:latin typeface="等线" panose="02010600030101010101" pitchFamily="2" charset="-122"/>
                <a:ea typeface="等线" panose="02010600030101010101" pitchFamily="2" charset="-122"/>
              </a:rPr>
              <a:t>用户需要对他们的单机训练程序进行大量修改</a:t>
            </a:r>
            <a:endParaRPr lang="en-US" altLang="zh-CN" sz="2000" dirty="0">
              <a:latin typeface="等线" panose="02010600030101010101" pitchFamily="2" charset="-122"/>
              <a:ea typeface="等线" panose="02010600030101010101" pitchFamily="2" charset="-122"/>
            </a:endParaRPr>
          </a:p>
          <a:p>
            <a:pPr>
              <a:lnSpc>
                <a:spcPct val="150000"/>
              </a:lnSpc>
            </a:pPr>
            <a:endParaRPr lang="en-US" altLang="zh-CN" sz="2000" dirty="0">
              <a:latin typeface="等线" panose="02010600030101010101" pitchFamily="2" charset="-122"/>
              <a:ea typeface="等线" panose="02010600030101010101" pitchFamily="2" charset="-122"/>
            </a:endParaRPr>
          </a:p>
          <a:p>
            <a:pPr marL="0" indent="0">
              <a:lnSpc>
                <a:spcPct val="150000"/>
              </a:lnSpc>
              <a:buNone/>
            </a:pPr>
            <a:endParaRPr lang="en-US" altLang="zh-CN" sz="2000" dirty="0">
              <a:latin typeface="等线" panose="02010600030101010101" pitchFamily="2" charset="-122"/>
              <a:ea typeface="等线" panose="02010600030101010101" pitchFamily="2" charset="-122"/>
            </a:endParaRPr>
          </a:p>
          <a:p>
            <a:pPr>
              <a:lnSpc>
                <a:spcPct val="150000"/>
              </a:lnSpc>
            </a:pPr>
            <a:r>
              <a:rPr lang="zh-CN" altLang="en-US" sz="2000" dirty="0">
                <a:latin typeface="等线" panose="02010600030101010101" pitchFamily="2" charset="-122"/>
                <a:ea typeface="等线" panose="02010600030101010101" pitchFamily="2" charset="-122"/>
              </a:rPr>
              <a:t>复杂的 </a:t>
            </a:r>
            <a:r>
              <a:rPr lang="en-US" altLang="zh-CN" sz="2000" dirty="0">
                <a:latin typeface="等线" panose="02010600030101010101" pitchFamily="2" charset="-122"/>
                <a:ea typeface="等线" panose="02010600030101010101" pitchFamily="2" charset="-122"/>
              </a:rPr>
              <a:t>API </a:t>
            </a:r>
            <a:r>
              <a:rPr lang="zh-CN" altLang="en-US" sz="2000" dirty="0">
                <a:latin typeface="等线" panose="02010600030101010101" pitchFamily="2" charset="-122"/>
                <a:ea typeface="等线" panose="02010600030101010101" pitchFamily="2" charset="-122"/>
              </a:rPr>
              <a:t>也导致了分布式程序难以调试</a:t>
            </a:r>
            <a:endParaRPr lang="zh-CN" altLang="en-US" sz="1600" dirty="0">
              <a:latin typeface="等线" panose="02010600030101010101" pitchFamily="2" charset="-122"/>
              <a:ea typeface="等线" panose="02010600030101010101" pitchFamily="2" charset="-122"/>
            </a:endParaRPr>
          </a:p>
        </p:txBody>
      </p:sp>
      <p:pic>
        <p:nvPicPr>
          <p:cNvPr id="4" name="图片 3">
            <a:extLst>
              <a:ext uri="{FF2B5EF4-FFF2-40B4-BE49-F238E27FC236}">
                <a16:creationId xmlns:a16="http://schemas.microsoft.com/office/drawing/2014/main" id="{B760358A-944D-4B18-9ED3-B37537DB699B}"/>
              </a:ext>
            </a:extLst>
          </p:cNvPr>
          <p:cNvPicPr>
            <a:picLocks noChangeAspect="1"/>
          </p:cNvPicPr>
          <p:nvPr/>
        </p:nvPicPr>
        <p:blipFill>
          <a:blip r:embed="rId2"/>
          <a:stretch>
            <a:fillRect/>
          </a:stretch>
        </p:blipFill>
        <p:spPr>
          <a:xfrm>
            <a:off x="1975415" y="2088881"/>
            <a:ext cx="5091322" cy="2174271"/>
          </a:xfrm>
          <a:prstGeom prst="rect">
            <a:avLst/>
          </a:prstGeom>
        </p:spPr>
      </p:pic>
      <p:pic>
        <p:nvPicPr>
          <p:cNvPr id="6" name="图片 5">
            <a:extLst>
              <a:ext uri="{FF2B5EF4-FFF2-40B4-BE49-F238E27FC236}">
                <a16:creationId xmlns:a16="http://schemas.microsoft.com/office/drawing/2014/main" id="{4F1A1510-BDDB-4999-B906-EDD8DE3B5038}"/>
              </a:ext>
            </a:extLst>
          </p:cNvPr>
          <p:cNvPicPr>
            <a:picLocks noChangeAspect="1"/>
          </p:cNvPicPr>
          <p:nvPr/>
        </p:nvPicPr>
        <p:blipFill>
          <a:blip r:embed="rId3"/>
          <a:stretch>
            <a:fillRect/>
          </a:stretch>
        </p:blipFill>
        <p:spPr>
          <a:xfrm>
            <a:off x="1069006" y="4751833"/>
            <a:ext cx="6904139" cy="1100083"/>
          </a:xfrm>
          <a:prstGeom prst="rect">
            <a:avLst/>
          </a:prstGeom>
        </p:spPr>
      </p:pic>
      <p:sp>
        <p:nvSpPr>
          <p:cNvPr id="8" name="文本框 7">
            <a:extLst>
              <a:ext uri="{FF2B5EF4-FFF2-40B4-BE49-F238E27FC236}">
                <a16:creationId xmlns:a16="http://schemas.microsoft.com/office/drawing/2014/main" id="{A177F78A-55E4-4BAC-A020-40AF70F06391}"/>
              </a:ext>
            </a:extLst>
          </p:cNvPr>
          <p:cNvSpPr txBox="1"/>
          <p:nvPr/>
        </p:nvSpPr>
        <p:spPr>
          <a:xfrm>
            <a:off x="251670" y="6434914"/>
            <a:ext cx="6444393" cy="276999"/>
          </a:xfrm>
          <a:prstGeom prst="rect">
            <a:avLst/>
          </a:prstGeom>
          <a:noFill/>
        </p:spPr>
        <p:txBody>
          <a:bodyPr wrap="none" rtlCol="0">
            <a:spAutoFit/>
          </a:bodyPr>
          <a:lstStyle/>
          <a:p>
            <a:r>
              <a:rPr lang="zh-CN" altLang="en-US" sz="1200" dirty="0">
                <a:latin typeface="等线" panose="02010600030101010101" pitchFamily="2" charset="-122"/>
                <a:ea typeface="等线" panose="02010600030101010101" pitchFamily="2" charset="-122"/>
              </a:rPr>
              <a:t>* 本页幻灯片图片来自论文 </a:t>
            </a:r>
            <a:r>
              <a:rPr lang="en-US" altLang="zh-CN" sz="1200" dirty="0">
                <a:latin typeface="等线" panose="02010600030101010101" pitchFamily="2" charset="-122"/>
                <a:ea typeface="等线" panose="02010600030101010101" pitchFamily="2" charset="-122"/>
              </a:rPr>
              <a:t>《Horovod: fast and easy distributed deep learning in TensorFlow》</a:t>
            </a:r>
            <a:endParaRPr lang="zh-CN" altLang="en-US" sz="1200" dirty="0">
              <a:latin typeface="等线" panose="02010600030101010101" pitchFamily="2" charset="-122"/>
              <a:ea typeface="等线" panose="02010600030101010101" pitchFamily="2" charset="-122"/>
            </a:endParaRPr>
          </a:p>
        </p:txBody>
      </p:sp>
      <p:sp>
        <p:nvSpPr>
          <p:cNvPr id="5" name="灯片编号占位符 4">
            <a:extLst>
              <a:ext uri="{FF2B5EF4-FFF2-40B4-BE49-F238E27FC236}">
                <a16:creationId xmlns:a16="http://schemas.microsoft.com/office/drawing/2014/main" id="{829699BD-F2AF-4D4A-90BA-2145C7EA0441}"/>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7</a:t>
            </a:fld>
            <a:endParaRPr lang="en-US" altLang="zh-CN">
              <a:solidFill>
                <a:srgbClr val="000000"/>
              </a:solidFill>
            </a:endParaRPr>
          </a:p>
        </p:txBody>
      </p:sp>
    </p:spTree>
    <p:extLst>
      <p:ext uri="{BB962C8B-B14F-4D97-AF65-F5344CB8AC3E}">
        <p14:creationId xmlns:p14="http://schemas.microsoft.com/office/powerpoint/2010/main" val="338522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err="1">
                <a:latin typeface="等线" panose="02010600030101010101" pitchFamily="2" charset="-122"/>
                <a:ea typeface="等线" panose="02010600030101010101" pitchFamily="2" charset="-122"/>
              </a:rPr>
              <a:t>Tensorflow</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的原生分布式支持</a:t>
            </a:r>
          </a:p>
          <a:p>
            <a:pPr lvl="1">
              <a:lnSpc>
                <a:spcPct val="150000"/>
              </a:lnSpc>
            </a:pPr>
            <a:r>
              <a:rPr lang="en-US" altLang="zh-CN" sz="1600" dirty="0">
                <a:latin typeface="等线" panose="02010600030101010101" pitchFamily="2" charset="-122"/>
                <a:ea typeface="等线" panose="02010600030101010101" pitchFamily="2" charset="-122"/>
              </a:rPr>
              <a:t>Parameter Server </a:t>
            </a:r>
            <a:r>
              <a:rPr lang="zh-CN" altLang="en-US" sz="1600" dirty="0">
                <a:latin typeface="等线" panose="02010600030101010101" pitchFamily="2" charset="-122"/>
                <a:ea typeface="等线" panose="02010600030101010101" pitchFamily="2" charset="-122"/>
              </a:rPr>
              <a:t>参数服务器模式面临的挑战</a:t>
            </a:r>
          </a:p>
          <a:p>
            <a:pPr lvl="2">
              <a:lnSpc>
                <a:spcPct val="150000"/>
              </a:lnSpc>
            </a:pPr>
            <a:r>
              <a:rPr lang="zh-CN" altLang="en-US" sz="1200" dirty="0">
                <a:latin typeface="等线" panose="02010600030101010101" pitchFamily="2" charset="-122"/>
                <a:ea typeface="等线" panose="02010600030101010101" pitchFamily="2" charset="-122"/>
              </a:rPr>
              <a:t>确定合适的 “</a:t>
            </a:r>
            <a:r>
              <a:rPr lang="en-US" altLang="zh-CN" sz="1200" dirty="0">
                <a:latin typeface="等线" panose="02010600030101010101" pitchFamily="2" charset="-122"/>
                <a:ea typeface="等线" panose="02010600030101010101" pitchFamily="2" charset="-122"/>
              </a:rPr>
              <a:t>worker</a:t>
            </a:r>
            <a:r>
              <a:rPr lang="zh-CN" altLang="en-US" sz="1200" dirty="0">
                <a:latin typeface="等线" panose="02010600030101010101" pitchFamily="2" charset="-122"/>
                <a:ea typeface="等线" panose="02010600030101010101" pitchFamily="2" charset="-122"/>
              </a:rPr>
              <a:t>” 节点和 “</a:t>
            </a:r>
            <a:r>
              <a:rPr lang="en-US" altLang="zh-CN" sz="1200" dirty="0">
                <a:latin typeface="等线" panose="02010600030101010101" pitchFamily="2" charset="-122"/>
                <a:ea typeface="等线" panose="02010600030101010101" pitchFamily="2" charset="-122"/>
              </a:rPr>
              <a:t>PS</a:t>
            </a:r>
            <a:r>
              <a:rPr lang="zh-CN" altLang="en-US" sz="1200" dirty="0">
                <a:latin typeface="等线" panose="02010600030101010101" pitchFamily="2" charset="-122"/>
                <a:ea typeface="等线" panose="02010600030101010101" pitchFamily="2" charset="-122"/>
              </a:rPr>
              <a:t>” 节点的比例</a:t>
            </a:r>
            <a:endParaRPr lang="en-US" altLang="zh-CN" sz="1200" dirty="0">
              <a:latin typeface="等线" panose="02010600030101010101" pitchFamily="2" charset="-122"/>
              <a:ea typeface="等线" panose="02010600030101010101" pitchFamily="2" charset="-122"/>
            </a:endParaRPr>
          </a:p>
          <a:p>
            <a:pPr lvl="3">
              <a:lnSpc>
                <a:spcPct val="150000"/>
              </a:lnSpc>
            </a:pPr>
            <a:r>
              <a:rPr lang="en-US" altLang="zh-CN" sz="1200" dirty="0">
                <a:latin typeface="等线" panose="02010600030101010101" pitchFamily="2" charset="-122"/>
                <a:ea typeface="等线" panose="02010600030101010101" pitchFamily="2" charset="-122"/>
              </a:rPr>
              <a:t>PS </a:t>
            </a:r>
            <a:r>
              <a:rPr lang="zh-CN" altLang="en-US" sz="1200" dirty="0">
                <a:latin typeface="等线" panose="02010600030101010101" pitchFamily="2" charset="-122"/>
                <a:ea typeface="等线" panose="02010600030101010101" pitchFamily="2" charset="-122"/>
              </a:rPr>
              <a:t>较少：单节点网络拥塞</a:t>
            </a:r>
            <a:endParaRPr lang="en-US" altLang="zh-CN" sz="1200" dirty="0">
              <a:latin typeface="等线" panose="02010600030101010101" pitchFamily="2" charset="-122"/>
              <a:ea typeface="等线" panose="02010600030101010101" pitchFamily="2" charset="-122"/>
            </a:endParaRPr>
          </a:p>
          <a:p>
            <a:pPr lvl="3">
              <a:lnSpc>
                <a:spcPct val="150000"/>
              </a:lnSpc>
            </a:pPr>
            <a:r>
              <a:rPr lang="en-US" altLang="zh-CN" sz="1200" dirty="0">
                <a:latin typeface="等线" panose="02010600030101010101" pitchFamily="2" charset="-122"/>
                <a:ea typeface="等线" panose="02010600030101010101" pitchFamily="2" charset="-122"/>
              </a:rPr>
              <a:t>PS </a:t>
            </a:r>
            <a:r>
              <a:rPr lang="zh-CN" altLang="en-US" sz="1200" dirty="0">
                <a:latin typeface="等线" panose="02010600030101010101" pitchFamily="2" charset="-122"/>
                <a:ea typeface="等线" panose="02010600030101010101" pitchFamily="2" charset="-122"/>
              </a:rPr>
              <a:t>较多：整个网络的通信量增加</a:t>
            </a:r>
          </a:p>
        </p:txBody>
      </p:sp>
      <p:pic>
        <p:nvPicPr>
          <p:cNvPr id="5" name="图片 4">
            <a:extLst>
              <a:ext uri="{FF2B5EF4-FFF2-40B4-BE49-F238E27FC236}">
                <a16:creationId xmlns:a16="http://schemas.microsoft.com/office/drawing/2014/main" id="{731D34F1-5BF6-4469-9B28-E826500924B6}"/>
              </a:ext>
            </a:extLst>
          </p:cNvPr>
          <p:cNvPicPr>
            <a:picLocks noChangeAspect="1"/>
          </p:cNvPicPr>
          <p:nvPr/>
        </p:nvPicPr>
        <p:blipFill>
          <a:blip r:embed="rId2"/>
          <a:stretch>
            <a:fillRect/>
          </a:stretch>
        </p:blipFill>
        <p:spPr>
          <a:xfrm>
            <a:off x="0" y="3496134"/>
            <a:ext cx="9144000" cy="2630029"/>
          </a:xfrm>
          <a:prstGeom prst="rect">
            <a:avLst/>
          </a:prstGeom>
        </p:spPr>
      </p:pic>
      <p:sp>
        <p:nvSpPr>
          <p:cNvPr id="6" name="文本框 5">
            <a:extLst>
              <a:ext uri="{FF2B5EF4-FFF2-40B4-BE49-F238E27FC236}">
                <a16:creationId xmlns:a16="http://schemas.microsoft.com/office/drawing/2014/main" id="{19834B08-7905-4053-8418-9EE869978066}"/>
              </a:ext>
            </a:extLst>
          </p:cNvPr>
          <p:cNvSpPr txBox="1"/>
          <p:nvPr/>
        </p:nvSpPr>
        <p:spPr>
          <a:xfrm>
            <a:off x="251670" y="6434914"/>
            <a:ext cx="6444393" cy="276999"/>
          </a:xfrm>
          <a:prstGeom prst="rect">
            <a:avLst/>
          </a:prstGeom>
          <a:noFill/>
        </p:spPr>
        <p:txBody>
          <a:bodyPr wrap="none" rtlCol="0">
            <a:spAutoFit/>
          </a:bodyPr>
          <a:lstStyle/>
          <a:p>
            <a:r>
              <a:rPr lang="zh-CN" altLang="en-US" sz="1200" dirty="0">
                <a:latin typeface="等线" panose="02010600030101010101" pitchFamily="2" charset="-122"/>
                <a:ea typeface="等线" panose="02010600030101010101" pitchFamily="2" charset="-122"/>
              </a:rPr>
              <a:t>* 本页幻灯片图片来自论文 </a:t>
            </a:r>
            <a:r>
              <a:rPr lang="en-US" altLang="zh-CN" sz="1200" dirty="0">
                <a:latin typeface="等线" panose="02010600030101010101" pitchFamily="2" charset="-122"/>
                <a:ea typeface="等线" panose="02010600030101010101" pitchFamily="2" charset="-122"/>
              </a:rPr>
              <a:t>《Horovod: fast and easy distributed deep learning in TensorFlow》</a:t>
            </a:r>
            <a:endParaRPr lang="zh-CN" altLang="en-US" sz="12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7E7D6127-D4AD-4419-8838-0F9AFD2391F7}"/>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8</a:t>
            </a:fld>
            <a:endParaRPr lang="en-US" altLang="zh-CN">
              <a:solidFill>
                <a:srgbClr val="000000"/>
              </a:solidFill>
            </a:endParaRPr>
          </a:p>
        </p:txBody>
      </p:sp>
    </p:spTree>
    <p:extLst>
      <p:ext uri="{BB962C8B-B14F-4D97-AF65-F5344CB8AC3E}">
        <p14:creationId xmlns:p14="http://schemas.microsoft.com/office/powerpoint/2010/main" val="324965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err="1">
                <a:latin typeface="等线" panose="02010600030101010101" pitchFamily="2" charset="-122"/>
                <a:ea typeface="等线" panose="02010600030101010101" pitchFamily="2" charset="-122"/>
              </a:rPr>
              <a:t>Tensorflow</a:t>
            </a:r>
            <a:r>
              <a:rPr lang="en-US"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的原生分布式支持</a:t>
            </a:r>
          </a:p>
          <a:p>
            <a:pPr lvl="1">
              <a:lnSpc>
                <a:spcPct val="150000"/>
              </a:lnSpc>
            </a:pPr>
            <a:r>
              <a:rPr lang="en-US" altLang="zh-CN" sz="1600" dirty="0">
                <a:latin typeface="等线" panose="02010600030101010101" pitchFamily="2" charset="-122"/>
                <a:ea typeface="等线" panose="02010600030101010101" pitchFamily="2" charset="-122"/>
              </a:rPr>
              <a:t>Parameter Server </a:t>
            </a:r>
            <a:r>
              <a:rPr lang="zh-CN" altLang="en-US" sz="1600" dirty="0">
                <a:latin typeface="等线" panose="02010600030101010101" pitchFamily="2" charset="-122"/>
                <a:ea typeface="等线" panose="02010600030101010101" pitchFamily="2" charset="-122"/>
              </a:rPr>
              <a:t>参数服务器模式面临的挑战</a:t>
            </a:r>
          </a:p>
          <a:p>
            <a:pPr lvl="2">
              <a:lnSpc>
                <a:spcPct val="150000"/>
              </a:lnSpc>
            </a:pPr>
            <a:r>
              <a:rPr lang="zh-CN" altLang="en-US" sz="1200" dirty="0">
                <a:latin typeface="等线" panose="02010600030101010101" pitchFamily="2" charset="-122"/>
                <a:ea typeface="等线" panose="02010600030101010101" pitchFamily="2" charset="-122"/>
              </a:rPr>
              <a:t>确定合适的 </a:t>
            </a:r>
            <a:r>
              <a:rPr lang="en-US" altLang="zh-CN" sz="1200" dirty="0">
                <a:latin typeface="等线" panose="02010600030101010101" pitchFamily="2" charset="-122"/>
                <a:ea typeface="等线" panose="02010600030101010101" pitchFamily="2" charset="-122"/>
              </a:rPr>
              <a:t>worker</a:t>
            </a:r>
            <a:r>
              <a:rPr lang="zh-CN" altLang="en-US" sz="1200" dirty="0">
                <a:latin typeface="等线" panose="02010600030101010101" pitchFamily="2" charset="-122"/>
                <a:ea typeface="等线" panose="02010600030101010101" pitchFamily="2" charset="-122"/>
              </a:rPr>
              <a:t> 节点和 </a:t>
            </a:r>
            <a:r>
              <a:rPr lang="en-US" altLang="zh-CN" sz="1200" dirty="0">
                <a:latin typeface="等线" panose="02010600030101010101" pitchFamily="2" charset="-122"/>
                <a:ea typeface="等线" panose="02010600030101010101" pitchFamily="2" charset="-122"/>
              </a:rPr>
              <a:t>PS</a:t>
            </a:r>
            <a:r>
              <a:rPr lang="zh-CN" altLang="en-US" sz="1200" dirty="0">
                <a:latin typeface="等线" panose="02010600030101010101" pitchFamily="2" charset="-122"/>
                <a:ea typeface="等线" panose="02010600030101010101" pitchFamily="2" charset="-122"/>
              </a:rPr>
              <a:t> 节点的比例</a:t>
            </a:r>
            <a:endParaRPr lang="en-US" altLang="zh-CN" sz="1200" dirty="0">
              <a:latin typeface="等线" panose="02010600030101010101" pitchFamily="2" charset="-122"/>
              <a:ea typeface="等线" panose="02010600030101010101" pitchFamily="2" charset="-122"/>
            </a:endParaRPr>
          </a:p>
          <a:p>
            <a:pPr lvl="2">
              <a:lnSpc>
                <a:spcPct val="150000"/>
              </a:lnSpc>
            </a:pPr>
            <a:r>
              <a:rPr lang="zh-CN" altLang="en-US" sz="1200" dirty="0">
                <a:latin typeface="等线" panose="02010600030101010101" pitchFamily="2" charset="-122"/>
                <a:ea typeface="等线" panose="02010600030101010101" pitchFamily="2" charset="-122"/>
              </a:rPr>
              <a:t>增加了用户编写程序的复杂度</a:t>
            </a:r>
            <a:endParaRPr lang="en-US" altLang="zh-CN" sz="1200" dirty="0">
              <a:latin typeface="等线" panose="02010600030101010101" pitchFamily="2" charset="-122"/>
              <a:ea typeface="等线" panose="02010600030101010101" pitchFamily="2" charset="-122"/>
            </a:endParaRPr>
          </a:p>
          <a:p>
            <a:pPr lvl="3">
              <a:lnSpc>
                <a:spcPct val="150000"/>
              </a:lnSpc>
            </a:pPr>
            <a:r>
              <a:rPr lang="zh-CN" altLang="en-US" sz="1200" dirty="0">
                <a:latin typeface="等线" panose="02010600030101010101" pitchFamily="2" charset="-122"/>
                <a:ea typeface="等线" panose="02010600030101010101" pitchFamily="2" charset="-122"/>
              </a:rPr>
              <a:t>用户需要手动指定 </a:t>
            </a:r>
            <a:r>
              <a:rPr lang="en-US" altLang="zh-CN" sz="1200" dirty="0">
                <a:latin typeface="等线" panose="02010600030101010101" pitchFamily="2" charset="-122"/>
                <a:ea typeface="等线" panose="02010600030101010101" pitchFamily="2" charset="-122"/>
              </a:rPr>
              <a:t>worker </a:t>
            </a:r>
            <a:r>
              <a:rPr lang="zh-CN" altLang="en-US" sz="1200" dirty="0">
                <a:latin typeface="等线" panose="02010600030101010101" pitchFamily="2" charset="-122"/>
                <a:ea typeface="等线" panose="02010600030101010101" pitchFamily="2" charset="-122"/>
              </a:rPr>
              <a:t>节点和 </a:t>
            </a:r>
            <a:r>
              <a:rPr lang="en-US" altLang="zh-CN" sz="1200" dirty="0">
                <a:latin typeface="等线" panose="02010600030101010101" pitchFamily="2" charset="-122"/>
                <a:ea typeface="等线" panose="02010600030101010101" pitchFamily="2" charset="-122"/>
              </a:rPr>
              <a:t>PS </a:t>
            </a:r>
            <a:r>
              <a:rPr lang="zh-CN" altLang="en-US" sz="1200" dirty="0">
                <a:latin typeface="等线" panose="02010600030101010101" pitchFamily="2" charset="-122"/>
                <a:ea typeface="等线" panose="02010600030101010101" pitchFamily="2" charset="-122"/>
              </a:rPr>
              <a:t>节点</a:t>
            </a:r>
            <a:endParaRPr lang="en-US" altLang="zh-CN" sz="800" dirty="0">
              <a:latin typeface="等线" panose="02010600030101010101" pitchFamily="2" charset="-122"/>
              <a:ea typeface="等线" panose="02010600030101010101" pitchFamily="2" charset="-122"/>
            </a:endParaRPr>
          </a:p>
          <a:p>
            <a:pPr lvl="3">
              <a:lnSpc>
                <a:spcPct val="150000"/>
              </a:lnSpc>
            </a:pPr>
            <a:r>
              <a:rPr lang="zh-CN" altLang="en-US" sz="1200" dirty="0">
                <a:latin typeface="等线" panose="02010600030101010101" pitchFamily="2" charset="-122"/>
                <a:ea typeface="等线" panose="02010600030101010101" pitchFamily="2" charset="-122"/>
              </a:rPr>
              <a:t>用户需要负责节点发现的相关工作，如指定主机地址、端口号等</a:t>
            </a:r>
            <a:endParaRPr lang="en-US" altLang="zh-CN" sz="1200" dirty="0">
              <a:latin typeface="等线" panose="02010600030101010101" pitchFamily="2" charset="-122"/>
              <a:ea typeface="等线" panose="02010600030101010101" pitchFamily="2" charset="-122"/>
            </a:endParaRPr>
          </a:p>
          <a:p>
            <a:pPr lvl="3">
              <a:lnSpc>
                <a:spcPct val="150000"/>
              </a:lnSpc>
            </a:pPr>
            <a:r>
              <a:rPr lang="zh-CN" altLang="en-US" sz="1200" dirty="0">
                <a:latin typeface="等线" panose="02010600030101010101" pitchFamily="2" charset="-122"/>
                <a:ea typeface="等线" panose="02010600030101010101" pitchFamily="2" charset="-122"/>
              </a:rPr>
              <a:t>用户需要修改单机的训练程序，如创建 </a:t>
            </a:r>
            <a:r>
              <a:rPr lang="en-US" altLang="zh-CN" sz="1200" dirty="0">
                <a:latin typeface="等线" panose="02010600030101010101" pitchFamily="2" charset="-122"/>
                <a:ea typeface="等线" panose="02010600030101010101" pitchFamily="2" charset="-122"/>
              </a:rPr>
              <a:t>Server </a:t>
            </a:r>
            <a:r>
              <a:rPr lang="zh-CN" altLang="en-US" sz="1200" dirty="0">
                <a:latin typeface="等线" panose="02010600030101010101" pitchFamily="2" charset="-122"/>
                <a:ea typeface="等线" panose="02010600030101010101" pitchFamily="2" charset="-122"/>
              </a:rPr>
              <a:t>对象，并指定 </a:t>
            </a:r>
            <a:r>
              <a:rPr lang="en-US" altLang="zh-CN" sz="1200" dirty="0" err="1">
                <a:latin typeface="等线" panose="02010600030101010101" pitchFamily="2" charset="-122"/>
                <a:ea typeface="等线" panose="02010600030101010101" pitchFamily="2" charset="-122"/>
              </a:rPr>
              <a:t>ClusterSpec</a:t>
            </a:r>
            <a:r>
              <a:rPr lang="en-US" altLang="zh-CN" sz="1200" dirty="0">
                <a:latin typeface="等线" panose="02010600030101010101" pitchFamily="2" charset="-122"/>
                <a:ea typeface="等线" panose="02010600030101010101" pitchFamily="2" charset="-122"/>
              </a:rPr>
              <a:t> </a:t>
            </a:r>
            <a:r>
              <a:rPr lang="zh-CN" altLang="en-US" sz="1200" dirty="0">
                <a:latin typeface="等线" panose="02010600030101010101" pitchFamily="2" charset="-122"/>
                <a:ea typeface="等线" panose="02010600030101010101" pitchFamily="2" charset="-122"/>
              </a:rPr>
              <a:t>对象等，甚至还需要保证如 </a:t>
            </a:r>
            <a:r>
              <a:rPr lang="en-US" altLang="zh-CN" sz="1200" dirty="0">
                <a:latin typeface="等线" panose="02010600030101010101" pitchFamily="2" charset="-122"/>
                <a:ea typeface="等线" panose="02010600030101010101" pitchFamily="2" charset="-122"/>
              </a:rPr>
              <a:t>Scatter </a:t>
            </a:r>
            <a:r>
              <a:rPr lang="zh-CN" altLang="en-US" sz="1200" dirty="0">
                <a:latin typeface="等线" panose="02010600030101010101" pitchFamily="2" charset="-122"/>
                <a:ea typeface="等线" panose="02010600030101010101" pitchFamily="2" charset="-122"/>
              </a:rPr>
              <a:t>等操作执行正确、</a:t>
            </a:r>
            <a:r>
              <a:rPr lang="en-US" altLang="zh-CN" sz="1200" dirty="0">
                <a:latin typeface="等线" panose="02010600030101010101" pitchFamily="2" charset="-122"/>
                <a:ea typeface="等线" panose="02010600030101010101" pitchFamily="2" charset="-122"/>
              </a:rPr>
              <a:t>GPU</a:t>
            </a:r>
            <a:r>
              <a:rPr lang="zh-CN" altLang="en-US" sz="1200" dirty="0">
                <a:latin typeface="等线" panose="02010600030101010101" pitchFamily="2" charset="-122"/>
                <a:ea typeface="等线" panose="02010600030101010101" pitchFamily="2" charset="-122"/>
              </a:rPr>
              <a:t>利用高效</a:t>
            </a:r>
            <a:endParaRPr lang="en-US" altLang="zh-CN" sz="12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B9020ADB-0E4C-43C9-8340-506EA0680D8E}"/>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9</a:t>
            </a:fld>
            <a:endParaRPr lang="en-US" altLang="zh-CN">
              <a:solidFill>
                <a:srgbClr val="000000"/>
              </a:solidFill>
            </a:endParaRPr>
          </a:p>
        </p:txBody>
      </p:sp>
    </p:spTree>
    <p:extLst>
      <p:ext uri="{BB962C8B-B14F-4D97-AF65-F5344CB8AC3E}">
        <p14:creationId xmlns:p14="http://schemas.microsoft.com/office/powerpoint/2010/main" val="19874180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1457</TotalTime>
  <Words>1276</Words>
  <Application>Microsoft Office PowerPoint</Application>
  <PresentationFormat>全屏显示(4:3)</PresentationFormat>
  <Paragraphs>174</Paragraphs>
  <Slides>25</Slides>
  <Notes>5</Notes>
  <HiddenSlides>0</HiddenSlides>
  <MMClips>0</MMClips>
  <ScaleCrop>false</ScaleCrop>
  <HeadingPairs>
    <vt:vector size="8" baseType="variant">
      <vt:variant>
        <vt:lpstr>已用的字体</vt:lpstr>
      </vt:variant>
      <vt:variant>
        <vt:i4>5</vt:i4>
      </vt:variant>
      <vt:variant>
        <vt:lpstr>主题</vt:lpstr>
      </vt:variant>
      <vt:variant>
        <vt:i4>3</vt:i4>
      </vt:variant>
      <vt:variant>
        <vt:lpstr>嵌入 OLE 服务器</vt:lpstr>
      </vt:variant>
      <vt:variant>
        <vt:i4>1</vt:i4>
      </vt:variant>
      <vt:variant>
        <vt:lpstr>幻灯片标题</vt:lpstr>
      </vt:variant>
      <vt:variant>
        <vt:i4>25</vt:i4>
      </vt:variant>
    </vt:vector>
  </HeadingPairs>
  <TitlesOfParts>
    <vt:vector size="34" baseType="lpstr">
      <vt:lpstr>等线</vt:lpstr>
      <vt:lpstr>Arial</vt:lpstr>
      <vt:lpstr>Calibri</vt:lpstr>
      <vt:lpstr>Calibri Light</vt:lpstr>
      <vt:lpstr>Cambria Math</vt:lpstr>
      <vt:lpstr>Office 主题</vt:lpstr>
      <vt:lpstr>模板 中国科学院信息工程研究所PPT模板</vt:lpstr>
      <vt:lpstr>1_模板 中国科学院信息工程研究所PPT模板</vt:lpstr>
      <vt:lpstr>Presentation</vt:lpstr>
      <vt:lpstr>调研：Horovod——一个通用的分布式机器学习通信框架</vt:lpstr>
      <vt:lpstr>PowerPoint 演示文稿</vt:lpstr>
      <vt:lpstr>PowerPoint 演示文稿</vt:lpstr>
      <vt:lpstr>研究背景</vt:lpstr>
      <vt:lpstr>研究背景</vt:lpstr>
      <vt:lpstr>研究背景</vt:lpstr>
      <vt:lpstr>研究背景</vt:lpstr>
      <vt:lpstr>研究背景</vt:lpstr>
      <vt:lpstr>研究背景</vt:lpstr>
      <vt:lpstr>PowerPoint 演示文稿</vt:lpstr>
      <vt:lpstr>动机和思路</vt:lpstr>
      <vt:lpstr>动机和思路</vt:lpstr>
      <vt:lpstr>动机和思路</vt:lpstr>
      <vt:lpstr>动机和思路</vt:lpstr>
      <vt:lpstr>动机和思路</vt:lpstr>
      <vt:lpstr>动机和思路</vt:lpstr>
      <vt:lpstr>动机和思路</vt:lpstr>
      <vt:lpstr>动机和思路</vt:lpstr>
      <vt:lpstr>PowerPoint 演示文稿</vt:lpstr>
      <vt:lpstr>其它对它的改进</vt:lpstr>
      <vt:lpstr>其它对它的改进</vt:lpstr>
      <vt:lpstr>其它对它的改进</vt:lpstr>
      <vt:lpstr>其它对它的改进</vt:lpstr>
      <vt:lpstr>参考文献</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图片分类算法的小样本和小类间差异问题研究</dc:title>
  <cp:lastModifiedBy>Ran Leng</cp:lastModifiedBy>
  <cp:revision>224</cp:revision>
  <dcterms:created xsi:type="dcterms:W3CDTF">2019-03-05T03:15:04Z</dcterms:created>
  <dcterms:modified xsi:type="dcterms:W3CDTF">2020-07-03T05:35:39Z</dcterms:modified>
</cp:coreProperties>
</file>