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77" r:id="rId3"/>
  </p:sldMasterIdLst>
  <p:notesMasterIdLst>
    <p:notesMasterId r:id="rId40"/>
  </p:notesMasterIdLst>
  <p:sldIdLst>
    <p:sldId id="256" r:id="rId4"/>
    <p:sldId id="258" r:id="rId5"/>
    <p:sldId id="334" r:id="rId6"/>
    <p:sldId id="303" r:id="rId7"/>
    <p:sldId id="336" r:id="rId8"/>
    <p:sldId id="338" r:id="rId9"/>
    <p:sldId id="339" r:id="rId10"/>
    <p:sldId id="376" r:id="rId11"/>
    <p:sldId id="377" r:id="rId12"/>
    <p:sldId id="340" r:id="rId13"/>
    <p:sldId id="343" r:id="rId14"/>
    <p:sldId id="378" r:id="rId15"/>
    <p:sldId id="379" r:id="rId16"/>
    <p:sldId id="380" r:id="rId17"/>
    <p:sldId id="381" r:id="rId18"/>
    <p:sldId id="346" r:id="rId19"/>
    <p:sldId id="347" r:id="rId20"/>
    <p:sldId id="348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65" r:id="rId36"/>
    <p:sldId id="366" r:id="rId37"/>
    <p:sldId id="367" r:id="rId38"/>
    <p:sldId id="25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hz001@126.com" initials="s" lastIdx="6" clrIdx="0">
    <p:extLst>
      <p:ext uri="{19B8F6BF-5375-455C-9EA6-DF929625EA0E}">
        <p15:presenceInfo xmlns:p15="http://schemas.microsoft.com/office/powerpoint/2012/main" userId="dd54a0dc9fab7b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86866" autoAdjust="0"/>
  </p:normalViewPr>
  <p:slideViewPr>
    <p:cSldViewPr snapToGrid="0">
      <p:cViewPr varScale="1">
        <p:scale>
          <a:sx n="84" d="100"/>
          <a:sy n="84" d="100"/>
        </p:scale>
        <p:origin x="1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0776A-115D-4E6A-951B-55229C1AF914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11D60-9DC1-47F3-B777-41CF4FE375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工程硕士 硕士学位论文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7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1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2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8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9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0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3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3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03BF-C29D-4C80-9971-704DEB9EB5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400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03BF-C29D-4C80-9971-704DEB9EB5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898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439F1-587F-4B46-AE4C-D82BC2C352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5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6528B-B9B9-4E68-8952-1F42D213A4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91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03BF-C29D-4C80-9971-704DEB9EB5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8480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439F1-587F-4B46-AE4C-D82BC2C352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9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6528B-B9B9-4E68-8952-1F42D213A4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57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4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9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98D576-A93E-4A83-AEFD-5B9ECC07763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3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98D576-A93E-4A83-AEFD-5B9ECC07763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4862" y="1194846"/>
            <a:ext cx="6992264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Gandiva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：面向深度学习的渐进式集群调度器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3782881" y="5162786"/>
            <a:ext cx="3834245" cy="73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刘之兵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>
              <a:lnSpc>
                <a:spcPts val="28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2020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17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411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87CBE-9025-456A-8C6B-E5872E6D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8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深度学习任务的特点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对局部性敏感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对多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任务，对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的亲和性会产生很大影响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不同的任务对多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间亲和性表现不同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 indent="-342900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的分布情况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多机，记为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DiffSocket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单机不同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PCIe switch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，记为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SameSocket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单机同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PCIe switch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，记为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SamePCIeSw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61566-0082-44CA-A2E7-ECE24FB0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8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深度学习任务的特点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对局部性敏感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 indent="-342900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VGG16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模型比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ResNet-50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更大，同步需要更多通信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11369C-E4CB-407A-88FB-3EE58C05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21" y="2522637"/>
            <a:ext cx="6699757" cy="300333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9103C-D374-4E71-874E-8FA6EE97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0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深度学习任务的特点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对干扰敏感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不同任务受干扰影响的程度不同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流行的深度学习模型应用于不同领域，如视觉，语言、语音等，分别对干扰有不同程度的敏感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D24F15-C8C4-403E-B497-E2144AC2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51" y="3725472"/>
            <a:ext cx="5748297" cy="279143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0DA68B-914C-4EC3-BE71-B4E625D6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7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深度学习任务的特点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任务内的可预测性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显存等计算资源以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mini-batch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为单位，呈现周期性规律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图像最明显，自然语言处理因句子的长短不同，呈现出稍微大一些的周期间差异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模型大小与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mini-batch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大小之间的相对关系会影响这种周期性差异的剧烈程度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7798FC-6B06-4C6A-8E25-2D5C85AB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10" y="4128435"/>
            <a:ext cx="4272810" cy="225872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AE87E-4B78-4919-A134-E116C8B1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4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深度学习任务的特点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利用可预测性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按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mini-batch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轮分割深度学习应用，多个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mini-batch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（运行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60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秒左右）可以聚合为一个 微任务，作为调度的时间间隔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暂停的时间选择合适的话，可以尽可能减少从显存拷到内存的数据量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657350" lvl="3" indent="-342900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Mini-batch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的执行进程可以作为评估调度或打包机制有效度的度量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655A3-9C21-44F0-AE79-F0A78C1A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B0A9B1-5ABA-48F2-9163-396D273C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0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设计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解除深度学习任务对硬件资源的独占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当负载已满的时候收到新作业，允许新作业按时间片轮转方式轮流使用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这需要暂停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恢复机制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支持高效的在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之间迁移任务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支持任务副本生长、减少机制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68E1-3178-4461-AC4E-A9EB5EB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7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设计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挂起、继续和打包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的显存利用率存在周期性变化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Gandiva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利用周期性规律，在显存利用率最低点暂停、继续任务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通过把显存换出到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内存实现完全的暂停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另一种替代方式是把多个任务全部放到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上，由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完成时间轮转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当所有作业所需的资源超过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本身的资源时，效果差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76470-16DE-4BCE-A2B1-1078BDDA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63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设计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迁移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应用场景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把时间片轮转中的任务调度到新空闲的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迁移相互影响的作业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集群碎片整理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思路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CRIU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：一种支持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Linux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检查点和重启功能的软件包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利用深度学习框架本身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API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AE037-B687-4FC7-A3AD-D8D81F5A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1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FA5310-1AB9-4380-A358-41D65E82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0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设计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副本生长、减少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仅针对代码中明确声明对该功能支持的任务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当多个任务支持该功能是，分析每个任务的计算速度，以此为凭据执行副本生长、减少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58A65-00E5-4D7B-9234-E4ED65A8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设计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透析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分析作业的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mini-batch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完成时间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用来支持调度决策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作为反馈，评价之前的调度决策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3EFB4-729A-4169-B5D8-7ECF9447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作业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打包成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container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形式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指明需要几块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指明优先级，支持动态修改优先级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指明是否支持副本增长、减少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集群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由一台或多台服务器构成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每台服务器具有一个或多个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该集群专门服务于深度学习任务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922A0A-BE3F-4006-BFA2-0B839F73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51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155172" cy="4525963"/>
              </a:xfr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服务器</a:t>
                </a:r>
                <a:endParaRPr lang="en-US" altLang="zh-CN" sz="20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高度：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16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M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M </a:t>
                </a: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是该服务器上已经被分配的 </a:t>
                </a:r>
                <a:r>
                  <a:rPr lang="en-US" altLang="zh-CN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GPU </a:t>
                </a: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数量，</a:t>
                </a:r>
                <a:r>
                  <a:rPr lang="en-US" altLang="zh-CN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N</a:t>
                </a: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是总 </a:t>
                </a:r>
                <a:r>
                  <a:rPr lang="en-US" altLang="zh-CN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GPU </a:t>
                </a: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数量，集群高度定义为其所有服务器中最大高度</a:t>
                </a:r>
                <a:endParaRPr lang="en-US" altLang="zh-CN" sz="1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暂停重启功能仅应用于高度超过一的服务器</a:t>
                </a:r>
                <a:endParaRPr lang="en-US" altLang="zh-CN" sz="1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定义与特定作业的亲和度，初始为</a:t>
                </a:r>
                <a:r>
                  <a:rPr lang="en-US" altLang="zh-CN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0</a:t>
                </a: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，当一个需要两个 </a:t>
                </a:r>
                <a:r>
                  <a:rPr lang="en-US" altLang="zh-CN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GPU </a:t>
                </a: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的作业部署上去之后，其亲和度变为 </a:t>
                </a:r>
                <a:r>
                  <a:rPr lang="en-US" altLang="zh-CN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。调度器使用亲和度将具有相似 </a:t>
                </a:r>
                <a:r>
                  <a:rPr lang="en-US" altLang="zh-CN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GPU </a:t>
                </a:r>
                <a:r>
                  <a: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需求的任务部署到同一个服务器上</a:t>
                </a:r>
                <a:endParaRPr lang="en-US" altLang="zh-CN" sz="1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155172" cy="4525963"/>
              </a:xfrm>
              <a:blipFill>
                <a:blip r:embed="rId2"/>
                <a:stretch>
                  <a:fillRect l="-523" r="-13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DE36D-77F3-40DB-B55D-A2C2D63A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0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设计目标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支持早期反馈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支持超卖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集群利用率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持续透析任务，使用贪心的启发式规则，通过打包、迁移、生长、减少等手段实现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注：集群级公平不保证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4B14F-7203-490D-9A83-015A676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9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两种调度模式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反应式调度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 indent="-342900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对事件响应，如作业提交、结束、机器失败等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渐进式调度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持续优化集群利用率和作业完成时间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注：调度器可以同时工作在两种模式下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69EAB-E075-4380-972A-148C3D50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25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反应式调度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281F50-BE69-4377-AB97-C92E2150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21" y="2259084"/>
            <a:ext cx="4944909" cy="386707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A35796-D139-4EF9-A6A0-7925162F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57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反应式调度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A1F727-4BA8-4C1C-B02C-F1005C05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47" y="2058419"/>
            <a:ext cx="5942857" cy="360952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786C6-4B51-4830-BA33-3A768471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0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反应式调度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任务结束时触发任务迁移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当一个服务器被超卖后，使用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round-robin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轮转分时共享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BFB27-0DCF-4DB5-A63B-6554487F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1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渐进式调度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打包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当两个或更多任务同时运行在一个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上时发生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当任务的显存需求超过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显存时，由于与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内存的交换分页代价过大，打包技术效率低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但任务显存需求之和小于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显存时也有可能有性能损失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贪心的启发式规则：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新任务总是独占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，使用暂停重启技术分时占用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并跟踪性能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把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占用率最低的任务，调度到最低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利用率的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上，打包，跟踪性能变化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如果性能变差，取消打包，并尝试打包任务到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占用率次低的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上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F1212-C076-4951-B885-FFBDF9DF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9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688FD6-CEFE-44A8-B724-EC81FB40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89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渐进式调度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迁移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寻找目前未部署在一起的任务，迁移他们提高局部性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步骤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选择空闲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最多的服务器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迁移任务到次多空闲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的服务器，只要迁移后性能没有明显损失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重复直到所有非空闲的服务器上的空闲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计数小于阈值，或直到没有得到更多性能收益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D9B4BA-F6A9-4142-8994-B8836D5B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90" y="4621357"/>
            <a:ext cx="4024837" cy="2236643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54DD8B-22CA-49BA-82D7-5FA83E5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1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渐进式调度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副本生长、减少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仅在集群空闲，且任务明确声明自己支持副本生长时使用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仅支持单机多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的副本增长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使用一个空闲时间阈值来触发副本生长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当新任务需要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资源时，减少副本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6E95BF-DE4F-408D-9EFE-D7D3E771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12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渐进式调度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时间片划分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每个服务器内使用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round-robin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调度，保证公平性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当作业处于不同优先级时，高优先级任务不为低优先级任务让步而暂停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如果服务器所有资源都被高优先级任务占用，将低优先级任务迁移走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047C4-DAB5-4214-8148-81A82371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6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0E0CFF-5E97-4143-BFEA-081D0B57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609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环境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45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个节点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Intel Xeon E5-2690 @ 2.60GHz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448GB RAM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Ubuntu 16.04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张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P100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或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P40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31D77-8DE7-4FA5-9EF7-E4772854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24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早期反馈的效果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A981F4-CE8E-48C9-A9B4-063AF44B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4" y="2402636"/>
            <a:ext cx="5483963" cy="2232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AAF8BC-E22A-4698-A446-2F88CF24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4" y="4830854"/>
            <a:ext cx="5461530" cy="16569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4ED5A5-9040-41A5-B923-1DE8DEECC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515" y="1901416"/>
            <a:ext cx="3738073" cy="2442026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D797DA-6436-4741-B6EB-85606792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11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72063" y="3714750"/>
            <a:ext cx="3214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BF0406-8974-4642-A135-FBE28216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528B-B9B9-4E68-8952-1F42D213A4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the paper is about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Gandiva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，一个新的集群调度框架，可以充分利用领域知识改进深度学习任务的执行效率和延迟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problem it solves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提出了深度学习的特点，及这些特点对调度的需求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抽象出深度学习应用调度的通用元语，并利用领域知识高效实现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实现了能利用深度学习领域知识不断调整的调度框架，大幅减少早期反馈等待的时间，并提高了集群利用率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Why the problem is interesting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传统调度器没有针对深度学习应用本身的特点进行优化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03C34-C4BA-4545-AC68-9E979B71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is really new (and what isn’t)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实现了任务运行中的可预测性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以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mini-batch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为循环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对多任务进行时间片切分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任务内性能监测 和 在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间动态迁移任务，从而提高利用率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Why it's so neat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Gandiva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最高提高了集群利用率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26%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通过时间片轮转支持多任务，节省了最多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77%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的早期反馈时间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EA0BA-DD9D-4E22-884A-EC5FE7AF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8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3C33DB-E209-424F-A9FC-28B478CC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2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机器学习任务占用集群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超参搜索：早期反馈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传统调度器不特殊支持超参搜索，超参搜索可能导致其他任务被挂起等待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超参搜索完毕后，任务仍然可能运行很久导致其他任务阻塞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(head of line blocking)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机器学习任务结构异构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应用领域不同，模型特征也不同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内存使用量、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GPU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核心利用率、对网络性能的敏感度、受其他任务的影响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某些任务在考虑硬件亲和性的情况下能获得性能优化提升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B3FC4A-63EE-4C24-A03E-6A11E5B5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5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反馈驱动的探索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要实现高精确度训练结果需要进行模型选择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通常是试错的过程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自动化搜索目前仍是一个活跃的研究领域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除了模型结构外，还需要进行超参搜索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通常由用户根据领域知识指定，或进行试错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早期反馈对深度学习很重要，尤其是在训练刚开始的阶段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33241-278C-453A-831F-10389628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2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多任务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用户通常会进超参搜索来提高模型准确性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通常会运行上百个不同超参的模型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例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Hyperband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初始生成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128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个深度学习任务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每轮（如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100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个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mini-batch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）后结束掉精确度较低的一半任务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8FB15-CCDC-4728-AD51-262F9F70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2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</TotalTime>
  <Words>1697</Words>
  <Application>Microsoft Office PowerPoint</Application>
  <PresentationFormat>全屏显示(4:3)</PresentationFormat>
  <Paragraphs>271</Paragraphs>
  <Slides>36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Arial</vt:lpstr>
      <vt:lpstr>Calibri</vt:lpstr>
      <vt:lpstr>Calibri Light</vt:lpstr>
      <vt:lpstr>Cambria Math</vt:lpstr>
      <vt:lpstr>Office 主题</vt:lpstr>
      <vt:lpstr>模板 中国科学院信息工程研究所PPT模板</vt:lpstr>
      <vt:lpstr>1_模板 中国科学院信息工程研究所PPT模板</vt:lpstr>
      <vt:lpstr>Gandiva：面向深度学习的渐进式集群调度器</vt:lpstr>
      <vt:lpstr>PowerPoint 演示文稿</vt:lpstr>
      <vt:lpstr>PowerPoint 演示文稿</vt:lpstr>
      <vt:lpstr>摘要和简介：5个问题</vt:lpstr>
      <vt:lpstr>摘要和简介：5个问题</vt:lpstr>
      <vt:lpstr>PowerPoint 演示文稿</vt:lpstr>
      <vt:lpstr>研究背景</vt:lpstr>
      <vt:lpstr>研究背景</vt:lpstr>
      <vt:lpstr>研究背景</vt:lpstr>
      <vt:lpstr>PowerPoint 演示文稿</vt:lpstr>
      <vt:lpstr>动机和思路</vt:lpstr>
      <vt:lpstr>动机和思路</vt:lpstr>
      <vt:lpstr>动机和思路</vt:lpstr>
      <vt:lpstr>动机和思路</vt:lpstr>
      <vt:lpstr>动机和思路</vt:lpstr>
      <vt:lpstr>PowerPoint 演示文稿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PowerPoint 演示文稿</vt:lpstr>
      <vt:lpstr>性能与测试</vt:lpstr>
      <vt:lpstr>性能与测试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图片分类算法的小样本和小类间差异问题研究</dc:title>
  <cp:lastModifiedBy>Ran Leng</cp:lastModifiedBy>
  <cp:revision>244</cp:revision>
  <dcterms:created xsi:type="dcterms:W3CDTF">2019-03-05T03:15:04Z</dcterms:created>
  <dcterms:modified xsi:type="dcterms:W3CDTF">2020-07-17T05:18:31Z</dcterms:modified>
</cp:coreProperties>
</file>