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77" r:id="rId3"/>
  </p:sldMasterIdLst>
  <p:notesMasterIdLst>
    <p:notesMasterId r:id="rId40"/>
  </p:notesMasterIdLst>
  <p:sldIdLst>
    <p:sldId id="256" r:id="rId4"/>
    <p:sldId id="258" r:id="rId5"/>
    <p:sldId id="431" r:id="rId6"/>
    <p:sldId id="440" r:id="rId7"/>
    <p:sldId id="339" r:id="rId8"/>
    <p:sldId id="376" r:id="rId9"/>
    <p:sldId id="343" r:id="rId10"/>
    <p:sldId id="403" r:id="rId11"/>
    <p:sldId id="423" r:id="rId12"/>
    <p:sldId id="432" r:id="rId13"/>
    <p:sldId id="442" r:id="rId14"/>
    <p:sldId id="433" r:id="rId15"/>
    <p:sldId id="347" r:id="rId16"/>
    <p:sldId id="424" r:id="rId17"/>
    <p:sldId id="425" r:id="rId18"/>
    <p:sldId id="434" r:id="rId19"/>
    <p:sldId id="435" r:id="rId20"/>
    <p:sldId id="444" r:id="rId21"/>
    <p:sldId id="445" r:id="rId22"/>
    <p:sldId id="446" r:id="rId23"/>
    <p:sldId id="447" r:id="rId24"/>
    <p:sldId id="441" r:id="rId25"/>
    <p:sldId id="426" r:id="rId26"/>
    <p:sldId id="436" r:id="rId27"/>
    <p:sldId id="437" r:id="rId28"/>
    <p:sldId id="438" r:id="rId29"/>
    <p:sldId id="439" r:id="rId30"/>
    <p:sldId id="448" r:id="rId31"/>
    <p:sldId id="450" r:id="rId32"/>
    <p:sldId id="449" r:id="rId33"/>
    <p:sldId id="451" r:id="rId34"/>
    <p:sldId id="452" r:id="rId35"/>
    <p:sldId id="443" r:id="rId36"/>
    <p:sldId id="303" r:id="rId37"/>
    <p:sldId id="336" r:id="rId38"/>
    <p:sldId id="257"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篇" id="{90D77151-C290-4F7D-B4E6-EA03E678C36F}">
          <p14:sldIdLst>
            <p14:sldId id="256"/>
            <p14:sldId id="258"/>
            <p14:sldId id="431"/>
          </p14:sldIdLst>
        </p14:section>
        <p14:section name="研究背景" id="{301B07A6-6B4C-4688-9378-83F5F6CF7C37}">
          <p14:sldIdLst>
            <p14:sldId id="440"/>
            <p14:sldId id="339"/>
            <p14:sldId id="376"/>
          </p14:sldIdLst>
        </p14:section>
        <p14:section name="P3" id="{ED797457-2640-405C-AF24-05BED67D3C73}">
          <p14:sldIdLst>
            <p14:sldId id="343"/>
            <p14:sldId id="403"/>
            <p14:sldId id="423"/>
            <p14:sldId id="432"/>
          </p14:sldIdLst>
        </p14:section>
        <p14:section name="P3" id="{599EFAD2-7D3C-4AAF-B59A-F6C2C051B1B4}">
          <p14:sldIdLst>
            <p14:sldId id="442"/>
            <p14:sldId id="433"/>
            <p14:sldId id="347"/>
            <p14:sldId id="424"/>
            <p14:sldId id="425"/>
            <p14:sldId id="434"/>
            <p14:sldId id="435"/>
            <p14:sldId id="444"/>
            <p14:sldId id="445"/>
            <p14:sldId id="446"/>
            <p14:sldId id="447"/>
          </p14:sldIdLst>
        </p14:section>
        <p14:section name="ByteScheduler" id="{70F23EB2-CCD2-497A-9655-20A007481949}">
          <p14:sldIdLst>
            <p14:sldId id="441"/>
            <p14:sldId id="426"/>
            <p14:sldId id="436"/>
            <p14:sldId id="437"/>
            <p14:sldId id="438"/>
            <p14:sldId id="439"/>
            <p14:sldId id="448"/>
            <p14:sldId id="450"/>
            <p14:sldId id="449"/>
            <p14:sldId id="451"/>
            <p14:sldId id="452"/>
          </p14:sldIdLst>
        </p14:section>
        <p14:section name="五个问题" id="{0CDCFEEA-AA1F-4037-8CF6-EBFB4E89EBBB}">
          <p14:sldIdLst>
            <p14:sldId id="443"/>
            <p14:sldId id="303"/>
            <p14:sldId id="336"/>
          </p14:sldIdLst>
        </p14:section>
        <p14:section name="结尾" id="{32978CC5-9E79-416A-A5C4-EB744FED6D47}">
          <p14:sldIdLst>
            <p14:sldId id="25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hz001@126.com" initials="s" lastIdx="6" clrIdx="0">
    <p:extLst>
      <p:ext uri="{19B8F6BF-5375-455C-9EA6-DF929625EA0E}">
        <p15:presenceInfo xmlns:p15="http://schemas.microsoft.com/office/powerpoint/2012/main" userId="dd54a0dc9fab7b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2" autoAdjust="0"/>
    <p:restoredTop sz="83647" autoAdjust="0"/>
  </p:normalViewPr>
  <p:slideViewPr>
    <p:cSldViewPr snapToGrid="0">
      <p:cViewPr varScale="1">
        <p:scale>
          <a:sx n="78" d="100"/>
          <a:sy n="78" d="100"/>
        </p:scale>
        <p:origin x="87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40776A-115D-4E6A-951B-55229C1AF914}" type="datetimeFigureOut">
              <a:rPr lang="zh-CN" altLang="en-US" smtClean="0"/>
              <a:pPr/>
              <a:t>2020/12/28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911D60-9DC1-47F3-B777-41CF4FE375C1}" type="slidenum">
              <a:rPr lang="zh-CN" altLang="en-US" smtClean="0"/>
              <a:pPr/>
              <a:t>‹#›</a:t>
            </a:fld>
            <a:endParaRPr lang="zh-CN" altLang="en-US"/>
          </a:p>
        </p:txBody>
      </p:sp>
    </p:spTree>
    <p:extLst>
      <p:ext uri="{BB962C8B-B14F-4D97-AF65-F5344CB8AC3E}">
        <p14:creationId xmlns:p14="http://schemas.microsoft.com/office/powerpoint/2010/main" val="620370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工程硕士 硕士学位论文</a:t>
            </a:r>
          </a:p>
        </p:txBody>
      </p:sp>
      <p:sp>
        <p:nvSpPr>
          <p:cNvPr id="4" name="灯片编号占位符 3"/>
          <p:cNvSpPr>
            <a:spLocks noGrp="1"/>
          </p:cNvSpPr>
          <p:nvPr>
            <p:ph type="sldNum" sz="quarter" idx="10"/>
          </p:nvPr>
        </p:nvSpPr>
        <p:spPr/>
        <p:txBody>
          <a:bodyPr/>
          <a:lstStyle/>
          <a:p>
            <a:fld id="{A0962FA8-AA85-4053-8547-304384BC292A}" type="slidenum">
              <a:rPr lang="zh-CN" altLang="en-US" smtClean="0"/>
              <a:pPr/>
              <a:t>1</a:t>
            </a:fld>
            <a:endParaRPr lang="zh-CN" altLang="en-US"/>
          </a:p>
        </p:txBody>
      </p:sp>
    </p:spTree>
    <p:extLst>
      <p:ext uri="{BB962C8B-B14F-4D97-AF65-F5344CB8AC3E}">
        <p14:creationId xmlns:p14="http://schemas.microsoft.com/office/powerpoint/2010/main" val="1945179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左图</a:t>
            </a:r>
            <a:endParaRPr lang="en-US" altLang="zh-CN" dirty="0"/>
          </a:p>
          <a:p>
            <a:pPr marL="228600" indent="-228600">
              <a:buAutoNum type="arabicPeriod"/>
            </a:pPr>
            <a:r>
              <a:rPr lang="zh-CN" altLang="en-US" dirty="0"/>
              <a:t>右图</a:t>
            </a:r>
            <a:endParaRPr lang="en-US" altLang="zh-CN"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12</a:t>
            </a:fld>
            <a:endParaRPr lang="zh-CN" altLang="en-US"/>
          </a:p>
        </p:txBody>
      </p:sp>
    </p:spTree>
    <p:extLst>
      <p:ext uri="{BB962C8B-B14F-4D97-AF65-F5344CB8AC3E}">
        <p14:creationId xmlns:p14="http://schemas.microsoft.com/office/powerpoint/2010/main" val="1089542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左图</a:t>
            </a:r>
            <a:endParaRPr lang="en-US" altLang="zh-CN" dirty="0"/>
          </a:p>
          <a:p>
            <a:pPr marL="228600" indent="-228600">
              <a:buAutoNum type="arabicPeriod"/>
            </a:pPr>
            <a:r>
              <a:rPr lang="zh-CN" altLang="en-US" dirty="0"/>
              <a:t>右图</a:t>
            </a:r>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13</a:t>
            </a:fld>
            <a:endParaRPr lang="zh-CN" altLang="en-US"/>
          </a:p>
        </p:txBody>
      </p:sp>
    </p:spTree>
    <p:extLst>
      <p:ext uri="{BB962C8B-B14F-4D97-AF65-F5344CB8AC3E}">
        <p14:creationId xmlns:p14="http://schemas.microsoft.com/office/powerpoint/2010/main" val="684665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在同样带宽（横坐标）下，实现了更高的吞吐率（纵坐标）</a:t>
            </a:r>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18</a:t>
            </a:fld>
            <a:endParaRPr lang="zh-CN" altLang="en-US"/>
          </a:p>
        </p:txBody>
      </p:sp>
    </p:spTree>
    <p:extLst>
      <p:ext uri="{BB962C8B-B14F-4D97-AF65-F5344CB8AC3E}">
        <p14:creationId xmlns:p14="http://schemas.microsoft.com/office/powerpoint/2010/main" val="4074571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ResNet-50 </a:t>
            </a:r>
            <a:r>
              <a:rPr lang="zh-CN" altLang="en-US" dirty="0"/>
              <a:t>在 </a:t>
            </a:r>
            <a:r>
              <a:rPr lang="en-US" altLang="zh-CN" dirty="0"/>
              <a:t>10Mbps </a:t>
            </a:r>
            <a:r>
              <a:rPr lang="zh-CN" altLang="en-US" dirty="0"/>
              <a:t>带宽下已经满足需求，曲线不明显</a:t>
            </a:r>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20</a:t>
            </a:fld>
            <a:endParaRPr lang="zh-CN" altLang="en-US"/>
          </a:p>
        </p:txBody>
      </p:sp>
    </p:spTree>
    <p:extLst>
      <p:ext uri="{BB962C8B-B14F-4D97-AF65-F5344CB8AC3E}">
        <p14:creationId xmlns:p14="http://schemas.microsoft.com/office/powerpoint/2010/main" val="276582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DGC (Deep Gradient Compression) </a:t>
            </a:r>
            <a:r>
              <a:rPr lang="zh-CN" altLang="en-US" dirty="0"/>
              <a:t>顶级的有损梯度压缩技术，利用了梯度更新的稀疏性，只聚合更新量最大的</a:t>
            </a:r>
            <a:r>
              <a:rPr lang="en-US" altLang="zh-CN" dirty="0"/>
              <a:t> k </a:t>
            </a:r>
            <a:r>
              <a:rPr lang="zh-CN" altLang="en-US" dirty="0"/>
              <a:t>个梯度</a:t>
            </a:r>
            <a:endParaRPr lang="en-US" altLang="zh-CN" dirty="0"/>
          </a:p>
          <a:p>
            <a:r>
              <a:rPr lang="zh-CN" altLang="en-US" dirty="0"/>
              <a:t>实验采用 </a:t>
            </a:r>
            <a:r>
              <a:rPr lang="en-US" altLang="zh-CN" dirty="0"/>
              <a:t>DAG </a:t>
            </a:r>
            <a:r>
              <a:rPr lang="zh-CN" altLang="en-US" dirty="0"/>
              <a:t>论文的 </a:t>
            </a:r>
            <a:r>
              <a:rPr lang="en-US" altLang="zh-CN" dirty="0"/>
              <a:t>99.9% </a:t>
            </a:r>
            <a:r>
              <a:rPr lang="zh-CN" altLang="en-US" dirty="0"/>
              <a:t>都是稀疏的网络</a:t>
            </a:r>
            <a:endParaRPr lang="en-US" altLang="zh-CN" dirty="0"/>
          </a:p>
          <a:p>
            <a:endParaRPr lang="en-US" altLang="zh-CN" dirty="0"/>
          </a:p>
          <a:p>
            <a:r>
              <a:rPr lang="zh-CN" altLang="en-US" dirty="0"/>
              <a:t>阴影宽度代表五组不同超参下，最好和最坏的训练精度的范围</a:t>
            </a:r>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21</a:t>
            </a:fld>
            <a:endParaRPr lang="zh-CN" altLang="en-US"/>
          </a:p>
        </p:txBody>
      </p:sp>
    </p:spTree>
    <p:extLst>
      <p:ext uri="{BB962C8B-B14F-4D97-AF65-F5344CB8AC3E}">
        <p14:creationId xmlns:p14="http://schemas.microsoft.com/office/powerpoint/2010/main" val="4039095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962FA8-AA85-4053-8547-304384BC292A}"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2753587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右两图：</a:t>
            </a:r>
            <a:r>
              <a:rPr lang="en-US" altLang="zh-CN" dirty="0"/>
              <a:t>DAG</a:t>
            </a:r>
            <a:endParaRPr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25</a:t>
            </a:fld>
            <a:endParaRPr lang="zh-CN" altLang="en-US"/>
          </a:p>
        </p:txBody>
      </p:sp>
    </p:spTree>
    <p:extLst>
      <p:ext uri="{BB962C8B-B14F-4D97-AF65-F5344CB8AC3E}">
        <p14:creationId xmlns:p14="http://schemas.microsoft.com/office/powerpoint/2010/main" val="3978301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猴补丁：类似 </a:t>
            </a:r>
            <a:r>
              <a:rPr lang="en-US" altLang="zh-CN" dirty="0"/>
              <a:t>SQL </a:t>
            </a:r>
            <a:r>
              <a:rPr lang="zh-CN" altLang="en-US" dirty="0"/>
              <a:t>注入的技巧，运行时改变程序的逻辑</a:t>
            </a:r>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26</a:t>
            </a:fld>
            <a:endParaRPr lang="zh-CN" altLang="en-US"/>
          </a:p>
        </p:txBody>
      </p:sp>
    </p:spTree>
    <p:extLst>
      <p:ext uri="{BB962C8B-B14F-4D97-AF65-F5344CB8AC3E}">
        <p14:creationId xmlns:p14="http://schemas.microsoft.com/office/powerpoint/2010/main" val="4199351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27</a:t>
            </a:fld>
            <a:endParaRPr lang="zh-CN" altLang="en-US"/>
          </a:p>
        </p:txBody>
      </p:sp>
    </p:spTree>
    <p:extLst>
      <p:ext uri="{BB962C8B-B14F-4D97-AF65-F5344CB8AC3E}">
        <p14:creationId xmlns:p14="http://schemas.microsoft.com/office/powerpoint/2010/main" val="4124175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28</a:t>
            </a:fld>
            <a:endParaRPr lang="zh-CN" altLang="en-US"/>
          </a:p>
        </p:txBody>
      </p:sp>
    </p:spTree>
    <p:extLst>
      <p:ext uri="{BB962C8B-B14F-4D97-AF65-F5344CB8AC3E}">
        <p14:creationId xmlns:p14="http://schemas.microsoft.com/office/powerpoint/2010/main" val="3337947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962FA8-AA85-4053-8547-304384BC292A}"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2324014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实线是直接的函数调用，虚线代表依赖关系</a:t>
            </a:r>
            <a:endParaRPr lang="en-US" altLang="zh-CN"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29</a:t>
            </a:fld>
            <a:endParaRPr lang="zh-CN" altLang="en-US"/>
          </a:p>
        </p:txBody>
      </p:sp>
    </p:spTree>
    <p:extLst>
      <p:ext uri="{BB962C8B-B14F-4D97-AF65-F5344CB8AC3E}">
        <p14:creationId xmlns:p14="http://schemas.microsoft.com/office/powerpoint/2010/main" val="2088129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Tensorflow</a:t>
            </a:r>
            <a:r>
              <a:rPr lang="en-US" altLang="zh-CN" dirty="0"/>
              <a:t> </a:t>
            </a:r>
            <a:r>
              <a:rPr lang="zh-CN" altLang="en-US" dirty="0"/>
              <a:t>和 </a:t>
            </a:r>
            <a:r>
              <a:rPr lang="en-US" altLang="zh-CN" dirty="0" err="1"/>
              <a:t>PyTorch</a:t>
            </a:r>
            <a:endParaRPr lang="en-US" altLang="zh-CN" dirty="0"/>
          </a:p>
          <a:p>
            <a:endParaRPr lang="en-US" altLang="zh-CN" dirty="0"/>
          </a:p>
          <a:p>
            <a:r>
              <a:rPr lang="zh-CN" altLang="en-US" dirty="0"/>
              <a:t>实线是直接的函数调用，虚线代表依赖关系</a:t>
            </a:r>
            <a:endParaRPr lang="en-US" altLang="zh-CN" dirty="0"/>
          </a:p>
          <a:p>
            <a:r>
              <a:rPr lang="zh-CN" altLang="en-US" dirty="0"/>
              <a:t>粗虚线是 </a:t>
            </a:r>
            <a:r>
              <a:rPr lang="en-US" altLang="zh-CN" dirty="0" err="1"/>
              <a:t>ByteScheduler</a:t>
            </a:r>
            <a:r>
              <a:rPr lang="en-US" altLang="zh-CN" dirty="0"/>
              <a:t> </a:t>
            </a:r>
            <a:r>
              <a:rPr lang="zh-CN" altLang="en-US" dirty="0"/>
              <a:t>引入的依赖，而不是框架引擎的依赖</a:t>
            </a:r>
            <a:endParaRPr lang="en-US" altLang="zh-CN" dirty="0"/>
          </a:p>
          <a:p>
            <a:endParaRPr lang="en-US" altLang="zh-CN" dirty="0"/>
          </a:p>
          <a:p>
            <a:r>
              <a:rPr lang="zh-CN" altLang="en-US" dirty="0"/>
              <a:t>红色虚线是原来的依赖，已经被 </a:t>
            </a:r>
            <a:r>
              <a:rPr lang="en-US" altLang="zh-CN" dirty="0" err="1"/>
              <a:t>ByteScheduler</a:t>
            </a:r>
            <a:r>
              <a:rPr lang="en-US" altLang="zh-CN" dirty="0"/>
              <a:t> </a:t>
            </a:r>
            <a:r>
              <a:rPr lang="zh-CN" altLang="en-US" dirty="0"/>
              <a:t>移除</a:t>
            </a:r>
            <a:endParaRPr lang="en-US" altLang="zh-CN"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30</a:t>
            </a:fld>
            <a:endParaRPr lang="zh-CN" altLang="en-US"/>
          </a:p>
        </p:txBody>
      </p:sp>
    </p:spTree>
    <p:extLst>
      <p:ext uri="{BB962C8B-B14F-4D97-AF65-F5344CB8AC3E}">
        <p14:creationId xmlns:p14="http://schemas.microsoft.com/office/powerpoint/2010/main" val="3419985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31</a:t>
            </a:fld>
            <a:endParaRPr lang="zh-CN" altLang="en-US"/>
          </a:p>
        </p:txBody>
      </p:sp>
    </p:spTree>
    <p:extLst>
      <p:ext uri="{BB962C8B-B14F-4D97-AF65-F5344CB8AC3E}">
        <p14:creationId xmlns:p14="http://schemas.microsoft.com/office/powerpoint/2010/main" val="1027345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括号里是加速比</a:t>
            </a:r>
            <a:endParaRPr lang="en-US" altLang="zh-CN"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32</a:t>
            </a:fld>
            <a:endParaRPr lang="zh-CN" altLang="en-US"/>
          </a:p>
        </p:txBody>
      </p:sp>
    </p:spTree>
    <p:extLst>
      <p:ext uri="{BB962C8B-B14F-4D97-AF65-F5344CB8AC3E}">
        <p14:creationId xmlns:p14="http://schemas.microsoft.com/office/powerpoint/2010/main" val="1423022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962FA8-AA85-4053-8547-304384BC292A}"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4073026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962FA8-AA85-4053-8547-304384BC292A}"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745674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962FA8-AA85-4053-8547-304384BC292A}"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1683388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记得介绍下 </a:t>
            </a:r>
            <a:r>
              <a:rPr lang="en-US" altLang="zh-CN" dirty="0"/>
              <a:t>PS </a:t>
            </a:r>
            <a:r>
              <a:rPr lang="zh-CN" altLang="en-US" dirty="0"/>
              <a:t>模式</a:t>
            </a:r>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5</a:t>
            </a:fld>
            <a:endParaRPr lang="zh-CN" altLang="en-US"/>
          </a:p>
        </p:txBody>
      </p:sp>
    </p:spTree>
    <p:extLst>
      <p:ext uri="{BB962C8B-B14F-4D97-AF65-F5344CB8AC3E}">
        <p14:creationId xmlns:p14="http://schemas.microsoft.com/office/powerpoint/2010/main" val="3525309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图对应文字最后一条</a:t>
            </a:r>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6</a:t>
            </a:fld>
            <a:endParaRPr lang="zh-CN" altLang="en-US"/>
          </a:p>
        </p:txBody>
      </p:sp>
    </p:spTree>
    <p:extLst>
      <p:ext uri="{BB962C8B-B14F-4D97-AF65-F5344CB8AC3E}">
        <p14:creationId xmlns:p14="http://schemas.microsoft.com/office/powerpoint/2010/main" val="2361615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图关注 </a:t>
            </a:r>
            <a:r>
              <a:rPr lang="en-US" altLang="zh-CN" dirty="0"/>
              <a:t>delay </a:t>
            </a:r>
            <a:r>
              <a:rPr lang="zh-CN" altLang="en-US" dirty="0"/>
              <a:t>部分</a:t>
            </a:r>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9</a:t>
            </a:fld>
            <a:endParaRPr lang="zh-CN" altLang="en-US"/>
          </a:p>
        </p:txBody>
      </p:sp>
    </p:spTree>
    <p:extLst>
      <p:ext uri="{BB962C8B-B14F-4D97-AF65-F5344CB8AC3E}">
        <p14:creationId xmlns:p14="http://schemas.microsoft.com/office/powerpoint/2010/main" val="18563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先讲下图：不同层间参数规模相差很大，尤其是 </a:t>
            </a:r>
            <a:r>
              <a:rPr lang="en-US" altLang="zh-CN" dirty="0"/>
              <a:t>VGG</a:t>
            </a:r>
          </a:p>
          <a:p>
            <a:r>
              <a:rPr lang="zh-CN" altLang="en-US" dirty="0"/>
              <a:t>再讲右图：三层</a:t>
            </a:r>
            <a:r>
              <a:rPr lang="en-US" altLang="zh-CN" dirty="0"/>
              <a:t>DNN</a:t>
            </a:r>
            <a:r>
              <a:rPr lang="zh-CN" altLang="en-US" dirty="0"/>
              <a:t>的例子，第二层规模大</a:t>
            </a:r>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10</a:t>
            </a:fld>
            <a:endParaRPr lang="zh-CN" altLang="en-US"/>
          </a:p>
        </p:txBody>
      </p:sp>
    </p:spTree>
    <p:extLst>
      <p:ext uri="{BB962C8B-B14F-4D97-AF65-F5344CB8AC3E}">
        <p14:creationId xmlns:p14="http://schemas.microsoft.com/office/powerpoint/2010/main" val="608927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962FA8-AA85-4053-8547-304384BC292A}"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2405172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248163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151023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1051231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Picture 7" descr="B-1"/>
          <p:cNvPicPr>
            <a:picLocks noChangeAspect="1" noChangeArrowheads="1"/>
          </p:cNvPicPr>
          <p:nvPr userDrawn="1"/>
        </p:nvPicPr>
        <p:blipFill>
          <a:blip r:embed="rId2" cstate="print"/>
          <a:srcRect/>
          <a:stretch>
            <a:fillRect/>
          </a:stretch>
        </p:blipFill>
        <p:spPr bwMode="auto">
          <a:xfrm>
            <a:off x="0" y="1588"/>
            <a:ext cx="9144000" cy="6856412"/>
          </a:xfrm>
          <a:prstGeom prst="rect">
            <a:avLst/>
          </a:prstGeom>
          <a:noFill/>
          <a:ln w="9525">
            <a:noFill/>
            <a:miter lim="800000"/>
            <a:headEnd/>
            <a:tailEnd/>
          </a:ln>
        </p:spPr>
      </p:pic>
      <p:sp>
        <p:nvSpPr>
          <p:cNvPr id="2" name="标题 1"/>
          <p:cNvSpPr>
            <a:spLocks noGrp="1"/>
          </p:cNvSpPr>
          <p:nvPr>
            <p:ph type="ctrTitle"/>
          </p:nvPr>
        </p:nvSpPr>
        <p:spPr>
          <a:xfrm>
            <a:off x="683568" y="1412776"/>
            <a:ext cx="7772400" cy="1470025"/>
          </a:xfrm>
        </p:spPr>
        <p:txBody>
          <a:bodyPr/>
          <a:lstStyle>
            <a:lvl1pPr>
              <a:defRPr>
                <a:solidFill>
                  <a:schemeClr val="bg1"/>
                </a:solidFill>
              </a:defRPr>
            </a:lvl1pPr>
          </a:lstStyle>
          <a:p>
            <a:r>
              <a:rPr lang="zh-CN" altLang="en-US" dirty="0"/>
              <a:t>单击此处编辑母版标题样式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39503BF-C29D-4C80-9971-704DEB9EB5A2}" type="slidenum">
              <a:rPr lang="en-US" altLang="zh-CN"/>
              <a:pPr>
                <a:defRPr/>
              </a:pPr>
              <a:t>‹#›</a:t>
            </a:fld>
            <a:endParaRPr lang="en-US" altLang="zh-CN"/>
          </a:p>
        </p:txBody>
      </p:sp>
      <p:pic>
        <p:nvPicPr>
          <p:cNvPr id="8" name="Picture 6" descr="B-1"/>
          <p:cNvPicPr>
            <a:picLocks noChangeAspect="1" noChangeArrowheads="1"/>
          </p:cNvPicPr>
          <p:nvPr userDrawn="1"/>
        </p:nvPicPr>
        <p:blipFill>
          <a:blip r:embed="rId3" cstate="print"/>
          <a:srcRect l="8194" t="52522" r="40851" b="32153"/>
          <a:stretch>
            <a:fillRect/>
          </a:stretch>
        </p:blipFill>
        <p:spPr bwMode="auto">
          <a:xfrm>
            <a:off x="749300" y="3602038"/>
            <a:ext cx="4659313" cy="1050925"/>
          </a:xfrm>
          <a:prstGeom prst="rect">
            <a:avLst/>
          </a:prstGeom>
          <a:noFill/>
          <a:ln w="9525">
            <a:noFill/>
            <a:miter lim="800000"/>
            <a:headEnd/>
            <a:tailEnd/>
          </a:ln>
        </p:spPr>
      </p:pic>
    </p:spTree>
    <p:extLst>
      <p:ext uri="{BB962C8B-B14F-4D97-AF65-F5344CB8AC3E}">
        <p14:creationId xmlns:p14="http://schemas.microsoft.com/office/powerpoint/2010/main" val="2694004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Picture 7" descr="B-1"/>
          <p:cNvPicPr>
            <a:picLocks noChangeAspect="1" noChangeArrowheads="1"/>
          </p:cNvPicPr>
          <p:nvPr userDrawn="1"/>
        </p:nvPicPr>
        <p:blipFill>
          <a:blip r:embed="rId2" cstate="print"/>
          <a:srcRect/>
          <a:stretch>
            <a:fillRect/>
          </a:stretch>
        </p:blipFill>
        <p:spPr bwMode="auto">
          <a:xfrm>
            <a:off x="0" y="1588"/>
            <a:ext cx="9144000" cy="6856412"/>
          </a:xfrm>
          <a:prstGeom prst="rect">
            <a:avLst/>
          </a:prstGeom>
          <a:noFill/>
          <a:ln w="9525">
            <a:noFill/>
            <a:miter lim="800000"/>
            <a:headEnd/>
            <a:tailEnd/>
          </a:ln>
        </p:spPr>
      </p:pic>
      <p:sp>
        <p:nvSpPr>
          <p:cNvPr id="2" name="标题 1"/>
          <p:cNvSpPr>
            <a:spLocks noGrp="1"/>
          </p:cNvSpPr>
          <p:nvPr>
            <p:ph type="ctrTitle"/>
          </p:nvPr>
        </p:nvSpPr>
        <p:spPr>
          <a:xfrm>
            <a:off x="683568" y="1412776"/>
            <a:ext cx="7772400" cy="1470025"/>
          </a:xfrm>
        </p:spPr>
        <p:txBody>
          <a:bodyPr/>
          <a:lstStyle>
            <a:lvl1pPr>
              <a:defRPr>
                <a:solidFill>
                  <a:schemeClr val="bg1"/>
                </a:solidFill>
              </a:defRPr>
            </a:lvl1pPr>
          </a:lstStyle>
          <a:p>
            <a:r>
              <a:rPr lang="zh-CN" altLang="en-US" dirty="0"/>
              <a:t>单击此处编辑母版标题样式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39503BF-C29D-4C80-9971-704DEB9EB5A2}" type="slidenum">
              <a:rPr lang="en-US" altLang="zh-CN">
                <a:solidFill>
                  <a:srgbClr val="000000"/>
                </a:solidFill>
              </a:rPr>
              <a:pPr>
                <a:defRPr/>
              </a:pPr>
              <a:t>‹#›</a:t>
            </a:fld>
            <a:endParaRPr lang="en-US" altLang="zh-CN">
              <a:solidFill>
                <a:srgbClr val="000000"/>
              </a:solidFill>
            </a:endParaRPr>
          </a:p>
        </p:txBody>
      </p:sp>
      <p:pic>
        <p:nvPicPr>
          <p:cNvPr id="8" name="Picture 6" descr="B-1"/>
          <p:cNvPicPr>
            <a:picLocks noChangeAspect="1" noChangeArrowheads="1"/>
          </p:cNvPicPr>
          <p:nvPr userDrawn="1"/>
        </p:nvPicPr>
        <p:blipFill>
          <a:blip r:embed="rId3" cstate="print"/>
          <a:srcRect l="8194" t="52522" r="40851" b="32153"/>
          <a:stretch>
            <a:fillRect/>
          </a:stretch>
        </p:blipFill>
        <p:spPr bwMode="auto">
          <a:xfrm>
            <a:off x="749300" y="3602038"/>
            <a:ext cx="4659313" cy="1050925"/>
          </a:xfrm>
          <a:prstGeom prst="rect">
            <a:avLst/>
          </a:prstGeom>
          <a:noFill/>
          <a:ln w="9525">
            <a:noFill/>
            <a:miter lim="800000"/>
            <a:headEnd/>
            <a:tailEnd/>
          </a:ln>
        </p:spPr>
      </p:pic>
    </p:spTree>
    <p:extLst>
      <p:ext uri="{BB962C8B-B14F-4D97-AF65-F5344CB8AC3E}">
        <p14:creationId xmlns:p14="http://schemas.microsoft.com/office/powerpoint/2010/main" val="4238985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4" descr="B-1"/>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hasCustomPrompt="1"/>
          </p:nvPr>
        </p:nvSpPr>
        <p:spPr>
          <a:xfrm>
            <a:off x="5868144" y="548680"/>
            <a:ext cx="2602632" cy="648072"/>
          </a:xfrm>
        </p:spPr>
        <p:txBody>
          <a:bodyPr/>
          <a:lstStyle>
            <a:lvl1pPr>
              <a:defRPr sz="2400"/>
            </a:lvl1pPr>
          </a:lstStyle>
          <a:p>
            <a:r>
              <a:rPr lang="zh-CN" altLang="en-US" sz="2000" dirty="0"/>
              <a:t>内容标题区域</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A439F1-587F-4B46-AE4C-D82BC2C3528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10852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946528B-B9B9-4E68-8952-1F42D213A426}" type="slidenum">
              <a:rPr lang="en-US" altLang="zh-CN">
                <a:solidFill>
                  <a:srgbClr val="000000"/>
                </a:solidFill>
              </a:rPr>
              <a:pPr>
                <a:defRPr/>
              </a:pPr>
              <a:t>‹#›</a:t>
            </a:fld>
            <a:endParaRPr lang="en-US" altLang="zh-CN">
              <a:solidFill>
                <a:srgbClr val="000000"/>
              </a:solidFill>
            </a:endParaRPr>
          </a:p>
        </p:txBody>
      </p:sp>
      <p:pic>
        <p:nvPicPr>
          <p:cNvPr id="6" name="Picture 5" descr="B-1"/>
          <p:cNvPicPr>
            <a:picLocks noChangeAspect="1" noChangeArrowheads="1"/>
          </p:cNvPicPr>
          <p:nvPr userDrawn="1"/>
        </p:nvPicPr>
        <p:blipFill>
          <a:blip r:embed="rId2" cstate="print"/>
          <a:srcRect/>
          <a:stretch>
            <a:fillRect/>
          </a:stretch>
        </p:blipFill>
        <p:spPr bwMode="auto">
          <a:xfrm>
            <a:off x="0" y="-1588"/>
            <a:ext cx="9144000" cy="6859588"/>
          </a:xfrm>
          <a:prstGeom prst="rect">
            <a:avLst/>
          </a:prstGeom>
          <a:noFill/>
          <a:ln w="9525">
            <a:noFill/>
            <a:miter lim="800000"/>
            <a:headEnd/>
            <a:tailEnd/>
          </a:ln>
        </p:spPr>
      </p:pic>
      <p:pic>
        <p:nvPicPr>
          <p:cNvPr id="7" name="Picture 4" descr="B-1"/>
          <p:cNvPicPr>
            <a:picLocks noChangeAspect="1" noChangeArrowheads="1"/>
          </p:cNvPicPr>
          <p:nvPr userDrawn="1"/>
        </p:nvPicPr>
        <p:blipFill>
          <a:blip r:embed="rId3" cstate="print"/>
          <a:srcRect l="52361" t="31111" r="3542" b="56296"/>
          <a:stretch>
            <a:fillRect/>
          </a:stretch>
        </p:blipFill>
        <p:spPr bwMode="auto">
          <a:xfrm>
            <a:off x="4787900" y="2133600"/>
            <a:ext cx="4032250" cy="863600"/>
          </a:xfrm>
          <a:prstGeom prst="rect">
            <a:avLst/>
          </a:prstGeom>
          <a:noFill/>
          <a:ln w="9525">
            <a:noFill/>
            <a:miter lim="800000"/>
            <a:headEnd/>
            <a:tailEnd/>
          </a:ln>
        </p:spPr>
      </p:pic>
    </p:spTree>
    <p:extLst>
      <p:ext uri="{BB962C8B-B14F-4D97-AF65-F5344CB8AC3E}">
        <p14:creationId xmlns:p14="http://schemas.microsoft.com/office/powerpoint/2010/main" val="3693918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Picture 7" descr="B-1"/>
          <p:cNvPicPr>
            <a:picLocks noChangeAspect="1" noChangeArrowheads="1"/>
          </p:cNvPicPr>
          <p:nvPr userDrawn="1"/>
        </p:nvPicPr>
        <p:blipFill>
          <a:blip r:embed="rId2" cstate="print"/>
          <a:srcRect/>
          <a:stretch>
            <a:fillRect/>
          </a:stretch>
        </p:blipFill>
        <p:spPr bwMode="auto">
          <a:xfrm>
            <a:off x="0" y="1588"/>
            <a:ext cx="9144000" cy="6856412"/>
          </a:xfrm>
          <a:prstGeom prst="rect">
            <a:avLst/>
          </a:prstGeom>
          <a:noFill/>
          <a:ln w="9525">
            <a:noFill/>
            <a:miter lim="800000"/>
            <a:headEnd/>
            <a:tailEnd/>
          </a:ln>
        </p:spPr>
      </p:pic>
      <p:sp>
        <p:nvSpPr>
          <p:cNvPr id="2" name="标题 1"/>
          <p:cNvSpPr>
            <a:spLocks noGrp="1"/>
          </p:cNvSpPr>
          <p:nvPr>
            <p:ph type="ctrTitle"/>
          </p:nvPr>
        </p:nvSpPr>
        <p:spPr>
          <a:xfrm>
            <a:off x="683568" y="1412776"/>
            <a:ext cx="7772400" cy="1470025"/>
          </a:xfrm>
        </p:spPr>
        <p:txBody>
          <a:bodyPr/>
          <a:lstStyle>
            <a:lvl1pPr>
              <a:defRPr>
                <a:solidFill>
                  <a:schemeClr val="bg1"/>
                </a:solidFill>
              </a:defRPr>
            </a:lvl1pPr>
          </a:lstStyle>
          <a:p>
            <a:r>
              <a:rPr lang="zh-CN" altLang="en-US" dirty="0"/>
              <a:t>单击此处编辑母版标题样式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39503BF-C29D-4C80-9971-704DEB9EB5A2}" type="slidenum">
              <a:rPr lang="en-US" altLang="zh-CN">
                <a:solidFill>
                  <a:srgbClr val="000000"/>
                </a:solidFill>
              </a:rPr>
              <a:pPr>
                <a:defRPr/>
              </a:pPr>
              <a:t>‹#›</a:t>
            </a:fld>
            <a:endParaRPr lang="en-US" altLang="zh-CN">
              <a:solidFill>
                <a:srgbClr val="000000"/>
              </a:solidFill>
            </a:endParaRPr>
          </a:p>
        </p:txBody>
      </p:sp>
      <p:pic>
        <p:nvPicPr>
          <p:cNvPr id="8" name="Picture 6" descr="B-1"/>
          <p:cNvPicPr>
            <a:picLocks noChangeAspect="1" noChangeArrowheads="1"/>
          </p:cNvPicPr>
          <p:nvPr userDrawn="1"/>
        </p:nvPicPr>
        <p:blipFill>
          <a:blip r:embed="rId3" cstate="print"/>
          <a:srcRect l="8194" t="52522" r="40851" b="32153"/>
          <a:stretch>
            <a:fillRect/>
          </a:stretch>
        </p:blipFill>
        <p:spPr bwMode="auto">
          <a:xfrm>
            <a:off x="749300" y="3602038"/>
            <a:ext cx="4659313" cy="1050925"/>
          </a:xfrm>
          <a:prstGeom prst="rect">
            <a:avLst/>
          </a:prstGeom>
          <a:noFill/>
          <a:ln w="9525">
            <a:noFill/>
            <a:miter lim="800000"/>
            <a:headEnd/>
            <a:tailEnd/>
          </a:ln>
        </p:spPr>
      </p:pic>
    </p:spTree>
    <p:extLst>
      <p:ext uri="{BB962C8B-B14F-4D97-AF65-F5344CB8AC3E}">
        <p14:creationId xmlns:p14="http://schemas.microsoft.com/office/powerpoint/2010/main" val="1028480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4" descr="B-1"/>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hasCustomPrompt="1"/>
          </p:nvPr>
        </p:nvSpPr>
        <p:spPr>
          <a:xfrm>
            <a:off x="5868144" y="548680"/>
            <a:ext cx="2602632" cy="648072"/>
          </a:xfrm>
        </p:spPr>
        <p:txBody>
          <a:bodyPr/>
          <a:lstStyle>
            <a:lvl1pPr>
              <a:defRPr sz="2400"/>
            </a:lvl1pPr>
          </a:lstStyle>
          <a:p>
            <a:r>
              <a:rPr lang="zh-CN" altLang="en-US" sz="2000" dirty="0"/>
              <a:t>内容标题区域</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A439F1-587F-4B46-AE4C-D82BC2C3528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038998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946528B-B9B9-4E68-8952-1F42D213A426}" type="slidenum">
              <a:rPr lang="en-US" altLang="zh-CN">
                <a:solidFill>
                  <a:srgbClr val="000000"/>
                </a:solidFill>
              </a:rPr>
              <a:pPr>
                <a:defRPr/>
              </a:pPr>
              <a:t>‹#›</a:t>
            </a:fld>
            <a:endParaRPr lang="en-US" altLang="zh-CN">
              <a:solidFill>
                <a:srgbClr val="000000"/>
              </a:solidFill>
            </a:endParaRPr>
          </a:p>
        </p:txBody>
      </p:sp>
      <p:pic>
        <p:nvPicPr>
          <p:cNvPr id="6" name="Picture 5" descr="B-1"/>
          <p:cNvPicPr>
            <a:picLocks noChangeAspect="1" noChangeArrowheads="1"/>
          </p:cNvPicPr>
          <p:nvPr userDrawn="1"/>
        </p:nvPicPr>
        <p:blipFill>
          <a:blip r:embed="rId2" cstate="print"/>
          <a:srcRect/>
          <a:stretch>
            <a:fillRect/>
          </a:stretch>
        </p:blipFill>
        <p:spPr bwMode="auto">
          <a:xfrm>
            <a:off x="0" y="-1588"/>
            <a:ext cx="9144000" cy="6859588"/>
          </a:xfrm>
          <a:prstGeom prst="rect">
            <a:avLst/>
          </a:prstGeom>
          <a:noFill/>
          <a:ln w="9525">
            <a:noFill/>
            <a:miter lim="800000"/>
            <a:headEnd/>
            <a:tailEnd/>
          </a:ln>
        </p:spPr>
      </p:pic>
      <p:pic>
        <p:nvPicPr>
          <p:cNvPr id="7" name="Picture 4" descr="B-1"/>
          <p:cNvPicPr>
            <a:picLocks noChangeAspect="1" noChangeArrowheads="1"/>
          </p:cNvPicPr>
          <p:nvPr userDrawn="1"/>
        </p:nvPicPr>
        <p:blipFill>
          <a:blip r:embed="rId3" cstate="print"/>
          <a:srcRect l="52361" t="31111" r="3542" b="56296"/>
          <a:stretch>
            <a:fillRect/>
          </a:stretch>
        </p:blipFill>
        <p:spPr bwMode="auto">
          <a:xfrm>
            <a:off x="4787900" y="2133600"/>
            <a:ext cx="4032250" cy="863600"/>
          </a:xfrm>
          <a:prstGeom prst="rect">
            <a:avLst/>
          </a:prstGeom>
          <a:noFill/>
          <a:ln w="9525">
            <a:noFill/>
            <a:miter lim="800000"/>
            <a:headEnd/>
            <a:tailEnd/>
          </a:ln>
        </p:spPr>
      </p:pic>
    </p:spTree>
    <p:extLst>
      <p:ext uri="{BB962C8B-B14F-4D97-AF65-F5344CB8AC3E}">
        <p14:creationId xmlns:p14="http://schemas.microsoft.com/office/powerpoint/2010/main" val="2245799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33253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173821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95985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428831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175934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78747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29624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904598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3.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1217598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B-1"/>
          <p:cNvPicPr>
            <a:picLocks noChangeAspect="1" noChangeArrowheads="1"/>
          </p:cNvPicPr>
          <p:nvPr/>
        </p:nvPicPr>
        <p:blipFill>
          <a:blip r:embed="rId5" cstate="print"/>
          <a:srcRect/>
          <a:stretch>
            <a:fillRect/>
          </a:stretch>
        </p:blipFill>
        <p:spPr bwMode="auto">
          <a:xfrm>
            <a:off x="0" y="0"/>
            <a:ext cx="9144000" cy="6858000"/>
          </a:xfrm>
          <a:prstGeom prst="rect">
            <a:avLst/>
          </a:prstGeom>
          <a:noFill/>
          <a:ln w="9525">
            <a:noFill/>
            <a:miter lim="800000"/>
            <a:headEnd/>
            <a:tailEnd/>
          </a:ln>
        </p:spPr>
      </p:pic>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defRPr/>
            </a:pPr>
            <a:fld id="{CD98D576-A93E-4A83-AEFD-5B9ECC077633}"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219763612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B-1"/>
          <p:cNvPicPr>
            <a:picLocks noChangeAspect="1" noChangeArrowheads="1"/>
          </p:cNvPicPr>
          <p:nvPr/>
        </p:nvPicPr>
        <p:blipFill>
          <a:blip r:embed="rId5" cstate="print"/>
          <a:srcRect/>
          <a:stretch>
            <a:fillRect/>
          </a:stretch>
        </p:blipFill>
        <p:spPr bwMode="auto">
          <a:xfrm>
            <a:off x="0" y="0"/>
            <a:ext cx="9144000" cy="6858000"/>
          </a:xfrm>
          <a:prstGeom prst="rect">
            <a:avLst/>
          </a:prstGeom>
          <a:noFill/>
          <a:ln w="9525">
            <a:noFill/>
            <a:miter lim="800000"/>
            <a:headEnd/>
            <a:tailEnd/>
          </a:ln>
        </p:spPr>
      </p:pic>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defRPr/>
            </a:pPr>
            <a:fld id="{CD98D576-A93E-4A83-AEFD-5B9ECC077633}"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9642538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4861" y="1194846"/>
            <a:ext cx="7748672" cy="1470025"/>
          </a:xfrm>
        </p:spPr>
        <p:txBody>
          <a:bodyPr>
            <a:noAutofit/>
          </a:bodyPr>
          <a:lstStyle/>
          <a:p>
            <a:pPr algn="ctr">
              <a:lnSpc>
                <a:spcPct val="150000"/>
              </a:lnSpc>
            </a:pPr>
            <a:r>
              <a:rPr lang="zh-CN" altLang="en-US" sz="3600" dirty="0">
                <a:latin typeface="等线" panose="02010600030101010101" pitchFamily="2" charset="-122"/>
                <a:ea typeface="等线" panose="02010600030101010101" pitchFamily="2" charset="-122"/>
              </a:rPr>
              <a:t>分布式深度学习的通信调度优化</a:t>
            </a:r>
          </a:p>
        </p:txBody>
      </p:sp>
      <p:sp>
        <p:nvSpPr>
          <p:cNvPr id="3" name="TextBox 6"/>
          <p:cNvSpPr txBox="1">
            <a:spLocks noChangeArrowheads="1"/>
          </p:cNvSpPr>
          <p:nvPr/>
        </p:nvSpPr>
        <p:spPr bwMode="auto">
          <a:xfrm>
            <a:off x="4662991" y="5482826"/>
            <a:ext cx="3834245" cy="737959"/>
          </a:xfrm>
          <a:prstGeom prst="rect">
            <a:avLst/>
          </a:prstGeom>
          <a:noFill/>
          <a:ln w="9525">
            <a:noFill/>
            <a:miter lim="800000"/>
            <a:headEnd/>
            <a:tailEnd/>
          </a:ln>
        </p:spPr>
        <p:txBody>
          <a:bodyPr wrap="square">
            <a:spAutoFit/>
          </a:bodyPr>
          <a:lstStyle/>
          <a:p>
            <a:pPr algn="r"/>
            <a:r>
              <a:rPr lang="zh-CN" altLang="en-US" sz="2000" dirty="0">
                <a:latin typeface="等线" panose="02010600030101010101" pitchFamily="2" charset="-122"/>
                <a:ea typeface="等线" panose="02010600030101010101" pitchFamily="2" charset="-122"/>
              </a:rPr>
              <a:t>刘之兵</a:t>
            </a:r>
            <a:endParaRPr lang="en-US" altLang="zh-CN" sz="2000" dirty="0">
              <a:latin typeface="等线" panose="02010600030101010101" pitchFamily="2" charset="-122"/>
              <a:ea typeface="等线" panose="02010600030101010101" pitchFamily="2" charset="-122"/>
            </a:endParaRPr>
          </a:p>
          <a:p>
            <a:pPr algn="r">
              <a:lnSpc>
                <a:spcPts val="2800"/>
              </a:lnSpc>
            </a:pPr>
            <a:r>
              <a:rPr lang="en-US" altLang="zh-CN" sz="2000" dirty="0">
                <a:latin typeface="等线" panose="02010600030101010101" pitchFamily="2" charset="-122"/>
                <a:ea typeface="等线" panose="02010600030101010101" pitchFamily="2" charset="-122"/>
              </a:rPr>
              <a:t>2020</a:t>
            </a:r>
            <a:r>
              <a:rPr lang="zh-CN" altLang="en-US" sz="2000" dirty="0">
                <a:latin typeface="等线" panose="02010600030101010101" pitchFamily="2" charset="-122"/>
                <a:ea typeface="等线" panose="02010600030101010101" pitchFamily="2" charset="-122"/>
              </a:rPr>
              <a:t>年</a:t>
            </a:r>
            <a:r>
              <a:rPr lang="en-US" altLang="zh-CN" sz="2000" dirty="0">
                <a:latin typeface="等线" panose="02010600030101010101" pitchFamily="2" charset="-122"/>
                <a:ea typeface="等线" panose="02010600030101010101" pitchFamily="2" charset="-122"/>
              </a:rPr>
              <a:t>10</a:t>
            </a:r>
            <a:r>
              <a:rPr lang="zh-CN" altLang="en-US" sz="2000" dirty="0">
                <a:latin typeface="等线" panose="02010600030101010101" pitchFamily="2" charset="-122"/>
                <a:ea typeface="等线" panose="02010600030101010101" pitchFamily="2" charset="-122"/>
              </a:rPr>
              <a:t>月</a:t>
            </a:r>
            <a:r>
              <a:rPr lang="en-US" altLang="zh-CN" sz="2000" dirty="0">
                <a:latin typeface="等线" panose="02010600030101010101" pitchFamily="2" charset="-122"/>
                <a:ea typeface="等线" panose="02010600030101010101" pitchFamily="2" charset="-122"/>
              </a:rPr>
              <a:t>29</a:t>
            </a:r>
            <a:r>
              <a:rPr lang="zh-CN" altLang="en-US" sz="2000" dirty="0">
                <a:latin typeface="等线" panose="02010600030101010101" pitchFamily="2" charset="-122"/>
                <a:ea typeface="等线" panose="02010600030101010101" pitchFamily="2" charset="-122"/>
              </a:rPr>
              <a:t>日</a:t>
            </a:r>
          </a:p>
        </p:txBody>
      </p:sp>
    </p:spTree>
    <p:extLst>
      <p:ext uri="{BB962C8B-B14F-4D97-AF65-F5344CB8AC3E}">
        <p14:creationId xmlns:p14="http://schemas.microsoft.com/office/powerpoint/2010/main" val="814112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已有方法的限制二</a:t>
            </a:r>
          </a:p>
        </p:txBody>
      </p:sp>
      <p:sp>
        <p:nvSpPr>
          <p:cNvPr id="3" name="内容占位符 2"/>
          <p:cNvSpPr>
            <a:spLocks noGrp="1"/>
          </p:cNvSpPr>
          <p:nvPr>
            <p:ph idx="1"/>
          </p:nvPr>
        </p:nvSpPr>
        <p:spPr>
          <a:xfrm>
            <a:off x="457200" y="1600200"/>
            <a:ext cx="4389808"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1600" dirty="0">
                <a:latin typeface="等线" panose="02010600030101010101" pitchFamily="2" charset="-122"/>
                <a:ea typeface="等线" panose="02010600030101010101" pitchFamily="2" charset="-122"/>
              </a:rPr>
              <a:t>通讯时间分为三部分</a:t>
            </a:r>
            <a:endParaRPr lang="en-US" altLang="zh-CN" sz="1600" dirty="0">
              <a:latin typeface="等线" panose="02010600030101010101" pitchFamily="2" charset="-122"/>
              <a:ea typeface="等线" panose="02010600030101010101" pitchFamily="2" charset="-122"/>
            </a:endParaRPr>
          </a:p>
          <a:p>
            <a:pPr lvl="1">
              <a:lnSpc>
                <a:spcPct val="150000"/>
              </a:lnSpc>
              <a:buFont typeface="+mj-lt"/>
              <a:buAutoNum type="arabicPeriod"/>
            </a:pPr>
            <a:r>
              <a:rPr lang="zh-CN" altLang="en-US" sz="1400" dirty="0">
                <a:latin typeface="等线" panose="02010600030101010101" pitchFamily="2" charset="-122"/>
                <a:ea typeface="等线" panose="02010600030101010101" pitchFamily="2" charset="-122"/>
              </a:rPr>
              <a:t>梯度传播：梯度从 </a:t>
            </a:r>
            <a:r>
              <a:rPr lang="en-US" altLang="zh-CN" sz="1400" dirty="0">
                <a:latin typeface="等线" panose="02010600030101010101" pitchFamily="2" charset="-122"/>
                <a:ea typeface="等线" panose="02010600030101010101" pitchFamily="2" charset="-122"/>
              </a:rPr>
              <a:t>worker </a:t>
            </a:r>
            <a:r>
              <a:rPr lang="zh-CN" altLang="en-US" sz="1400" dirty="0">
                <a:latin typeface="等线" panose="02010600030101010101" pitchFamily="2" charset="-122"/>
                <a:ea typeface="等线" panose="02010600030101010101" pitchFamily="2" charset="-122"/>
              </a:rPr>
              <a:t>节点发往 </a:t>
            </a:r>
            <a:r>
              <a:rPr lang="en-US" altLang="zh-CN" sz="1400" dirty="0">
                <a:latin typeface="等线" panose="02010600030101010101" pitchFamily="2" charset="-122"/>
                <a:ea typeface="等线" panose="02010600030101010101" pitchFamily="2" charset="-122"/>
              </a:rPr>
              <a:t>PS </a:t>
            </a:r>
            <a:r>
              <a:rPr lang="zh-CN" altLang="en-US" sz="1400" dirty="0">
                <a:latin typeface="等线" panose="02010600030101010101" pitchFamily="2" charset="-122"/>
                <a:ea typeface="等线" panose="02010600030101010101" pitchFamily="2" charset="-122"/>
              </a:rPr>
              <a:t>节点</a:t>
            </a:r>
            <a:endParaRPr lang="en-US" altLang="zh-CN" sz="1400" dirty="0">
              <a:latin typeface="等线" panose="02010600030101010101" pitchFamily="2" charset="-122"/>
              <a:ea typeface="等线" panose="02010600030101010101" pitchFamily="2" charset="-122"/>
            </a:endParaRPr>
          </a:p>
          <a:p>
            <a:pPr lvl="1">
              <a:lnSpc>
                <a:spcPct val="150000"/>
              </a:lnSpc>
              <a:buFont typeface="+mj-lt"/>
              <a:buAutoNum type="arabicPeriod"/>
            </a:pPr>
            <a:r>
              <a:rPr lang="zh-CN" altLang="en-US" sz="1400" dirty="0">
                <a:latin typeface="等线" panose="02010600030101010101" pitchFamily="2" charset="-122"/>
                <a:ea typeface="等线" panose="02010600030101010101" pitchFamily="2" charset="-122"/>
              </a:rPr>
              <a:t>参数更新：</a:t>
            </a:r>
            <a:r>
              <a:rPr lang="en-US" altLang="zh-CN" sz="1400" dirty="0">
                <a:latin typeface="等线" panose="02010600030101010101" pitchFamily="2" charset="-122"/>
                <a:ea typeface="等线" panose="02010600030101010101" pitchFamily="2" charset="-122"/>
              </a:rPr>
              <a:t>PS </a:t>
            </a:r>
            <a:r>
              <a:rPr lang="zh-CN" altLang="en-US" sz="1400" dirty="0">
                <a:latin typeface="等线" panose="02010600030101010101" pitchFamily="2" charset="-122"/>
                <a:ea typeface="等线" panose="02010600030101010101" pitchFamily="2" charset="-122"/>
              </a:rPr>
              <a:t>节点进行梯度聚合</a:t>
            </a:r>
            <a:endParaRPr lang="en-US" altLang="zh-CN" sz="1400" dirty="0">
              <a:latin typeface="等线" panose="02010600030101010101" pitchFamily="2" charset="-122"/>
              <a:ea typeface="等线" panose="02010600030101010101" pitchFamily="2" charset="-122"/>
            </a:endParaRPr>
          </a:p>
          <a:p>
            <a:pPr lvl="1">
              <a:lnSpc>
                <a:spcPct val="150000"/>
              </a:lnSpc>
              <a:buFont typeface="+mj-lt"/>
              <a:buAutoNum type="arabicPeriod"/>
            </a:pPr>
            <a:r>
              <a:rPr lang="zh-CN" altLang="en-US" sz="1400" dirty="0">
                <a:latin typeface="等线" panose="02010600030101010101" pitchFamily="2" charset="-122"/>
                <a:ea typeface="等线" panose="02010600030101010101" pitchFamily="2" charset="-122"/>
              </a:rPr>
              <a:t>参数传播：</a:t>
            </a:r>
            <a:r>
              <a:rPr lang="en-US" altLang="zh-CN" sz="1400" dirty="0">
                <a:latin typeface="等线" panose="02010600030101010101" pitchFamily="2" charset="-122"/>
                <a:ea typeface="等线" panose="02010600030101010101" pitchFamily="2" charset="-122"/>
              </a:rPr>
              <a:t>PS </a:t>
            </a:r>
            <a:r>
              <a:rPr lang="zh-CN" altLang="en-US" sz="1400" dirty="0">
                <a:latin typeface="等线" panose="02010600030101010101" pitchFamily="2" charset="-122"/>
                <a:ea typeface="等线" panose="02010600030101010101" pitchFamily="2" charset="-122"/>
              </a:rPr>
              <a:t>节点把参数发回 </a:t>
            </a:r>
            <a:r>
              <a:rPr lang="en-US" altLang="zh-CN" sz="1400" dirty="0">
                <a:latin typeface="等线" panose="02010600030101010101" pitchFamily="2" charset="-122"/>
                <a:ea typeface="等线" panose="02010600030101010101" pitchFamily="2" charset="-122"/>
              </a:rPr>
              <a:t>worker </a:t>
            </a:r>
            <a:r>
              <a:rPr lang="zh-CN" altLang="en-US" sz="1400" dirty="0">
                <a:latin typeface="等线" panose="02010600030101010101" pitchFamily="2" charset="-122"/>
                <a:ea typeface="等线" panose="02010600030101010101" pitchFamily="2" charset="-122"/>
              </a:rPr>
              <a:t>节点</a:t>
            </a:r>
            <a:endParaRPr lang="en-US" altLang="zh-CN" sz="1400" dirty="0">
              <a:latin typeface="等线" panose="02010600030101010101" pitchFamily="2" charset="-122"/>
              <a:ea typeface="等线" panose="02010600030101010101" pitchFamily="2" charset="-122"/>
            </a:endParaRPr>
          </a:p>
          <a:p>
            <a:pPr>
              <a:lnSpc>
                <a:spcPct val="150000"/>
              </a:lnSpc>
            </a:pPr>
            <a:r>
              <a:rPr lang="zh-CN" altLang="en-US" sz="1600" dirty="0">
                <a:latin typeface="等线" panose="02010600030101010101" pitchFamily="2" charset="-122"/>
                <a:ea typeface="等线" panose="02010600030101010101" pitchFamily="2" charset="-122"/>
              </a:rPr>
              <a:t>从 </a:t>
            </a:r>
            <a:r>
              <a:rPr lang="en-US" altLang="zh-CN" sz="1600" dirty="0">
                <a:latin typeface="等线" panose="02010600030101010101" pitchFamily="2" charset="-122"/>
                <a:ea typeface="等线" panose="02010600030101010101" pitchFamily="2" charset="-122"/>
              </a:rPr>
              <a:t>PS </a:t>
            </a:r>
            <a:r>
              <a:rPr lang="zh-CN" altLang="en-US" sz="1600" dirty="0">
                <a:latin typeface="等线" panose="02010600030101010101" pitchFamily="2" charset="-122"/>
                <a:ea typeface="等线" panose="02010600030101010101" pitchFamily="2" charset="-122"/>
              </a:rPr>
              <a:t>的角度来看，这种通信方式形成了流水线，但流水线高效的前提是每个环节需要的时间相近，然而实际情况并不理想</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27D61566-0082-44CA-A2E7-ECE24FB009D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10</a:t>
            </a:fld>
            <a:endParaRPr lang="en-US" altLang="zh-CN">
              <a:solidFill>
                <a:srgbClr val="000000"/>
              </a:solidFill>
            </a:endParaRPr>
          </a:p>
        </p:txBody>
      </p:sp>
      <p:pic>
        <p:nvPicPr>
          <p:cNvPr id="7" name="图片 6">
            <a:extLst>
              <a:ext uri="{FF2B5EF4-FFF2-40B4-BE49-F238E27FC236}">
                <a16:creationId xmlns:a16="http://schemas.microsoft.com/office/drawing/2014/main" id="{A86DC8A6-DFFD-4B85-BF05-26276389C416}"/>
              </a:ext>
            </a:extLst>
          </p:cNvPr>
          <p:cNvPicPr>
            <a:picLocks noChangeAspect="1"/>
          </p:cNvPicPr>
          <p:nvPr/>
        </p:nvPicPr>
        <p:blipFill>
          <a:blip r:embed="rId3"/>
          <a:stretch>
            <a:fillRect/>
          </a:stretch>
        </p:blipFill>
        <p:spPr>
          <a:xfrm>
            <a:off x="1029730" y="4237402"/>
            <a:ext cx="6982691" cy="1888761"/>
          </a:xfrm>
          <a:prstGeom prst="rect">
            <a:avLst/>
          </a:prstGeom>
        </p:spPr>
      </p:pic>
      <p:pic>
        <p:nvPicPr>
          <p:cNvPr id="9" name="图片 8">
            <a:extLst>
              <a:ext uri="{FF2B5EF4-FFF2-40B4-BE49-F238E27FC236}">
                <a16:creationId xmlns:a16="http://schemas.microsoft.com/office/drawing/2014/main" id="{EE791203-6CD2-4B57-B695-55248012C8FC}"/>
              </a:ext>
            </a:extLst>
          </p:cNvPr>
          <p:cNvPicPr>
            <a:picLocks noChangeAspect="1"/>
          </p:cNvPicPr>
          <p:nvPr/>
        </p:nvPicPr>
        <p:blipFill>
          <a:blip r:embed="rId4"/>
          <a:stretch>
            <a:fillRect/>
          </a:stretch>
        </p:blipFill>
        <p:spPr>
          <a:xfrm>
            <a:off x="4847008" y="1865870"/>
            <a:ext cx="3523534" cy="2105862"/>
          </a:xfrm>
          <a:prstGeom prst="rect">
            <a:avLst/>
          </a:prstGeom>
        </p:spPr>
      </p:pic>
    </p:spTree>
    <p:extLst>
      <p:ext uri="{BB962C8B-B14F-4D97-AF65-F5344CB8AC3E}">
        <p14:creationId xmlns:p14="http://schemas.microsoft.com/office/powerpoint/2010/main" val="403662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3212" y="1588670"/>
            <a:ext cx="7785768" cy="4525963"/>
          </a:xfrm>
        </p:spPr>
        <p:txBody>
          <a:bodyPr/>
          <a:lstStyle/>
          <a:p>
            <a:pPr>
              <a:lnSpc>
                <a:spcPct val="150000"/>
              </a:lnSpc>
            </a:pPr>
            <a:r>
              <a:rPr lang="zh-CN" altLang="en-US" sz="2400" dirty="0">
                <a:latin typeface="等线" panose="02010600030101010101" pitchFamily="2" charset="-122"/>
                <a:ea typeface="等线" panose="02010600030101010101" pitchFamily="2" charset="-122"/>
              </a:rPr>
              <a:t>研究背景</a:t>
            </a:r>
          </a:p>
          <a:p>
            <a:pPr>
              <a:lnSpc>
                <a:spcPct val="150000"/>
              </a:lnSpc>
            </a:pPr>
            <a:r>
              <a:rPr lang="en-US" altLang="zh-CN" sz="2400" dirty="0">
                <a:solidFill>
                  <a:srgbClr val="FF0000"/>
                </a:solidFill>
                <a:latin typeface="等线" panose="02010600030101010101" pitchFamily="2" charset="-122"/>
                <a:ea typeface="等线" panose="02010600030101010101" pitchFamily="2" charset="-122"/>
              </a:rPr>
              <a:t>P3 </a:t>
            </a:r>
            <a:r>
              <a:rPr lang="zh-CN" altLang="en-US" sz="2400" dirty="0">
                <a:solidFill>
                  <a:srgbClr val="FF0000"/>
                </a:solidFill>
                <a:latin typeface="等线" panose="02010600030101010101" pitchFamily="2" charset="-122"/>
                <a:ea typeface="等线" panose="02010600030101010101" pitchFamily="2" charset="-122"/>
              </a:rPr>
              <a:t>的动机、思路、设计、实现和效果</a:t>
            </a:r>
          </a:p>
          <a:p>
            <a:pPr>
              <a:lnSpc>
                <a:spcPct val="150000"/>
              </a:lnSpc>
            </a:pPr>
            <a:r>
              <a:rPr lang="en-US" altLang="zh-CN" sz="2400" dirty="0" err="1">
                <a:latin typeface="等线" panose="02010600030101010101" pitchFamily="2" charset="-122"/>
                <a:ea typeface="等线" panose="02010600030101010101" pitchFamily="2" charset="-122"/>
              </a:rPr>
              <a:t>ByteScheduler</a:t>
            </a: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的动机、思路、设计、实现和效果</a:t>
            </a:r>
            <a:endParaRPr lang="en-US" altLang="zh-CN" sz="2400" dirty="0">
              <a:latin typeface="等线" panose="02010600030101010101" pitchFamily="2" charset="-122"/>
              <a:ea typeface="等线" panose="02010600030101010101" pitchFamily="2" charset="-122"/>
            </a:endParaRPr>
          </a:p>
          <a:p>
            <a:pPr>
              <a:lnSpc>
                <a:spcPct val="150000"/>
              </a:lnSpc>
            </a:pPr>
            <a:r>
              <a:rPr lang="zh-CN" altLang="en-US" sz="2400" dirty="0">
                <a:latin typeface="等线" panose="02010600030101010101" pitchFamily="2" charset="-122"/>
                <a:ea typeface="等线" panose="02010600030101010101" pitchFamily="2" charset="-122"/>
              </a:rPr>
              <a:t>总结：</a:t>
            </a:r>
            <a:r>
              <a:rPr lang="en-US" altLang="zh-CN" sz="2400" dirty="0">
                <a:latin typeface="等线" panose="02010600030101010101" pitchFamily="2" charset="-122"/>
                <a:ea typeface="等线" panose="02010600030101010101" pitchFamily="2" charset="-122"/>
              </a:rPr>
              <a:t>5</a:t>
            </a:r>
            <a:r>
              <a:rPr lang="zh-CN" altLang="en-US" sz="2400" dirty="0">
                <a:latin typeface="等线" panose="02010600030101010101" pitchFamily="2" charset="-122"/>
                <a:ea typeface="等线" panose="02010600030101010101" pitchFamily="2" charset="-122"/>
              </a:rPr>
              <a:t>个问题</a:t>
            </a:r>
            <a:endParaRPr lang="en-US" altLang="zh-CN" sz="2400" dirty="0">
              <a:latin typeface="等线" panose="02010600030101010101" pitchFamily="2" charset="-122"/>
              <a:ea typeface="等线" panose="02010600030101010101" pitchFamily="2" charset="-122"/>
            </a:endParaRPr>
          </a:p>
        </p:txBody>
      </p:sp>
      <p:sp>
        <p:nvSpPr>
          <p:cNvPr id="5" name="标题 1"/>
          <p:cNvSpPr txBox="1">
            <a:spLocks/>
          </p:cNvSpPr>
          <p:nvPr/>
        </p:nvSpPr>
        <p:spPr bwMode="auto">
          <a:xfrm>
            <a:off x="495300" y="561380"/>
            <a:ext cx="105410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mj-cs"/>
              </a:rPr>
              <a:t>提纲</a:t>
            </a:r>
          </a:p>
        </p:txBody>
      </p:sp>
      <p:sp>
        <p:nvSpPr>
          <p:cNvPr id="2" name="灯片编号占位符 1">
            <a:extLst>
              <a:ext uri="{FF2B5EF4-FFF2-40B4-BE49-F238E27FC236}">
                <a16:creationId xmlns:a16="http://schemas.microsoft.com/office/drawing/2014/main" id="{7FFA5310-1AB9-4380-A358-41D65E82A965}"/>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11</a:t>
            </a:fld>
            <a:endParaRPr lang="en-US" altLang="zh-CN">
              <a:solidFill>
                <a:srgbClr val="000000"/>
              </a:solidFill>
            </a:endParaRPr>
          </a:p>
        </p:txBody>
      </p:sp>
    </p:spTree>
    <p:extLst>
      <p:ext uri="{BB962C8B-B14F-4D97-AF65-F5344CB8AC3E}">
        <p14:creationId xmlns:p14="http://schemas.microsoft.com/office/powerpoint/2010/main" val="4247753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动机</a:t>
            </a: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buFont typeface="+mj-lt"/>
              <a:buAutoNum type="arabicPeriod"/>
            </a:pPr>
            <a:r>
              <a:rPr lang="zh-CN" altLang="en-US" sz="1600" dirty="0">
                <a:latin typeface="等线" panose="02010600030101010101" pitchFamily="2" charset="-122"/>
                <a:ea typeface="等线" panose="02010600030101010101" pitchFamily="2" charset="-122"/>
              </a:rPr>
              <a:t>可以使用领域知识，除了考虑反向传播产生梯度，还考虑正向传播使用梯度</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通过更保守的发送梯度，增加前向传播和反向传播的重合度，降低延迟</a:t>
            </a:r>
            <a:endParaRPr lang="en-US" altLang="zh-CN" sz="1400" dirty="0">
              <a:latin typeface="等线" panose="02010600030101010101" pitchFamily="2" charset="-122"/>
              <a:ea typeface="等线" panose="02010600030101010101" pitchFamily="2" charset="-122"/>
            </a:endParaRPr>
          </a:p>
          <a:p>
            <a:pPr>
              <a:lnSpc>
                <a:spcPct val="150000"/>
              </a:lnSpc>
              <a:buFont typeface="+mj-lt"/>
              <a:buAutoNum type="arabicPeriod"/>
            </a:pPr>
            <a:r>
              <a:rPr lang="zh-CN" altLang="en-US" sz="1600" dirty="0">
                <a:latin typeface="等线" panose="02010600030101010101" pitchFamily="2" charset="-122"/>
                <a:ea typeface="等线" panose="02010600030101010101" pitchFamily="2" charset="-122"/>
              </a:rPr>
              <a:t>优化通信粒度，使用更细的粒度提高计算和网络通信的重合度</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27D61566-0082-44CA-A2E7-ECE24FB009D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12</a:t>
            </a:fld>
            <a:endParaRPr lang="en-US" altLang="zh-CN">
              <a:solidFill>
                <a:srgbClr val="000000"/>
              </a:solidFill>
            </a:endParaRPr>
          </a:p>
        </p:txBody>
      </p:sp>
      <p:pic>
        <p:nvPicPr>
          <p:cNvPr id="12" name="图片 11">
            <a:extLst>
              <a:ext uri="{FF2B5EF4-FFF2-40B4-BE49-F238E27FC236}">
                <a16:creationId xmlns:a16="http://schemas.microsoft.com/office/drawing/2014/main" id="{E9267156-D383-4C75-868D-FD5F40DA4695}"/>
              </a:ext>
            </a:extLst>
          </p:cNvPr>
          <p:cNvPicPr>
            <a:picLocks noChangeAspect="1"/>
          </p:cNvPicPr>
          <p:nvPr/>
        </p:nvPicPr>
        <p:blipFill>
          <a:blip r:embed="rId3"/>
          <a:stretch>
            <a:fillRect/>
          </a:stretch>
        </p:blipFill>
        <p:spPr>
          <a:xfrm>
            <a:off x="4572000" y="3429000"/>
            <a:ext cx="3084160" cy="2193428"/>
          </a:xfrm>
          <a:prstGeom prst="rect">
            <a:avLst/>
          </a:prstGeom>
        </p:spPr>
      </p:pic>
      <p:pic>
        <p:nvPicPr>
          <p:cNvPr id="14" name="图片 13">
            <a:extLst>
              <a:ext uri="{FF2B5EF4-FFF2-40B4-BE49-F238E27FC236}">
                <a16:creationId xmlns:a16="http://schemas.microsoft.com/office/drawing/2014/main" id="{1EF43A81-99C2-40C8-95AD-C43FF3874D7D}"/>
              </a:ext>
            </a:extLst>
          </p:cNvPr>
          <p:cNvPicPr>
            <a:picLocks noChangeAspect="1"/>
          </p:cNvPicPr>
          <p:nvPr/>
        </p:nvPicPr>
        <p:blipFill>
          <a:blip r:embed="rId4"/>
          <a:stretch>
            <a:fillRect/>
          </a:stretch>
        </p:blipFill>
        <p:spPr>
          <a:xfrm>
            <a:off x="1081293" y="3429000"/>
            <a:ext cx="2866615" cy="2190222"/>
          </a:xfrm>
          <a:prstGeom prst="rect">
            <a:avLst/>
          </a:prstGeom>
        </p:spPr>
      </p:pic>
    </p:spTree>
    <p:extLst>
      <p:ext uri="{BB962C8B-B14F-4D97-AF65-F5344CB8AC3E}">
        <p14:creationId xmlns:p14="http://schemas.microsoft.com/office/powerpoint/2010/main" val="403011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设计</a:t>
            </a:r>
          </a:p>
        </p:txBody>
      </p:sp>
      <p:sp>
        <p:nvSpPr>
          <p:cNvPr id="3" name="内容占位符 2"/>
          <p:cNvSpPr>
            <a:spLocks noGrp="1"/>
          </p:cNvSpPr>
          <p:nvPr>
            <p:ph idx="1"/>
          </p:nvPr>
        </p:nvSpPr>
        <p:spPr>
          <a:xfrm>
            <a:off x="457200" y="1600200"/>
            <a:ext cx="8155172"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1600" dirty="0">
                <a:latin typeface="等线" panose="02010600030101010101" pitchFamily="2" charset="-122"/>
                <a:ea typeface="等线" panose="02010600030101010101" pitchFamily="2" charset="-122"/>
              </a:rPr>
              <a:t>两大部分</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参数切片 </a:t>
            </a:r>
            <a:r>
              <a:rPr lang="en-US" altLang="zh-CN" sz="1400" dirty="0">
                <a:latin typeface="等线" panose="02010600030101010101" pitchFamily="2" charset="-122"/>
                <a:ea typeface="等线" panose="02010600030101010101" pitchFamily="2" charset="-122"/>
              </a:rPr>
              <a:t>Parameter Slicing</a:t>
            </a:r>
          </a:p>
          <a:p>
            <a:pPr lvl="1">
              <a:lnSpc>
                <a:spcPct val="150000"/>
              </a:lnSpc>
            </a:pPr>
            <a:r>
              <a:rPr lang="zh-CN" altLang="en-US" sz="1400" dirty="0">
                <a:latin typeface="等线" panose="02010600030101010101" pitchFamily="2" charset="-122"/>
                <a:ea typeface="等线" panose="02010600030101010101" pitchFamily="2" charset="-122"/>
              </a:rPr>
              <a:t>基于优先级的更新 </a:t>
            </a:r>
            <a:r>
              <a:rPr lang="en-US" altLang="zh-CN" sz="1400" dirty="0">
                <a:latin typeface="等线" panose="02010600030101010101" pitchFamily="2" charset="-122"/>
                <a:ea typeface="等线" panose="02010600030101010101" pitchFamily="2" charset="-122"/>
              </a:rPr>
              <a:t>Priority-based update</a:t>
            </a:r>
          </a:p>
          <a:p>
            <a:pPr lvl="1">
              <a:lnSpc>
                <a:spcPct val="150000"/>
              </a:lnSpc>
            </a:pPr>
            <a:endParaRPr lang="en-US" altLang="zh-CN" sz="12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13</a:t>
            </a:fld>
            <a:endParaRPr lang="en-US" altLang="zh-CN">
              <a:solidFill>
                <a:srgbClr val="000000"/>
              </a:solidFill>
            </a:endParaRPr>
          </a:p>
        </p:txBody>
      </p:sp>
      <p:pic>
        <p:nvPicPr>
          <p:cNvPr id="5" name="图片 4">
            <a:extLst>
              <a:ext uri="{FF2B5EF4-FFF2-40B4-BE49-F238E27FC236}">
                <a16:creationId xmlns:a16="http://schemas.microsoft.com/office/drawing/2014/main" id="{E1A242E7-6ABB-4D30-BC5C-6EC2B3D78F53}"/>
              </a:ext>
            </a:extLst>
          </p:cNvPr>
          <p:cNvPicPr>
            <a:picLocks noChangeAspect="1"/>
          </p:cNvPicPr>
          <p:nvPr/>
        </p:nvPicPr>
        <p:blipFill>
          <a:blip r:embed="rId3"/>
          <a:stretch>
            <a:fillRect/>
          </a:stretch>
        </p:blipFill>
        <p:spPr>
          <a:xfrm>
            <a:off x="1082204" y="3332747"/>
            <a:ext cx="3084160" cy="2193428"/>
          </a:xfrm>
          <a:prstGeom prst="rect">
            <a:avLst/>
          </a:prstGeom>
        </p:spPr>
      </p:pic>
      <p:pic>
        <p:nvPicPr>
          <p:cNvPr id="9" name="图片 8">
            <a:extLst>
              <a:ext uri="{FF2B5EF4-FFF2-40B4-BE49-F238E27FC236}">
                <a16:creationId xmlns:a16="http://schemas.microsoft.com/office/drawing/2014/main" id="{24B27530-522D-490B-9E1D-676EE51C327F}"/>
              </a:ext>
            </a:extLst>
          </p:cNvPr>
          <p:cNvPicPr>
            <a:picLocks noChangeAspect="1"/>
          </p:cNvPicPr>
          <p:nvPr/>
        </p:nvPicPr>
        <p:blipFill>
          <a:blip r:embed="rId4"/>
          <a:stretch>
            <a:fillRect/>
          </a:stretch>
        </p:blipFill>
        <p:spPr>
          <a:xfrm>
            <a:off x="4977638" y="3332747"/>
            <a:ext cx="2866615" cy="2190222"/>
          </a:xfrm>
          <a:prstGeom prst="rect">
            <a:avLst/>
          </a:prstGeom>
        </p:spPr>
      </p:pic>
    </p:spTree>
    <p:extLst>
      <p:ext uri="{BB962C8B-B14F-4D97-AF65-F5344CB8AC3E}">
        <p14:creationId xmlns:p14="http://schemas.microsoft.com/office/powerpoint/2010/main" val="379347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设计：参数切片</a:t>
            </a:r>
          </a:p>
        </p:txBody>
      </p:sp>
      <p:sp>
        <p:nvSpPr>
          <p:cNvPr id="3" name="内容占位符 2"/>
          <p:cNvSpPr>
            <a:spLocks noGrp="1"/>
          </p:cNvSpPr>
          <p:nvPr>
            <p:ph idx="1"/>
          </p:nvPr>
        </p:nvSpPr>
        <p:spPr>
          <a:xfrm>
            <a:off x="457200" y="1600200"/>
            <a:ext cx="4630439"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1600" dirty="0">
                <a:latin typeface="等线" panose="02010600030101010101" pitchFamily="2" charset="-122"/>
                <a:ea typeface="等线" panose="02010600030101010101" pitchFamily="2" charset="-122"/>
              </a:rPr>
              <a:t>参数切分为更小的片段后，每个片段可以独立通信</a:t>
            </a:r>
            <a:endParaRPr lang="en-US" altLang="zh-CN" sz="1600" dirty="0">
              <a:latin typeface="等线" panose="02010600030101010101" pitchFamily="2" charset="-122"/>
              <a:ea typeface="等线" panose="02010600030101010101" pitchFamily="2" charset="-122"/>
            </a:endParaRPr>
          </a:p>
          <a:p>
            <a:pPr lvl="1">
              <a:lnSpc>
                <a:spcPct val="150000"/>
              </a:lnSpc>
            </a:pPr>
            <a:r>
              <a:rPr lang="en-US" altLang="zh-CN" sz="1400" dirty="0">
                <a:latin typeface="等线" panose="02010600030101010101" pitchFamily="2" charset="-122"/>
                <a:ea typeface="等线" panose="02010600030101010101" pitchFamily="2" charset="-122"/>
              </a:rPr>
              <a:t>SGD </a:t>
            </a:r>
            <a:r>
              <a:rPr lang="zh-CN" altLang="en-US" sz="1400" dirty="0">
                <a:latin typeface="等线" panose="02010600030101010101" pitchFamily="2" charset="-122"/>
                <a:ea typeface="等线" panose="02010600030101010101" pitchFamily="2" charset="-122"/>
              </a:rPr>
              <a:t>的每个参数可以独立更新</a:t>
            </a:r>
            <a:endParaRPr lang="en-US" altLang="zh-CN" sz="1400" dirty="0">
              <a:latin typeface="等线" panose="02010600030101010101" pitchFamily="2" charset="-122"/>
              <a:ea typeface="等线" panose="02010600030101010101" pitchFamily="2" charset="-122"/>
            </a:endParaRPr>
          </a:p>
          <a:p>
            <a:pPr>
              <a:lnSpc>
                <a:spcPct val="150000"/>
              </a:lnSpc>
            </a:pPr>
            <a:r>
              <a:rPr lang="zh-CN" altLang="en-US" sz="1600" dirty="0">
                <a:latin typeface="等线" panose="02010600030101010101" pitchFamily="2" charset="-122"/>
                <a:ea typeface="等线" panose="02010600030101010101" pitchFamily="2" charset="-122"/>
              </a:rPr>
              <a:t>且参数切分为大小相同的块后，上下行带宽可以充分利用（假设是全双工对等网络）</a:t>
            </a:r>
            <a:endParaRPr lang="en-US" altLang="zh-CN" sz="1600" dirty="0">
              <a:latin typeface="等线" panose="02010600030101010101" pitchFamily="2" charset="-122"/>
              <a:ea typeface="等线" panose="02010600030101010101" pitchFamily="2" charset="-122"/>
            </a:endParaRPr>
          </a:p>
          <a:p>
            <a:pPr>
              <a:lnSpc>
                <a:spcPct val="150000"/>
              </a:lnSpc>
            </a:pPr>
            <a:r>
              <a:rPr lang="zh-CN" altLang="en-US" sz="1600" dirty="0">
                <a:latin typeface="等线" panose="02010600030101010101" pitchFamily="2" charset="-122"/>
                <a:ea typeface="等线" panose="02010600030101010101" pitchFamily="2" charset="-122"/>
              </a:rPr>
              <a:t>参数切片使得同步成为完美的流水线</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图上的例子通信开销可以降低 </a:t>
            </a:r>
            <a:r>
              <a:rPr lang="en-US" altLang="zh-CN" sz="1400" dirty="0">
                <a:latin typeface="等线" panose="02010600030101010101" pitchFamily="2" charset="-122"/>
                <a:ea typeface="等线" panose="02010600030101010101" pitchFamily="2" charset="-122"/>
              </a:rPr>
              <a:t>30%</a:t>
            </a:r>
          </a:p>
          <a:p>
            <a:pPr lvl="1">
              <a:lnSpc>
                <a:spcPct val="150000"/>
              </a:lnSpc>
            </a:pPr>
            <a:endParaRPr lang="en-US" altLang="zh-CN" sz="12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14</a:t>
            </a:fld>
            <a:endParaRPr lang="en-US" altLang="zh-CN">
              <a:solidFill>
                <a:srgbClr val="000000"/>
              </a:solidFill>
            </a:endParaRPr>
          </a:p>
        </p:txBody>
      </p:sp>
      <p:pic>
        <p:nvPicPr>
          <p:cNvPr id="6" name="图片 5">
            <a:extLst>
              <a:ext uri="{FF2B5EF4-FFF2-40B4-BE49-F238E27FC236}">
                <a16:creationId xmlns:a16="http://schemas.microsoft.com/office/drawing/2014/main" id="{BA9EB2B7-221E-4E4E-AF35-A2D8E5E93B8D}"/>
              </a:ext>
            </a:extLst>
          </p:cNvPr>
          <p:cNvPicPr>
            <a:picLocks noChangeAspect="1"/>
          </p:cNvPicPr>
          <p:nvPr/>
        </p:nvPicPr>
        <p:blipFill>
          <a:blip r:embed="rId2"/>
          <a:stretch>
            <a:fillRect/>
          </a:stretch>
        </p:blipFill>
        <p:spPr>
          <a:xfrm>
            <a:off x="5269194" y="1600200"/>
            <a:ext cx="3084160" cy="2193428"/>
          </a:xfrm>
          <a:prstGeom prst="rect">
            <a:avLst/>
          </a:prstGeom>
        </p:spPr>
      </p:pic>
    </p:spTree>
    <p:extLst>
      <p:ext uri="{BB962C8B-B14F-4D97-AF65-F5344CB8AC3E}">
        <p14:creationId xmlns:p14="http://schemas.microsoft.com/office/powerpoint/2010/main" val="479058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设计：优先级</a:t>
            </a:r>
          </a:p>
        </p:txBody>
      </p:sp>
      <p:sp>
        <p:nvSpPr>
          <p:cNvPr id="3" name="内容占位符 2"/>
          <p:cNvSpPr>
            <a:spLocks noGrp="1"/>
          </p:cNvSpPr>
          <p:nvPr>
            <p:ph idx="1"/>
          </p:nvPr>
        </p:nvSpPr>
        <p:spPr>
          <a:xfrm>
            <a:off x="457200" y="1600200"/>
            <a:ext cx="4926072"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1600" dirty="0">
                <a:latin typeface="等线" panose="02010600030101010101" pitchFamily="2" charset="-122"/>
                <a:ea typeface="等线" panose="02010600030101010101" pitchFamily="2" charset="-122"/>
              </a:rPr>
              <a:t>优先级根据层在前向传播的顺序确定，每个分片的优先级等于它所在层的优先级</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图中优先级调度可以降低一半的延迟</a:t>
            </a:r>
            <a:endParaRPr lang="en-US" altLang="zh-CN" sz="14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15</a:t>
            </a:fld>
            <a:endParaRPr lang="en-US" altLang="zh-CN">
              <a:solidFill>
                <a:srgbClr val="000000"/>
              </a:solidFill>
            </a:endParaRPr>
          </a:p>
        </p:txBody>
      </p:sp>
      <p:pic>
        <p:nvPicPr>
          <p:cNvPr id="5" name="图片 4">
            <a:extLst>
              <a:ext uri="{FF2B5EF4-FFF2-40B4-BE49-F238E27FC236}">
                <a16:creationId xmlns:a16="http://schemas.microsoft.com/office/drawing/2014/main" id="{DBBB3E63-7C14-4A0A-A6DF-F59FC7486273}"/>
              </a:ext>
            </a:extLst>
          </p:cNvPr>
          <p:cNvPicPr>
            <a:picLocks noChangeAspect="1"/>
          </p:cNvPicPr>
          <p:nvPr/>
        </p:nvPicPr>
        <p:blipFill>
          <a:blip r:embed="rId2"/>
          <a:stretch>
            <a:fillRect/>
          </a:stretch>
        </p:blipFill>
        <p:spPr>
          <a:xfrm>
            <a:off x="5383272" y="1600200"/>
            <a:ext cx="2866615" cy="2190222"/>
          </a:xfrm>
          <a:prstGeom prst="rect">
            <a:avLst/>
          </a:prstGeom>
        </p:spPr>
      </p:pic>
    </p:spTree>
    <p:extLst>
      <p:ext uri="{BB962C8B-B14F-4D97-AF65-F5344CB8AC3E}">
        <p14:creationId xmlns:p14="http://schemas.microsoft.com/office/powerpoint/2010/main" val="2086655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实现</a:t>
            </a: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1600" dirty="0">
                <a:latin typeface="等线" panose="02010600030101010101" pitchFamily="2" charset="-122"/>
                <a:ea typeface="等线" panose="02010600030101010101" pitchFamily="2" charset="-122"/>
              </a:rPr>
              <a:t>修改了 </a:t>
            </a:r>
            <a:r>
              <a:rPr lang="en-US" altLang="zh-CN" sz="1600" dirty="0" err="1">
                <a:latin typeface="等线" panose="02010600030101010101" pitchFamily="2" charset="-122"/>
                <a:ea typeface="等线" panose="02010600030101010101" pitchFamily="2" charset="-122"/>
              </a:rPr>
              <a:t>MXNet</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的 </a:t>
            </a:r>
            <a:r>
              <a:rPr lang="en-US" altLang="zh-CN" sz="1600" dirty="0">
                <a:latin typeface="等线" panose="02010600030101010101" pitchFamily="2" charset="-122"/>
                <a:ea typeface="等线" panose="02010600030101010101" pitchFamily="2" charset="-122"/>
              </a:rPr>
              <a:t>PS </a:t>
            </a:r>
            <a:r>
              <a:rPr lang="zh-CN" altLang="en-US" sz="1600" dirty="0">
                <a:latin typeface="等线" panose="02010600030101010101" pitchFamily="2" charset="-122"/>
                <a:ea typeface="等线" panose="02010600030101010101" pitchFamily="2" charset="-122"/>
              </a:rPr>
              <a:t>实现，具体来说，修改了 </a:t>
            </a:r>
            <a:r>
              <a:rPr lang="en-US" altLang="zh-CN" sz="1600" dirty="0" err="1">
                <a:latin typeface="等线" panose="02010600030101010101" pitchFamily="2" charset="-122"/>
                <a:ea typeface="等线" panose="02010600030101010101" pitchFamily="2" charset="-122"/>
              </a:rPr>
              <a:t>KVStore</a:t>
            </a:r>
            <a:r>
              <a:rPr lang="zh-CN" altLang="en-US"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KVStore</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是对 </a:t>
            </a:r>
            <a:r>
              <a:rPr lang="en-US" altLang="zh-CN" sz="1600" dirty="0" err="1">
                <a:latin typeface="等线" panose="02010600030101010101" pitchFamily="2" charset="-122"/>
                <a:ea typeface="等线" panose="02010600030101010101" pitchFamily="2" charset="-122"/>
              </a:rPr>
              <a:t>ps</a:t>
            </a:r>
            <a:r>
              <a:rPr lang="en-US" altLang="zh-CN" sz="1600" dirty="0">
                <a:latin typeface="等线" panose="02010600030101010101" pitchFamily="2" charset="-122"/>
                <a:ea typeface="等线" panose="02010600030101010101" pitchFamily="2" charset="-122"/>
              </a:rPr>
              <a:t>-lite </a:t>
            </a:r>
            <a:r>
              <a:rPr lang="zh-CN" altLang="en-US" sz="1600" dirty="0">
                <a:latin typeface="等线" panose="02010600030101010101" pitchFamily="2" charset="-122"/>
                <a:ea typeface="等线" panose="02010600030101010101" pitchFamily="2" charset="-122"/>
              </a:rPr>
              <a:t>的封装</a:t>
            </a:r>
            <a:endParaRPr lang="en-US" altLang="zh-CN" sz="1600" dirty="0">
              <a:latin typeface="等线" panose="02010600030101010101" pitchFamily="2" charset="-122"/>
              <a:ea typeface="等线" panose="02010600030101010101" pitchFamily="2" charset="-122"/>
            </a:endParaRPr>
          </a:p>
          <a:p>
            <a:pPr>
              <a:lnSpc>
                <a:spcPct val="150000"/>
              </a:lnSpc>
            </a:pPr>
            <a:r>
              <a:rPr lang="zh-CN" altLang="en-US" sz="1600" dirty="0">
                <a:latin typeface="等线" panose="02010600030101010101" pitchFamily="2" charset="-122"/>
                <a:ea typeface="等线" panose="02010600030101010101" pitchFamily="2" charset="-122"/>
              </a:rPr>
              <a:t>共两部分，参数使用 </a:t>
            </a:r>
            <a:r>
              <a:rPr lang="en-US" altLang="zh-CN" sz="1600" dirty="0">
                <a:latin typeface="等线" panose="02010600030101010101" pitchFamily="2" charset="-122"/>
                <a:ea typeface="等线" panose="02010600030101010101" pitchFamily="2" charset="-122"/>
              </a:rPr>
              <a:t>key-value </a:t>
            </a:r>
            <a:r>
              <a:rPr lang="zh-CN" altLang="en-US" sz="1600" dirty="0">
                <a:latin typeface="等线" panose="02010600030101010101" pitchFamily="2" charset="-122"/>
                <a:ea typeface="等线" panose="02010600030101010101" pitchFamily="2" charset="-122"/>
              </a:rPr>
              <a:t>存储，</a:t>
            </a:r>
            <a:r>
              <a:rPr lang="en-US" altLang="zh-CN" sz="1600" dirty="0">
                <a:latin typeface="等线" panose="02010600030101010101" pitchFamily="2" charset="-122"/>
                <a:ea typeface="等线" panose="02010600030101010101" pitchFamily="2" charset="-122"/>
              </a:rPr>
              <a:t>key </a:t>
            </a:r>
            <a:r>
              <a:rPr lang="zh-CN" altLang="en-US" sz="1600" dirty="0">
                <a:latin typeface="等线" panose="02010600030101010101" pitchFamily="2" charset="-122"/>
                <a:ea typeface="等线" panose="02010600030101010101" pitchFamily="2" charset="-122"/>
              </a:rPr>
              <a:t>是网络层</a:t>
            </a:r>
            <a:endParaRPr lang="en-US" altLang="zh-CN" sz="1600" dirty="0">
              <a:latin typeface="等线" panose="02010600030101010101" pitchFamily="2" charset="-122"/>
              <a:ea typeface="等线" panose="02010600030101010101" pitchFamily="2" charset="-122"/>
            </a:endParaRPr>
          </a:p>
          <a:p>
            <a:pPr lvl="1">
              <a:lnSpc>
                <a:spcPct val="150000"/>
              </a:lnSpc>
            </a:pPr>
            <a:r>
              <a:rPr lang="en-US" altLang="zh-CN" sz="1400" dirty="0" err="1">
                <a:latin typeface="等线" panose="02010600030101010101" pitchFamily="2" charset="-122"/>
                <a:ea typeface="等线" panose="02010600030101010101" pitchFamily="2" charset="-122"/>
              </a:rPr>
              <a:t>KVWorker</a:t>
            </a:r>
            <a:endParaRPr lang="en-US" altLang="zh-CN" sz="1400" dirty="0">
              <a:latin typeface="等线" panose="02010600030101010101" pitchFamily="2" charset="-122"/>
              <a:ea typeface="等线" panose="02010600030101010101" pitchFamily="2" charset="-122"/>
            </a:endParaRPr>
          </a:p>
          <a:p>
            <a:pPr lvl="1">
              <a:lnSpc>
                <a:spcPct val="150000"/>
              </a:lnSpc>
            </a:pPr>
            <a:r>
              <a:rPr lang="en-US" altLang="zh-CN" sz="1400" dirty="0" err="1">
                <a:latin typeface="等线" panose="02010600030101010101" pitchFamily="2" charset="-122"/>
                <a:ea typeface="等线" panose="02010600030101010101" pitchFamily="2" charset="-122"/>
              </a:rPr>
              <a:t>KVServer</a:t>
            </a:r>
            <a:endParaRPr lang="en-US" altLang="zh-CN" sz="1400" dirty="0">
              <a:latin typeface="等线" panose="02010600030101010101" pitchFamily="2" charset="-122"/>
              <a:ea typeface="等线" panose="02010600030101010101" pitchFamily="2" charset="-122"/>
            </a:endParaRPr>
          </a:p>
          <a:p>
            <a:pPr>
              <a:lnSpc>
                <a:spcPct val="150000"/>
              </a:lnSpc>
            </a:pPr>
            <a:r>
              <a:rPr lang="zh-CN" altLang="en-US" sz="1600" dirty="0">
                <a:latin typeface="等线" panose="02010600030101010101" pitchFamily="2" charset="-122"/>
                <a:ea typeface="等线" panose="02010600030101010101" pitchFamily="2" charset="-122"/>
              </a:rPr>
              <a:t>原版 </a:t>
            </a:r>
            <a:r>
              <a:rPr lang="en-US" altLang="zh-CN" sz="1600" dirty="0" err="1">
                <a:latin typeface="等线" panose="02010600030101010101" pitchFamily="2" charset="-122"/>
                <a:ea typeface="等线" panose="02010600030101010101" pitchFamily="2" charset="-122"/>
              </a:rPr>
              <a:t>KVStore</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的通信步骤</a:t>
            </a:r>
            <a:endParaRPr lang="en-US" altLang="zh-CN" sz="1600" dirty="0">
              <a:latin typeface="等线" panose="02010600030101010101" pitchFamily="2" charset="-122"/>
              <a:ea typeface="等线" panose="02010600030101010101" pitchFamily="2" charset="-122"/>
            </a:endParaRPr>
          </a:p>
          <a:p>
            <a:pPr lvl="1">
              <a:lnSpc>
                <a:spcPct val="150000"/>
              </a:lnSpc>
            </a:pPr>
            <a:r>
              <a:rPr lang="en-US" altLang="zh-CN" sz="1400" dirty="0" err="1">
                <a:latin typeface="等线" panose="02010600030101010101" pitchFamily="2" charset="-122"/>
                <a:ea typeface="等线" panose="02010600030101010101" pitchFamily="2" charset="-122"/>
              </a:rPr>
              <a:t>KVWorker</a:t>
            </a:r>
            <a:r>
              <a:rPr lang="en-US" altLang="zh-CN" sz="1400" dirty="0">
                <a:latin typeface="等线" panose="02010600030101010101" pitchFamily="2" charset="-122"/>
                <a:ea typeface="等线" panose="02010600030101010101" pitchFamily="2" charset="-122"/>
              </a:rPr>
              <a:t> </a:t>
            </a:r>
            <a:r>
              <a:rPr lang="zh-CN" altLang="en-US" sz="1400" dirty="0">
                <a:latin typeface="等线" panose="02010600030101010101" pitchFamily="2" charset="-122"/>
                <a:ea typeface="等线" panose="02010600030101010101" pitchFamily="2" charset="-122"/>
              </a:rPr>
              <a:t>发出反向传播计算完参数，对参数进行序列化和分包操作</a:t>
            </a:r>
            <a:endParaRPr lang="en-US" altLang="zh-CN" sz="1400" dirty="0">
              <a:latin typeface="等线" panose="02010600030101010101" pitchFamily="2" charset="-122"/>
              <a:ea typeface="等线" panose="02010600030101010101" pitchFamily="2" charset="-122"/>
            </a:endParaRPr>
          </a:p>
          <a:p>
            <a:pPr lvl="1">
              <a:lnSpc>
                <a:spcPct val="150000"/>
              </a:lnSpc>
            </a:pPr>
            <a:r>
              <a:rPr lang="en-US" altLang="zh-CN" sz="1400" dirty="0" err="1">
                <a:latin typeface="等线" panose="02010600030101010101" pitchFamily="2" charset="-122"/>
                <a:ea typeface="等线" panose="02010600030101010101" pitchFamily="2" charset="-122"/>
              </a:rPr>
              <a:t>KVWorker</a:t>
            </a:r>
            <a:r>
              <a:rPr lang="en-US" altLang="zh-CN" sz="1400" dirty="0">
                <a:latin typeface="等线" panose="02010600030101010101" pitchFamily="2" charset="-122"/>
                <a:ea typeface="等线" panose="02010600030101010101" pitchFamily="2" charset="-122"/>
              </a:rPr>
              <a:t> </a:t>
            </a:r>
            <a:r>
              <a:rPr lang="zh-CN" altLang="en-US" sz="1400" dirty="0">
                <a:latin typeface="等线" panose="02010600030101010101" pitchFamily="2" charset="-122"/>
                <a:ea typeface="等线" panose="02010600030101010101" pitchFamily="2" charset="-122"/>
              </a:rPr>
              <a:t>发出 </a:t>
            </a:r>
            <a:r>
              <a:rPr lang="en-US" altLang="zh-CN" sz="1400" dirty="0">
                <a:latin typeface="等线" panose="02010600030101010101" pitchFamily="2" charset="-122"/>
                <a:ea typeface="等线" panose="02010600030101010101" pitchFamily="2" charset="-122"/>
              </a:rPr>
              <a:t>Push </a:t>
            </a:r>
            <a:r>
              <a:rPr lang="zh-CN" altLang="en-US" sz="1400" dirty="0">
                <a:latin typeface="等线" panose="02010600030101010101" pitchFamily="2" charset="-122"/>
                <a:ea typeface="等线" panose="02010600030101010101" pitchFamily="2" charset="-122"/>
              </a:rPr>
              <a:t>请求</a:t>
            </a:r>
            <a:endParaRPr lang="en-US" altLang="zh-CN" sz="1400" dirty="0">
              <a:latin typeface="等线" panose="02010600030101010101" pitchFamily="2" charset="-122"/>
              <a:ea typeface="等线" panose="02010600030101010101" pitchFamily="2" charset="-122"/>
            </a:endParaRPr>
          </a:p>
          <a:p>
            <a:pPr lvl="1">
              <a:lnSpc>
                <a:spcPct val="150000"/>
              </a:lnSpc>
            </a:pPr>
            <a:r>
              <a:rPr lang="en-US" altLang="zh-CN" sz="1400" dirty="0" err="1">
                <a:latin typeface="等线" panose="02010600030101010101" pitchFamily="2" charset="-122"/>
                <a:ea typeface="等线" panose="02010600030101010101" pitchFamily="2" charset="-122"/>
              </a:rPr>
              <a:t>KVServer</a:t>
            </a:r>
            <a:r>
              <a:rPr lang="en-US" altLang="zh-CN" sz="1400" dirty="0">
                <a:latin typeface="等线" panose="02010600030101010101" pitchFamily="2" charset="-122"/>
                <a:ea typeface="等线" panose="02010600030101010101" pitchFamily="2" charset="-122"/>
              </a:rPr>
              <a:t> </a:t>
            </a:r>
            <a:r>
              <a:rPr lang="zh-CN" altLang="en-US" sz="1400" dirty="0">
                <a:latin typeface="等线" panose="02010600030101010101" pitchFamily="2" charset="-122"/>
                <a:ea typeface="等线" panose="02010600030101010101" pitchFamily="2" charset="-122"/>
              </a:rPr>
              <a:t>收到所有 </a:t>
            </a:r>
            <a:r>
              <a:rPr lang="en-US" altLang="zh-CN" sz="1400" dirty="0">
                <a:latin typeface="等线" panose="02010600030101010101" pitchFamily="2" charset="-122"/>
                <a:ea typeface="等线" panose="02010600030101010101" pitchFamily="2" charset="-122"/>
              </a:rPr>
              <a:t>worker </a:t>
            </a:r>
            <a:r>
              <a:rPr lang="zh-CN" altLang="en-US" sz="1400" dirty="0">
                <a:latin typeface="等线" panose="02010600030101010101" pitchFamily="2" charset="-122"/>
                <a:ea typeface="等线" panose="02010600030101010101" pitchFamily="2" charset="-122"/>
              </a:rPr>
              <a:t>的参数更新，聚合参数，更新参数</a:t>
            </a:r>
            <a:endParaRPr lang="en-US" altLang="zh-CN" sz="1400" dirty="0">
              <a:latin typeface="等线" panose="02010600030101010101" pitchFamily="2" charset="-122"/>
              <a:ea typeface="等线" panose="02010600030101010101" pitchFamily="2" charset="-122"/>
            </a:endParaRPr>
          </a:p>
          <a:p>
            <a:pPr lvl="1">
              <a:lnSpc>
                <a:spcPct val="150000"/>
              </a:lnSpc>
            </a:pPr>
            <a:r>
              <a:rPr lang="en-US" altLang="zh-CN" sz="1400" dirty="0" err="1">
                <a:latin typeface="等线" panose="02010600030101010101" pitchFamily="2" charset="-122"/>
                <a:ea typeface="等线" panose="02010600030101010101" pitchFamily="2" charset="-122"/>
              </a:rPr>
              <a:t>KVServer</a:t>
            </a:r>
            <a:r>
              <a:rPr lang="en-US" altLang="zh-CN" sz="1400" dirty="0">
                <a:latin typeface="等线" panose="02010600030101010101" pitchFamily="2" charset="-122"/>
                <a:ea typeface="等线" panose="02010600030101010101" pitchFamily="2" charset="-122"/>
              </a:rPr>
              <a:t> </a:t>
            </a:r>
            <a:r>
              <a:rPr lang="zh-CN" altLang="en-US" sz="1400" dirty="0">
                <a:latin typeface="等线" panose="02010600030101010101" pitchFamily="2" charset="-122"/>
                <a:ea typeface="等线" panose="02010600030101010101" pitchFamily="2" charset="-122"/>
              </a:rPr>
              <a:t>通知 </a:t>
            </a:r>
            <a:r>
              <a:rPr lang="en-US" altLang="zh-CN" sz="1400" dirty="0">
                <a:latin typeface="等线" panose="02010600030101010101" pitchFamily="2" charset="-122"/>
                <a:ea typeface="等线" panose="02010600030101010101" pitchFamily="2" charset="-122"/>
              </a:rPr>
              <a:t>worker</a:t>
            </a:r>
          </a:p>
          <a:p>
            <a:pPr lvl="1">
              <a:lnSpc>
                <a:spcPct val="150000"/>
              </a:lnSpc>
            </a:pPr>
            <a:r>
              <a:rPr lang="en-US" altLang="zh-CN" sz="1400" dirty="0" err="1">
                <a:latin typeface="等线" panose="02010600030101010101" pitchFamily="2" charset="-122"/>
                <a:ea typeface="等线" panose="02010600030101010101" pitchFamily="2" charset="-122"/>
              </a:rPr>
              <a:t>KVWorker</a:t>
            </a:r>
            <a:r>
              <a:rPr lang="en-US" altLang="zh-CN" sz="1400" dirty="0">
                <a:latin typeface="等线" panose="02010600030101010101" pitchFamily="2" charset="-122"/>
                <a:ea typeface="等线" panose="02010600030101010101" pitchFamily="2" charset="-122"/>
              </a:rPr>
              <a:t> </a:t>
            </a:r>
            <a:r>
              <a:rPr lang="zh-CN" altLang="en-US" sz="1400" dirty="0">
                <a:latin typeface="等线" panose="02010600030101010101" pitchFamily="2" charset="-122"/>
                <a:ea typeface="等线" panose="02010600030101010101" pitchFamily="2" charset="-122"/>
              </a:rPr>
              <a:t>发送 </a:t>
            </a:r>
            <a:r>
              <a:rPr lang="en-US" altLang="zh-CN" sz="1400" dirty="0">
                <a:latin typeface="等线" panose="02010600030101010101" pitchFamily="2" charset="-122"/>
                <a:ea typeface="等线" panose="02010600030101010101" pitchFamily="2" charset="-122"/>
              </a:rPr>
              <a:t>Pull </a:t>
            </a:r>
            <a:r>
              <a:rPr lang="zh-CN" altLang="en-US" sz="1400" dirty="0">
                <a:latin typeface="等线" panose="02010600030101010101" pitchFamily="2" charset="-122"/>
                <a:ea typeface="等线" panose="02010600030101010101" pitchFamily="2" charset="-122"/>
              </a:rPr>
              <a:t>请求拉取参数</a:t>
            </a:r>
            <a:endParaRPr lang="en-US" altLang="zh-CN" sz="14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16</a:t>
            </a:fld>
            <a:endParaRPr lang="en-US" altLang="zh-CN">
              <a:solidFill>
                <a:srgbClr val="000000"/>
              </a:solidFill>
            </a:endParaRPr>
          </a:p>
        </p:txBody>
      </p:sp>
    </p:spTree>
    <p:extLst>
      <p:ext uri="{BB962C8B-B14F-4D97-AF65-F5344CB8AC3E}">
        <p14:creationId xmlns:p14="http://schemas.microsoft.com/office/powerpoint/2010/main" val="2717667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实现</a:t>
            </a: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1600" dirty="0">
                <a:latin typeface="等线" panose="02010600030101010101" pitchFamily="2" charset="-122"/>
                <a:ea typeface="等线" panose="02010600030101010101" pitchFamily="2" charset="-122"/>
              </a:rPr>
              <a:t>P3 </a:t>
            </a:r>
            <a:r>
              <a:rPr lang="zh-CN" altLang="en-US" sz="1600" dirty="0">
                <a:latin typeface="等线" panose="02010600030101010101" pitchFamily="2" charset="-122"/>
                <a:ea typeface="等线" panose="02010600030101010101" pitchFamily="2" charset="-122"/>
              </a:rPr>
              <a:t>对 </a:t>
            </a:r>
            <a:r>
              <a:rPr lang="en-US" altLang="zh-CN" sz="1600" dirty="0" err="1">
                <a:latin typeface="等线" panose="02010600030101010101" pitchFamily="2" charset="-122"/>
                <a:ea typeface="等线" panose="02010600030101010101" pitchFamily="2" charset="-122"/>
              </a:rPr>
              <a:t>KVStore</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的修改</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对层切片，每个分片的大小都是预先设置的值</a:t>
            </a:r>
            <a:endParaRPr lang="en-US" altLang="zh-CN" sz="1400" dirty="0">
              <a:latin typeface="等线" panose="02010600030101010101" pitchFamily="2" charset="-122"/>
              <a:ea typeface="等线" panose="02010600030101010101" pitchFamily="2" charset="-122"/>
            </a:endParaRPr>
          </a:p>
          <a:p>
            <a:pPr lvl="1">
              <a:lnSpc>
                <a:spcPct val="150000"/>
              </a:lnSpc>
            </a:pPr>
            <a:r>
              <a:rPr lang="en-US" altLang="zh-CN" sz="1400" dirty="0">
                <a:latin typeface="等线" panose="02010600030101010101" pitchFamily="2" charset="-122"/>
                <a:ea typeface="等线" panose="02010600030101010101" pitchFamily="2" charset="-122"/>
              </a:rPr>
              <a:t>Worker </a:t>
            </a:r>
            <a:r>
              <a:rPr lang="zh-CN" altLang="en-US" sz="1400" dirty="0">
                <a:latin typeface="等线" panose="02010600030101010101" pitchFamily="2" charset="-122"/>
                <a:ea typeface="等线" panose="02010600030101010101" pitchFamily="2" charset="-122"/>
              </a:rPr>
              <a:t>发送数据使用一个“生产者</a:t>
            </a:r>
            <a:r>
              <a:rPr lang="en-US" altLang="zh-CN" sz="1400" dirty="0">
                <a:latin typeface="等线" panose="02010600030101010101" pitchFamily="2" charset="-122"/>
                <a:ea typeface="等线" panose="02010600030101010101" pitchFamily="2" charset="-122"/>
              </a:rPr>
              <a:t>-</a:t>
            </a:r>
            <a:r>
              <a:rPr lang="zh-CN" altLang="en-US" sz="1400" dirty="0">
                <a:latin typeface="等线" panose="02010600030101010101" pitchFamily="2" charset="-122"/>
                <a:ea typeface="等线" panose="02010600030101010101" pitchFamily="2" charset="-122"/>
              </a:rPr>
              <a:t>消费者”模型的优先队列，把需要通信的分片赋优先级放入队列，消费者是单独的阻塞式发送线程</a:t>
            </a:r>
            <a:endParaRPr lang="en-US" altLang="zh-CN" sz="14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在 </a:t>
            </a:r>
            <a:r>
              <a:rPr lang="en-US" altLang="zh-CN" sz="1400" dirty="0">
                <a:latin typeface="等线" panose="02010600030101010101" pitchFamily="2" charset="-122"/>
                <a:ea typeface="等线" panose="02010600030101010101" pitchFamily="2" charset="-122"/>
              </a:rPr>
              <a:t>Server </a:t>
            </a:r>
            <a:r>
              <a:rPr lang="zh-CN" altLang="en-US" sz="1400" dirty="0">
                <a:latin typeface="等线" panose="02010600030101010101" pitchFamily="2" charset="-122"/>
                <a:ea typeface="等线" panose="02010600030101010101" pitchFamily="2" charset="-122"/>
              </a:rPr>
              <a:t>上同样实现一个“生产者</a:t>
            </a:r>
            <a:r>
              <a:rPr lang="en-US" altLang="zh-CN" sz="1400" dirty="0">
                <a:latin typeface="等线" panose="02010600030101010101" pitchFamily="2" charset="-122"/>
                <a:ea typeface="等线" panose="02010600030101010101" pitchFamily="2" charset="-122"/>
              </a:rPr>
              <a:t>-</a:t>
            </a:r>
            <a:r>
              <a:rPr lang="zh-CN" altLang="en-US" sz="1400" dirty="0">
                <a:latin typeface="等线" panose="02010600030101010101" pitchFamily="2" charset="-122"/>
                <a:ea typeface="等线" panose="02010600030101010101" pitchFamily="2" charset="-122"/>
              </a:rPr>
              <a:t>消费者”模型的优先队列，收到的分片放入队列，消费者线程按优先级进行梯度聚合</a:t>
            </a:r>
            <a:endParaRPr lang="en-US" altLang="zh-CN" sz="14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17</a:t>
            </a:fld>
            <a:endParaRPr lang="en-US" altLang="zh-CN">
              <a:solidFill>
                <a:srgbClr val="000000"/>
              </a:solidFill>
            </a:endParaRPr>
          </a:p>
        </p:txBody>
      </p:sp>
    </p:spTree>
    <p:extLst>
      <p:ext uri="{BB962C8B-B14F-4D97-AF65-F5344CB8AC3E}">
        <p14:creationId xmlns:p14="http://schemas.microsoft.com/office/powerpoint/2010/main" val="3337584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效果</a:t>
            </a: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1600" dirty="0">
                <a:latin typeface="等线" panose="02010600030101010101" pitchFamily="2" charset="-122"/>
                <a:ea typeface="等线" panose="02010600030101010101" pitchFamily="2" charset="-122"/>
              </a:rPr>
              <a:t>当带宽有限时，</a:t>
            </a:r>
            <a:r>
              <a:rPr lang="en-US" altLang="zh-CN" sz="1600" dirty="0">
                <a:latin typeface="等线" panose="02010600030101010101" pitchFamily="2" charset="-122"/>
                <a:ea typeface="等线" panose="02010600030101010101" pitchFamily="2" charset="-122"/>
              </a:rPr>
              <a:t>P3 </a:t>
            </a:r>
            <a:r>
              <a:rPr lang="zh-CN" altLang="en-US" sz="1600" dirty="0">
                <a:latin typeface="等线" panose="02010600030101010101" pitchFamily="2" charset="-122"/>
                <a:ea typeface="等线" panose="02010600030101010101" pitchFamily="2" charset="-122"/>
              </a:rPr>
              <a:t>比基线性能要好</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18</a:t>
            </a:fld>
            <a:endParaRPr lang="en-US" altLang="zh-CN">
              <a:solidFill>
                <a:srgbClr val="000000"/>
              </a:solidFill>
            </a:endParaRPr>
          </a:p>
        </p:txBody>
      </p:sp>
      <p:grpSp>
        <p:nvGrpSpPr>
          <p:cNvPr id="9" name="组合 8">
            <a:extLst>
              <a:ext uri="{FF2B5EF4-FFF2-40B4-BE49-F238E27FC236}">
                <a16:creationId xmlns:a16="http://schemas.microsoft.com/office/drawing/2014/main" id="{AE286238-EC04-4BA1-8FAD-BF1AA9D4CCDA}"/>
              </a:ext>
            </a:extLst>
          </p:cNvPr>
          <p:cNvGrpSpPr/>
          <p:nvPr/>
        </p:nvGrpSpPr>
        <p:grpSpPr>
          <a:xfrm>
            <a:off x="1825081" y="2225849"/>
            <a:ext cx="5493837" cy="3900314"/>
            <a:chOff x="1563347" y="1817637"/>
            <a:chExt cx="5891079" cy="4182333"/>
          </a:xfrm>
        </p:grpSpPr>
        <p:pic>
          <p:nvPicPr>
            <p:cNvPr id="6" name="图片 5">
              <a:extLst>
                <a:ext uri="{FF2B5EF4-FFF2-40B4-BE49-F238E27FC236}">
                  <a16:creationId xmlns:a16="http://schemas.microsoft.com/office/drawing/2014/main" id="{9B7F5B99-4231-4A85-BCA8-2F6FD3AACC2F}"/>
                </a:ext>
              </a:extLst>
            </p:cNvPr>
            <p:cNvPicPr>
              <a:picLocks noChangeAspect="1"/>
            </p:cNvPicPr>
            <p:nvPr/>
          </p:nvPicPr>
          <p:blipFill rotWithShape="1">
            <a:blip r:embed="rId3"/>
            <a:srcRect r="50557"/>
            <a:stretch/>
          </p:blipFill>
          <p:spPr>
            <a:xfrm>
              <a:off x="1732547" y="1817637"/>
              <a:ext cx="5721879" cy="2039343"/>
            </a:xfrm>
            <a:prstGeom prst="rect">
              <a:avLst/>
            </a:prstGeom>
          </p:spPr>
        </p:pic>
        <p:pic>
          <p:nvPicPr>
            <p:cNvPr id="8" name="图片 7">
              <a:extLst>
                <a:ext uri="{FF2B5EF4-FFF2-40B4-BE49-F238E27FC236}">
                  <a16:creationId xmlns:a16="http://schemas.microsoft.com/office/drawing/2014/main" id="{A4EC9B75-5494-4595-8ED0-F450D1B6BC5D}"/>
                </a:ext>
              </a:extLst>
            </p:cNvPr>
            <p:cNvPicPr>
              <a:picLocks noChangeAspect="1"/>
            </p:cNvPicPr>
            <p:nvPr/>
          </p:nvPicPr>
          <p:blipFill rotWithShape="1">
            <a:blip r:embed="rId3"/>
            <a:srcRect l="49443"/>
            <a:stretch/>
          </p:blipFill>
          <p:spPr>
            <a:xfrm>
              <a:off x="1563347" y="3960627"/>
              <a:ext cx="5850778" cy="2039343"/>
            </a:xfrm>
            <a:prstGeom prst="rect">
              <a:avLst/>
            </a:prstGeom>
          </p:spPr>
        </p:pic>
      </p:grpSp>
    </p:spTree>
    <p:extLst>
      <p:ext uri="{BB962C8B-B14F-4D97-AF65-F5344CB8AC3E}">
        <p14:creationId xmlns:p14="http://schemas.microsoft.com/office/powerpoint/2010/main" val="3249953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效果</a:t>
            </a: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1600" dirty="0">
                <a:latin typeface="等线" panose="02010600030101010101" pitchFamily="2" charset="-122"/>
                <a:ea typeface="等线" panose="02010600030101010101" pitchFamily="2" charset="-122"/>
              </a:rPr>
              <a:t>上下行带宽重合度更高，对全双工网络利用更有效，网络空闲时间更少，带宽利用更高效</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19</a:t>
            </a:fld>
            <a:endParaRPr lang="en-US" altLang="zh-CN">
              <a:solidFill>
                <a:srgbClr val="000000"/>
              </a:solidFill>
            </a:endParaRPr>
          </a:p>
        </p:txBody>
      </p:sp>
      <p:pic>
        <p:nvPicPr>
          <p:cNvPr id="10" name="图片 9">
            <a:extLst>
              <a:ext uri="{FF2B5EF4-FFF2-40B4-BE49-F238E27FC236}">
                <a16:creationId xmlns:a16="http://schemas.microsoft.com/office/drawing/2014/main" id="{A25AD520-0987-46DA-A6F7-DF553FA748CF}"/>
              </a:ext>
            </a:extLst>
          </p:cNvPr>
          <p:cNvPicPr>
            <a:picLocks noChangeAspect="1"/>
          </p:cNvPicPr>
          <p:nvPr/>
        </p:nvPicPr>
        <p:blipFill>
          <a:blip r:embed="rId2"/>
          <a:stretch>
            <a:fillRect/>
          </a:stretch>
        </p:blipFill>
        <p:spPr>
          <a:xfrm>
            <a:off x="735644" y="2394647"/>
            <a:ext cx="7273949" cy="4209770"/>
          </a:xfrm>
          <a:prstGeom prst="rect">
            <a:avLst/>
          </a:prstGeom>
        </p:spPr>
      </p:pic>
    </p:spTree>
    <p:extLst>
      <p:ext uri="{BB962C8B-B14F-4D97-AF65-F5344CB8AC3E}">
        <p14:creationId xmlns:p14="http://schemas.microsoft.com/office/powerpoint/2010/main" val="351389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3211" y="1588670"/>
            <a:ext cx="7889209" cy="4525963"/>
          </a:xfrm>
        </p:spPr>
        <p:txBody>
          <a:bodyPr/>
          <a:lstStyle/>
          <a:p>
            <a:pPr>
              <a:lnSpc>
                <a:spcPct val="150000"/>
              </a:lnSpc>
            </a:pPr>
            <a:r>
              <a:rPr lang="en-US" altLang="zh-CN" sz="1600" dirty="0" err="1">
                <a:latin typeface="等线" panose="02010600030101010101" pitchFamily="2" charset="-122"/>
                <a:ea typeface="等线" panose="02010600030101010101" pitchFamily="2" charset="-122"/>
              </a:rPr>
              <a:t>SysML</a:t>
            </a:r>
            <a:r>
              <a:rPr lang="en-US" altLang="zh-CN" sz="1600" dirty="0">
                <a:latin typeface="等线" panose="02010600030101010101" pitchFamily="2" charset="-122"/>
                <a:ea typeface="等线" panose="02010600030101010101" pitchFamily="2" charset="-122"/>
              </a:rPr>
              <a:t>  2019, 《Priority-Based Parameter Propagation for Distributed DNN Training》</a:t>
            </a:r>
          </a:p>
          <a:p>
            <a:pPr lvl="1">
              <a:lnSpc>
                <a:spcPct val="150000"/>
              </a:lnSpc>
            </a:pPr>
            <a:r>
              <a:rPr lang="en-US" altLang="zh-CN" sz="1400" dirty="0">
                <a:latin typeface="等线" panose="02010600030101010101" pitchFamily="2" charset="-122"/>
                <a:ea typeface="等线" panose="02010600030101010101" pitchFamily="2" charset="-122"/>
              </a:rPr>
              <a:t>P3 </a:t>
            </a:r>
            <a:r>
              <a:rPr lang="zh-CN" altLang="en-US" sz="1400" dirty="0">
                <a:latin typeface="等线" panose="02010600030101010101" pitchFamily="2" charset="-122"/>
                <a:ea typeface="等线" panose="02010600030101010101" pitchFamily="2" charset="-122"/>
              </a:rPr>
              <a:t>系统</a:t>
            </a:r>
            <a:endParaRPr lang="en-US" altLang="zh-CN" sz="1400" dirty="0">
              <a:latin typeface="等线" panose="02010600030101010101" pitchFamily="2" charset="-122"/>
              <a:ea typeface="等线" panose="02010600030101010101" pitchFamily="2" charset="-122"/>
            </a:endParaRPr>
          </a:p>
          <a:p>
            <a:pPr>
              <a:lnSpc>
                <a:spcPct val="150000"/>
              </a:lnSpc>
            </a:pPr>
            <a:r>
              <a:rPr lang="en-US" altLang="zh-CN" sz="1600" dirty="0">
                <a:latin typeface="等线" panose="02010600030101010101" pitchFamily="2" charset="-122"/>
                <a:ea typeface="等线" panose="02010600030101010101" pitchFamily="2" charset="-122"/>
              </a:rPr>
              <a:t>SOSP 2019, 《A Generic Communication scheduler for Distributed DNN Training Acceleration》</a:t>
            </a:r>
          </a:p>
          <a:p>
            <a:pPr lvl="1">
              <a:lnSpc>
                <a:spcPct val="150000"/>
              </a:lnSpc>
            </a:pPr>
            <a:r>
              <a:rPr lang="en-US" altLang="zh-CN" sz="1400" dirty="0" err="1">
                <a:latin typeface="等线" panose="02010600030101010101" pitchFamily="2" charset="-122"/>
                <a:ea typeface="等线" panose="02010600030101010101" pitchFamily="2" charset="-122"/>
              </a:rPr>
              <a:t>ByteScheduler</a:t>
            </a:r>
            <a:r>
              <a:rPr lang="en-US" altLang="zh-CN" sz="1400" dirty="0">
                <a:latin typeface="等线" panose="02010600030101010101" pitchFamily="2" charset="-122"/>
                <a:ea typeface="等线" panose="02010600030101010101" pitchFamily="2" charset="-122"/>
              </a:rPr>
              <a:t> </a:t>
            </a:r>
            <a:r>
              <a:rPr lang="zh-CN" altLang="en-US" sz="1400">
                <a:latin typeface="等线" panose="02010600030101010101" pitchFamily="2" charset="-122"/>
                <a:ea typeface="等线" panose="02010600030101010101" pitchFamily="2" charset="-122"/>
              </a:rPr>
              <a:t>系统</a:t>
            </a:r>
            <a:endParaRPr lang="en-US" altLang="zh-CN" sz="1400" dirty="0">
              <a:latin typeface="等线" panose="02010600030101010101" pitchFamily="2" charset="-122"/>
              <a:ea typeface="等线" panose="02010600030101010101" pitchFamily="2" charset="-122"/>
            </a:endParaRPr>
          </a:p>
        </p:txBody>
      </p:sp>
      <p:sp>
        <p:nvSpPr>
          <p:cNvPr id="5" name="标题 1"/>
          <p:cNvSpPr txBox="1">
            <a:spLocks/>
          </p:cNvSpPr>
          <p:nvPr/>
        </p:nvSpPr>
        <p:spPr bwMode="auto">
          <a:xfrm>
            <a:off x="495300" y="561380"/>
            <a:ext cx="189164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400" kern="0" dirty="0">
                <a:solidFill>
                  <a:schemeClr val="tx2"/>
                </a:solidFill>
                <a:latin typeface="等线" panose="02010600030101010101" pitchFamily="2" charset="-122"/>
                <a:ea typeface="等线" panose="02010600030101010101" pitchFamily="2" charset="-122"/>
                <a:cs typeface="+mj-cs"/>
              </a:rPr>
              <a:t>四篇论文</a:t>
            </a:r>
            <a:endParaRPr kumimoji="0" lang="zh-CN" altLang="en-US" sz="2400" b="0" i="0" u="none" strike="noStrike" kern="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mj-cs"/>
            </a:endParaRPr>
          </a:p>
        </p:txBody>
      </p:sp>
      <p:sp>
        <p:nvSpPr>
          <p:cNvPr id="2" name="灯片编号占位符 1">
            <a:extLst>
              <a:ext uri="{FF2B5EF4-FFF2-40B4-BE49-F238E27FC236}">
                <a16:creationId xmlns:a16="http://schemas.microsoft.com/office/drawing/2014/main" id="{7FFA5310-1AB9-4380-A358-41D65E82A965}"/>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a:t>
            </a:fld>
            <a:endParaRPr lang="en-US" altLang="zh-CN">
              <a:solidFill>
                <a:srgbClr val="000000"/>
              </a:solidFill>
            </a:endParaRPr>
          </a:p>
        </p:txBody>
      </p:sp>
    </p:spTree>
    <p:extLst>
      <p:ext uri="{BB962C8B-B14F-4D97-AF65-F5344CB8AC3E}">
        <p14:creationId xmlns:p14="http://schemas.microsoft.com/office/powerpoint/2010/main" val="948003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效果</a:t>
            </a: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1600" dirty="0">
                <a:latin typeface="等线" panose="02010600030101010101" pitchFamily="2" charset="-122"/>
                <a:ea typeface="等线" panose="02010600030101010101" pitchFamily="2" charset="-122"/>
              </a:rPr>
              <a:t>集群规模扩展时，</a:t>
            </a:r>
            <a:r>
              <a:rPr lang="en-US" altLang="zh-CN" sz="1600" dirty="0">
                <a:latin typeface="等线" panose="02010600030101010101" pitchFamily="2" charset="-122"/>
                <a:ea typeface="等线" panose="02010600030101010101" pitchFamily="2" charset="-122"/>
              </a:rPr>
              <a:t>P3 </a:t>
            </a:r>
            <a:r>
              <a:rPr lang="zh-CN" altLang="en-US" sz="1600" dirty="0">
                <a:latin typeface="等线" panose="02010600030101010101" pitchFamily="2" charset="-122"/>
                <a:ea typeface="等线" panose="02010600030101010101" pitchFamily="2" charset="-122"/>
              </a:rPr>
              <a:t>性能更好</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20</a:t>
            </a:fld>
            <a:endParaRPr lang="en-US" altLang="zh-CN">
              <a:solidFill>
                <a:srgbClr val="000000"/>
              </a:solidFill>
            </a:endParaRPr>
          </a:p>
        </p:txBody>
      </p:sp>
      <p:pic>
        <p:nvPicPr>
          <p:cNvPr id="6" name="图片 5">
            <a:extLst>
              <a:ext uri="{FF2B5EF4-FFF2-40B4-BE49-F238E27FC236}">
                <a16:creationId xmlns:a16="http://schemas.microsoft.com/office/drawing/2014/main" id="{02924140-3F04-47FE-87D3-B657E2C110F6}"/>
              </a:ext>
            </a:extLst>
          </p:cNvPr>
          <p:cNvPicPr>
            <a:picLocks noChangeAspect="1"/>
          </p:cNvPicPr>
          <p:nvPr/>
        </p:nvPicPr>
        <p:blipFill>
          <a:blip r:embed="rId3"/>
          <a:stretch>
            <a:fillRect/>
          </a:stretch>
        </p:blipFill>
        <p:spPr>
          <a:xfrm>
            <a:off x="718457" y="2652146"/>
            <a:ext cx="7707086" cy="2044978"/>
          </a:xfrm>
          <a:prstGeom prst="rect">
            <a:avLst/>
          </a:prstGeom>
        </p:spPr>
      </p:pic>
    </p:spTree>
    <p:extLst>
      <p:ext uri="{BB962C8B-B14F-4D97-AF65-F5344CB8AC3E}">
        <p14:creationId xmlns:p14="http://schemas.microsoft.com/office/powerpoint/2010/main" val="2969600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效果</a:t>
            </a: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1600" dirty="0">
                <a:latin typeface="等线" panose="02010600030101010101" pitchFamily="2" charset="-122"/>
                <a:ea typeface="等线" panose="02010600030101010101" pitchFamily="2" charset="-122"/>
              </a:rPr>
              <a:t>与 </a:t>
            </a:r>
            <a:r>
              <a:rPr lang="en-US" altLang="zh-CN" sz="1600" dirty="0">
                <a:latin typeface="等线" panose="02010600030101010101" pitchFamily="2" charset="-122"/>
                <a:ea typeface="等线" panose="02010600030101010101" pitchFamily="2" charset="-122"/>
              </a:rPr>
              <a:t>DGC</a:t>
            </a:r>
            <a:r>
              <a:rPr lang="zh-CN" altLang="en-US" sz="1600" dirty="0">
                <a:latin typeface="等线" panose="02010600030101010101" pitchFamily="2" charset="-122"/>
                <a:ea typeface="等线" panose="02010600030101010101" pitchFamily="2" charset="-122"/>
              </a:rPr>
              <a:t>（梯度压缩）技术相比，训练后模型在验证集上准确度更高</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21</a:t>
            </a:fld>
            <a:endParaRPr lang="en-US" altLang="zh-CN">
              <a:solidFill>
                <a:srgbClr val="000000"/>
              </a:solidFill>
            </a:endParaRPr>
          </a:p>
        </p:txBody>
      </p:sp>
      <p:pic>
        <p:nvPicPr>
          <p:cNvPr id="7" name="图片 6">
            <a:extLst>
              <a:ext uri="{FF2B5EF4-FFF2-40B4-BE49-F238E27FC236}">
                <a16:creationId xmlns:a16="http://schemas.microsoft.com/office/drawing/2014/main" id="{C109110F-155F-4B19-8E69-15C3D245A920}"/>
              </a:ext>
            </a:extLst>
          </p:cNvPr>
          <p:cNvPicPr>
            <a:picLocks noChangeAspect="1"/>
          </p:cNvPicPr>
          <p:nvPr/>
        </p:nvPicPr>
        <p:blipFill>
          <a:blip r:embed="rId3"/>
          <a:stretch>
            <a:fillRect/>
          </a:stretch>
        </p:blipFill>
        <p:spPr>
          <a:xfrm>
            <a:off x="2781145" y="2430668"/>
            <a:ext cx="3581710" cy="2568163"/>
          </a:xfrm>
          <a:prstGeom prst="rect">
            <a:avLst/>
          </a:prstGeom>
        </p:spPr>
      </p:pic>
    </p:spTree>
    <p:extLst>
      <p:ext uri="{BB962C8B-B14F-4D97-AF65-F5344CB8AC3E}">
        <p14:creationId xmlns:p14="http://schemas.microsoft.com/office/powerpoint/2010/main" val="3524486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3212" y="1588670"/>
            <a:ext cx="7785768" cy="4525963"/>
          </a:xfrm>
        </p:spPr>
        <p:txBody>
          <a:bodyPr/>
          <a:lstStyle/>
          <a:p>
            <a:pPr>
              <a:lnSpc>
                <a:spcPct val="150000"/>
              </a:lnSpc>
            </a:pPr>
            <a:r>
              <a:rPr lang="zh-CN" altLang="en-US" sz="2400" dirty="0">
                <a:latin typeface="等线" panose="02010600030101010101" pitchFamily="2" charset="-122"/>
                <a:ea typeface="等线" panose="02010600030101010101" pitchFamily="2" charset="-122"/>
              </a:rPr>
              <a:t>研究背景</a:t>
            </a:r>
          </a:p>
          <a:p>
            <a:pPr>
              <a:lnSpc>
                <a:spcPct val="150000"/>
              </a:lnSpc>
            </a:pPr>
            <a:r>
              <a:rPr lang="en-US" altLang="zh-CN" sz="2400" dirty="0">
                <a:latin typeface="等线" panose="02010600030101010101" pitchFamily="2" charset="-122"/>
                <a:ea typeface="等线" panose="02010600030101010101" pitchFamily="2" charset="-122"/>
              </a:rPr>
              <a:t>P3 </a:t>
            </a:r>
            <a:r>
              <a:rPr lang="zh-CN" altLang="en-US" sz="2400" dirty="0">
                <a:latin typeface="等线" panose="02010600030101010101" pitchFamily="2" charset="-122"/>
                <a:ea typeface="等线" panose="02010600030101010101" pitchFamily="2" charset="-122"/>
              </a:rPr>
              <a:t>的动机、思路、设计、实现和效果</a:t>
            </a:r>
          </a:p>
          <a:p>
            <a:pPr>
              <a:lnSpc>
                <a:spcPct val="150000"/>
              </a:lnSpc>
            </a:pPr>
            <a:r>
              <a:rPr lang="en-US" altLang="zh-CN" sz="2400" dirty="0" err="1">
                <a:solidFill>
                  <a:srgbClr val="FF0000"/>
                </a:solidFill>
                <a:latin typeface="等线" panose="02010600030101010101" pitchFamily="2" charset="-122"/>
                <a:ea typeface="等线" panose="02010600030101010101" pitchFamily="2" charset="-122"/>
              </a:rPr>
              <a:t>ByteScheduler</a:t>
            </a:r>
            <a:r>
              <a:rPr lang="en-US" altLang="zh-CN" sz="2400" dirty="0">
                <a:solidFill>
                  <a:srgbClr val="FF0000"/>
                </a:solidFill>
                <a:latin typeface="等线" panose="02010600030101010101" pitchFamily="2" charset="-122"/>
                <a:ea typeface="等线" panose="02010600030101010101" pitchFamily="2" charset="-122"/>
              </a:rPr>
              <a:t> </a:t>
            </a:r>
            <a:r>
              <a:rPr lang="zh-CN" altLang="en-US" sz="2400" dirty="0">
                <a:solidFill>
                  <a:srgbClr val="FF0000"/>
                </a:solidFill>
                <a:latin typeface="等线" panose="02010600030101010101" pitchFamily="2" charset="-122"/>
                <a:ea typeface="等线" panose="02010600030101010101" pitchFamily="2" charset="-122"/>
              </a:rPr>
              <a:t>的动机、思路、设计、实现和效果</a:t>
            </a:r>
            <a:endParaRPr lang="en-US" altLang="zh-CN" sz="2400" dirty="0">
              <a:solidFill>
                <a:srgbClr val="FF0000"/>
              </a:solidFill>
              <a:latin typeface="等线" panose="02010600030101010101" pitchFamily="2" charset="-122"/>
              <a:ea typeface="等线" panose="02010600030101010101" pitchFamily="2" charset="-122"/>
            </a:endParaRPr>
          </a:p>
          <a:p>
            <a:pPr>
              <a:lnSpc>
                <a:spcPct val="150000"/>
              </a:lnSpc>
            </a:pPr>
            <a:r>
              <a:rPr lang="zh-CN" altLang="en-US" sz="2400" dirty="0">
                <a:latin typeface="等线" panose="02010600030101010101" pitchFamily="2" charset="-122"/>
                <a:ea typeface="等线" panose="02010600030101010101" pitchFamily="2" charset="-122"/>
              </a:rPr>
              <a:t>总结：</a:t>
            </a:r>
            <a:r>
              <a:rPr lang="en-US" altLang="zh-CN" sz="2400" dirty="0">
                <a:latin typeface="等线" panose="02010600030101010101" pitchFamily="2" charset="-122"/>
                <a:ea typeface="等线" panose="02010600030101010101" pitchFamily="2" charset="-122"/>
              </a:rPr>
              <a:t>5</a:t>
            </a:r>
            <a:r>
              <a:rPr lang="zh-CN" altLang="en-US" sz="2400" dirty="0">
                <a:latin typeface="等线" panose="02010600030101010101" pitchFamily="2" charset="-122"/>
                <a:ea typeface="等线" panose="02010600030101010101" pitchFamily="2" charset="-122"/>
              </a:rPr>
              <a:t>个问题</a:t>
            </a:r>
            <a:endParaRPr lang="en-US" altLang="zh-CN" sz="2400" dirty="0">
              <a:latin typeface="等线" panose="02010600030101010101" pitchFamily="2" charset="-122"/>
              <a:ea typeface="等线" panose="02010600030101010101" pitchFamily="2" charset="-122"/>
            </a:endParaRPr>
          </a:p>
        </p:txBody>
      </p:sp>
      <p:sp>
        <p:nvSpPr>
          <p:cNvPr id="5" name="标题 1"/>
          <p:cNvSpPr txBox="1">
            <a:spLocks/>
          </p:cNvSpPr>
          <p:nvPr/>
        </p:nvSpPr>
        <p:spPr bwMode="auto">
          <a:xfrm>
            <a:off x="495300" y="561380"/>
            <a:ext cx="105410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mj-cs"/>
              </a:rPr>
              <a:t>提纲</a:t>
            </a:r>
          </a:p>
        </p:txBody>
      </p:sp>
      <p:sp>
        <p:nvSpPr>
          <p:cNvPr id="2" name="灯片编号占位符 1">
            <a:extLst>
              <a:ext uri="{FF2B5EF4-FFF2-40B4-BE49-F238E27FC236}">
                <a16:creationId xmlns:a16="http://schemas.microsoft.com/office/drawing/2014/main" id="{7FFA5310-1AB9-4380-A358-41D65E82A965}"/>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22</a:t>
            </a:fld>
            <a:endParaRPr lang="en-US" altLang="zh-CN">
              <a:solidFill>
                <a:srgbClr val="000000"/>
              </a:solidFill>
            </a:endParaRPr>
          </a:p>
        </p:txBody>
      </p:sp>
    </p:spTree>
    <p:extLst>
      <p:ext uri="{BB962C8B-B14F-4D97-AF65-F5344CB8AC3E}">
        <p14:creationId xmlns:p14="http://schemas.microsoft.com/office/powerpoint/2010/main" val="219358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动机</a:t>
            </a:r>
          </a:p>
        </p:txBody>
      </p:sp>
      <p:sp>
        <p:nvSpPr>
          <p:cNvPr id="3" name="内容占位符 2"/>
          <p:cNvSpPr>
            <a:spLocks noGrp="1"/>
          </p:cNvSpPr>
          <p:nvPr>
            <p:ph idx="1"/>
          </p:nvPr>
        </p:nvSpPr>
        <p:spPr>
          <a:xfrm>
            <a:off x="457200" y="1600200"/>
            <a:ext cx="8155172"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1600" dirty="0">
                <a:latin typeface="等线" panose="02010600030101010101" pitchFamily="2" charset="-122"/>
                <a:ea typeface="等线" panose="02010600030101010101" pitchFamily="2" charset="-122"/>
              </a:rPr>
              <a:t>证明基于优先级的通信调度和张量分片不只是理论最优策略，也是通用的优化方式</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不止适用于 </a:t>
            </a:r>
            <a:r>
              <a:rPr lang="en-US" altLang="zh-CN" sz="1400" dirty="0">
                <a:latin typeface="等线" panose="02010600030101010101" pitchFamily="2" charset="-122"/>
                <a:ea typeface="等线" panose="02010600030101010101" pitchFamily="2" charset="-122"/>
              </a:rPr>
              <a:t>PS </a:t>
            </a:r>
            <a:r>
              <a:rPr lang="zh-CN" altLang="en-US" sz="1400" dirty="0">
                <a:latin typeface="等线" panose="02010600030101010101" pitchFamily="2" charset="-122"/>
                <a:ea typeface="等线" panose="02010600030101010101" pitchFamily="2" charset="-122"/>
              </a:rPr>
              <a:t>结构，也适用于 </a:t>
            </a:r>
            <a:r>
              <a:rPr lang="en-US" altLang="zh-CN" sz="1400" dirty="0">
                <a:latin typeface="等线" panose="02010600030101010101" pitchFamily="2" charset="-122"/>
                <a:ea typeface="等线" panose="02010600030101010101" pitchFamily="2" charset="-122"/>
              </a:rPr>
              <a:t>Allreduce </a:t>
            </a:r>
            <a:r>
              <a:rPr lang="zh-CN" altLang="en-US" sz="1400" dirty="0">
                <a:latin typeface="等线" panose="02010600030101010101" pitchFamily="2" charset="-122"/>
                <a:ea typeface="等线" panose="02010600030101010101" pitchFamily="2" charset="-122"/>
              </a:rPr>
              <a:t>模式</a:t>
            </a:r>
            <a:endParaRPr lang="en-US" altLang="zh-CN" sz="14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支持多种网络协议（</a:t>
            </a:r>
            <a:r>
              <a:rPr lang="en-US" altLang="zh-CN" sz="1400" dirty="0">
                <a:latin typeface="等线" panose="02010600030101010101" pitchFamily="2" charset="-122"/>
                <a:ea typeface="等线" panose="02010600030101010101" pitchFamily="2" charset="-122"/>
              </a:rPr>
              <a:t>RDMA </a:t>
            </a:r>
            <a:r>
              <a:rPr lang="zh-CN" altLang="en-US" sz="1400" dirty="0">
                <a:latin typeface="等线" panose="02010600030101010101" pitchFamily="2" charset="-122"/>
                <a:ea typeface="等线" panose="02010600030101010101" pitchFamily="2" charset="-122"/>
              </a:rPr>
              <a:t>或者 </a:t>
            </a:r>
            <a:r>
              <a:rPr lang="en-US" altLang="zh-CN" sz="1400" dirty="0">
                <a:latin typeface="等线" panose="02010600030101010101" pitchFamily="2" charset="-122"/>
                <a:ea typeface="等线" panose="02010600030101010101" pitchFamily="2" charset="-122"/>
              </a:rPr>
              <a:t>TCP</a:t>
            </a:r>
            <a:r>
              <a:rPr lang="zh-CN" altLang="en-US" sz="1400" dirty="0">
                <a:latin typeface="等线" panose="02010600030101010101" pitchFamily="2" charset="-122"/>
                <a:ea typeface="等线" panose="02010600030101010101" pitchFamily="2" charset="-122"/>
              </a:rPr>
              <a:t>）</a:t>
            </a:r>
            <a:endParaRPr lang="en-US" altLang="zh-CN" sz="1400" dirty="0">
              <a:latin typeface="等线" panose="02010600030101010101" pitchFamily="2" charset="-122"/>
              <a:ea typeface="等线" panose="02010600030101010101" pitchFamily="2" charset="-122"/>
            </a:endParaRPr>
          </a:p>
          <a:p>
            <a:pPr>
              <a:lnSpc>
                <a:spcPct val="150000"/>
              </a:lnSpc>
            </a:pPr>
            <a:r>
              <a:rPr lang="zh-CN" altLang="en-US" sz="1600" dirty="0">
                <a:latin typeface="等线" panose="02010600030101010101" pitchFamily="2" charset="-122"/>
                <a:ea typeface="等线" panose="02010600030101010101" pitchFamily="2" charset="-122"/>
              </a:rPr>
              <a:t>已有的系统都是针对特定训练框架、特定网络栈的实现</a:t>
            </a:r>
            <a:endParaRPr lang="en-US" altLang="zh-CN" sz="1600" dirty="0">
              <a:latin typeface="等线" panose="02010600030101010101" pitchFamily="2" charset="-122"/>
              <a:ea typeface="等线" panose="02010600030101010101" pitchFamily="2" charset="-122"/>
            </a:endParaRPr>
          </a:p>
          <a:p>
            <a:pPr lvl="1">
              <a:lnSpc>
                <a:spcPct val="150000"/>
              </a:lnSpc>
            </a:pPr>
            <a:r>
              <a:rPr lang="en-US" altLang="zh-CN" sz="1400" dirty="0">
                <a:latin typeface="等线" panose="02010600030101010101" pitchFamily="2" charset="-122"/>
                <a:ea typeface="等线" panose="02010600030101010101" pitchFamily="2" charset="-122"/>
              </a:rPr>
              <a:t>P3 </a:t>
            </a:r>
            <a:r>
              <a:rPr lang="zh-CN" altLang="en-US" sz="1400" dirty="0">
                <a:latin typeface="等线" panose="02010600030101010101" pitchFamily="2" charset="-122"/>
                <a:ea typeface="等线" panose="02010600030101010101" pitchFamily="2" charset="-122"/>
              </a:rPr>
              <a:t>针对 </a:t>
            </a:r>
            <a:r>
              <a:rPr lang="en-US" altLang="zh-CN" sz="1400" dirty="0" err="1">
                <a:latin typeface="等线" panose="02010600030101010101" pitchFamily="2" charset="-122"/>
                <a:ea typeface="等线" panose="02010600030101010101" pitchFamily="2" charset="-122"/>
              </a:rPr>
              <a:t>MXNet</a:t>
            </a:r>
            <a:r>
              <a:rPr lang="en-US" altLang="zh-CN" sz="1400" dirty="0">
                <a:latin typeface="等线" panose="02010600030101010101" pitchFamily="2" charset="-122"/>
                <a:ea typeface="等线" panose="02010600030101010101" pitchFamily="2" charset="-122"/>
              </a:rPr>
              <a:t> </a:t>
            </a:r>
            <a:r>
              <a:rPr lang="zh-CN" altLang="en-US" sz="1400" dirty="0">
                <a:latin typeface="等线" panose="02010600030101010101" pitchFamily="2" charset="-122"/>
                <a:ea typeface="等线" panose="02010600030101010101" pitchFamily="2" charset="-122"/>
              </a:rPr>
              <a:t>和 </a:t>
            </a:r>
            <a:r>
              <a:rPr lang="en-US" altLang="zh-CN" sz="1400" dirty="0">
                <a:latin typeface="等线" panose="02010600030101010101" pitchFamily="2" charset="-122"/>
                <a:ea typeface="等线" panose="02010600030101010101" pitchFamily="2" charset="-122"/>
              </a:rPr>
              <a:t>PS </a:t>
            </a:r>
            <a:r>
              <a:rPr lang="zh-CN" altLang="en-US" sz="1400" dirty="0">
                <a:latin typeface="等线" panose="02010600030101010101" pitchFamily="2" charset="-122"/>
                <a:ea typeface="等线" panose="02010600030101010101" pitchFamily="2" charset="-122"/>
              </a:rPr>
              <a:t>结构</a:t>
            </a:r>
            <a:endParaRPr lang="en-US" altLang="zh-CN" sz="1400" dirty="0">
              <a:latin typeface="等线" panose="02010600030101010101" pitchFamily="2" charset="-122"/>
              <a:ea typeface="等线" panose="02010600030101010101" pitchFamily="2" charset="-122"/>
            </a:endParaRPr>
          </a:p>
          <a:p>
            <a:pPr lvl="1">
              <a:lnSpc>
                <a:spcPct val="150000"/>
              </a:lnSpc>
            </a:pPr>
            <a:r>
              <a:rPr lang="en-US" altLang="zh-CN" sz="1400" dirty="0" err="1">
                <a:latin typeface="等线" panose="02010600030101010101" pitchFamily="2" charset="-122"/>
                <a:ea typeface="等线" panose="02010600030101010101" pitchFamily="2" charset="-122"/>
              </a:rPr>
              <a:t>TicTac</a:t>
            </a:r>
            <a:r>
              <a:rPr lang="en-US" altLang="zh-CN" sz="1400" dirty="0">
                <a:latin typeface="等线" panose="02010600030101010101" pitchFamily="2" charset="-122"/>
                <a:ea typeface="等线" panose="02010600030101010101" pitchFamily="2" charset="-122"/>
              </a:rPr>
              <a:t> </a:t>
            </a:r>
            <a:r>
              <a:rPr lang="zh-CN" altLang="en-US" sz="1400" dirty="0">
                <a:latin typeface="等线" panose="02010600030101010101" pitchFamily="2" charset="-122"/>
                <a:ea typeface="等线" panose="02010600030101010101" pitchFamily="2" charset="-122"/>
              </a:rPr>
              <a:t>（另一个类似的系统）针对 </a:t>
            </a:r>
            <a:r>
              <a:rPr lang="en-US" altLang="zh-CN" sz="1400" dirty="0" err="1">
                <a:latin typeface="等线" panose="02010600030101010101" pitchFamily="2" charset="-122"/>
                <a:ea typeface="等线" panose="02010600030101010101" pitchFamily="2" charset="-122"/>
              </a:rPr>
              <a:t>Tensorflow</a:t>
            </a:r>
            <a:r>
              <a:rPr lang="en-US" altLang="zh-CN" sz="1400" dirty="0">
                <a:latin typeface="等线" panose="02010600030101010101" pitchFamily="2" charset="-122"/>
                <a:ea typeface="等线" panose="02010600030101010101" pitchFamily="2" charset="-122"/>
              </a:rPr>
              <a:t> </a:t>
            </a:r>
            <a:r>
              <a:rPr lang="zh-CN" altLang="en-US" sz="1400" dirty="0">
                <a:latin typeface="等线" panose="02010600030101010101" pitchFamily="2" charset="-122"/>
                <a:ea typeface="等线" panose="02010600030101010101" pitchFamily="2" charset="-122"/>
              </a:rPr>
              <a:t>和 </a:t>
            </a:r>
            <a:r>
              <a:rPr lang="en-US" altLang="zh-CN" sz="1400" dirty="0">
                <a:latin typeface="等线" panose="02010600030101010101" pitchFamily="2" charset="-122"/>
                <a:ea typeface="等线" panose="02010600030101010101" pitchFamily="2" charset="-122"/>
              </a:rPr>
              <a:t>PS </a:t>
            </a:r>
            <a:r>
              <a:rPr lang="zh-CN" altLang="en-US" sz="1400" dirty="0">
                <a:latin typeface="等线" panose="02010600030101010101" pitchFamily="2" charset="-122"/>
                <a:ea typeface="等线" panose="02010600030101010101" pitchFamily="2" charset="-122"/>
              </a:rPr>
              <a:t>结构</a:t>
            </a:r>
            <a:endParaRPr lang="en-US" altLang="zh-CN" sz="1400" dirty="0">
              <a:latin typeface="等线" panose="02010600030101010101" pitchFamily="2" charset="-122"/>
              <a:ea typeface="等线" panose="02010600030101010101" pitchFamily="2" charset="-122"/>
            </a:endParaRPr>
          </a:p>
          <a:p>
            <a:pPr>
              <a:lnSpc>
                <a:spcPct val="150000"/>
              </a:lnSpc>
            </a:pPr>
            <a:r>
              <a:rPr lang="zh-CN" altLang="en-US" sz="1600" dirty="0">
                <a:latin typeface="等线" panose="02010600030101010101" pitchFamily="2" charset="-122"/>
                <a:ea typeface="等线" panose="02010600030101010101" pitchFamily="2" charset="-122"/>
              </a:rPr>
              <a:t>任意组合训练框架和网络栈需要重新进行编码工作</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23</a:t>
            </a:fld>
            <a:endParaRPr lang="en-US" altLang="zh-CN" dirty="0">
              <a:solidFill>
                <a:srgbClr val="000000"/>
              </a:solidFill>
            </a:endParaRPr>
          </a:p>
        </p:txBody>
      </p:sp>
    </p:spTree>
    <p:extLst>
      <p:ext uri="{BB962C8B-B14F-4D97-AF65-F5344CB8AC3E}">
        <p14:creationId xmlns:p14="http://schemas.microsoft.com/office/powerpoint/2010/main" val="1364131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思路</a:t>
            </a:r>
          </a:p>
        </p:txBody>
      </p:sp>
      <p:sp>
        <p:nvSpPr>
          <p:cNvPr id="3" name="内容占位符 2"/>
          <p:cNvSpPr>
            <a:spLocks noGrp="1"/>
          </p:cNvSpPr>
          <p:nvPr>
            <p:ph idx="1"/>
          </p:nvPr>
        </p:nvSpPr>
        <p:spPr>
          <a:xfrm>
            <a:off x="457200" y="1600200"/>
            <a:ext cx="8155172"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1600" dirty="0">
                <a:latin typeface="等线" panose="02010600030101010101" pitchFamily="2" charset="-122"/>
                <a:ea typeface="等线" panose="02010600030101010101" pitchFamily="2" charset="-122"/>
              </a:rPr>
              <a:t>设计了一个通用的通信调度层，对训练框架透明，对通信方式透明</a:t>
            </a:r>
            <a:endParaRPr lang="en-US" altLang="zh-CN" sz="1600" dirty="0">
              <a:latin typeface="等线" panose="02010600030101010101" pitchFamily="2" charset="-122"/>
              <a:ea typeface="等线" panose="02010600030101010101" pitchFamily="2" charset="-122"/>
            </a:endParaRPr>
          </a:p>
          <a:p>
            <a:pPr>
              <a:lnSpc>
                <a:spcPct val="150000"/>
              </a:lnSpc>
            </a:pPr>
            <a:r>
              <a:rPr lang="zh-CN" altLang="en-US" sz="1600" dirty="0">
                <a:latin typeface="等线" panose="02010600030101010101" pitchFamily="2" charset="-122"/>
                <a:ea typeface="等线" panose="02010600030101010101" pitchFamily="2" charset="-122"/>
              </a:rPr>
              <a:t>提出两种设计</a:t>
            </a:r>
            <a:endParaRPr lang="en-US" altLang="zh-CN" sz="1600" dirty="0">
              <a:latin typeface="等线" panose="02010600030101010101" pitchFamily="2" charset="-122"/>
              <a:ea typeface="等线" panose="02010600030101010101" pitchFamily="2" charset="-122"/>
            </a:endParaRPr>
          </a:p>
          <a:p>
            <a:pPr lvl="1">
              <a:lnSpc>
                <a:spcPct val="150000"/>
              </a:lnSpc>
            </a:pPr>
            <a:r>
              <a:rPr lang="en-US" altLang="zh-CN" sz="1400" dirty="0">
                <a:latin typeface="等线" panose="02010600030101010101" pitchFamily="2" charset="-122"/>
                <a:ea typeface="等线" panose="02010600030101010101" pitchFamily="2" charset="-122"/>
              </a:rPr>
              <a:t>Dependency Proxy </a:t>
            </a:r>
            <a:r>
              <a:rPr lang="zh-CN" altLang="en-US" sz="1400" dirty="0">
                <a:latin typeface="等线" panose="02010600030101010101" pitchFamily="2" charset="-122"/>
                <a:ea typeface="等线" panose="02010600030101010101" pitchFamily="2" charset="-122"/>
              </a:rPr>
              <a:t>依赖代理</a:t>
            </a:r>
            <a:endParaRPr lang="en-US" altLang="zh-CN" sz="1400" dirty="0">
              <a:latin typeface="等线" panose="02010600030101010101" pitchFamily="2" charset="-122"/>
              <a:ea typeface="等线" panose="02010600030101010101" pitchFamily="2" charset="-122"/>
            </a:endParaRPr>
          </a:p>
          <a:p>
            <a:pPr lvl="1">
              <a:lnSpc>
                <a:spcPct val="150000"/>
              </a:lnSpc>
            </a:pPr>
            <a:r>
              <a:rPr lang="en-US" altLang="zh-CN" sz="1400" dirty="0">
                <a:latin typeface="等线" panose="02010600030101010101" pitchFamily="2" charset="-122"/>
                <a:ea typeface="等线" panose="02010600030101010101" pitchFamily="2" charset="-122"/>
              </a:rPr>
              <a:t>Layer-wise out-of-engine dependencies </a:t>
            </a:r>
            <a:r>
              <a:rPr lang="zh-CN" altLang="en-US" sz="1400" dirty="0">
                <a:latin typeface="等线" panose="02010600030101010101" pitchFamily="2" charset="-122"/>
                <a:ea typeface="等线" panose="02010600030101010101" pitchFamily="2" charset="-122"/>
              </a:rPr>
              <a:t>逐层引擎无关依赖</a:t>
            </a:r>
            <a:endParaRPr lang="en-US" altLang="zh-CN" sz="1400" dirty="0">
              <a:latin typeface="等线" panose="02010600030101010101" pitchFamily="2" charset="-122"/>
              <a:ea typeface="等线" panose="02010600030101010101" pitchFamily="2" charset="-122"/>
            </a:endParaRPr>
          </a:p>
          <a:p>
            <a:pPr>
              <a:lnSpc>
                <a:spcPct val="150000"/>
              </a:lnSpc>
            </a:pPr>
            <a:r>
              <a:rPr lang="zh-CN" altLang="en-US" sz="1600" dirty="0">
                <a:latin typeface="等线" panose="02010600030101010101" pitchFamily="2" charset="-122"/>
                <a:ea typeface="等线" panose="02010600030101010101" pitchFamily="2" charset="-122"/>
              </a:rPr>
              <a:t>考虑 </a:t>
            </a:r>
            <a:r>
              <a:rPr lang="en-US" altLang="zh-CN" sz="1600" dirty="0">
                <a:latin typeface="等线" panose="02010600030101010101" pitchFamily="2" charset="-122"/>
                <a:ea typeface="等线" panose="02010600030101010101" pitchFamily="2" charset="-122"/>
              </a:rPr>
              <a:t>PS </a:t>
            </a:r>
            <a:r>
              <a:rPr lang="zh-CN" altLang="en-US" sz="1600" dirty="0">
                <a:latin typeface="等线" panose="02010600030101010101" pitchFamily="2" charset="-122"/>
                <a:ea typeface="等线" panose="02010600030101010101" pitchFamily="2" charset="-122"/>
              </a:rPr>
              <a:t>与 </a:t>
            </a:r>
            <a:r>
              <a:rPr lang="en-US" altLang="zh-CN" sz="1600" dirty="0">
                <a:latin typeface="等线" panose="02010600030101010101" pitchFamily="2" charset="-122"/>
                <a:ea typeface="等线" panose="02010600030101010101" pitchFamily="2" charset="-122"/>
              </a:rPr>
              <a:t>Allreduce </a:t>
            </a:r>
            <a:r>
              <a:rPr lang="zh-CN" altLang="en-US" sz="1600" dirty="0">
                <a:latin typeface="等线" panose="02010600030101010101" pitchFamily="2" charset="-122"/>
                <a:ea typeface="等线" panose="02010600030101010101" pitchFamily="2" charset="-122"/>
              </a:rPr>
              <a:t>的区别</a:t>
            </a:r>
            <a:endParaRPr lang="en-US" altLang="zh-CN" sz="1600" dirty="0">
              <a:latin typeface="等线" panose="02010600030101010101" pitchFamily="2" charset="-122"/>
              <a:ea typeface="等线" panose="02010600030101010101" pitchFamily="2" charset="-122"/>
            </a:endParaRPr>
          </a:p>
          <a:p>
            <a:pPr lvl="1">
              <a:lnSpc>
                <a:spcPct val="150000"/>
              </a:lnSpc>
            </a:pPr>
            <a:r>
              <a:rPr lang="en-US" altLang="zh-CN" sz="1400" dirty="0">
                <a:latin typeface="等线" panose="02010600030101010101" pitchFamily="2" charset="-122"/>
                <a:ea typeface="等线" panose="02010600030101010101" pitchFamily="2" charset="-122"/>
              </a:rPr>
              <a:t>PS </a:t>
            </a:r>
            <a:r>
              <a:rPr lang="zh-CN" altLang="en-US" sz="1400" dirty="0">
                <a:latin typeface="等线" panose="02010600030101010101" pitchFamily="2" charset="-122"/>
                <a:ea typeface="等线" panose="02010600030101010101" pitchFamily="2" charset="-122"/>
              </a:rPr>
              <a:t>使用小的分片可以充分重叠 </a:t>
            </a:r>
            <a:r>
              <a:rPr lang="en-US" altLang="zh-CN" sz="1400" dirty="0">
                <a:latin typeface="等线" panose="02010600030101010101" pitchFamily="2" charset="-122"/>
                <a:ea typeface="等线" panose="02010600030101010101" pitchFamily="2" charset="-122"/>
              </a:rPr>
              <a:t>push </a:t>
            </a:r>
            <a:r>
              <a:rPr lang="zh-CN" altLang="en-US" sz="1400" dirty="0">
                <a:latin typeface="等线" panose="02010600030101010101" pitchFamily="2" charset="-122"/>
                <a:ea typeface="等线" panose="02010600030101010101" pitchFamily="2" charset="-122"/>
              </a:rPr>
              <a:t>和 </a:t>
            </a:r>
            <a:r>
              <a:rPr lang="en-US" altLang="zh-CN" sz="1400" dirty="0">
                <a:latin typeface="等线" panose="02010600030101010101" pitchFamily="2" charset="-122"/>
                <a:ea typeface="等线" panose="02010600030101010101" pitchFamily="2" charset="-122"/>
              </a:rPr>
              <a:t>pull </a:t>
            </a:r>
            <a:r>
              <a:rPr lang="zh-CN" altLang="en-US" sz="1400" dirty="0">
                <a:latin typeface="等线" panose="02010600030101010101" pitchFamily="2" charset="-122"/>
                <a:ea typeface="等线" panose="02010600030101010101" pitchFamily="2" charset="-122"/>
              </a:rPr>
              <a:t>操作</a:t>
            </a:r>
            <a:endParaRPr lang="en-US" altLang="zh-CN" sz="1400" dirty="0">
              <a:latin typeface="等线" panose="02010600030101010101" pitchFamily="2" charset="-122"/>
              <a:ea typeface="等线" panose="02010600030101010101" pitchFamily="2" charset="-122"/>
            </a:endParaRPr>
          </a:p>
          <a:p>
            <a:pPr lvl="1">
              <a:lnSpc>
                <a:spcPct val="150000"/>
              </a:lnSpc>
            </a:pPr>
            <a:r>
              <a:rPr lang="en-US" altLang="zh-CN" sz="1400" dirty="0">
                <a:latin typeface="等线" panose="02010600030101010101" pitchFamily="2" charset="-122"/>
                <a:ea typeface="等线" panose="02010600030101010101" pitchFamily="2" charset="-122"/>
              </a:rPr>
              <a:t>Allreduce </a:t>
            </a:r>
            <a:r>
              <a:rPr lang="zh-CN" altLang="en-US" sz="1400" dirty="0">
                <a:latin typeface="等线" panose="02010600030101010101" pitchFamily="2" charset="-122"/>
                <a:ea typeface="等线" panose="02010600030101010101" pitchFamily="2" charset="-122"/>
              </a:rPr>
              <a:t>使用小分片会增大同步的开销</a:t>
            </a:r>
            <a:endParaRPr lang="en-US" altLang="zh-CN" sz="14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24</a:t>
            </a:fld>
            <a:endParaRPr lang="en-US" altLang="zh-CN" dirty="0">
              <a:solidFill>
                <a:srgbClr val="000000"/>
              </a:solidFill>
            </a:endParaRPr>
          </a:p>
        </p:txBody>
      </p:sp>
    </p:spTree>
    <p:extLst>
      <p:ext uri="{BB962C8B-B14F-4D97-AF65-F5344CB8AC3E}">
        <p14:creationId xmlns:p14="http://schemas.microsoft.com/office/powerpoint/2010/main" val="3860909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设计 选择层级</a:t>
            </a:r>
          </a:p>
        </p:txBody>
      </p:sp>
      <p:sp>
        <p:nvSpPr>
          <p:cNvPr id="3" name="内容占位符 2"/>
          <p:cNvSpPr>
            <a:spLocks noGrp="1"/>
          </p:cNvSpPr>
          <p:nvPr>
            <p:ph idx="1"/>
          </p:nvPr>
        </p:nvSpPr>
        <p:spPr>
          <a:xfrm>
            <a:off x="457200" y="1600200"/>
            <a:ext cx="4375421"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1600" dirty="0">
                <a:latin typeface="等线" panose="02010600030101010101" pitchFamily="2" charset="-122"/>
                <a:ea typeface="等线" panose="02010600030101010101" pitchFamily="2" charset="-122"/>
              </a:rPr>
              <a:t>深度学习程序的层级</a:t>
            </a:r>
            <a:endParaRPr lang="en-US" altLang="zh-CN" sz="1600" dirty="0">
              <a:latin typeface="等线" panose="02010600030101010101" pitchFamily="2" charset="-122"/>
              <a:ea typeface="等线" panose="02010600030101010101" pitchFamily="2" charset="-122"/>
            </a:endParaRPr>
          </a:p>
          <a:p>
            <a:pPr marL="800100" lvl="1" indent="-342900">
              <a:lnSpc>
                <a:spcPct val="150000"/>
              </a:lnSpc>
              <a:buFont typeface="+mj-lt"/>
              <a:buAutoNum type="arabicPeriod"/>
            </a:pPr>
            <a:r>
              <a:rPr lang="zh-CN" altLang="en-US" sz="1400" dirty="0">
                <a:latin typeface="等线" panose="02010600030101010101" pitchFamily="2" charset="-122"/>
                <a:ea typeface="等线" panose="02010600030101010101" pitchFamily="2" charset="-122"/>
              </a:rPr>
              <a:t>用户代码，定义 </a:t>
            </a:r>
            <a:r>
              <a:rPr lang="en-US" altLang="zh-CN" sz="1400" dirty="0">
                <a:latin typeface="等线" panose="02010600030101010101" pitchFamily="2" charset="-122"/>
                <a:ea typeface="等线" panose="02010600030101010101" pitchFamily="2" charset="-122"/>
              </a:rPr>
              <a:t>DNN </a:t>
            </a:r>
            <a:r>
              <a:rPr lang="zh-CN" altLang="en-US" sz="1400" dirty="0">
                <a:latin typeface="等线" panose="02010600030101010101" pitchFamily="2" charset="-122"/>
                <a:ea typeface="等线" panose="02010600030101010101" pitchFamily="2" charset="-122"/>
              </a:rPr>
              <a:t>模型</a:t>
            </a:r>
            <a:endParaRPr lang="en-US" altLang="zh-CN" sz="1400" dirty="0">
              <a:latin typeface="等线" panose="02010600030101010101" pitchFamily="2" charset="-122"/>
              <a:ea typeface="等线" panose="02010600030101010101" pitchFamily="2" charset="-122"/>
            </a:endParaRPr>
          </a:p>
          <a:p>
            <a:pPr marL="800100" lvl="1" indent="-342900">
              <a:lnSpc>
                <a:spcPct val="150000"/>
              </a:lnSpc>
              <a:buFont typeface="+mj-lt"/>
              <a:buAutoNum type="arabicPeriod"/>
            </a:pPr>
            <a:r>
              <a:rPr lang="zh-CN" altLang="en-US" sz="1400" dirty="0">
                <a:latin typeface="等线" panose="02010600030101010101" pitchFamily="2" charset="-122"/>
                <a:ea typeface="等线" panose="02010600030101010101" pitchFamily="2" charset="-122"/>
              </a:rPr>
              <a:t>框架前端，使用高级 </a:t>
            </a:r>
            <a:r>
              <a:rPr lang="en-US" altLang="zh-CN" sz="1400" dirty="0">
                <a:latin typeface="等线" panose="02010600030101010101" pitchFamily="2" charset="-122"/>
                <a:ea typeface="等线" panose="02010600030101010101" pitchFamily="2" charset="-122"/>
              </a:rPr>
              <a:t>API </a:t>
            </a:r>
            <a:r>
              <a:rPr lang="zh-CN" altLang="en-US" sz="1400" dirty="0">
                <a:latin typeface="等线" panose="02010600030101010101" pitchFamily="2" charset="-122"/>
                <a:ea typeface="等线" panose="02010600030101010101" pitchFamily="2" charset="-122"/>
              </a:rPr>
              <a:t>（如 </a:t>
            </a:r>
            <a:r>
              <a:rPr lang="en-US" altLang="zh-CN" sz="1400" dirty="0">
                <a:latin typeface="等线" panose="02010600030101010101" pitchFamily="2" charset="-122"/>
                <a:ea typeface="等线" panose="02010600030101010101" pitchFamily="2" charset="-122"/>
              </a:rPr>
              <a:t>python </a:t>
            </a:r>
            <a:r>
              <a:rPr lang="zh-CN" altLang="en-US" sz="1400" dirty="0">
                <a:latin typeface="等线" panose="02010600030101010101" pitchFamily="2" charset="-122"/>
                <a:ea typeface="等线" panose="02010600030101010101" pitchFamily="2" charset="-122"/>
              </a:rPr>
              <a:t>前端）</a:t>
            </a:r>
            <a:endParaRPr lang="en-US" altLang="zh-CN" sz="1400" dirty="0">
              <a:latin typeface="等线" panose="02010600030101010101" pitchFamily="2" charset="-122"/>
              <a:ea typeface="等线" panose="02010600030101010101" pitchFamily="2" charset="-122"/>
            </a:endParaRPr>
          </a:p>
          <a:p>
            <a:pPr marL="800100" lvl="1" indent="-342900">
              <a:lnSpc>
                <a:spcPct val="150000"/>
              </a:lnSpc>
              <a:buFont typeface="+mj-lt"/>
              <a:buAutoNum type="arabicPeriod"/>
            </a:pPr>
            <a:r>
              <a:rPr lang="zh-CN" altLang="en-US" sz="1400" dirty="0">
                <a:latin typeface="等线" panose="02010600030101010101" pitchFamily="2" charset="-122"/>
                <a:ea typeface="等线" panose="02010600030101010101" pitchFamily="2" charset="-122"/>
              </a:rPr>
              <a:t>框架引擎，决定如何执行命令流的 </a:t>
            </a:r>
            <a:r>
              <a:rPr lang="en-US" altLang="zh-CN" sz="1400" dirty="0">
                <a:latin typeface="等线" panose="02010600030101010101" pitchFamily="2" charset="-122"/>
                <a:ea typeface="等线" panose="02010600030101010101" pitchFamily="2" charset="-122"/>
              </a:rPr>
              <a:t>DAG</a:t>
            </a:r>
          </a:p>
          <a:p>
            <a:pPr marL="800100" lvl="1" indent="-342900">
              <a:lnSpc>
                <a:spcPct val="150000"/>
              </a:lnSpc>
              <a:buFont typeface="+mj-lt"/>
              <a:buAutoNum type="arabicPeriod"/>
            </a:pPr>
            <a:r>
              <a:rPr lang="zh-CN" altLang="en-US" sz="1400" dirty="0">
                <a:latin typeface="等线" panose="02010600030101010101" pitchFamily="2" charset="-122"/>
                <a:ea typeface="等线" panose="02010600030101010101" pitchFamily="2" charset="-122"/>
              </a:rPr>
              <a:t>消息级通信库</a:t>
            </a:r>
            <a:endParaRPr lang="en-US" altLang="zh-CN" sz="1400" dirty="0">
              <a:latin typeface="等线" panose="02010600030101010101" pitchFamily="2" charset="-122"/>
              <a:ea typeface="等线" panose="02010600030101010101" pitchFamily="2" charset="-122"/>
            </a:endParaRPr>
          </a:p>
          <a:p>
            <a:pPr marL="800100" lvl="1" indent="-342900">
              <a:lnSpc>
                <a:spcPct val="150000"/>
              </a:lnSpc>
              <a:buFont typeface="+mj-lt"/>
              <a:buAutoNum type="arabicPeriod"/>
            </a:pPr>
            <a:r>
              <a:rPr lang="en-US" altLang="zh-CN" sz="1400" dirty="0">
                <a:latin typeface="等线" panose="02010600030101010101" pitchFamily="2" charset="-122"/>
                <a:ea typeface="等线" panose="02010600030101010101" pitchFamily="2" charset="-122"/>
              </a:rPr>
              <a:t>TCP </a:t>
            </a:r>
            <a:r>
              <a:rPr lang="zh-CN" altLang="en-US" sz="1400" dirty="0">
                <a:latin typeface="等线" panose="02010600030101010101" pitchFamily="2" charset="-122"/>
                <a:ea typeface="等线" panose="02010600030101010101" pitchFamily="2" charset="-122"/>
              </a:rPr>
              <a:t>或 </a:t>
            </a:r>
            <a:r>
              <a:rPr lang="en-US" altLang="zh-CN" sz="1400" dirty="0">
                <a:latin typeface="等线" panose="02010600030101010101" pitchFamily="2" charset="-122"/>
                <a:ea typeface="等线" panose="02010600030101010101" pitchFamily="2" charset="-122"/>
              </a:rPr>
              <a:t>RDMA </a:t>
            </a:r>
            <a:r>
              <a:rPr lang="zh-CN" altLang="en-US" sz="1400" dirty="0">
                <a:latin typeface="等线" panose="02010600030101010101" pitchFamily="2" charset="-122"/>
                <a:ea typeface="等线" panose="02010600030101010101" pitchFamily="2" charset="-122"/>
              </a:rPr>
              <a:t>栈</a:t>
            </a:r>
            <a:endParaRPr lang="en-US" altLang="zh-CN" sz="14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25</a:t>
            </a:fld>
            <a:endParaRPr lang="en-US" altLang="zh-CN" dirty="0">
              <a:solidFill>
                <a:srgbClr val="000000"/>
              </a:solidFill>
            </a:endParaRPr>
          </a:p>
        </p:txBody>
      </p:sp>
      <p:pic>
        <p:nvPicPr>
          <p:cNvPr id="6" name="图片 5">
            <a:extLst>
              <a:ext uri="{FF2B5EF4-FFF2-40B4-BE49-F238E27FC236}">
                <a16:creationId xmlns:a16="http://schemas.microsoft.com/office/drawing/2014/main" id="{B5860CDA-444E-444B-8B5B-E81B193B7872}"/>
              </a:ext>
            </a:extLst>
          </p:cNvPr>
          <p:cNvPicPr>
            <a:picLocks noChangeAspect="1"/>
          </p:cNvPicPr>
          <p:nvPr/>
        </p:nvPicPr>
        <p:blipFill>
          <a:blip r:embed="rId3"/>
          <a:stretch>
            <a:fillRect/>
          </a:stretch>
        </p:blipFill>
        <p:spPr>
          <a:xfrm>
            <a:off x="4869082" y="1707474"/>
            <a:ext cx="3817718" cy="1544490"/>
          </a:xfrm>
          <a:prstGeom prst="rect">
            <a:avLst/>
          </a:prstGeom>
        </p:spPr>
      </p:pic>
      <p:pic>
        <p:nvPicPr>
          <p:cNvPr id="8" name="图片 7">
            <a:extLst>
              <a:ext uri="{FF2B5EF4-FFF2-40B4-BE49-F238E27FC236}">
                <a16:creationId xmlns:a16="http://schemas.microsoft.com/office/drawing/2014/main" id="{739D6762-D12D-4616-B9EC-42CB86141B94}"/>
              </a:ext>
            </a:extLst>
          </p:cNvPr>
          <p:cNvPicPr>
            <a:picLocks noChangeAspect="1"/>
          </p:cNvPicPr>
          <p:nvPr/>
        </p:nvPicPr>
        <p:blipFill>
          <a:blip r:embed="rId4"/>
          <a:stretch>
            <a:fillRect/>
          </a:stretch>
        </p:blipFill>
        <p:spPr>
          <a:xfrm>
            <a:off x="4832621" y="3251964"/>
            <a:ext cx="3854179" cy="1478165"/>
          </a:xfrm>
          <a:prstGeom prst="rect">
            <a:avLst/>
          </a:prstGeom>
        </p:spPr>
      </p:pic>
      <p:sp>
        <p:nvSpPr>
          <p:cNvPr id="9" name="内容占位符 2">
            <a:extLst>
              <a:ext uri="{FF2B5EF4-FFF2-40B4-BE49-F238E27FC236}">
                <a16:creationId xmlns:a16="http://schemas.microsoft.com/office/drawing/2014/main" id="{77ECDF1F-33ED-45CC-8B7D-F074D3B6BEAC}"/>
              </a:ext>
            </a:extLst>
          </p:cNvPr>
          <p:cNvSpPr txBox="1">
            <a:spLocks/>
          </p:cNvSpPr>
          <p:nvPr/>
        </p:nvSpPr>
        <p:spPr bwMode="auto">
          <a:xfrm>
            <a:off x="4274919" y="1600200"/>
            <a:ext cx="4375421"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nSpc>
                <a:spcPct val="150000"/>
              </a:lnSpc>
            </a:pPr>
            <a:endParaRPr lang="en-US" altLang="zh-CN" sz="1600" kern="0" dirty="0">
              <a:latin typeface="等线" panose="02010600030101010101" pitchFamily="2" charset="-122"/>
              <a:ea typeface="等线" panose="02010600030101010101" pitchFamily="2" charset="-122"/>
            </a:endParaRPr>
          </a:p>
          <a:p>
            <a:pPr lvl="1">
              <a:lnSpc>
                <a:spcPct val="150000"/>
              </a:lnSpc>
            </a:pPr>
            <a:r>
              <a:rPr lang="zh-CN" altLang="en-US" sz="1400" kern="0" dirty="0">
                <a:latin typeface="等线" panose="02010600030101010101" pitchFamily="2" charset="-122"/>
                <a:ea typeface="等线" panose="02010600030101010101" pitchFamily="2" charset="-122"/>
              </a:rPr>
              <a:t>考虑通用性，不能修改太多</a:t>
            </a:r>
            <a:endParaRPr lang="en-US" altLang="zh-CN" sz="1400" kern="0" dirty="0">
              <a:latin typeface="等线" panose="02010600030101010101" pitchFamily="2" charset="-122"/>
              <a:ea typeface="等线" panose="02010600030101010101" pitchFamily="2" charset="-122"/>
            </a:endParaRPr>
          </a:p>
          <a:p>
            <a:pPr lvl="1">
              <a:lnSpc>
                <a:spcPct val="150000"/>
              </a:lnSpc>
            </a:pPr>
            <a:r>
              <a:rPr lang="zh-CN" altLang="en-US" sz="1400" kern="0" dirty="0">
                <a:solidFill>
                  <a:srgbClr val="FF0000"/>
                </a:solidFill>
                <a:latin typeface="等线" panose="02010600030101010101" pitchFamily="2" charset="-122"/>
                <a:ea typeface="等线" panose="02010600030101010101" pitchFamily="2" charset="-122"/>
              </a:rPr>
              <a:t>唯一选择</a:t>
            </a:r>
            <a:endParaRPr lang="en-US" altLang="zh-CN" sz="1400" kern="0" dirty="0">
              <a:solidFill>
                <a:srgbClr val="FF0000"/>
              </a:solidFill>
              <a:latin typeface="等线" panose="02010600030101010101" pitchFamily="2" charset="-122"/>
              <a:ea typeface="等线" panose="02010600030101010101" pitchFamily="2" charset="-122"/>
            </a:endParaRPr>
          </a:p>
          <a:p>
            <a:pPr lvl="1">
              <a:lnSpc>
                <a:spcPct val="150000"/>
              </a:lnSpc>
            </a:pPr>
            <a:r>
              <a:rPr lang="zh-CN" altLang="en-US" sz="1400" kern="0" dirty="0">
                <a:latin typeface="等线" panose="02010600030101010101" pitchFamily="2" charset="-122"/>
                <a:ea typeface="等线" panose="02010600030101010101" pitchFamily="2" charset="-122"/>
              </a:rPr>
              <a:t>考虑通用性，不能修改太多</a:t>
            </a:r>
            <a:endParaRPr lang="en-US" altLang="zh-CN" sz="1400" kern="0" dirty="0">
              <a:latin typeface="等线" panose="02010600030101010101" pitchFamily="2" charset="-122"/>
              <a:ea typeface="等线" panose="02010600030101010101" pitchFamily="2" charset="-122"/>
            </a:endParaRPr>
          </a:p>
          <a:p>
            <a:pPr lvl="1">
              <a:lnSpc>
                <a:spcPct val="150000"/>
              </a:lnSpc>
            </a:pPr>
            <a:r>
              <a:rPr lang="zh-CN" altLang="en-US" sz="1400" kern="0" dirty="0">
                <a:latin typeface="等线" panose="02010600030101010101" pitchFamily="2" charset="-122"/>
                <a:ea typeface="等线" panose="02010600030101010101" pitchFamily="2" charset="-122"/>
              </a:rPr>
              <a:t>各家实现不同，包含大量 </a:t>
            </a:r>
            <a:r>
              <a:rPr lang="en-US" altLang="zh-CN" sz="1400" kern="0" dirty="0">
                <a:latin typeface="等线" panose="02010600030101010101" pitchFamily="2" charset="-122"/>
                <a:ea typeface="等线" panose="02010600030101010101" pitchFamily="2" charset="-122"/>
              </a:rPr>
              <a:t>RPC </a:t>
            </a:r>
            <a:r>
              <a:rPr lang="zh-CN" altLang="en-US" sz="1400" kern="0" dirty="0">
                <a:latin typeface="等线" panose="02010600030101010101" pitchFamily="2" charset="-122"/>
                <a:ea typeface="等线" panose="02010600030101010101" pitchFamily="2" charset="-122"/>
              </a:rPr>
              <a:t>和 </a:t>
            </a:r>
            <a:r>
              <a:rPr lang="en-US" altLang="zh-CN" sz="1400" kern="0" dirty="0">
                <a:latin typeface="等线" panose="02010600030101010101" pitchFamily="2" charset="-122"/>
                <a:ea typeface="等线" panose="02010600030101010101" pitchFamily="2" charset="-122"/>
              </a:rPr>
              <a:t>MPI </a:t>
            </a:r>
            <a:r>
              <a:rPr lang="zh-CN" altLang="en-US" sz="1400" kern="0" dirty="0">
                <a:latin typeface="等线" panose="02010600030101010101" pitchFamily="2" charset="-122"/>
                <a:ea typeface="等线" panose="02010600030101010101" pitchFamily="2" charset="-122"/>
              </a:rPr>
              <a:t>实现</a:t>
            </a:r>
            <a:endParaRPr lang="en-US" altLang="zh-CN" sz="1400" kern="0" dirty="0">
              <a:latin typeface="等线" panose="02010600030101010101" pitchFamily="2" charset="-122"/>
              <a:ea typeface="等线" panose="02010600030101010101" pitchFamily="2" charset="-122"/>
            </a:endParaRPr>
          </a:p>
          <a:p>
            <a:pPr lvl="1">
              <a:lnSpc>
                <a:spcPct val="150000"/>
              </a:lnSpc>
            </a:pPr>
            <a:r>
              <a:rPr lang="zh-CN" altLang="en-US" sz="1400" kern="0" dirty="0">
                <a:latin typeface="等线" panose="02010600030101010101" pitchFamily="2" charset="-122"/>
                <a:ea typeface="等线" panose="02010600030101010101" pitchFamily="2" charset="-122"/>
              </a:rPr>
              <a:t>缺少应用层信息</a:t>
            </a:r>
            <a:endParaRPr lang="en-US" altLang="zh-CN" sz="1400" kern="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03695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nodeType="clickEffect">
                                  <p:stCondLst>
                                    <p:cond delay="0"/>
                                  </p:stCondLst>
                                  <p:childTnLst>
                                    <p:animEffect transition="out" filter="fade">
                                      <p:cBhvr>
                                        <p:cTn id="6" dur="500"/>
                                        <p:tgtEl>
                                          <p:spTgt spid="6"/>
                                        </p:tgtEl>
                                      </p:cBhvr>
                                    </p:animEffect>
                                    <p:anim calcmode="lin" valueType="num">
                                      <p:cBhvr>
                                        <p:cTn id="7" dur="500"/>
                                        <p:tgtEl>
                                          <p:spTgt spid="6"/>
                                        </p:tgtEl>
                                        <p:attrNameLst>
                                          <p:attrName>ppt_x</p:attrName>
                                        </p:attrNameLst>
                                      </p:cBhvr>
                                      <p:tavLst>
                                        <p:tav tm="0">
                                          <p:val>
                                            <p:strVal val="ppt_x"/>
                                          </p:val>
                                        </p:tav>
                                        <p:tav tm="100000">
                                          <p:val>
                                            <p:strVal val="ppt_x"/>
                                          </p:val>
                                        </p:tav>
                                      </p:tavLst>
                                    </p:anim>
                                    <p:anim calcmode="lin" valueType="num">
                                      <p:cBhvr>
                                        <p:cTn id="8" dur="500"/>
                                        <p:tgtEl>
                                          <p:spTgt spid="6"/>
                                        </p:tgtEl>
                                        <p:attrNameLst>
                                          <p:attrName>ppt_y</p:attrName>
                                        </p:attrNameLst>
                                      </p:cBhvr>
                                      <p:tavLst>
                                        <p:tav tm="0">
                                          <p:val>
                                            <p:strVal val="ppt_y"/>
                                          </p:val>
                                        </p:tav>
                                        <p:tav tm="100000">
                                          <p:val>
                                            <p:strVal val="ppt_y-.1"/>
                                          </p:val>
                                        </p:tav>
                                      </p:tavLst>
                                    </p:anim>
                                    <p:set>
                                      <p:cBhvr>
                                        <p:cTn id="9" dur="1" fill="hold">
                                          <p:stCondLst>
                                            <p:cond delay="499"/>
                                          </p:stCondLst>
                                        </p:cTn>
                                        <p:tgtEl>
                                          <p:spTgt spid="6"/>
                                        </p:tgtEl>
                                        <p:attrNameLst>
                                          <p:attrName>style.visibility</p:attrName>
                                        </p:attrNameLst>
                                      </p:cBhvr>
                                      <p:to>
                                        <p:strVal val="hidden"/>
                                      </p:to>
                                    </p:set>
                                  </p:childTnLst>
                                </p:cTn>
                              </p:par>
                              <p:par>
                                <p:cTn id="10" presetID="47" presetClass="exit" presetSubtype="0" fill="hold" nodeType="withEffect">
                                  <p:stCondLst>
                                    <p:cond delay="0"/>
                                  </p:stCondLst>
                                  <p:childTnLst>
                                    <p:animEffect transition="out" filter="fade">
                                      <p:cBhvr>
                                        <p:cTn id="11" dur="500"/>
                                        <p:tgtEl>
                                          <p:spTgt spid="8"/>
                                        </p:tgtEl>
                                      </p:cBhvr>
                                    </p:animEffect>
                                    <p:anim calcmode="lin" valueType="num">
                                      <p:cBhvr>
                                        <p:cTn id="12" dur="500"/>
                                        <p:tgtEl>
                                          <p:spTgt spid="8"/>
                                        </p:tgtEl>
                                        <p:attrNameLst>
                                          <p:attrName>ppt_x</p:attrName>
                                        </p:attrNameLst>
                                      </p:cBhvr>
                                      <p:tavLst>
                                        <p:tav tm="0">
                                          <p:val>
                                            <p:strVal val="ppt_x"/>
                                          </p:val>
                                        </p:tav>
                                        <p:tav tm="100000">
                                          <p:val>
                                            <p:strVal val="ppt_x"/>
                                          </p:val>
                                        </p:tav>
                                      </p:tavLst>
                                    </p:anim>
                                    <p:anim calcmode="lin" valueType="num">
                                      <p:cBhvr>
                                        <p:cTn id="13" dur="500"/>
                                        <p:tgtEl>
                                          <p:spTgt spid="8"/>
                                        </p:tgtEl>
                                        <p:attrNameLst>
                                          <p:attrName>ppt_y</p:attrName>
                                        </p:attrNameLst>
                                      </p:cBhvr>
                                      <p:tavLst>
                                        <p:tav tm="0">
                                          <p:val>
                                            <p:strVal val="ppt_y"/>
                                          </p:val>
                                        </p:tav>
                                        <p:tav tm="100000">
                                          <p:val>
                                            <p:strVal val="ppt_y-.1"/>
                                          </p:val>
                                        </p:tav>
                                      </p:tavLst>
                                    </p:anim>
                                    <p:set>
                                      <p:cBhvr>
                                        <p:cTn id="14" dur="1" fill="hold">
                                          <p:stCondLst>
                                            <p:cond delay="499"/>
                                          </p:stCondLst>
                                        </p:cTn>
                                        <p:tgtEl>
                                          <p:spTgt spid="8"/>
                                        </p:tgtEl>
                                        <p:attrNameLst>
                                          <p:attrName>style.visibility</p:attrName>
                                        </p:attrNameLst>
                                      </p:cBhvr>
                                      <p:to>
                                        <p:strVal val="hidden"/>
                                      </p:to>
                                    </p:set>
                                  </p:childTnLst>
                                </p:cTn>
                              </p:par>
                              <p:par>
                                <p:cTn id="15" presetID="42" presetClass="entr" presetSubtype="0" fill="hold" grpId="0" nodeType="with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anim calcmode="lin" valueType="num">
                                      <p:cBhvr>
                                        <p:cTn id="18"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9">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anim calcmode="lin" valueType="num">
                                      <p:cBhvr>
                                        <p:cTn id="2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fade">
                                      <p:cBhvr>
                                        <p:cTn id="29" dur="500"/>
                                        <p:tgtEl>
                                          <p:spTgt spid="9">
                                            <p:txEl>
                                              <p:pRg st="4" end="4"/>
                                            </p:txEl>
                                          </p:spTgt>
                                        </p:tgtEl>
                                      </p:cBhvr>
                                    </p:animEffect>
                                    <p:anim calcmode="lin" valueType="num">
                                      <p:cBhvr>
                                        <p:cTn id="30"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1" dur="5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9">
                                            <p:txEl>
                                              <p:pRg st="5" end="5"/>
                                            </p:txEl>
                                          </p:spTgt>
                                        </p:tgtEl>
                                        <p:attrNameLst>
                                          <p:attrName>style.visibility</p:attrName>
                                        </p:attrNameLst>
                                      </p:cBhvr>
                                      <p:to>
                                        <p:strVal val="visible"/>
                                      </p:to>
                                    </p:set>
                                    <p:animEffect transition="in" filter="fade">
                                      <p:cBhvr>
                                        <p:cTn id="36" dur="500"/>
                                        <p:tgtEl>
                                          <p:spTgt spid="9">
                                            <p:txEl>
                                              <p:pRg st="5" end="5"/>
                                            </p:txEl>
                                          </p:spTgt>
                                        </p:tgtEl>
                                      </p:cBhvr>
                                    </p:animEffect>
                                    <p:anim calcmode="lin" valueType="num">
                                      <p:cBhvr>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8" dur="5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childTnLst>
                                </p:cTn>
                              </p:par>
                              <p:par>
                                <p:cTn id="43" presetID="3" presetClass="emph" presetSubtype="1" grpId="0" nodeType="withEffect">
                                  <p:stCondLst>
                                    <p:cond delay="0"/>
                                  </p:stCondLst>
                                  <p:childTnLst>
                                    <p:set>
                                      <p:cBhvr override="childStyle">
                                        <p:cTn id="44" dur="indefinite"/>
                                        <p:tgtEl>
                                          <p:spTgt spid="3">
                                            <p:txEl>
                                              <p:pRg st="2" end="2"/>
                                            </p:txEl>
                                          </p:spTgt>
                                        </p:tgtEl>
                                        <p:attrNameLst>
                                          <p:attrName>style.color</p:attrName>
                                        </p:attrNameLst>
                                      </p:cBhvr>
                                      <p:to>
                                        <p:clrVal>
                                          <a:srgbClr val="FF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设计 抽象</a:t>
            </a: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1600" dirty="0">
                <a:latin typeface="等线" panose="02010600030101010101" pitchFamily="2" charset="-122"/>
                <a:ea typeface="等线" panose="02010600030101010101" pitchFamily="2" charset="-122"/>
              </a:rPr>
              <a:t>修改框架前端高层 </a:t>
            </a:r>
            <a:r>
              <a:rPr lang="en-US" altLang="zh-CN" sz="1600" dirty="0">
                <a:latin typeface="等线" panose="02010600030101010101" pitchFamily="2" charset="-122"/>
                <a:ea typeface="等线" panose="02010600030101010101" pitchFamily="2" charset="-122"/>
              </a:rPr>
              <a:t>API </a:t>
            </a:r>
            <a:r>
              <a:rPr lang="zh-CN" altLang="en-US" sz="1600" dirty="0">
                <a:latin typeface="等线" panose="02010600030101010101" pitchFamily="2" charset="-122"/>
                <a:ea typeface="等线" panose="02010600030101010101" pitchFamily="2" charset="-122"/>
              </a:rPr>
              <a:t>的可行性</a:t>
            </a:r>
            <a:endParaRPr lang="en-US" altLang="zh-CN" sz="1600" dirty="0">
              <a:latin typeface="等线" panose="02010600030101010101" pitchFamily="2" charset="-122"/>
              <a:ea typeface="等线" panose="02010600030101010101" pitchFamily="2" charset="-122"/>
            </a:endParaRPr>
          </a:p>
          <a:p>
            <a:pPr lvl="1">
              <a:lnSpc>
                <a:spcPct val="150000"/>
              </a:lnSpc>
            </a:pPr>
            <a:r>
              <a:rPr lang="en-US" altLang="zh-CN" sz="1400" dirty="0">
                <a:latin typeface="等线" panose="02010600030101010101" pitchFamily="2" charset="-122"/>
                <a:ea typeface="等线" panose="02010600030101010101" pitchFamily="2" charset="-122"/>
              </a:rPr>
              <a:t>Python </a:t>
            </a:r>
            <a:r>
              <a:rPr lang="zh-CN" altLang="en-US" sz="1400" dirty="0">
                <a:latin typeface="等线" panose="02010600030101010101" pitchFamily="2" charset="-122"/>
                <a:ea typeface="等线" panose="02010600030101010101" pitchFamily="2" charset="-122"/>
              </a:rPr>
              <a:t>是灵活的语言，支持类继承，同时可以运行时打“猴补丁”</a:t>
            </a:r>
            <a:endParaRPr lang="en-US" altLang="zh-CN" sz="14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功能简单，只是把用户的 </a:t>
            </a:r>
            <a:r>
              <a:rPr lang="en-US" altLang="zh-CN" sz="1400" dirty="0">
                <a:latin typeface="等线" panose="02010600030101010101" pitchFamily="2" charset="-122"/>
                <a:ea typeface="等线" panose="02010600030101010101" pitchFamily="2" charset="-122"/>
              </a:rPr>
              <a:t>DNN</a:t>
            </a:r>
            <a:r>
              <a:rPr lang="zh-CN" altLang="en-US" sz="1400" dirty="0">
                <a:latin typeface="等线" panose="02010600030101010101" pitchFamily="2" charset="-122"/>
                <a:ea typeface="等线" panose="02010600030101010101" pitchFamily="2" charset="-122"/>
              </a:rPr>
              <a:t>定义转化为异步操作的集合，通常只有一个线程，容易修改</a:t>
            </a:r>
            <a:endParaRPr lang="en-US" altLang="zh-CN" sz="1400" dirty="0">
              <a:latin typeface="等线" panose="02010600030101010101" pitchFamily="2" charset="-122"/>
              <a:ea typeface="等线" panose="02010600030101010101" pitchFamily="2" charset="-122"/>
            </a:endParaRPr>
          </a:p>
          <a:p>
            <a:pPr>
              <a:lnSpc>
                <a:spcPct val="150000"/>
              </a:lnSpc>
            </a:pPr>
            <a:r>
              <a:rPr lang="zh-CN" altLang="en-US" sz="1600" dirty="0">
                <a:latin typeface="等线" panose="02010600030101010101" pitchFamily="2" charset="-122"/>
                <a:ea typeface="等线" panose="02010600030101010101" pitchFamily="2" charset="-122"/>
              </a:rPr>
              <a:t>在 </a:t>
            </a:r>
            <a:r>
              <a:rPr lang="en-US" altLang="zh-CN" sz="1600" dirty="0">
                <a:latin typeface="等线" panose="02010600030101010101" pitchFamily="2" charset="-122"/>
                <a:ea typeface="等线" panose="02010600030101010101" pitchFamily="2" charset="-122"/>
              </a:rPr>
              <a:t>API </a:t>
            </a:r>
            <a:r>
              <a:rPr lang="zh-CN" altLang="en-US" sz="1600" dirty="0">
                <a:latin typeface="等线" panose="02010600030101010101" pitchFamily="2" charset="-122"/>
                <a:ea typeface="等线" panose="02010600030101010101" pitchFamily="2" charset="-122"/>
              </a:rPr>
              <a:t>层之前再加一个兼容层，叫做 </a:t>
            </a:r>
            <a:r>
              <a:rPr lang="en-US" altLang="zh-CN" sz="1600" dirty="0">
                <a:latin typeface="等线" panose="02010600030101010101" pitchFamily="2" charset="-122"/>
                <a:ea typeface="等线" panose="02010600030101010101" pitchFamily="2" charset="-122"/>
              </a:rPr>
              <a:t>Plugin</a:t>
            </a:r>
            <a:r>
              <a:rPr lang="zh-CN" altLang="en-US" sz="1600" dirty="0">
                <a:latin typeface="等线" panose="02010600030101010101" pitchFamily="2" charset="-122"/>
                <a:ea typeface="等线" panose="02010600030101010101" pitchFamily="2" charset="-122"/>
              </a:rPr>
              <a:t>，把原始的操作包装成通用的“</a:t>
            </a:r>
            <a:r>
              <a:rPr lang="en-US" altLang="zh-CN" sz="1600" dirty="0" err="1">
                <a:latin typeface="等线" panose="02010600030101010101" pitchFamily="2" charset="-122"/>
                <a:ea typeface="等线" panose="02010600030101010101" pitchFamily="2" charset="-122"/>
              </a:rPr>
              <a:t>CommTask</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a:lnSpc>
                <a:spcPct val="150000"/>
              </a:lnSpc>
            </a:pPr>
            <a:r>
              <a:rPr lang="en-US" altLang="zh-CN" sz="1600" dirty="0">
                <a:latin typeface="等线" panose="02010600030101010101" pitchFamily="2" charset="-122"/>
                <a:ea typeface="等线" panose="02010600030101010101" pitchFamily="2" charset="-122"/>
              </a:rPr>
              <a:t>Core </a:t>
            </a:r>
            <a:r>
              <a:rPr lang="zh-CN" altLang="en-US" sz="1600" dirty="0">
                <a:latin typeface="等线" panose="02010600030101010101" pitchFamily="2" charset="-122"/>
                <a:ea typeface="等线" panose="02010600030101010101" pitchFamily="2" charset="-122"/>
              </a:rPr>
              <a:t>执行通信调度</a:t>
            </a:r>
            <a:endParaRPr lang="en-US" altLang="zh-CN" sz="1600" dirty="0">
              <a:latin typeface="等线" panose="02010600030101010101" pitchFamily="2" charset="-122"/>
              <a:ea typeface="等线" panose="02010600030101010101" pitchFamily="2" charset="-122"/>
            </a:endParaRPr>
          </a:p>
          <a:p>
            <a:pPr>
              <a:lnSpc>
                <a:spcPct val="150000"/>
              </a:lnSpc>
            </a:pPr>
            <a:r>
              <a:rPr lang="zh-CN" altLang="en-US" sz="1600" dirty="0">
                <a:latin typeface="等线" panose="02010600030101010101" pitchFamily="2" charset="-122"/>
                <a:ea typeface="等线" panose="02010600030101010101" pitchFamily="2" charset="-122"/>
              </a:rPr>
              <a:t>通信任务：通信操作 </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张量</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如 </a:t>
            </a:r>
            <a:r>
              <a:rPr lang="en-US" altLang="zh-CN" sz="1400" dirty="0">
                <a:latin typeface="等线" panose="02010600030101010101" pitchFamily="2" charset="-122"/>
                <a:ea typeface="等线" panose="02010600030101010101" pitchFamily="2" charset="-122"/>
              </a:rPr>
              <a:t>Allreduce</a:t>
            </a:r>
          </a:p>
          <a:p>
            <a:pPr>
              <a:lnSpc>
                <a:spcPct val="150000"/>
              </a:lnSpc>
            </a:pPr>
            <a:r>
              <a:rPr lang="zh-CN" altLang="en-US" sz="1600" dirty="0">
                <a:latin typeface="等线" panose="02010600030101010101" pitchFamily="2" charset="-122"/>
                <a:ea typeface="等线" panose="02010600030101010101" pitchFamily="2" charset="-122"/>
              </a:rPr>
              <a:t>优先级</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声明式任务：按层拓扑赋优先级</a:t>
            </a:r>
            <a:endParaRPr lang="en-US" altLang="zh-CN" sz="14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紧凑型引擎：按反向传播顺序</a:t>
            </a:r>
            <a:endParaRPr lang="en-US" altLang="zh-CN" sz="1400" dirty="0">
              <a:latin typeface="等线" panose="02010600030101010101" pitchFamily="2" charset="-122"/>
              <a:ea typeface="等线" panose="02010600030101010101" pitchFamily="2" charset="-122"/>
            </a:endParaRPr>
          </a:p>
          <a:p>
            <a:pPr marL="457200" lvl="1" indent="0">
              <a:lnSpc>
                <a:spcPct val="150000"/>
              </a:lnSpc>
              <a:buNone/>
            </a:pPr>
            <a:r>
              <a:rPr lang="en-US" altLang="zh-CN" sz="1400" dirty="0">
                <a:latin typeface="等线" panose="02010600030101010101" pitchFamily="2" charset="-122"/>
                <a:ea typeface="等线" panose="02010600030101010101" pitchFamily="2" charset="-122"/>
              </a:rPr>
              <a:t>                            </a:t>
            </a:r>
            <a:r>
              <a:rPr lang="zh-CN" altLang="en-US" sz="1400" dirty="0">
                <a:latin typeface="等线" panose="02010600030101010101" pitchFamily="2" charset="-122"/>
                <a:ea typeface="等线" panose="02010600030101010101" pitchFamily="2" charset="-122"/>
              </a:rPr>
              <a:t>单调递增给每个</a:t>
            </a:r>
            <a:endParaRPr lang="en-US" altLang="zh-CN" sz="1400" dirty="0">
              <a:latin typeface="等线" panose="02010600030101010101" pitchFamily="2" charset="-122"/>
              <a:ea typeface="等线" panose="02010600030101010101" pitchFamily="2" charset="-122"/>
            </a:endParaRPr>
          </a:p>
          <a:p>
            <a:pPr marL="457200" lvl="1" indent="0">
              <a:lnSpc>
                <a:spcPct val="150000"/>
              </a:lnSpc>
              <a:buNone/>
            </a:pPr>
            <a:r>
              <a:rPr lang="en-US" altLang="zh-CN" sz="1400" dirty="0">
                <a:latin typeface="等线" panose="02010600030101010101" pitchFamily="2" charset="-122"/>
                <a:ea typeface="等线" panose="02010600030101010101" pitchFamily="2" charset="-122"/>
              </a:rPr>
              <a:t>                            </a:t>
            </a:r>
            <a:r>
              <a:rPr lang="zh-CN" altLang="en-US" sz="1400" dirty="0">
                <a:latin typeface="等线" panose="02010600030101010101" pitchFamily="2" charset="-122"/>
                <a:ea typeface="等线" panose="02010600030101010101" pitchFamily="2" charset="-122"/>
              </a:rPr>
              <a:t>张量赋值</a:t>
            </a:r>
            <a:endParaRPr lang="en-US" altLang="zh-CN" sz="14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26</a:t>
            </a:fld>
            <a:endParaRPr lang="en-US" altLang="zh-CN" dirty="0">
              <a:solidFill>
                <a:srgbClr val="000000"/>
              </a:solidFill>
            </a:endParaRPr>
          </a:p>
        </p:txBody>
      </p:sp>
      <p:pic>
        <p:nvPicPr>
          <p:cNvPr id="7" name="图片 6">
            <a:extLst>
              <a:ext uri="{FF2B5EF4-FFF2-40B4-BE49-F238E27FC236}">
                <a16:creationId xmlns:a16="http://schemas.microsoft.com/office/drawing/2014/main" id="{89A9DDE4-BB0A-41A4-AFD5-D461C1C56C27}"/>
              </a:ext>
            </a:extLst>
          </p:cNvPr>
          <p:cNvPicPr>
            <a:picLocks noChangeAspect="1"/>
          </p:cNvPicPr>
          <p:nvPr/>
        </p:nvPicPr>
        <p:blipFill>
          <a:blip r:embed="rId3"/>
          <a:stretch>
            <a:fillRect/>
          </a:stretch>
        </p:blipFill>
        <p:spPr>
          <a:xfrm>
            <a:off x="3841080" y="3222780"/>
            <a:ext cx="4434128" cy="3143643"/>
          </a:xfrm>
          <a:prstGeom prst="rect">
            <a:avLst/>
          </a:prstGeom>
        </p:spPr>
      </p:pic>
    </p:spTree>
    <p:extLst>
      <p:ext uri="{BB962C8B-B14F-4D97-AF65-F5344CB8AC3E}">
        <p14:creationId xmlns:p14="http://schemas.microsoft.com/office/powerpoint/2010/main" val="618324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6326981" cy="648072"/>
          </a:xfrm>
        </p:spPr>
        <p:txBody>
          <a:bodyPr/>
          <a:lstStyle/>
          <a:p>
            <a:pPr algn="l"/>
            <a:r>
              <a:rPr lang="zh-CN" altLang="en-US" dirty="0">
                <a:latin typeface="等线" panose="02010600030101010101" pitchFamily="2" charset="-122"/>
                <a:ea typeface="等线" panose="02010600030101010101" pitchFamily="2" charset="-122"/>
              </a:rPr>
              <a:t>设计 </a:t>
            </a:r>
            <a:r>
              <a:rPr lang="en-US" altLang="zh-CN" dirty="0">
                <a:latin typeface="等线" panose="02010600030101010101" pitchFamily="2" charset="-122"/>
                <a:ea typeface="等线" panose="02010600030101010101" pitchFamily="2" charset="-122"/>
              </a:rPr>
              <a:t>Plugin </a:t>
            </a:r>
            <a:r>
              <a:rPr lang="zh-CN" altLang="en-US" sz="2400" dirty="0">
                <a:latin typeface="等线" panose="02010600030101010101" pitchFamily="2" charset="-122"/>
                <a:ea typeface="等线" panose="02010600030101010101" pitchFamily="2" charset="-122"/>
              </a:rPr>
              <a:t>支持的通用操作</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1600" dirty="0" err="1">
                <a:latin typeface="等线" panose="02010600030101010101" pitchFamily="2" charset="-122"/>
                <a:ea typeface="等线" panose="02010600030101010101" pitchFamily="2" charset="-122"/>
              </a:rPr>
              <a:t>CommTask.partition</a:t>
            </a:r>
            <a:r>
              <a:rPr lang="en-US" altLang="zh-CN" sz="1600" dirty="0">
                <a:latin typeface="等线" panose="02010600030101010101" pitchFamily="2" charset="-122"/>
                <a:ea typeface="等线" panose="02010600030101010101" pitchFamily="2" charset="-122"/>
              </a:rPr>
              <a:t>(size)</a:t>
            </a:r>
          </a:p>
          <a:p>
            <a:pPr lvl="1">
              <a:lnSpc>
                <a:spcPct val="150000"/>
              </a:lnSpc>
            </a:pPr>
            <a:r>
              <a:rPr lang="zh-CN" altLang="en-US" sz="1400" dirty="0">
                <a:latin typeface="等线" panose="02010600030101010101" pitchFamily="2" charset="-122"/>
                <a:ea typeface="等线" panose="02010600030101010101" pitchFamily="2" charset="-122"/>
              </a:rPr>
              <a:t>把一个 </a:t>
            </a:r>
            <a:r>
              <a:rPr lang="en-US" altLang="zh-CN" sz="1400" dirty="0" err="1">
                <a:latin typeface="等线" panose="02010600030101010101" pitchFamily="2" charset="-122"/>
                <a:ea typeface="等线" panose="02010600030101010101" pitchFamily="2" charset="-122"/>
              </a:rPr>
              <a:t>CommTask</a:t>
            </a:r>
            <a:r>
              <a:rPr lang="en-US" altLang="zh-CN" sz="1400" dirty="0">
                <a:latin typeface="等线" panose="02010600030101010101" pitchFamily="2" charset="-122"/>
                <a:ea typeface="等线" panose="02010600030101010101" pitchFamily="2" charset="-122"/>
              </a:rPr>
              <a:t> </a:t>
            </a:r>
            <a:r>
              <a:rPr lang="zh-CN" altLang="en-US" sz="1400" dirty="0">
                <a:latin typeface="等线" panose="02010600030101010101" pitchFamily="2" charset="-122"/>
                <a:ea typeface="等线" panose="02010600030101010101" pitchFamily="2" charset="-122"/>
              </a:rPr>
              <a:t>分成一个或多个 </a:t>
            </a:r>
            <a:r>
              <a:rPr lang="en-US" altLang="zh-CN" sz="1400" dirty="0" err="1">
                <a:latin typeface="等线" panose="02010600030101010101" pitchFamily="2" charset="-122"/>
                <a:ea typeface="等线" panose="02010600030101010101" pitchFamily="2" charset="-122"/>
              </a:rPr>
              <a:t>SubCommTasks</a:t>
            </a:r>
            <a:endParaRPr lang="en-US" altLang="zh-CN" sz="14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依赖于框架的 </a:t>
            </a:r>
            <a:r>
              <a:rPr lang="en-US" altLang="zh-CN" sz="1400" dirty="0">
                <a:latin typeface="等线" panose="02010600030101010101" pitchFamily="2" charset="-122"/>
                <a:ea typeface="等线" panose="02010600030101010101" pitchFamily="2" charset="-122"/>
              </a:rPr>
              <a:t>API</a:t>
            </a:r>
            <a:r>
              <a:rPr lang="zh-CN" altLang="en-US" sz="1400" dirty="0">
                <a:latin typeface="等线" panose="02010600030101010101" pitchFamily="2" charset="-122"/>
                <a:ea typeface="等线" panose="02010600030101010101" pitchFamily="2" charset="-122"/>
              </a:rPr>
              <a:t>，但每个框架都有相关的零拷贝 </a:t>
            </a:r>
            <a:r>
              <a:rPr lang="en-US" altLang="zh-CN" sz="1400" dirty="0">
                <a:latin typeface="等线" panose="02010600030101010101" pitchFamily="2" charset="-122"/>
                <a:ea typeface="等线" panose="02010600030101010101" pitchFamily="2" charset="-122"/>
              </a:rPr>
              <a:t>API </a:t>
            </a:r>
            <a:r>
              <a:rPr lang="zh-CN" altLang="en-US" sz="1400" dirty="0">
                <a:latin typeface="等线" panose="02010600030101010101" pitchFamily="2" charset="-122"/>
                <a:ea typeface="等线" panose="02010600030101010101" pitchFamily="2" charset="-122"/>
              </a:rPr>
              <a:t>来进行张量划分，开销很小</a:t>
            </a:r>
            <a:endParaRPr lang="en-US" altLang="zh-CN" sz="1400" dirty="0">
              <a:latin typeface="等线" panose="02010600030101010101" pitchFamily="2" charset="-122"/>
              <a:ea typeface="等线" panose="02010600030101010101" pitchFamily="2" charset="-122"/>
            </a:endParaRPr>
          </a:p>
          <a:p>
            <a:pPr>
              <a:lnSpc>
                <a:spcPct val="150000"/>
              </a:lnSpc>
            </a:pPr>
            <a:r>
              <a:rPr lang="en-US" altLang="zh-CN" sz="1600" dirty="0" err="1">
                <a:latin typeface="等线" panose="02010600030101010101" pitchFamily="2" charset="-122"/>
                <a:ea typeface="等线" panose="02010600030101010101" pitchFamily="2" charset="-122"/>
              </a:rPr>
              <a:t>CommTask.notify_ready</a:t>
            </a:r>
            <a:r>
              <a:rPr lang="en-US" altLang="zh-CN" sz="1600" dirty="0">
                <a:latin typeface="等线" panose="02010600030101010101" pitchFamily="2" charset="-122"/>
                <a:ea typeface="等线" panose="02010600030101010101" pitchFamily="2" charset="-122"/>
              </a:rPr>
              <a:t>()</a:t>
            </a:r>
          </a:p>
          <a:p>
            <a:pPr lvl="1">
              <a:lnSpc>
                <a:spcPct val="150000"/>
              </a:lnSpc>
            </a:pPr>
            <a:r>
              <a:rPr lang="zh-CN" altLang="en-US" sz="1400" dirty="0">
                <a:latin typeface="等线" panose="02010600030101010101" pitchFamily="2" charset="-122"/>
                <a:ea typeface="等线" panose="02010600030101010101" pitchFamily="2" charset="-122"/>
              </a:rPr>
              <a:t>大部分机器学习框架是异步的，发起通信操作时可能张量还没有计算完成</a:t>
            </a:r>
            <a:endParaRPr lang="en-US" altLang="zh-CN" sz="14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引擎在张量准备好进行通信时，调用这个方法通知 </a:t>
            </a:r>
            <a:r>
              <a:rPr lang="en-US" altLang="zh-CN" sz="1400" dirty="0">
                <a:latin typeface="等线" panose="02010600030101010101" pitchFamily="2" charset="-122"/>
                <a:ea typeface="等线" panose="02010600030101010101" pitchFamily="2" charset="-122"/>
              </a:rPr>
              <a:t>Core </a:t>
            </a:r>
            <a:r>
              <a:rPr lang="zh-CN" altLang="en-US" sz="1400" dirty="0">
                <a:latin typeface="等线" panose="02010600030101010101" pitchFamily="2" charset="-122"/>
                <a:ea typeface="等线" panose="02010600030101010101" pitchFamily="2" charset="-122"/>
              </a:rPr>
              <a:t>开始调度</a:t>
            </a:r>
            <a:endParaRPr lang="en-US" altLang="zh-CN" sz="1400" dirty="0">
              <a:latin typeface="等线" panose="02010600030101010101" pitchFamily="2" charset="-122"/>
              <a:ea typeface="等线" panose="02010600030101010101" pitchFamily="2" charset="-122"/>
            </a:endParaRPr>
          </a:p>
          <a:p>
            <a:pPr>
              <a:lnSpc>
                <a:spcPct val="150000"/>
              </a:lnSpc>
            </a:pPr>
            <a:r>
              <a:rPr lang="en-US" altLang="zh-CN" sz="1600" dirty="0" err="1">
                <a:latin typeface="等线" panose="02010600030101010101" pitchFamily="2" charset="-122"/>
                <a:ea typeface="等线" panose="02010600030101010101" pitchFamily="2" charset="-122"/>
              </a:rPr>
              <a:t>CommTask.start</a:t>
            </a:r>
            <a:r>
              <a:rPr lang="en-US" altLang="zh-CN" sz="1600" dirty="0">
                <a:latin typeface="等线" panose="02010600030101010101" pitchFamily="2" charset="-122"/>
                <a:ea typeface="等线" panose="02010600030101010101" pitchFamily="2" charset="-122"/>
              </a:rPr>
              <a:t>()</a:t>
            </a:r>
          </a:p>
          <a:p>
            <a:pPr lvl="1">
              <a:lnSpc>
                <a:spcPct val="150000"/>
              </a:lnSpc>
            </a:pPr>
            <a:r>
              <a:rPr lang="en-US" altLang="zh-CN" sz="1400" dirty="0">
                <a:latin typeface="等线" panose="02010600030101010101" pitchFamily="2" charset="-122"/>
                <a:ea typeface="等线" panose="02010600030101010101" pitchFamily="2" charset="-122"/>
              </a:rPr>
              <a:t>Core </a:t>
            </a:r>
            <a:r>
              <a:rPr lang="zh-CN" altLang="en-US" sz="1400" dirty="0">
                <a:latin typeface="等线" panose="02010600030101010101" pitchFamily="2" charset="-122"/>
                <a:ea typeface="等线" panose="02010600030101010101" pitchFamily="2" charset="-122"/>
              </a:rPr>
              <a:t>调用方法来通知框架引擎和通信栈发送张量</a:t>
            </a:r>
            <a:endParaRPr lang="en-US" altLang="zh-CN" sz="14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每个训练框架和通信方法的组合单独实现</a:t>
            </a:r>
            <a:endParaRPr lang="en-US" altLang="zh-CN" sz="1400" dirty="0">
              <a:latin typeface="等线" panose="02010600030101010101" pitchFamily="2" charset="-122"/>
              <a:ea typeface="等线" panose="02010600030101010101" pitchFamily="2" charset="-122"/>
            </a:endParaRPr>
          </a:p>
          <a:p>
            <a:pPr>
              <a:lnSpc>
                <a:spcPct val="150000"/>
              </a:lnSpc>
            </a:pPr>
            <a:r>
              <a:rPr lang="en-US" altLang="zh-CN" sz="1600" dirty="0" err="1">
                <a:latin typeface="等线" panose="02010600030101010101" pitchFamily="2" charset="-122"/>
                <a:ea typeface="等线" panose="02010600030101010101" pitchFamily="2" charset="-122"/>
              </a:rPr>
              <a:t>CommTask.notify_finish</a:t>
            </a:r>
            <a:r>
              <a:rPr lang="en-US" altLang="zh-CN" sz="1600" dirty="0">
                <a:latin typeface="等线" panose="02010600030101010101" pitchFamily="2" charset="-122"/>
                <a:ea typeface="等线" panose="02010600030101010101" pitchFamily="2" charset="-122"/>
              </a:rPr>
              <a:t>()</a:t>
            </a:r>
          </a:p>
          <a:p>
            <a:pPr lvl="1">
              <a:lnSpc>
                <a:spcPct val="150000"/>
              </a:lnSpc>
            </a:pPr>
            <a:r>
              <a:rPr lang="zh-CN" altLang="en-US" sz="1400" dirty="0">
                <a:latin typeface="等线" panose="02010600030101010101" pitchFamily="2" charset="-122"/>
                <a:ea typeface="等线" panose="02010600030101010101" pitchFamily="2" charset="-122"/>
              </a:rPr>
              <a:t>通信（</a:t>
            </a:r>
            <a:r>
              <a:rPr lang="en-US" altLang="zh-CN" sz="1400" dirty="0">
                <a:latin typeface="等线" panose="02010600030101010101" pitchFamily="2" charset="-122"/>
                <a:ea typeface="等线" panose="02010600030101010101" pitchFamily="2" charset="-122"/>
              </a:rPr>
              <a:t>Allreduce, Push, Pull</a:t>
            </a:r>
            <a:r>
              <a:rPr lang="zh-CN" altLang="en-US" sz="1400" dirty="0">
                <a:latin typeface="等线" panose="02010600030101010101" pitchFamily="2" charset="-122"/>
                <a:ea typeface="等线" panose="02010600030101010101" pitchFamily="2" charset="-122"/>
              </a:rPr>
              <a:t>）完成后，框架引擎通知 </a:t>
            </a:r>
            <a:r>
              <a:rPr lang="en-US" altLang="zh-CN" sz="1400" dirty="0">
                <a:latin typeface="等线" panose="02010600030101010101" pitchFamily="2" charset="-122"/>
                <a:ea typeface="等线" panose="02010600030101010101" pitchFamily="2" charset="-122"/>
              </a:rPr>
              <a:t>Core</a:t>
            </a:r>
            <a:r>
              <a:rPr lang="zh-CN" altLang="en-US" sz="1400" dirty="0">
                <a:latin typeface="等线" panose="02010600030101010101" pitchFamily="2" charset="-122"/>
                <a:ea typeface="等线" panose="02010600030101010101" pitchFamily="2" charset="-122"/>
              </a:rPr>
              <a:t>，以便 </a:t>
            </a:r>
            <a:r>
              <a:rPr lang="en-US" altLang="zh-CN" sz="1400" dirty="0">
                <a:latin typeface="等线" panose="02010600030101010101" pitchFamily="2" charset="-122"/>
                <a:ea typeface="等线" panose="02010600030101010101" pitchFamily="2" charset="-122"/>
              </a:rPr>
              <a:t>Core </a:t>
            </a:r>
            <a:r>
              <a:rPr lang="zh-CN" altLang="en-US" sz="1400" dirty="0">
                <a:latin typeface="等线" panose="02010600030101010101" pitchFamily="2" charset="-122"/>
                <a:ea typeface="等线" panose="02010600030101010101" pitchFamily="2" charset="-122"/>
              </a:rPr>
              <a:t>进行下一步的调度</a:t>
            </a:r>
            <a:endParaRPr lang="en-US" altLang="zh-CN" sz="14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27</a:t>
            </a:fld>
            <a:endParaRPr lang="en-US" altLang="zh-CN" dirty="0">
              <a:solidFill>
                <a:srgbClr val="000000"/>
              </a:solidFill>
            </a:endParaRPr>
          </a:p>
        </p:txBody>
      </p:sp>
    </p:spTree>
    <p:extLst>
      <p:ext uri="{BB962C8B-B14F-4D97-AF65-F5344CB8AC3E}">
        <p14:creationId xmlns:p14="http://schemas.microsoft.com/office/powerpoint/2010/main" val="590203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6326981" cy="648072"/>
          </a:xfrm>
        </p:spPr>
        <p:txBody>
          <a:bodyPr/>
          <a:lstStyle/>
          <a:p>
            <a:pPr algn="l"/>
            <a:r>
              <a:rPr lang="zh-CN" altLang="en-US" dirty="0">
                <a:latin typeface="等线" panose="02010600030101010101" pitchFamily="2" charset="-122"/>
                <a:ea typeface="等线" panose="02010600030101010101" pitchFamily="2" charset="-122"/>
              </a:rPr>
              <a:t>设计 与框架引擎的交互</a:t>
            </a: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1600" dirty="0">
                <a:latin typeface="等线" panose="02010600030101010101" pitchFamily="2" charset="-122"/>
                <a:ea typeface="等线" panose="02010600030101010101" pitchFamily="2" charset="-122"/>
              </a:rPr>
              <a:t>框架引擎有不同的方式进行计算和通信</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声明式的框架：</a:t>
            </a:r>
            <a:r>
              <a:rPr lang="en-US" altLang="zh-CN" sz="1400" dirty="0">
                <a:latin typeface="等线" panose="02010600030101010101" pitchFamily="2" charset="-122"/>
                <a:ea typeface="等线" panose="02010600030101010101" pitchFamily="2" charset="-122"/>
              </a:rPr>
              <a:t>TensorFlow</a:t>
            </a:r>
            <a:r>
              <a:rPr lang="zh-CN" altLang="en-US" sz="1400" dirty="0">
                <a:latin typeface="等线" panose="02010600030101010101" pitchFamily="2" charset="-122"/>
                <a:ea typeface="等线" panose="02010600030101010101" pitchFamily="2" charset="-122"/>
              </a:rPr>
              <a:t>、</a:t>
            </a:r>
            <a:r>
              <a:rPr lang="en-US" altLang="zh-CN" sz="1400" dirty="0" err="1">
                <a:latin typeface="等线" panose="02010600030101010101" pitchFamily="2" charset="-122"/>
                <a:ea typeface="等线" panose="02010600030101010101" pitchFamily="2" charset="-122"/>
              </a:rPr>
              <a:t>MXNet</a:t>
            </a:r>
            <a:r>
              <a:rPr lang="en-US" altLang="zh-CN" sz="1400" dirty="0">
                <a:latin typeface="等线" panose="02010600030101010101" pitchFamily="2" charset="-122"/>
                <a:ea typeface="等线" panose="02010600030101010101" pitchFamily="2" charset="-122"/>
              </a:rPr>
              <a:t> </a:t>
            </a:r>
            <a:r>
              <a:rPr lang="zh-CN" altLang="en-US" sz="1400" dirty="0">
                <a:latin typeface="等线" panose="02010600030101010101" pitchFamily="2" charset="-122"/>
                <a:ea typeface="等线" panose="02010600030101010101" pitchFamily="2" charset="-122"/>
              </a:rPr>
              <a:t>使用依赖图</a:t>
            </a:r>
            <a:endParaRPr lang="en-US" altLang="zh-CN" sz="14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紧凑型的框架：</a:t>
            </a:r>
            <a:r>
              <a:rPr lang="en-US" altLang="zh-CN" sz="1400" dirty="0" err="1">
                <a:latin typeface="等线" panose="02010600030101010101" pitchFamily="2" charset="-122"/>
                <a:ea typeface="等线" panose="02010600030101010101" pitchFamily="2" charset="-122"/>
              </a:rPr>
              <a:t>PyTorch</a:t>
            </a:r>
            <a:r>
              <a:rPr lang="en-US" altLang="zh-CN" sz="1400" dirty="0">
                <a:latin typeface="等线" panose="02010600030101010101" pitchFamily="2" charset="-122"/>
                <a:ea typeface="等线" panose="02010600030101010101" pitchFamily="2" charset="-122"/>
              </a:rPr>
              <a:t> </a:t>
            </a:r>
            <a:r>
              <a:rPr lang="zh-CN" altLang="en-US" sz="1400" dirty="0">
                <a:latin typeface="等线" panose="02010600030101010101" pitchFamily="2" charset="-122"/>
                <a:ea typeface="等线" panose="02010600030101010101" pitchFamily="2" charset="-122"/>
              </a:rPr>
              <a:t>按 </a:t>
            </a:r>
            <a:r>
              <a:rPr lang="en-US" altLang="zh-CN" sz="1400" dirty="0">
                <a:latin typeface="等线" panose="02010600030101010101" pitchFamily="2" charset="-122"/>
                <a:ea typeface="等线" panose="02010600030101010101" pitchFamily="2" charset="-122"/>
              </a:rPr>
              <a:t>FIFO </a:t>
            </a:r>
            <a:r>
              <a:rPr lang="zh-CN" altLang="en-US" sz="1400" dirty="0">
                <a:latin typeface="等线" panose="02010600030101010101" pitchFamily="2" charset="-122"/>
                <a:ea typeface="等线" panose="02010600030101010101" pitchFamily="2" charset="-122"/>
              </a:rPr>
              <a:t>的顺序执行所有操作</a:t>
            </a:r>
            <a:endParaRPr lang="en-US" altLang="zh-CN" sz="1400" dirty="0">
              <a:latin typeface="等线" panose="02010600030101010101" pitchFamily="2" charset="-122"/>
              <a:ea typeface="等线" panose="02010600030101010101" pitchFamily="2" charset="-122"/>
            </a:endParaRPr>
          </a:p>
          <a:p>
            <a:pPr>
              <a:lnSpc>
                <a:spcPct val="150000"/>
              </a:lnSpc>
            </a:pPr>
            <a:r>
              <a:rPr lang="zh-CN" altLang="en-US" sz="1600" dirty="0">
                <a:latin typeface="等线" panose="02010600030101010101" pitchFamily="2" charset="-122"/>
                <a:ea typeface="等线" panose="02010600030101010101" pitchFamily="2" charset="-122"/>
              </a:rPr>
              <a:t>要支持不同框架，</a:t>
            </a:r>
            <a:r>
              <a:rPr lang="en-US" altLang="zh-CN" sz="1600" dirty="0">
                <a:latin typeface="等线" panose="02010600030101010101" pitchFamily="2" charset="-122"/>
                <a:ea typeface="等线" panose="02010600030101010101" pitchFamily="2" charset="-122"/>
              </a:rPr>
              <a:t>Core </a:t>
            </a:r>
            <a:r>
              <a:rPr lang="zh-CN" altLang="en-US" sz="1600" dirty="0">
                <a:latin typeface="等线" panose="02010600030101010101" pitchFamily="2" charset="-122"/>
                <a:ea typeface="等线" panose="02010600030101010101" pitchFamily="2" charset="-122"/>
              </a:rPr>
              <a:t>应满足以下要求</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框架引擎允许后，</a:t>
            </a:r>
            <a:r>
              <a:rPr lang="en-US" altLang="zh-CN" sz="1400" dirty="0">
                <a:latin typeface="等线" panose="02010600030101010101" pitchFamily="2" charset="-122"/>
                <a:ea typeface="等线" panose="02010600030101010101" pitchFamily="2" charset="-122"/>
              </a:rPr>
              <a:t>Core </a:t>
            </a:r>
            <a:r>
              <a:rPr lang="zh-CN" altLang="en-US" sz="1400" dirty="0">
                <a:latin typeface="等线" panose="02010600030101010101" pitchFamily="2" charset="-122"/>
                <a:ea typeface="等线" panose="02010600030101010101" pitchFamily="2" charset="-122"/>
              </a:rPr>
              <a:t>才能开始对 </a:t>
            </a:r>
            <a:r>
              <a:rPr lang="en-US" altLang="zh-CN" sz="1400" dirty="0" err="1">
                <a:latin typeface="等线" panose="02010600030101010101" pitchFamily="2" charset="-122"/>
                <a:ea typeface="等线" panose="02010600030101010101" pitchFamily="2" charset="-122"/>
              </a:rPr>
              <a:t>CommTask</a:t>
            </a:r>
            <a:r>
              <a:rPr lang="en-US" altLang="zh-CN" sz="1400" dirty="0">
                <a:latin typeface="等线" panose="02010600030101010101" pitchFamily="2" charset="-122"/>
                <a:ea typeface="等线" panose="02010600030101010101" pitchFamily="2" charset="-122"/>
              </a:rPr>
              <a:t> </a:t>
            </a:r>
            <a:r>
              <a:rPr lang="zh-CN" altLang="en-US" sz="1400" dirty="0">
                <a:latin typeface="等线" panose="02010600030101010101" pitchFamily="2" charset="-122"/>
                <a:ea typeface="等线" panose="02010600030101010101" pitchFamily="2" charset="-122"/>
              </a:rPr>
              <a:t>进行调度</a:t>
            </a:r>
            <a:endParaRPr lang="en-US" altLang="zh-CN" sz="1400" dirty="0">
              <a:latin typeface="等线" panose="02010600030101010101" pitchFamily="2" charset="-122"/>
              <a:ea typeface="等线" panose="02010600030101010101" pitchFamily="2" charset="-122"/>
            </a:endParaRPr>
          </a:p>
          <a:p>
            <a:pPr lvl="1">
              <a:lnSpc>
                <a:spcPct val="150000"/>
              </a:lnSpc>
            </a:pPr>
            <a:r>
              <a:rPr lang="en-US" altLang="zh-CN" sz="1400" dirty="0">
                <a:latin typeface="等线" panose="02010600030101010101" pitchFamily="2" charset="-122"/>
                <a:ea typeface="等线" panose="02010600030101010101" pitchFamily="2" charset="-122"/>
              </a:rPr>
              <a:t>Core </a:t>
            </a:r>
            <a:r>
              <a:rPr lang="zh-CN" altLang="en-US" sz="1400" dirty="0">
                <a:latin typeface="等线" panose="02010600030101010101" pitchFamily="2" charset="-122"/>
                <a:ea typeface="等线" panose="02010600030101010101" pitchFamily="2" charset="-122"/>
              </a:rPr>
              <a:t>要在保持不同的 </a:t>
            </a:r>
            <a:r>
              <a:rPr lang="en-US" altLang="zh-CN" sz="1400" dirty="0" err="1">
                <a:latin typeface="等线" panose="02010600030101010101" pitchFamily="2" charset="-122"/>
                <a:ea typeface="等线" panose="02010600030101010101" pitchFamily="2" charset="-122"/>
              </a:rPr>
              <a:t>CommTask</a:t>
            </a:r>
            <a:r>
              <a:rPr lang="en-US" altLang="zh-CN" sz="1400" dirty="0">
                <a:latin typeface="等线" panose="02010600030101010101" pitchFamily="2" charset="-122"/>
                <a:ea typeface="等线" panose="02010600030101010101" pitchFamily="2" charset="-122"/>
              </a:rPr>
              <a:t> </a:t>
            </a:r>
            <a:r>
              <a:rPr lang="zh-CN" altLang="en-US" sz="1400" dirty="0">
                <a:latin typeface="等线" panose="02010600030101010101" pitchFamily="2" charset="-122"/>
                <a:ea typeface="等线" panose="02010600030101010101" pitchFamily="2" charset="-122"/>
              </a:rPr>
              <a:t>依赖关系的前提下，能延后 </a:t>
            </a:r>
            <a:r>
              <a:rPr lang="en-US" altLang="zh-CN" sz="1400" dirty="0" err="1">
                <a:latin typeface="等线" panose="02010600030101010101" pitchFamily="2" charset="-122"/>
                <a:ea typeface="等线" panose="02010600030101010101" pitchFamily="2" charset="-122"/>
              </a:rPr>
              <a:t>CommTask</a:t>
            </a:r>
            <a:r>
              <a:rPr lang="en-US" altLang="zh-CN" sz="1400" dirty="0">
                <a:latin typeface="等线" panose="02010600030101010101" pitchFamily="2" charset="-122"/>
                <a:ea typeface="等线" panose="02010600030101010101" pitchFamily="2" charset="-122"/>
              </a:rPr>
              <a:t> </a:t>
            </a:r>
            <a:r>
              <a:rPr lang="zh-CN" altLang="en-US" sz="1400" dirty="0">
                <a:latin typeface="等线" panose="02010600030101010101" pitchFamily="2" charset="-122"/>
                <a:ea typeface="等线" panose="02010600030101010101" pitchFamily="2" charset="-122"/>
              </a:rPr>
              <a:t>的执行</a:t>
            </a:r>
            <a:endParaRPr lang="en-US" altLang="zh-CN" sz="14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28</a:t>
            </a:fld>
            <a:endParaRPr lang="en-US" altLang="zh-CN" dirty="0">
              <a:solidFill>
                <a:srgbClr val="000000"/>
              </a:solidFill>
            </a:endParaRPr>
          </a:p>
        </p:txBody>
      </p:sp>
    </p:spTree>
    <p:extLst>
      <p:ext uri="{BB962C8B-B14F-4D97-AF65-F5344CB8AC3E}">
        <p14:creationId xmlns:p14="http://schemas.microsoft.com/office/powerpoint/2010/main" val="2964523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6326981" cy="648072"/>
          </a:xfrm>
        </p:spPr>
        <p:txBody>
          <a:bodyPr/>
          <a:lstStyle/>
          <a:p>
            <a:pPr algn="l"/>
            <a:r>
              <a:rPr lang="zh-CN" altLang="en-US" dirty="0">
                <a:latin typeface="等线" panose="02010600030101010101" pitchFamily="2" charset="-122"/>
                <a:ea typeface="等线" panose="02010600030101010101" pitchFamily="2" charset="-122"/>
              </a:rPr>
              <a:t>设计 与框架引擎的交互：无 </a:t>
            </a:r>
            <a:r>
              <a:rPr lang="en-US" altLang="zh-CN" dirty="0">
                <a:latin typeface="等线" panose="02010600030101010101" pitchFamily="2" charset="-122"/>
                <a:ea typeface="等线" panose="02010600030101010101" pitchFamily="2" charset="-122"/>
              </a:rPr>
              <a:t>Global</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Barrier</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1600" dirty="0">
                <a:latin typeface="等线" panose="02010600030101010101" pitchFamily="2" charset="-122"/>
                <a:ea typeface="等线" panose="02010600030101010101" pitchFamily="2" charset="-122"/>
              </a:rPr>
              <a:t>解决方案：</a:t>
            </a:r>
            <a:r>
              <a:rPr lang="en-US" altLang="zh-CN" sz="1600" dirty="0">
                <a:latin typeface="等线" panose="02010600030101010101" pitchFamily="2" charset="-122"/>
                <a:ea typeface="等线" panose="02010600030101010101" pitchFamily="2" charset="-122"/>
              </a:rPr>
              <a:t>Dependency Proxy</a:t>
            </a:r>
            <a:r>
              <a:rPr lang="zh-CN" altLang="en-US" sz="1600" dirty="0">
                <a:latin typeface="等线" panose="02010600030101010101" pitchFamily="2" charset="-122"/>
                <a:ea typeface="等线" panose="02010600030101010101" pitchFamily="2" charset="-122"/>
              </a:rPr>
              <a:t>（依赖代理，简称为代理 </a:t>
            </a:r>
            <a:r>
              <a:rPr lang="en-US" altLang="zh-CN" sz="1600" dirty="0">
                <a:latin typeface="等线" panose="02010600030101010101" pitchFamily="2" charset="-122"/>
                <a:ea typeface="等线" panose="02010600030101010101" pitchFamily="2" charset="-122"/>
              </a:rPr>
              <a:t>Proxy</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用来标识 </a:t>
            </a:r>
            <a:r>
              <a:rPr lang="en-US" altLang="zh-CN" sz="1400" dirty="0" err="1">
                <a:latin typeface="等线" panose="02010600030101010101" pitchFamily="2" charset="-122"/>
                <a:ea typeface="等线" panose="02010600030101010101" pitchFamily="2" charset="-122"/>
              </a:rPr>
              <a:t>CommTask</a:t>
            </a:r>
            <a:r>
              <a:rPr lang="en-US" altLang="zh-CN" sz="1400" dirty="0">
                <a:latin typeface="等线" panose="02010600030101010101" pitchFamily="2" charset="-122"/>
                <a:ea typeface="等线" panose="02010600030101010101" pitchFamily="2" charset="-122"/>
              </a:rPr>
              <a:t> </a:t>
            </a:r>
            <a:r>
              <a:rPr lang="zh-CN" altLang="en-US" sz="1400" dirty="0">
                <a:latin typeface="等线" panose="02010600030101010101" pitchFamily="2" charset="-122"/>
                <a:ea typeface="等线" panose="02010600030101010101" pitchFamily="2" charset="-122"/>
              </a:rPr>
              <a:t>间依赖关系，代表计算完成后，通信完成前</a:t>
            </a:r>
            <a:endParaRPr lang="en-US" altLang="zh-CN" sz="14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声明式框架原生支持，紧凑式框架可以在每个操作执行完紧跟一个 </a:t>
            </a:r>
            <a:r>
              <a:rPr lang="en-US" altLang="zh-CN" sz="1400" dirty="0">
                <a:latin typeface="等线" panose="02010600030101010101" pitchFamily="2" charset="-122"/>
                <a:ea typeface="等线" panose="02010600030101010101" pitchFamily="2" charset="-122"/>
              </a:rPr>
              <a:t>Proxy</a:t>
            </a:r>
          </a:p>
          <a:p>
            <a:pPr lvl="1">
              <a:lnSpc>
                <a:spcPct val="150000"/>
              </a:lnSpc>
            </a:pPr>
            <a:r>
              <a:rPr lang="zh-CN" altLang="en-US" sz="1400" dirty="0">
                <a:latin typeface="等线" panose="02010600030101010101" pitchFamily="2" charset="-122"/>
                <a:ea typeface="等线" panose="02010600030101010101" pitchFamily="2" charset="-122"/>
              </a:rPr>
              <a:t>被引擎启动后，触发 </a:t>
            </a:r>
            <a:r>
              <a:rPr lang="en-US" altLang="zh-CN" sz="1400" dirty="0" err="1">
                <a:latin typeface="等线" panose="02010600030101010101" pitchFamily="2" charset="-122"/>
                <a:ea typeface="等线" panose="02010600030101010101" pitchFamily="2" charset="-122"/>
              </a:rPr>
              <a:t>CommTask.notify_ready</a:t>
            </a:r>
            <a:r>
              <a:rPr lang="en-US" altLang="zh-CN" sz="1400" dirty="0">
                <a:latin typeface="等线" panose="02010600030101010101" pitchFamily="2" charset="-122"/>
                <a:ea typeface="等线" panose="02010600030101010101" pitchFamily="2" charset="-122"/>
              </a:rPr>
              <a:t>()</a:t>
            </a:r>
            <a:r>
              <a:rPr lang="zh-CN" altLang="en-US" sz="1400" dirty="0">
                <a:latin typeface="等线" panose="02010600030101010101" pitchFamily="2" charset="-122"/>
                <a:ea typeface="等线" panose="02010600030101010101" pitchFamily="2" charset="-122"/>
              </a:rPr>
              <a:t> 方法，表示依赖的操作已经通信完成，可以开始调度</a:t>
            </a:r>
            <a:endParaRPr lang="en-US" altLang="zh-CN" sz="1400" dirty="0">
              <a:latin typeface="等线" panose="02010600030101010101" pitchFamily="2" charset="-122"/>
              <a:ea typeface="等线" panose="02010600030101010101" pitchFamily="2" charset="-122"/>
            </a:endParaRPr>
          </a:p>
          <a:p>
            <a:pPr lvl="1">
              <a:lnSpc>
                <a:spcPct val="150000"/>
              </a:lnSpc>
            </a:pPr>
            <a:r>
              <a:rPr lang="en-US" altLang="zh-CN" sz="1400" dirty="0">
                <a:latin typeface="等线" panose="02010600030101010101" pitchFamily="2" charset="-122"/>
                <a:ea typeface="等线" panose="02010600030101010101" pitchFamily="2" charset="-122"/>
              </a:rPr>
              <a:t>Core </a:t>
            </a:r>
            <a:r>
              <a:rPr lang="zh-CN" altLang="en-US" sz="1400" dirty="0">
                <a:latin typeface="等线" panose="02010600030101010101" pitchFamily="2" charset="-122"/>
                <a:ea typeface="等线" panose="02010600030101010101" pitchFamily="2" charset="-122"/>
              </a:rPr>
              <a:t>通过 </a:t>
            </a:r>
            <a:r>
              <a:rPr lang="en-US" altLang="zh-CN" sz="1400" dirty="0" err="1">
                <a:latin typeface="等线" panose="02010600030101010101" pitchFamily="2" charset="-122"/>
                <a:ea typeface="等线" panose="02010600030101010101" pitchFamily="2" charset="-122"/>
              </a:rPr>
              <a:t>CommTask.start</a:t>
            </a:r>
            <a:r>
              <a:rPr lang="en-US" altLang="zh-CN" sz="1400" dirty="0">
                <a:latin typeface="等线" panose="02010600030101010101" pitchFamily="2" charset="-122"/>
                <a:ea typeface="等线" panose="02010600030101010101" pitchFamily="2" charset="-122"/>
              </a:rPr>
              <a:t>() </a:t>
            </a:r>
            <a:r>
              <a:rPr lang="zh-CN" altLang="en-US" sz="1400" dirty="0">
                <a:latin typeface="等线" panose="02010600030101010101" pitchFamily="2" charset="-122"/>
                <a:ea typeface="等线" panose="02010600030101010101" pitchFamily="2" charset="-122"/>
              </a:rPr>
              <a:t>通知 </a:t>
            </a:r>
            <a:r>
              <a:rPr lang="en-US" altLang="zh-CN" sz="1400" dirty="0">
                <a:latin typeface="等线" panose="02010600030101010101" pitchFamily="2" charset="-122"/>
                <a:ea typeface="等线" panose="02010600030101010101" pitchFamily="2" charset="-122"/>
              </a:rPr>
              <a:t>proxy </a:t>
            </a:r>
            <a:r>
              <a:rPr lang="zh-CN" altLang="en-US" sz="1400" dirty="0">
                <a:latin typeface="等线" panose="02010600030101010101" pitchFamily="2" charset="-122"/>
                <a:ea typeface="等线" panose="02010600030101010101" pitchFamily="2" charset="-122"/>
              </a:rPr>
              <a:t>完成，表示已经被 </a:t>
            </a:r>
            <a:r>
              <a:rPr lang="en-US" altLang="zh-CN" sz="1400" dirty="0">
                <a:latin typeface="等线" panose="02010600030101010101" pitchFamily="2" charset="-122"/>
                <a:ea typeface="等线" panose="02010600030101010101" pitchFamily="2" charset="-122"/>
              </a:rPr>
              <a:t>Core </a:t>
            </a:r>
            <a:r>
              <a:rPr lang="zh-CN" altLang="en-US" sz="1400" dirty="0">
                <a:latin typeface="等线" panose="02010600030101010101" pitchFamily="2" charset="-122"/>
                <a:ea typeface="等线" panose="02010600030101010101" pitchFamily="2" charset="-122"/>
              </a:rPr>
              <a:t>调度</a:t>
            </a:r>
            <a:endParaRPr lang="en-US" altLang="zh-CN" sz="14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通过锁机制释放 </a:t>
            </a:r>
            <a:r>
              <a:rPr lang="en-US" altLang="zh-CN" sz="1400" dirty="0">
                <a:latin typeface="等线" panose="02010600030101010101" pitchFamily="2" charset="-122"/>
                <a:ea typeface="等线" panose="02010600030101010101" pitchFamily="2" charset="-122"/>
              </a:rPr>
              <a:t>CPU </a:t>
            </a:r>
            <a:r>
              <a:rPr lang="zh-CN" altLang="en-US" sz="1400" dirty="0">
                <a:latin typeface="等线" panose="02010600030101010101" pitchFamily="2" charset="-122"/>
                <a:ea typeface="等线" panose="02010600030101010101" pitchFamily="2" charset="-122"/>
              </a:rPr>
              <a:t>资源，保证低开销</a:t>
            </a:r>
            <a:endParaRPr lang="en-US" altLang="zh-CN" sz="14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29</a:t>
            </a:fld>
            <a:endParaRPr lang="en-US" altLang="zh-CN" dirty="0">
              <a:solidFill>
                <a:srgbClr val="000000"/>
              </a:solidFill>
            </a:endParaRPr>
          </a:p>
        </p:txBody>
      </p:sp>
      <p:pic>
        <p:nvPicPr>
          <p:cNvPr id="6" name="图片 5">
            <a:extLst>
              <a:ext uri="{FF2B5EF4-FFF2-40B4-BE49-F238E27FC236}">
                <a16:creationId xmlns:a16="http://schemas.microsoft.com/office/drawing/2014/main" id="{9CEE5B95-5922-4311-834F-405ACF0D6DA3}"/>
              </a:ext>
            </a:extLst>
          </p:cNvPr>
          <p:cNvPicPr>
            <a:picLocks noChangeAspect="1"/>
          </p:cNvPicPr>
          <p:nvPr/>
        </p:nvPicPr>
        <p:blipFill>
          <a:blip r:embed="rId3"/>
          <a:stretch>
            <a:fillRect/>
          </a:stretch>
        </p:blipFill>
        <p:spPr>
          <a:xfrm>
            <a:off x="1604716" y="4236626"/>
            <a:ext cx="5677392" cy="2156647"/>
          </a:xfrm>
          <a:prstGeom prst="rect">
            <a:avLst/>
          </a:prstGeom>
        </p:spPr>
      </p:pic>
    </p:spTree>
    <p:extLst>
      <p:ext uri="{BB962C8B-B14F-4D97-AF65-F5344CB8AC3E}">
        <p14:creationId xmlns:p14="http://schemas.microsoft.com/office/powerpoint/2010/main" val="2461252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3212" y="1588670"/>
            <a:ext cx="7785768" cy="4525963"/>
          </a:xfrm>
        </p:spPr>
        <p:txBody>
          <a:bodyPr/>
          <a:lstStyle/>
          <a:p>
            <a:pPr>
              <a:lnSpc>
                <a:spcPct val="150000"/>
              </a:lnSpc>
            </a:pPr>
            <a:r>
              <a:rPr lang="zh-CN" altLang="en-US" sz="2400" dirty="0">
                <a:latin typeface="等线" panose="02010600030101010101" pitchFamily="2" charset="-122"/>
                <a:ea typeface="等线" panose="02010600030101010101" pitchFamily="2" charset="-122"/>
              </a:rPr>
              <a:t>研究背景</a:t>
            </a:r>
          </a:p>
          <a:p>
            <a:pPr>
              <a:lnSpc>
                <a:spcPct val="150000"/>
              </a:lnSpc>
            </a:pPr>
            <a:r>
              <a:rPr lang="en-US" altLang="zh-CN" sz="2400" dirty="0">
                <a:latin typeface="等线" panose="02010600030101010101" pitchFamily="2" charset="-122"/>
                <a:ea typeface="等线" panose="02010600030101010101" pitchFamily="2" charset="-122"/>
              </a:rPr>
              <a:t>P3 </a:t>
            </a:r>
            <a:r>
              <a:rPr lang="zh-CN" altLang="en-US" sz="2400" dirty="0">
                <a:latin typeface="等线" panose="02010600030101010101" pitchFamily="2" charset="-122"/>
                <a:ea typeface="等线" panose="02010600030101010101" pitchFamily="2" charset="-122"/>
              </a:rPr>
              <a:t>的动机、思路、设计、实现和效果</a:t>
            </a:r>
          </a:p>
          <a:p>
            <a:pPr>
              <a:lnSpc>
                <a:spcPct val="150000"/>
              </a:lnSpc>
            </a:pPr>
            <a:r>
              <a:rPr lang="en-US" altLang="zh-CN" sz="2400" dirty="0" err="1">
                <a:latin typeface="等线" panose="02010600030101010101" pitchFamily="2" charset="-122"/>
                <a:ea typeface="等线" panose="02010600030101010101" pitchFamily="2" charset="-122"/>
              </a:rPr>
              <a:t>ByteScheduler</a:t>
            </a: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的动机、思路、设计、实现和效果</a:t>
            </a:r>
            <a:endParaRPr lang="en-US" altLang="zh-CN" sz="2400" dirty="0">
              <a:latin typeface="等线" panose="02010600030101010101" pitchFamily="2" charset="-122"/>
              <a:ea typeface="等线" panose="02010600030101010101" pitchFamily="2" charset="-122"/>
            </a:endParaRPr>
          </a:p>
          <a:p>
            <a:pPr>
              <a:lnSpc>
                <a:spcPct val="150000"/>
              </a:lnSpc>
            </a:pPr>
            <a:r>
              <a:rPr lang="zh-CN" altLang="en-US" sz="2400" dirty="0">
                <a:latin typeface="等线" panose="02010600030101010101" pitchFamily="2" charset="-122"/>
                <a:ea typeface="等线" panose="02010600030101010101" pitchFamily="2" charset="-122"/>
              </a:rPr>
              <a:t>总结：</a:t>
            </a:r>
            <a:r>
              <a:rPr lang="en-US" altLang="zh-CN" sz="2400" dirty="0">
                <a:latin typeface="等线" panose="02010600030101010101" pitchFamily="2" charset="-122"/>
                <a:ea typeface="等线" panose="02010600030101010101" pitchFamily="2" charset="-122"/>
              </a:rPr>
              <a:t>5</a:t>
            </a:r>
            <a:r>
              <a:rPr lang="zh-CN" altLang="en-US" sz="2400" dirty="0">
                <a:latin typeface="等线" panose="02010600030101010101" pitchFamily="2" charset="-122"/>
                <a:ea typeface="等线" panose="02010600030101010101" pitchFamily="2" charset="-122"/>
              </a:rPr>
              <a:t>个问题</a:t>
            </a:r>
            <a:endParaRPr lang="en-US" altLang="zh-CN" sz="2400" dirty="0">
              <a:latin typeface="等线" panose="02010600030101010101" pitchFamily="2" charset="-122"/>
              <a:ea typeface="等线" panose="02010600030101010101" pitchFamily="2" charset="-122"/>
            </a:endParaRPr>
          </a:p>
        </p:txBody>
      </p:sp>
      <p:sp>
        <p:nvSpPr>
          <p:cNvPr id="5" name="标题 1"/>
          <p:cNvSpPr txBox="1">
            <a:spLocks/>
          </p:cNvSpPr>
          <p:nvPr/>
        </p:nvSpPr>
        <p:spPr bwMode="auto">
          <a:xfrm>
            <a:off x="495300" y="561380"/>
            <a:ext cx="105410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mj-cs"/>
              </a:rPr>
              <a:t>提纲</a:t>
            </a:r>
          </a:p>
        </p:txBody>
      </p:sp>
      <p:sp>
        <p:nvSpPr>
          <p:cNvPr id="2" name="灯片编号占位符 1">
            <a:extLst>
              <a:ext uri="{FF2B5EF4-FFF2-40B4-BE49-F238E27FC236}">
                <a16:creationId xmlns:a16="http://schemas.microsoft.com/office/drawing/2014/main" id="{7FFA5310-1AB9-4380-A358-41D65E82A965}"/>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3</a:t>
            </a:fld>
            <a:endParaRPr lang="en-US" altLang="zh-CN">
              <a:solidFill>
                <a:srgbClr val="000000"/>
              </a:solidFill>
            </a:endParaRPr>
          </a:p>
        </p:txBody>
      </p:sp>
    </p:spTree>
    <p:extLst>
      <p:ext uri="{BB962C8B-B14F-4D97-AF65-F5344CB8AC3E}">
        <p14:creationId xmlns:p14="http://schemas.microsoft.com/office/powerpoint/2010/main" val="2277602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8562976" cy="648072"/>
          </a:xfrm>
        </p:spPr>
        <p:txBody>
          <a:bodyPr/>
          <a:lstStyle/>
          <a:p>
            <a:pPr algn="l"/>
            <a:r>
              <a:rPr lang="zh-CN" altLang="en-US" dirty="0">
                <a:latin typeface="等线" panose="02010600030101010101" pitchFamily="2" charset="-122"/>
                <a:ea typeface="等线" panose="02010600030101010101" pitchFamily="2" charset="-122"/>
              </a:rPr>
              <a:t>设计 与框架引擎的交互：有 </a:t>
            </a:r>
            <a:r>
              <a:rPr lang="en-US" altLang="zh-CN" dirty="0">
                <a:latin typeface="等线" panose="02010600030101010101" pitchFamily="2" charset="-122"/>
                <a:ea typeface="等线" panose="02010600030101010101" pitchFamily="2" charset="-122"/>
              </a:rPr>
              <a:t>Global Barrier</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1600" dirty="0">
                <a:latin typeface="等线" panose="02010600030101010101" pitchFamily="2" charset="-122"/>
                <a:ea typeface="等线" panose="02010600030101010101" pitchFamily="2" charset="-122"/>
              </a:rPr>
              <a:t>Global Barrier</a:t>
            </a:r>
            <a:r>
              <a:rPr lang="zh-CN" altLang="en-US" sz="1600" dirty="0">
                <a:latin typeface="等线" panose="02010600030101010101" pitchFamily="2" charset="-122"/>
                <a:ea typeface="等线" panose="02010600030101010101" pitchFamily="2" charset="-122"/>
              </a:rPr>
              <a:t>：所有通信操作都完成后再继续执行</a:t>
            </a:r>
            <a:endParaRPr lang="en-US" altLang="zh-CN" sz="1600" dirty="0">
              <a:latin typeface="等线" panose="02010600030101010101" pitchFamily="2" charset="-122"/>
              <a:ea typeface="等线" panose="02010600030101010101" pitchFamily="2" charset="-122"/>
            </a:endParaRPr>
          </a:p>
          <a:p>
            <a:pPr>
              <a:lnSpc>
                <a:spcPct val="150000"/>
              </a:lnSpc>
            </a:pPr>
            <a:r>
              <a:rPr lang="zh-CN" altLang="en-US" sz="1600" dirty="0">
                <a:latin typeface="等线" panose="02010600030101010101" pitchFamily="2" charset="-122"/>
                <a:ea typeface="等线" panose="02010600030101010101" pitchFamily="2" charset="-122"/>
              </a:rPr>
              <a:t>解决方案：</a:t>
            </a:r>
            <a:r>
              <a:rPr lang="en-US" altLang="zh-CN" sz="1600" dirty="0">
                <a:latin typeface="等线" panose="02010600030101010101" pitchFamily="2" charset="-122"/>
                <a:ea typeface="等线" panose="02010600030101010101" pitchFamily="2" charset="-122"/>
              </a:rPr>
              <a:t>Layer-wise out-of-engine dependencies</a:t>
            </a:r>
          </a:p>
          <a:p>
            <a:pPr lvl="1">
              <a:lnSpc>
                <a:spcPct val="150000"/>
              </a:lnSpc>
            </a:pPr>
            <a:r>
              <a:rPr lang="zh-CN" altLang="en-US" sz="1400" dirty="0">
                <a:latin typeface="等线" panose="02010600030101010101" pitchFamily="2" charset="-122"/>
                <a:ea typeface="等线" panose="02010600030101010101" pitchFamily="2" charset="-122"/>
              </a:rPr>
              <a:t>用异步通信替代实际通信</a:t>
            </a:r>
            <a:endParaRPr lang="en-US" altLang="zh-CN" sz="14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异步通信在后台启动新线程进行实际通信，同时马上返回 </a:t>
            </a:r>
            <a:r>
              <a:rPr lang="en-US" altLang="zh-CN" sz="1400" dirty="0">
                <a:latin typeface="等线" panose="02010600030101010101" pitchFamily="2" charset="-122"/>
                <a:ea typeface="等线" panose="02010600030101010101" pitchFamily="2" charset="-122"/>
              </a:rPr>
              <a:t>global barrier</a:t>
            </a:r>
          </a:p>
          <a:p>
            <a:pPr lvl="1">
              <a:lnSpc>
                <a:spcPct val="150000"/>
              </a:lnSpc>
            </a:pPr>
            <a:r>
              <a:rPr lang="zh-CN" altLang="en-US" sz="1400" dirty="0">
                <a:latin typeface="等线" panose="02010600030101010101" pitchFamily="2" charset="-122"/>
                <a:ea typeface="等线" panose="02010600030101010101" pitchFamily="2" charset="-122"/>
              </a:rPr>
              <a:t>直接放任通信异步执行可能会导致下一轮正向传播出错，因此每轮正向传播前设置另一个 </a:t>
            </a:r>
            <a:r>
              <a:rPr lang="en-US" altLang="zh-CN" sz="1400" dirty="0">
                <a:latin typeface="等线" panose="02010600030101010101" pitchFamily="2" charset="-122"/>
                <a:ea typeface="等线" panose="02010600030101010101" pitchFamily="2" charset="-122"/>
              </a:rPr>
              <a:t>Proxy </a:t>
            </a:r>
            <a:r>
              <a:rPr lang="zh-CN" altLang="en-US" sz="1400" dirty="0">
                <a:latin typeface="等线" panose="02010600030101010101" pitchFamily="2" charset="-122"/>
                <a:ea typeface="等线" panose="02010600030101010101" pitchFamily="2" charset="-122"/>
              </a:rPr>
              <a:t>阻塞执行，直到 </a:t>
            </a:r>
            <a:r>
              <a:rPr lang="en-US" altLang="zh-CN" sz="1400" dirty="0">
                <a:latin typeface="等线" panose="02010600030101010101" pitchFamily="2" charset="-122"/>
                <a:ea typeface="等线" panose="02010600030101010101" pitchFamily="2" charset="-122"/>
              </a:rPr>
              <a:t>Core </a:t>
            </a:r>
            <a:r>
              <a:rPr lang="zh-CN" altLang="en-US" sz="1400" dirty="0">
                <a:latin typeface="等线" panose="02010600030101010101" pitchFamily="2" charset="-122"/>
                <a:ea typeface="等线" panose="02010600030101010101" pitchFamily="2" charset="-122"/>
              </a:rPr>
              <a:t>收到 </a:t>
            </a:r>
            <a:r>
              <a:rPr lang="en-US" altLang="zh-CN" sz="1400" dirty="0" err="1">
                <a:latin typeface="等线" panose="02010600030101010101" pitchFamily="2" charset="-122"/>
                <a:ea typeface="等线" panose="02010600030101010101" pitchFamily="2" charset="-122"/>
              </a:rPr>
              <a:t>CommTask.notify_finish</a:t>
            </a:r>
            <a:r>
              <a:rPr lang="en-US" altLang="zh-CN" sz="1400" dirty="0">
                <a:latin typeface="等线" panose="02010600030101010101" pitchFamily="2" charset="-122"/>
                <a:ea typeface="等线" panose="02010600030101010101" pitchFamily="2" charset="-122"/>
              </a:rPr>
              <a:t>()</a:t>
            </a:r>
          </a:p>
        </p:txBody>
      </p:sp>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30</a:t>
            </a:fld>
            <a:endParaRPr lang="en-US" altLang="zh-CN" dirty="0">
              <a:solidFill>
                <a:srgbClr val="000000"/>
              </a:solidFill>
            </a:endParaRPr>
          </a:p>
        </p:txBody>
      </p:sp>
      <p:pic>
        <p:nvPicPr>
          <p:cNvPr id="8" name="图片 7">
            <a:extLst>
              <a:ext uri="{FF2B5EF4-FFF2-40B4-BE49-F238E27FC236}">
                <a16:creationId xmlns:a16="http://schemas.microsoft.com/office/drawing/2014/main" id="{9CD9BBC7-6566-4F8D-BE0B-AF39DCD124C1}"/>
              </a:ext>
            </a:extLst>
          </p:cNvPr>
          <p:cNvPicPr>
            <a:picLocks noChangeAspect="1"/>
          </p:cNvPicPr>
          <p:nvPr/>
        </p:nvPicPr>
        <p:blipFill>
          <a:blip r:embed="rId3"/>
          <a:stretch>
            <a:fillRect/>
          </a:stretch>
        </p:blipFill>
        <p:spPr>
          <a:xfrm>
            <a:off x="2986087" y="3808299"/>
            <a:ext cx="3581399" cy="1614849"/>
          </a:xfrm>
          <a:prstGeom prst="rect">
            <a:avLst/>
          </a:prstGeom>
        </p:spPr>
      </p:pic>
      <p:pic>
        <p:nvPicPr>
          <p:cNvPr id="10" name="图片 9">
            <a:extLst>
              <a:ext uri="{FF2B5EF4-FFF2-40B4-BE49-F238E27FC236}">
                <a16:creationId xmlns:a16="http://schemas.microsoft.com/office/drawing/2014/main" id="{773473DF-6AC6-45B5-AEAB-7256E714804A}"/>
              </a:ext>
            </a:extLst>
          </p:cNvPr>
          <p:cNvPicPr>
            <a:picLocks noChangeAspect="1"/>
          </p:cNvPicPr>
          <p:nvPr/>
        </p:nvPicPr>
        <p:blipFill>
          <a:blip r:embed="rId4"/>
          <a:stretch>
            <a:fillRect/>
          </a:stretch>
        </p:blipFill>
        <p:spPr>
          <a:xfrm>
            <a:off x="2512405" y="5423148"/>
            <a:ext cx="4119190" cy="1207840"/>
          </a:xfrm>
          <a:prstGeom prst="rect">
            <a:avLst/>
          </a:prstGeom>
        </p:spPr>
      </p:pic>
    </p:spTree>
    <p:extLst>
      <p:ext uri="{BB962C8B-B14F-4D97-AF65-F5344CB8AC3E}">
        <p14:creationId xmlns:p14="http://schemas.microsoft.com/office/powerpoint/2010/main" val="4224212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8562976" cy="648072"/>
          </a:xfrm>
        </p:spPr>
        <p:txBody>
          <a:bodyPr/>
          <a:lstStyle/>
          <a:p>
            <a:pPr algn="l"/>
            <a:r>
              <a:rPr lang="zh-CN" altLang="en-US" dirty="0">
                <a:latin typeface="等线" panose="02010600030101010101" pitchFamily="2" charset="-122"/>
                <a:ea typeface="等线" panose="02010600030101010101" pitchFamily="2" charset="-122"/>
              </a:rPr>
              <a:t>设计 </a:t>
            </a:r>
            <a:r>
              <a:rPr lang="en-US" altLang="zh-CN" dirty="0">
                <a:latin typeface="等线" panose="02010600030101010101" pitchFamily="2" charset="-122"/>
                <a:ea typeface="等线" panose="02010600030101010101" pitchFamily="2" charset="-122"/>
              </a:rPr>
              <a:t>Core</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457200" y="1600200"/>
            <a:ext cx="4557713"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1600" dirty="0">
                <a:latin typeface="等线" panose="02010600030101010101" pitchFamily="2" charset="-122"/>
                <a:ea typeface="等线" panose="02010600030101010101" pitchFamily="2" charset="-122"/>
              </a:rPr>
              <a:t>基于信用（</a:t>
            </a:r>
            <a:r>
              <a:rPr lang="en-US" altLang="zh-CN" sz="1600" dirty="0">
                <a:latin typeface="等线" panose="02010600030101010101" pitchFamily="2" charset="-122"/>
                <a:ea typeface="等线" panose="02010600030101010101" pitchFamily="2" charset="-122"/>
              </a:rPr>
              <a:t>credit</a:t>
            </a:r>
            <a:r>
              <a:rPr lang="zh-CN" altLang="en-US" sz="1600" dirty="0">
                <a:latin typeface="等线" panose="02010600030101010101" pitchFamily="2" charset="-122"/>
                <a:ea typeface="等线" panose="02010600030101010101" pitchFamily="2" charset="-122"/>
              </a:rPr>
              <a:t>）的抢占式优先调度</a:t>
            </a:r>
            <a:endParaRPr lang="en-US" altLang="zh-CN" sz="1600" dirty="0">
              <a:latin typeface="等线" panose="02010600030101010101" pitchFamily="2" charset="-122"/>
              <a:ea typeface="等线" panose="02010600030101010101" pitchFamily="2" charset="-122"/>
            </a:endParaRPr>
          </a:p>
          <a:p>
            <a:pPr>
              <a:lnSpc>
                <a:spcPct val="150000"/>
              </a:lnSpc>
            </a:pPr>
            <a:r>
              <a:rPr lang="zh-CN" altLang="en-US" sz="1600" dirty="0">
                <a:latin typeface="等线" panose="02010600030101010101" pitchFamily="2" charset="-122"/>
                <a:ea typeface="等线" panose="02010600030101010101" pitchFamily="2" charset="-122"/>
              </a:rPr>
              <a:t>类似于滑动窗口，可以一次发送多个张量，</a:t>
            </a:r>
            <a:r>
              <a:rPr lang="en-US" altLang="zh-CN" sz="1600" dirty="0">
                <a:latin typeface="等线" panose="02010600030101010101" pitchFamily="2" charset="-122"/>
                <a:ea typeface="等线" panose="02010600030101010101" pitchFamily="2" charset="-122"/>
              </a:rPr>
              <a:t>credit </a:t>
            </a:r>
            <a:r>
              <a:rPr lang="zh-CN" altLang="en-US" sz="1600" dirty="0">
                <a:latin typeface="等线" panose="02010600030101010101" pitchFamily="2" charset="-122"/>
                <a:ea typeface="等线" panose="02010600030101010101" pitchFamily="2" charset="-122"/>
              </a:rPr>
              <a:t>是窗口的大小</a:t>
            </a:r>
            <a:endParaRPr lang="en-US" altLang="zh-CN" sz="1600" dirty="0">
              <a:latin typeface="等线" panose="02010600030101010101" pitchFamily="2" charset="-122"/>
              <a:ea typeface="等线" panose="02010600030101010101" pitchFamily="2" charset="-122"/>
            </a:endParaRPr>
          </a:p>
          <a:p>
            <a:pPr>
              <a:lnSpc>
                <a:spcPct val="150000"/>
              </a:lnSpc>
            </a:pPr>
            <a:r>
              <a:rPr lang="zh-CN" altLang="en-US" sz="1600" dirty="0">
                <a:latin typeface="等线" panose="02010600030101010101" pitchFamily="2" charset="-122"/>
                <a:ea typeface="等线" panose="02010600030101010101" pitchFamily="2" charset="-122"/>
              </a:rPr>
              <a:t>从而可以更好的填满网络栈的发送缓冲区</a:t>
            </a:r>
            <a:endParaRPr lang="en-US" altLang="zh-CN" sz="14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31</a:t>
            </a:fld>
            <a:endParaRPr lang="en-US" altLang="zh-CN" dirty="0">
              <a:solidFill>
                <a:srgbClr val="000000"/>
              </a:solidFill>
            </a:endParaRPr>
          </a:p>
        </p:txBody>
      </p:sp>
      <p:pic>
        <p:nvPicPr>
          <p:cNvPr id="6" name="图片 5">
            <a:extLst>
              <a:ext uri="{FF2B5EF4-FFF2-40B4-BE49-F238E27FC236}">
                <a16:creationId xmlns:a16="http://schemas.microsoft.com/office/drawing/2014/main" id="{DAB679CB-1A61-427B-A062-EF6AFA536AAE}"/>
              </a:ext>
            </a:extLst>
          </p:cNvPr>
          <p:cNvPicPr>
            <a:picLocks noChangeAspect="1"/>
          </p:cNvPicPr>
          <p:nvPr/>
        </p:nvPicPr>
        <p:blipFill>
          <a:blip r:embed="rId3"/>
          <a:stretch>
            <a:fillRect/>
          </a:stretch>
        </p:blipFill>
        <p:spPr>
          <a:xfrm>
            <a:off x="4891644" y="1540178"/>
            <a:ext cx="3795156" cy="4525963"/>
          </a:xfrm>
          <a:prstGeom prst="rect">
            <a:avLst/>
          </a:prstGeom>
        </p:spPr>
      </p:pic>
    </p:spTree>
    <p:extLst>
      <p:ext uri="{BB962C8B-B14F-4D97-AF65-F5344CB8AC3E}">
        <p14:creationId xmlns:p14="http://schemas.microsoft.com/office/powerpoint/2010/main" val="4249918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8562976" cy="648072"/>
          </a:xfrm>
        </p:spPr>
        <p:txBody>
          <a:bodyPr/>
          <a:lstStyle/>
          <a:p>
            <a:pPr algn="l"/>
            <a:r>
              <a:rPr lang="zh-CN" altLang="en-US" dirty="0">
                <a:latin typeface="等线" panose="02010600030101010101" pitchFamily="2" charset="-122"/>
                <a:ea typeface="等线" panose="02010600030101010101" pitchFamily="2" charset="-122"/>
              </a:rPr>
              <a:t>效果</a:t>
            </a: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endParaRPr lang="en-US" altLang="zh-CN" sz="14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32</a:t>
            </a:fld>
            <a:endParaRPr lang="en-US" altLang="zh-CN" dirty="0">
              <a:solidFill>
                <a:srgbClr val="000000"/>
              </a:solidFill>
            </a:endParaRPr>
          </a:p>
        </p:txBody>
      </p:sp>
      <p:pic>
        <p:nvPicPr>
          <p:cNvPr id="7" name="图片 6">
            <a:extLst>
              <a:ext uri="{FF2B5EF4-FFF2-40B4-BE49-F238E27FC236}">
                <a16:creationId xmlns:a16="http://schemas.microsoft.com/office/drawing/2014/main" id="{C46D760C-37FD-4EC8-9423-FCD0A646351A}"/>
              </a:ext>
            </a:extLst>
          </p:cNvPr>
          <p:cNvPicPr>
            <a:picLocks noChangeAspect="1"/>
          </p:cNvPicPr>
          <p:nvPr/>
        </p:nvPicPr>
        <p:blipFill>
          <a:blip r:embed="rId3"/>
          <a:stretch>
            <a:fillRect/>
          </a:stretch>
        </p:blipFill>
        <p:spPr>
          <a:xfrm>
            <a:off x="937022" y="1417456"/>
            <a:ext cx="7269956" cy="4879164"/>
          </a:xfrm>
          <a:prstGeom prst="rect">
            <a:avLst/>
          </a:prstGeom>
        </p:spPr>
      </p:pic>
    </p:spTree>
    <p:extLst>
      <p:ext uri="{BB962C8B-B14F-4D97-AF65-F5344CB8AC3E}">
        <p14:creationId xmlns:p14="http://schemas.microsoft.com/office/powerpoint/2010/main" val="3980800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3212" y="1588670"/>
            <a:ext cx="7785768" cy="4525963"/>
          </a:xfrm>
        </p:spPr>
        <p:txBody>
          <a:bodyPr/>
          <a:lstStyle/>
          <a:p>
            <a:pPr>
              <a:lnSpc>
                <a:spcPct val="150000"/>
              </a:lnSpc>
            </a:pPr>
            <a:r>
              <a:rPr lang="zh-CN" altLang="en-US" sz="2400" dirty="0">
                <a:latin typeface="等线" panose="02010600030101010101" pitchFamily="2" charset="-122"/>
                <a:ea typeface="等线" panose="02010600030101010101" pitchFamily="2" charset="-122"/>
              </a:rPr>
              <a:t>研究背景</a:t>
            </a:r>
          </a:p>
          <a:p>
            <a:pPr>
              <a:lnSpc>
                <a:spcPct val="150000"/>
              </a:lnSpc>
            </a:pPr>
            <a:r>
              <a:rPr lang="en-US" altLang="zh-CN" sz="2400" dirty="0">
                <a:latin typeface="等线" panose="02010600030101010101" pitchFamily="2" charset="-122"/>
                <a:ea typeface="等线" panose="02010600030101010101" pitchFamily="2" charset="-122"/>
              </a:rPr>
              <a:t>P3 </a:t>
            </a:r>
            <a:r>
              <a:rPr lang="zh-CN" altLang="en-US" sz="2400" dirty="0">
                <a:latin typeface="等线" panose="02010600030101010101" pitchFamily="2" charset="-122"/>
                <a:ea typeface="等线" panose="02010600030101010101" pitchFamily="2" charset="-122"/>
              </a:rPr>
              <a:t>的动机、思路、设计、实现和效果</a:t>
            </a:r>
          </a:p>
          <a:p>
            <a:pPr>
              <a:lnSpc>
                <a:spcPct val="150000"/>
              </a:lnSpc>
            </a:pPr>
            <a:r>
              <a:rPr lang="en-US" altLang="zh-CN" sz="2400" dirty="0" err="1">
                <a:latin typeface="等线" panose="02010600030101010101" pitchFamily="2" charset="-122"/>
                <a:ea typeface="等线" panose="02010600030101010101" pitchFamily="2" charset="-122"/>
              </a:rPr>
              <a:t>ByteScheduler</a:t>
            </a: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的动机、思路、设计、实现和效果</a:t>
            </a:r>
            <a:endParaRPr lang="en-US" altLang="zh-CN" sz="2400" dirty="0">
              <a:latin typeface="等线" panose="02010600030101010101" pitchFamily="2" charset="-122"/>
              <a:ea typeface="等线" panose="02010600030101010101" pitchFamily="2" charset="-122"/>
            </a:endParaRPr>
          </a:p>
          <a:p>
            <a:pPr>
              <a:lnSpc>
                <a:spcPct val="150000"/>
              </a:lnSpc>
            </a:pPr>
            <a:r>
              <a:rPr lang="zh-CN" altLang="en-US" sz="2400" dirty="0">
                <a:solidFill>
                  <a:srgbClr val="FF0000"/>
                </a:solidFill>
                <a:latin typeface="等线" panose="02010600030101010101" pitchFamily="2" charset="-122"/>
                <a:ea typeface="等线" panose="02010600030101010101" pitchFamily="2" charset="-122"/>
              </a:rPr>
              <a:t>总结：</a:t>
            </a:r>
            <a:r>
              <a:rPr lang="en-US" altLang="zh-CN" sz="2400" dirty="0">
                <a:solidFill>
                  <a:srgbClr val="FF0000"/>
                </a:solidFill>
                <a:latin typeface="等线" panose="02010600030101010101" pitchFamily="2" charset="-122"/>
                <a:ea typeface="等线" panose="02010600030101010101" pitchFamily="2" charset="-122"/>
              </a:rPr>
              <a:t>5</a:t>
            </a:r>
            <a:r>
              <a:rPr lang="zh-CN" altLang="en-US" sz="2400" dirty="0">
                <a:solidFill>
                  <a:srgbClr val="FF0000"/>
                </a:solidFill>
                <a:latin typeface="等线" panose="02010600030101010101" pitchFamily="2" charset="-122"/>
                <a:ea typeface="等线" panose="02010600030101010101" pitchFamily="2" charset="-122"/>
              </a:rPr>
              <a:t>个问题</a:t>
            </a:r>
            <a:endParaRPr lang="en-US" altLang="zh-CN" sz="2400" dirty="0">
              <a:solidFill>
                <a:srgbClr val="FF0000"/>
              </a:solidFill>
              <a:latin typeface="等线" panose="02010600030101010101" pitchFamily="2" charset="-122"/>
              <a:ea typeface="等线" panose="02010600030101010101" pitchFamily="2" charset="-122"/>
            </a:endParaRPr>
          </a:p>
        </p:txBody>
      </p:sp>
      <p:sp>
        <p:nvSpPr>
          <p:cNvPr id="5" name="标题 1"/>
          <p:cNvSpPr txBox="1">
            <a:spLocks/>
          </p:cNvSpPr>
          <p:nvPr/>
        </p:nvSpPr>
        <p:spPr bwMode="auto">
          <a:xfrm>
            <a:off x="495300" y="561380"/>
            <a:ext cx="105410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mj-cs"/>
              </a:rPr>
              <a:t>提纲</a:t>
            </a:r>
          </a:p>
        </p:txBody>
      </p:sp>
      <p:sp>
        <p:nvSpPr>
          <p:cNvPr id="2" name="灯片编号占位符 1">
            <a:extLst>
              <a:ext uri="{FF2B5EF4-FFF2-40B4-BE49-F238E27FC236}">
                <a16:creationId xmlns:a16="http://schemas.microsoft.com/office/drawing/2014/main" id="{7FFA5310-1AB9-4380-A358-41D65E82A965}"/>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33</a:t>
            </a:fld>
            <a:endParaRPr lang="en-US" altLang="zh-CN">
              <a:solidFill>
                <a:srgbClr val="000000"/>
              </a:solidFill>
            </a:endParaRPr>
          </a:p>
        </p:txBody>
      </p:sp>
    </p:spTree>
    <p:extLst>
      <p:ext uri="{BB962C8B-B14F-4D97-AF65-F5344CB8AC3E}">
        <p14:creationId xmlns:p14="http://schemas.microsoft.com/office/powerpoint/2010/main" val="1874841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摘要和简介：</a:t>
            </a:r>
            <a:r>
              <a:rPr lang="en-US" altLang="zh-CN" dirty="0">
                <a:latin typeface="等线" panose="02010600030101010101" pitchFamily="2" charset="-122"/>
                <a:ea typeface="等线" panose="02010600030101010101" pitchFamily="2" charset="-122"/>
              </a:rPr>
              <a:t>5</a:t>
            </a:r>
            <a:r>
              <a:rPr lang="zh-CN" altLang="en-US" dirty="0">
                <a:latin typeface="等线" panose="02010600030101010101" pitchFamily="2" charset="-122"/>
                <a:ea typeface="等线" panose="02010600030101010101" pitchFamily="2" charset="-122"/>
              </a:rPr>
              <a:t>个问题</a:t>
            </a:r>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What the papers are about</a:t>
            </a:r>
          </a:p>
          <a:p>
            <a:pPr lvl="1">
              <a:lnSpc>
                <a:spcPct val="150000"/>
              </a:lnSpc>
            </a:pPr>
            <a:r>
              <a:rPr lang="zh-CN" altLang="en-US" sz="1600" dirty="0">
                <a:latin typeface="等线" panose="02010600030101010101" pitchFamily="2" charset="-122"/>
                <a:ea typeface="等线" panose="02010600030101010101" pitchFamily="2" charset="-122"/>
              </a:rPr>
              <a:t>通信调度</a:t>
            </a:r>
          </a:p>
          <a:p>
            <a:pPr>
              <a:lnSpc>
                <a:spcPct val="150000"/>
              </a:lnSpc>
            </a:pPr>
            <a:r>
              <a:rPr lang="en-US" altLang="zh-CN" sz="2000" dirty="0">
                <a:latin typeface="等线" panose="02010600030101010101" pitchFamily="2" charset="-122"/>
                <a:ea typeface="等线" panose="02010600030101010101" pitchFamily="2" charset="-122"/>
              </a:rPr>
              <a:t>What problems they solve</a:t>
            </a:r>
          </a:p>
          <a:p>
            <a:pPr lvl="1">
              <a:lnSpc>
                <a:spcPct val="150000"/>
              </a:lnSpc>
            </a:pPr>
            <a:r>
              <a:rPr lang="zh-CN" altLang="en-US" sz="1600" dirty="0">
                <a:latin typeface="等线" panose="02010600030101010101" pitchFamily="2" charset="-122"/>
                <a:ea typeface="等线" panose="02010600030101010101" pitchFamily="2" charset="-122"/>
              </a:rPr>
              <a:t>改进了传统通信过程的流水线</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引入优先级，使通信同时服务于正向传播和反向传播</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提高系统的并行度，提高了性能</a:t>
            </a:r>
            <a:endParaRPr lang="en-US" altLang="zh-CN" sz="1600"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Why the problem is interesting</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可以提高分布式深度学习的训练速度，同时保证不会有精度损失</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将理论推广到所有流行的深度学习框架、通信方式，实现了大一统的通信调度层，为后续科研和开发提供了基础</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7A003C34-C4BA-4545-AC68-9E979B71499C}"/>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34</a:t>
            </a:fld>
            <a:endParaRPr lang="en-US" altLang="zh-CN">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摘要和简介：</a:t>
            </a:r>
            <a:r>
              <a:rPr lang="en-US" altLang="zh-CN" dirty="0">
                <a:latin typeface="等线" panose="02010600030101010101" pitchFamily="2" charset="-122"/>
                <a:ea typeface="等线" panose="02010600030101010101" pitchFamily="2" charset="-122"/>
              </a:rPr>
              <a:t>5</a:t>
            </a:r>
            <a:r>
              <a:rPr lang="zh-CN" altLang="en-US" dirty="0">
                <a:latin typeface="等线" panose="02010600030101010101" pitchFamily="2" charset="-122"/>
                <a:ea typeface="等线" panose="02010600030101010101" pitchFamily="2" charset="-122"/>
              </a:rPr>
              <a:t>个问题</a:t>
            </a:r>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What is really new (and what isn’t)</a:t>
            </a:r>
          </a:p>
          <a:p>
            <a:pPr lvl="1">
              <a:lnSpc>
                <a:spcPct val="150000"/>
              </a:lnSpc>
            </a:pPr>
            <a:r>
              <a:rPr lang="zh-CN" altLang="en-US" sz="1600" dirty="0">
                <a:latin typeface="等线" panose="02010600030101010101" pitchFamily="2" charset="-122"/>
                <a:ea typeface="等线" panose="02010600030101010101" pitchFamily="2" charset="-122"/>
              </a:rPr>
              <a:t>观察结论：发现了正向传播和反向传播之间的关系</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观察结论：发现了计算和通信之间不完美的流水线关系</a:t>
            </a:r>
          </a:p>
          <a:p>
            <a:pPr>
              <a:lnSpc>
                <a:spcPct val="150000"/>
              </a:lnSpc>
            </a:pPr>
            <a:r>
              <a:rPr lang="en-US" altLang="zh-CN" sz="2000" dirty="0">
                <a:latin typeface="等线" panose="02010600030101010101" pitchFamily="2" charset="-122"/>
                <a:ea typeface="等线" panose="02010600030101010101" pitchFamily="2" charset="-122"/>
              </a:rPr>
              <a:t>Why it's so neat</a:t>
            </a:r>
          </a:p>
          <a:p>
            <a:pPr lvl="1">
              <a:lnSpc>
                <a:spcPct val="150000"/>
              </a:lnSpc>
            </a:pPr>
            <a:r>
              <a:rPr lang="zh-CN" altLang="en-US" sz="1600" dirty="0">
                <a:latin typeface="等线" panose="02010600030101010101" pitchFamily="2" charset="-122"/>
                <a:ea typeface="等线" panose="02010600030101010101" pitchFamily="2" charset="-122"/>
              </a:rPr>
              <a:t>流水线理论的成功应用</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优先级调度的成功应用</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通过观察，在新的应用领域里让传统优化理论继续发光发热</a:t>
            </a:r>
          </a:p>
        </p:txBody>
      </p:sp>
      <p:sp>
        <p:nvSpPr>
          <p:cNvPr id="4" name="灯片编号占位符 3">
            <a:extLst>
              <a:ext uri="{FF2B5EF4-FFF2-40B4-BE49-F238E27FC236}">
                <a16:creationId xmlns:a16="http://schemas.microsoft.com/office/drawing/2014/main" id="{F0EEA0BA-DD9D-4E22-884A-EC5FE7AFB4AE}"/>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35</a:t>
            </a:fld>
            <a:endParaRPr lang="en-US" altLang="zh-CN">
              <a:solidFill>
                <a:srgbClr val="000000"/>
              </a:solidFill>
            </a:endParaRPr>
          </a:p>
        </p:txBody>
      </p:sp>
    </p:spTree>
    <p:extLst>
      <p:ext uri="{BB962C8B-B14F-4D97-AF65-F5344CB8AC3E}">
        <p14:creationId xmlns:p14="http://schemas.microsoft.com/office/powerpoint/2010/main" val="4034787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5072063" y="3714750"/>
            <a:ext cx="3214687" cy="707886"/>
          </a:xfrm>
          <a:prstGeom prst="rect">
            <a:avLst/>
          </a:prstGeom>
          <a:noFill/>
          <a:ln w="9525">
            <a:noFill/>
            <a:miter lim="800000"/>
            <a:headEnd/>
            <a:tailEnd/>
          </a:ln>
        </p:spPr>
        <p:txBody>
          <a:bodyPr wrap="square">
            <a:spAutoFit/>
          </a:bodyPr>
          <a:lstStyle/>
          <a:p>
            <a:pPr fontAlgn="base">
              <a:spcBef>
                <a:spcPct val="0"/>
              </a:spcBef>
              <a:spcAft>
                <a:spcPct val="0"/>
              </a:spcAft>
            </a:pPr>
            <a:r>
              <a:rPr lang="zh-CN" altLang="en-US" sz="4000" b="1" dirty="0">
                <a:solidFill>
                  <a:srgbClr val="FFFFFF"/>
                </a:solidFill>
                <a:latin typeface="等线" panose="02010600030101010101" pitchFamily="2" charset="-122"/>
                <a:ea typeface="等线" panose="02010600030101010101" pitchFamily="2" charset="-122"/>
              </a:rPr>
              <a:t>谢谢！</a:t>
            </a:r>
          </a:p>
        </p:txBody>
      </p:sp>
      <p:sp>
        <p:nvSpPr>
          <p:cNvPr id="3" name="灯片编号占位符 2">
            <a:extLst>
              <a:ext uri="{FF2B5EF4-FFF2-40B4-BE49-F238E27FC236}">
                <a16:creationId xmlns:a16="http://schemas.microsoft.com/office/drawing/2014/main" id="{F6BF0406-8974-4642-A135-FBE282167A48}"/>
              </a:ext>
            </a:extLst>
          </p:cNvPr>
          <p:cNvSpPr>
            <a:spLocks noGrp="1"/>
          </p:cNvSpPr>
          <p:nvPr>
            <p:ph type="sldNum" sz="quarter" idx="12"/>
          </p:nvPr>
        </p:nvSpPr>
        <p:spPr/>
        <p:txBody>
          <a:bodyPr/>
          <a:lstStyle/>
          <a:p>
            <a:pPr>
              <a:defRPr/>
            </a:pPr>
            <a:fld id="{B946528B-B9B9-4E68-8952-1F42D213A426}" type="slidenum">
              <a:rPr lang="en-US" altLang="zh-CN" smtClean="0">
                <a:solidFill>
                  <a:srgbClr val="000000"/>
                </a:solidFill>
              </a:rPr>
              <a:pPr>
                <a:defRPr/>
              </a:pPr>
              <a:t>36</a:t>
            </a:fld>
            <a:endParaRPr lang="en-US" altLang="zh-CN">
              <a:solidFill>
                <a:srgbClr val="000000"/>
              </a:solidFill>
            </a:endParaRPr>
          </a:p>
        </p:txBody>
      </p:sp>
    </p:spTree>
    <p:extLst>
      <p:ext uri="{BB962C8B-B14F-4D97-AF65-F5344CB8AC3E}">
        <p14:creationId xmlns:p14="http://schemas.microsoft.com/office/powerpoint/2010/main" val="49352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3212" y="1588670"/>
            <a:ext cx="7785768" cy="4525963"/>
          </a:xfrm>
        </p:spPr>
        <p:txBody>
          <a:bodyPr/>
          <a:lstStyle/>
          <a:p>
            <a:pPr>
              <a:lnSpc>
                <a:spcPct val="150000"/>
              </a:lnSpc>
            </a:pPr>
            <a:r>
              <a:rPr lang="zh-CN" altLang="en-US" sz="2400" dirty="0">
                <a:solidFill>
                  <a:srgbClr val="FF0000"/>
                </a:solidFill>
                <a:latin typeface="等线" panose="02010600030101010101" pitchFamily="2" charset="-122"/>
                <a:ea typeface="等线" panose="02010600030101010101" pitchFamily="2" charset="-122"/>
              </a:rPr>
              <a:t>研究背景</a:t>
            </a:r>
          </a:p>
          <a:p>
            <a:pPr>
              <a:lnSpc>
                <a:spcPct val="150000"/>
              </a:lnSpc>
            </a:pPr>
            <a:r>
              <a:rPr lang="en-US" altLang="zh-CN" sz="2400" dirty="0">
                <a:latin typeface="等线" panose="02010600030101010101" pitchFamily="2" charset="-122"/>
                <a:ea typeface="等线" panose="02010600030101010101" pitchFamily="2" charset="-122"/>
              </a:rPr>
              <a:t>P3 </a:t>
            </a:r>
            <a:r>
              <a:rPr lang="zh-CN" altLang="en-US" sz="2400" dirty="0">
                <a:latin typeface="等线" panose="02010600030101010101" pitchFamily="2" charset="-122"/>
                <a:ea typeface="等线" panose="02010600030101010101" pitchFamily="2" charset="-122"/>
              </a:rPr>
              <a:t>的动机、思路、设计、实现和效果</a:t>
            </a:r>
          </a:p>
          <a:p>
            <a:pPr>
              <a:lnSpc>
                <a:spcPct val="150000"/>
              </a:lnSpc>
            </a:pPr>
            <a:r>
              <a:rPr lang="en-US" altLang="zh-CN" sz="2400" dirty="0" err="1">
                <a:latin typeface="等线" panose="02010600030101010101" pitchFamily="2" charset="-122"/>
                <a:ea typeface="等线" panose="02010600030101010101" pitchFamily="2" charset="-122"/>
              </a:rPr>
              <a:t>ByteScheduler</a:t>
            </a: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的动机、思路、设计、实现和效果</a:t>
            </a:r>
            <a:endParaRPr lang="en-US" altLang="zh-CN" sz="2400" dirty="0">
              <a:latin typeface="等线" panose="02010600030101010101" pitchFamily="2" charset="-122"/>
              <a:ea typeface="等线" panose="02010600030101010101" pitchFamily="2" charset="-122"/>
            </a:endParaRPr>
          </a:p>
          <a:p>
            <a:pPr>
              <a:lnSpc>
                <a:spcPct val="150000"/>
              </a:lnSpc>
            </a:pPr>
            <a:r>
              <a:rPr lang="zh-CN" altLang="en-US" sz="2400" dirty="0">
                <a:latin typeface="等线" panose="02010600030101010101" pitchFamily="2" charset="-122"/>
                <a:ea typeface="等线" panose="02010600030101010101" pitchFamily="2" charset="-122"/>
              </a:rPr>
              <a:t>总结：</a:t>
            </a:r>
            <a:r>
              <a:rPr lang="en-US" altLang="zh-CN" sz="2400" dirty="0">
                <a:latin typeface="等线" panose="02010600030101010101" pitchFamily="2" charset="-122"/>
                <a:ea typeface="等线" panose="02010600030101010101" pitchFamily="2" charset="-122"/>
              </a:rPr>
              <a:t>5</a:t>
            </a:r>
            <a:r>
              <a:rPr lang="zh-CN" altLang="en-US" sz="2400" dirty="0">
                <a:latin typeface="等线" panose="02010600030101010101" pitchFamily="2" charset="-122"/>
                <a:ea typeface="等线" panose="02010600030101010101" pitchFamily="2" charset="-122"/>
              </a:rPr>
              <a:t>个问题</a:t>
            </a:r>
            <a:endParaRPr lang="en-US" altLang="zh-CN" sz="2400" dirty="0">
              <a:latin typeface="等线" panose="02010600030101010101" pitchFamily="2" charset="-122"/>
              <a:ea typeface="等线" panose="02010600030101010101" pitchFamily="2" charset="-122"/>
            </a:endParaRPr>
          </a:p>
        </p:txBody>
      </p:sp>
      <p:sp>
        <p:nvSpPr>
          <p:cNvPr id="5" name="标题 1"/>
          <p:cNvSpPr txBox="1">
            <a:spLocks/>
          </p:cNvSpPr>
          <p:nvPr/>
        </p:nvSpPr>
        <p:spPr bwMode="auto">
          <a:xfrm>
            <a:off x="495300" y="561380"/>
            <a:ext cx="105410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mj-cs"/>
              </a:rPr>
              <a:t>提纲</a:t>
            </a:r>
          </a:p>
        </p:txBody>
      </p:sp>
      <p:sp>
        <p:nvSpPr>
          <p:cNvPr id="2" name="灯片编号占位符 1">
            <a:extLst>
              <a:ext uri="{FF2B5EF4-FFF2-40B4-BE49-F238E27FC236}">
                <a16:creationId xmlns:a16="http://schemas.microsoft.com/office/drawing/2014/main" id="{7FFA5310-1AB9-4380-A358-41D65E82A965}"/>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4</a:t>
            </a:fld>
            <a:endParaRPr lang="en-US" altLang="zh-CN">
              <a:solidFill>
                <a:srgbClr val="000000"/>
              </a:solidFill>
            </a:endParaRPr>
          </a:p>
        </p:txBody>
      </p:sp>
    </p:spTree>
    <p:extLst>
      <p:ext uri="{BB962C8B-B14F-4D97-AF65-F5344CB8AC3E}">
        <p14:creationId xmlns:p14="http://schemas.microsoft.com/office/powerpoint/2010/main" val="144526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通信成为瓶颈</a:t>
            </a:r>
          </a:p>
        </p:txBody>
      </p:sp>
      <p:sp>
        <p:nvSpPr>
          <p:cNvPr id="3" name="内容占位符 2"/>
          <p:cNvSpPr>
            <a:spLocks noGrp="1"/>
          </p:cNvSpPr>
          <p:nvPr>
            <p:ph idx="1"/>
          </p:nvPr>
        </p:nvSpPr>
        <p:spPr>
          <a:xfrm>
            <a:off x="457200" y="1600200"/>
            <a:ext cx="5373584"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1600" dirty="0">
                <a:latin typeface="等线" panose="02010600030101010101" pitchFamily="2" charset="-122"/>
                <a:ea typeface="等线" panose="02010600030101010101" pitchFamily="2" charset="-122"/>
              </a:rPr>
              <a:t>深度学习训练需要的时间越来越多，数据并行和同步随机梯度下降（</a:t>
            </a:r>
            <a:r>
              <a:rPr lang="en-US" altLang="zh-CN" sz="1600" dirty="0">
                <a:latin typeface="等线" panose="02010600030101010101" pitchFamily="2" charset="-122"/>
                <a:ea typeface="等线" panose="02010600030101010101" pitchFamily="2" charset="-122"/>
              </a:rPr>
              <a:t>SGD</a:t>
            </a:r>
            <a:r>
              <a:rPr lang="zh-CN" altLang="en-US" sz="1600" dirty="0">
                <a:latin typeface="等线" panose="02010600030101010101" pitchFamily="2" charset="-122"/>
                <a:ea typeface="等线" panose="02010600030101010101" pitchFamily="2" charset="-122"/>
              </a:rPr>
              <a:t>）方法进行分布式训练越来越流行</a:t>
            </a:r>
            <a:endParaRPr lang="en-US" altLang="zh-CN" sz="1600" dirty="0">
              <a:latin typeface="等线" panose="02010600030101010101" pitchFamily="2" charset="-122"/>
              <a:ea typeface="等线" panose="02010600030101010101" pitchFamily="2" charset="-122"/>
            </a:endParaRPr>
          </a:p>
          <a:p>
            <a:pPr>
              <a:lnSpc>
                <a:spcPct val="150000"/>
              </a:lnSpc>
            </a:pPr>
            <a:r>
              <a:rPr lang="en-US" altLang="zh-CN" sz="1600" dirty="0">
                <a:latin typeface="等线" panose="02010600030101010101" pitchFamily="2" charset="-122"/>
                <a:ea typeface="等线" panose="02010600030101010101" pitchFamily="2" charset="-122"/>
              </a:rPr>
              <a:t>Worker </a:t>
            </a:r>
            <a:r>
              <a:rPr lang="zh-CN" altLang="en-US" sz="1600" dirty="0">
                <a:latin typeface="等线" panose="02010600030101010101" pitchFamily="2" charset="-122"/>
                <a:ea typeface="等线" panose="02010600030101010101" pitchFamily="2" charset="-122"/>
              </a:rPr>
              <a:t>节点的一轮迭代共需要三个主要步骤</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前向传播，根据局部的训练数据计算 </a:t>
            </a:r>
            <a:r>
              <a:rPr lang="en-US" altLang="zh-CN" sz="1400" dirty="0">
                <a:latin typeface="等线" panose="02010600030101010101" pitchFamily="2" charset="-122"/>
                <a:ea typeface="等线" panose="02010600030101010101" pitchFamily="2" charset="-122"/>
              </a:rPr>
              <a:t>loss</a:t>
            </a:r>
          </a:p>
          <a:p>
            <a:pPr lvl="1">
              <a:lnSpc>
                <a:spcPct val="150000"/>
              </a:lnSpc>
            </a:pPr>
            <a:r>
              <a:rPr lang="zh-CN" altLang="en-US" sz="1400" dirty="0">
                <a:latin typeface="等线" panose="02010600030101010101" pitchFamily="2" charset="-122"/>
                <a:ea typeface="等线" panose="02010600030101010101" pitchFamily="2" charset="-122"/>
              </a:rPr>
              <a:t>反向传播，根据计算的 </a:t>
            </a:r>
            <a:r>
              <a:rPr lang="en-US" altLang="zh-CN" sz="1400" dirty="0">
                <a:latin typeface="等线" panose="02010600030101010101" pitchFamily="2" charset="-122"/>
                <a:ea typeface="等线" panose="02010600030101010101" pitchFamily="2" charset="-122"/>
              </a:rPr>
              <a:t>loss </a:t>
            </a:r>
            <a:r>
              <a:rPr lang="zh-CN" altLang="en-US" sz="1400" dirty="0">
                <a:latin typeface="等线" panose="02010600030101010101" pitchFamily="2" charset="-122"/>
                <a:ea typeface="等线" panose="02010600030101010101" pitchFamily="2" charset="-122"/>
              </a:rPr>
              <a:t>计算梯度更新</a:t>
            </a:r>
            <a:endParaRPr lang="en-US" altLang="zh-CN" sz="14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参数同步，把多个 </a:t>
            </a:r>
            <a:r>
              <a:rPr lang="en-US" altLang="zh-CN" sz="1400" dirty="0">
                <a:latin typeface="等线" panose="02010600030101010101" pitchFamily="2" charset="-122"/>
                <a:ea typeface="等线" panose="02010600030101010101" pitchFamily="2" charset="-122"/>
              </a:rPr>
              <a:t>worker </a:t>
            </a:r>
            <a:r>
              <a:rPr lang="zh-CN" altLang="en-US" sz="1400" dirty="0">
                <a:latin typeface="等线" panose="02010600030101010101" pitchFamily="2" charset="-122"/>
                <a:ea typeface="等线" panose="02010600030101010101" pitchFamily="2" charset="-122"/>
              </a:rPr>
              <a:t>的局部的参数更新聚合成全局参数更新，并使用 </a:t>
            </a:r>
            <a:r>
              <a:rPr lang="en-US" altLang="zh-CN" sz="1400" dirty="0">
                <a:latin typeface="等线" panose="02010600030101010101" pitchFamily="2" charset="-122"/>
                <a:ea typeface="等线" panose="02010600030101010101" pitchFamily="2" charset="-122"/>
              </a:rPr>
              <a:t>SGD </a:t>
            </a:r>
            <a:r>
              <a:rPr lang="zh-CN" altLang="en-US" sz="1400" dirty="0">
                <a:latin typeface="等线" panose="02010600030101010101" pitchFamily="2" charset="-122"/>
                <a:ea typeface="等线" panose="02010600030101010101" pitchFamily="2" charset="-122"/>
              </a:rPr>
              <a:t>更新梯度</a:t>
            </a:r>
            <a:endParaRPr lang="en-US" altLang="zh-CN" sz="1400" dirty="0">
              <a:latin typeface="等线" panose="02010600030101010101" pitchFamily="2" charset="-122"/>
              <a:ea typeface="等线" panose="02010600030101010101" pitchFamily="2" charset="-122"/>
            </a:endParaRPr>
          </a:p>
          <a:p>
            <a:pPr>
              <a:lnSpc>
                <a:spcPct val="150000"/>
              </a:lnSpc>
            </a:pPr>
            <a:r>
              <a:rPr lang="zh-CN" altLang="en-US" sz="1600" dirty="0">
                <a:latin typeface="等线" panose="02010600030101010101" pitchFamily="2" charset="-122"/>
                <a:ea typeface="等线" panose="02010600030101010101" pitchFamily="2" charset="-122"/>
              </a:rPr>
              <a:t>每次通信有数百兆的梯度数据，使得数据并行的训练产生通信瓶颈</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26B3FC4A-63EE-4C24-A03E-6A11E5B5367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5</a:t>
            </a:fld>
            <a:endParaRPr lang="en-US" altLang="zh-CN">
              <a:solidFill>
                <a:srgbClr val="000000"/>
              </a:solidFill>
            </a:endParaRPr>
          </a:p>
        </p:txBody>
      </p:sp>
      <p:pic>
        <p:nvPicPr>
          <p:cNvPr id="6" name="图片 5">
            <a:extLst>
              <a:ext uri="{FF2B5EF4-FFF2-40B4-BE49-F238E27FC236}">
                <a16:creationId xmlns:a16="http://schemas.microsoft.com/office/drawing/2014/main" id="{9B86CA2C-9D43-4AF3-B990-12625116DE37}"/>
              </a:ext>
            </a:extLst>
          </p:cNvPr>
          <p:cNvPicPr>
            <a:picLocks noChangeAspect="1"/>
          </p:cNvPicPr>
          <p:nvPr/>
        </p:nvPicPr>
        <p:blipFill>
          <a:blip r:embed="rId3"/>
          <a:stretch>
            <a:fillRect/>
          </a:stretch>
        </p:blipFill>
        <p:spPr>
          <a:xfrm>
            <a:off x="5830784" y="2497556"/>
            <a:ext cx="2856016" cy="1862887"/>
          </a:xfrm>
          <a:prstGeom prst="rect">
            <a:avLst/>
          </a:prstGeom>
        </p:spPr>
      </p:pic>
    </p:spTree>
    <p:extLst>
      <p:ext uri="{BB962C8B-B14F-4D97-AF65-F5344CB8AC3E}">
        <p14:creationId xmlns:p14="http://schemas.microsoft.com/office/powerpoint/2010/main" val="3249651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已有的改进思路</a:t>
            </a:r>
          </a:p>
        </p:txBody>
      </p:sp>
      <p:sp>
        <p:nvSpPr>
          <p:cNvPr id="3" name="内容占位符 2"/>
          <p:cNvSpPr>
            <a:spLocks noGrp="1"/>
          </p:cNvSpPr>
          <p:nvPr>
            <p:ph idx="1"/>
          </p:nvPr>
        </p:nvSpPr>
        <p:spPr>
          <a:xfrm>
            <a:off x="457199" y="1600200"/>
            <a:ext cx="4704359"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1600" dirty="0">
                <a:latin typeface="等线" panose="02010600030101010101" pitchFamily="2" charset="-122"/>
                <a:ea typeface="等线" panose="02010600030101010101" pitchFamily="2" charset="-122"/>
              </a:rPr>
              <a:t>目前已有的研究比较流行的是进行梯度压缩</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有损梯度压缩：影响最后的收敛精度</a:t>
            </a:r>
            <a:endParaRPr lang="en-US" altLang="zh-CN" sz="14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无损梯度压缩：浮点数难以保证压缩率</a:t>
            </a:r>
            <a:endParaRPr lang="en-US" altLang="zh-CN" sz="1400" dirty="0">
              <a:latin typeface="等线" panose="02010600030101010101" pitchFamily="2" charset="-122"/>
              <a:ea typeface="等线" panose="02010600030101010101" pitchFamily="2" charset="-122"/>
            </a:endParaRPr>
          </a:p>
          <a:p>
            <a:pPr>
              <a:lnSpc>
                <a:spcPct val="150000"/>
              </a:lnSpc>
            </a:pPr>
            <a:r>
              <a:rPr lang="zh-CN" altLang="en-US" sz="1600" dirty="0">
                <a:latin typeface="等线" panose="02010600030101010101" pitchFamily="2" charset="-122"/>
                <a:ea typeface="等线" panose="02010600030101010101" pitchFamily="2" charset="-122"/>
              </a:rPr>
              <a:t>另一种尝试：利用领域知识优化网络通信</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深度学习的通信都是周期性的爆发式的</a:t>
            </a:r>
            <a:endParaRPr lang="en-US" altLang="zh-CN" sz="14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把计算和通信重叠，使用计算来隐藏通信开销</a:t>
            </a:r>
            <a:endParaRPr lang="en-US" altLang="zh-CN" sz="1400" dirty="0">
              <a:latin typeface="等线" panose="02010600030101010101" pitchFamily="2" charset="-122"/>
              <a:ea typeface="等线" panose="02010600030101010101" pitchFamily="2" charset="-122"/>
            </a:endParaRPr>
          </a:p>
          <a:p>
            <a:pPr lvl="1">
              <a:lnSpc>
                <a:spcPct val="150000"/>
              </a:lnSpc>
            </a:pPr>
            <a:r>
              <a:rPr lang="en-US" altLang="zh-CN" sz="1400" dirty="0">
                <a:latin typeface="等线" panose="02010600030101010101" pitchFamily="2" charset="-122"/>
                <a:ea typeface="等线" panose="02010600030101010101" pitchFamily="2" charset="-122"/>
              </a:rPr>
              <a:t>TensorFlow</a:t>
            </a:r>
            <a:r>
              <a:rPr lang="zh-CN" altLang="en-US" sz="1400" dirty="0">
                <a:latin typeface="等线" panose="02010600030101010101" pitchFamily="2" charset="-122"/>
                <a:ea typeface="等线" panose="02010600030101010101" pitchFamily="2" charset="-122"/>
              </a:rPr>
              <a:t>、</a:t>
            </a:r>
            <a:r>
              <a:rPr lang="en-US" altLang="zh-CN" sz="1400" dirty="0" err="1">
                <a:latin typeface="等线" panose="02010600030101010101" pitchFamily="2" charset="-122"/>
                <a:ea typeface="等线" panose="02010600030101010101" pitchFamily="2" charset="-122"/>
              </a:rPr>
              <a:t>MXNet</a:t>
            </a:r>
            <a:r>
              <a:rPr lang="zh-CN" altLang="en-US" sz="1400" dirty="0">
                <a:latin typeface="等线" panose="02010600030101010101" pitchFamily="2" charset="-122"/>
                <a:ea typeface="等线" panose="02010600030101010101" pitchFamily="2" charset="-122"/>
              </a:rPr>
              <a:t>、</a:t>
            </a:r>
            <a:r>
              <a:rPr lang="en-US" altLang="zh-CN" sz="1400" dirty="0">
                <a:latin typeface="等线" panose="02010600030101010101" pitchFamily="2" charset="-122"/>
                <a:ea typeface="等线" panose="02010600030101010101" pitchFamily="2" charset="-122"/>
              </a:rPr>
              <a:t>Caffe2</a:t>
            </a:r>
            <a:r>
              <a:rPr lang="zh-CN" altLang="en-US" sz="1400" dirty="0">
                <a:latin typeface="等线" panose="02010600030101010101" pitchFamily="2" charset="-122"/>
                <a:ea typeface="等线" panose="02010600030101010101" pitchFamily="2" charset="-122"/>
              </a:rPr>
              <a:t>的具体实现：每层反向传播计算完马上进行通信</a:t>
            </a:r>
            <a:endParaRPr lang="en-US" altLang="zh-CN" sz="14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D2D33241-278C-453A-831F-10389628D113}"/>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6</a:t>
            </a:fld>
            <a:endParaRPr lang="en-US" altLang="zh-CN" dirty="0">
              <a:solidFill>
                <a:srgbClr val="000000"/>
              </a:solidFill>
            </a:endParaRPr>
          </a:p>
        </p:txBody>
      </p:sp>
      <p:pic>
        <p:nvPicPr>
          <p:cNvPr id="6" name="图片 5">
            <a:extLst>
              <a:ext uri="{FF2B5EF4-FFF2-40B4-BE49-F238E27FC236}">
                <a16:creationId xmlns:a16="http://schemas.microsoft.com/office/drawing/2014/main" id="{63746AB6-B134-43BC-B1AB-9F9905E05683}"/>
              </a:ext>
            </a:extLst>
          </p:cNvPr>
          <p:cNvPicPr>
            <a:picLocks noChangeAspect="1"/>
          </p:cNvPicPr>
          <p:nvPr/>
        </p:nvPicPr>
        <p:blipFill>
          <a:blip r:embed="rId3"/>
          <a:stretch>
            <a:fillRect/>
          </a:stretch>
        </p:blipFill>
        <p:spPr>
          <a:xfrm>
            <a:off x="5161558" y="2136682"/>
            <a:ext cx="3299398" cy="2584635"/>
          </a:xfrm>
          <a:prstGeom prst="rect">
            <a:avLst/>
          </a:prstGeom>
        </p:spPr>
      </p:pic>
    </p:spTree>
    <p:extLst>
      <p:ext uri="{BB962C8B-B14F-4D97-AF65-F5344CB8AC3E}">
        <p14:creationId xmlns:p14="http://schemas.microsoft.com/office/powerpoint/2010/main" val="290242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观察结论一</a:t>
            </a:r>
          </a:p>
        </p:txBody>
      </p:sp>
      <p:sp>
        <p:nvSpPr>
          <p:cNvPr id="3" name="内容占位符 2"/>
          <p:cNvSpPr>
            <a:spLocks noGrp="1"/>
          </p:cNvSpPr>
          <p:nvPr>
            <p:ph idx="1"/>
          </p:nvPr>
        </p:nvSpPr>
        <p:spPr>
          <a:xfrm>
            <a:off x="457200" y="1600200"/>
            <a:ext cx="8155172"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1600" dirty="0">
                <a:latin typeface="等线" panose="02010600030101010101" pitchFamily="2" charset="-122"/>
                <a:ea typeface="等线" panose="02010600030101010101" pitchFamily="2" charset="-122"/>
              </a:rPr>
              <a:t>梯度同步除了和梯度产生的时间有关，也和梯度使用的时间有关</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上一轮反向传播结束产生梯度更新与下一轮正向传播使用梯度之间的时间间隔可以用于优化</a:t>
            </a:r>
            <a:endParaRPr lang="en-US" altLang="zh-CN" sz="14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27D61566-0082-44CA-A2E7-ECE24FB009D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7</a:t>
            </a:fld>
            <a:endParaRPr lang="en-US" altLang="zh-CN">
              <a:solidFill>
                <a:srgbClr val="000000"/>
              </a:solidFill>
            </a:endParaRPr>
          </a:p>
        </p:txBody>
      </p:sp>
      <p:pic>
        <p:nvPicPr>
          <p:cNvPr id="6" name="图片 5">
            <a:extLst>
              <a:ext uri="{FF2B5EF4-FFF2-40B4-BE49-F238E27FC236}">
                <a16:creationId xmlns:a16="http://schemas.microsoft.com/office/drawing/2014/main" id="{EB8DC664-A6C5-43C9-BD7B-AD1679C0DC11}"/>
              </a:ext>
            </a:extLst>
          </p:cNvPr>
          <p:cNvPicPr>
            <a:picLocks noChangeAspect="1"/>
          </p:cNvPicPr>
          <p:nvPr/>
        </p:nvPicPr>
        <p:blipFill>
          <a:blip r:embed="rId2"/>
          <a:stretch>
            <a:fillRect/>
          </a:stretch>
        </p:blipFill>
        <p:spPr>
          <a:xfrm>
            <a:off x="2166292" y="2587670"/>
            <a:ext cx="4709568" cy="2903472"/>
          </a:xfrm>
          <a:prstGeom prst="rect">
            <a:avLst/>
          </a:prstGeom>
        </p:spPr>
      </p:pic>
    </p:spTree>
    <p:extLst>
      <p:ext uri="{BB962C8B-B14F-4D97-AF65-F5344CB8AC3E}">
        <p14:creationId xmlns:p14="http://schemas.microsoft.com/office/powerpoint/2010/main" val="3782981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观察结论二</a:t>
            </a:r>
          </a:p>
        </p:txBody>
      </p:sp>
      <p:sp>
        <p:nvSpPr>
          <p:cNvPr id="3" name="内容占位符 2"/>
          <p:cNvSpPr>
            <a:spLocks noGrp="1"/>
          </p:cNvSpPr>
          <p:nvPr>
            <p:ph idx="1"/>
          </p:nvPr>
        </p:nvSpPr>
        <p:spPr>
          <a:xfrm>
            <a:off x="457200" y="1600200"/>
            <a:ext cx="8155172"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1600" dirty="0">
                <a:latin typeface="等线" panose="02010600030101010101" pitchFamily="2" charset="-122"/>
                <a:ea typeface="等线" panose="02010600030101010101" pitchFamily="2" charset="-122"/>
              </a:rPr>
              <a:t>层的粒度对参数同步来说可能并不是最优的粒度，使用更细的调度粒度效果更好</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尤其是更“重”的模型，如 </a:t>
            </a:r>
            <a:r>
              <a:rPr lang="en-US" altLang="zh-CN" sz="1400" dirty="0">
                <a:latin typeface="等线" panose="02010600030101010101" pitchFamily="2" charset="-122"/>
                <a:ea typeface="等线" panose="02010600030101010101" pitchFamily="2" charset="-122"/>
              </a:rPr>
              <a:t>VGG </a:t>
            </a:r>
            <a:r>
              <a:rPr lang="zh-CN" altLang="en-US" sz="1400" dirty="0">
                <a:latin typeface="等线" panose="02010600030101010101" pitchFamily="2" charset="-122"/>
                <a:ea typeface="等线" panose="02010600030101010101" pitchFamily="2" charset="-122"/>
              </a:rPr>
              <a:t>和 </a:t>
            </a:r>
            <a:r>
              <a:rPr lang="en-US" altLang="zh-CN" sz="1400" dirty="0">
                <a:latin typeface="等线" panose="02010600030101010101" pitchFamily="2" charset="-122"/>
                <a:ea typeface="等线" panose="02010600030101010101" pitchFamily="2" charset="-122"/>
              </a:rPr>
              <a:t>Sockeye </a:t>
            </a:r>
            <a:r>
              <a:rPr lang="zh-CN" altLang="en-US" sz="1400" dirty="0">
                <a:latin typeface="等线" panose="02010600030101010101" pitchFamily="2" charset="-122"/>
                <a:ea typeface="等线" panose="02010600030101010101" pitchFamily="2" charset="-122"/>
              </a:rPr>
              <a:t>等</a:t>
            </a:r>
            <a:endParaRPr lang="en-US" altLang="zh-CN" sz="1400" dirty="0">
              <a:latin typeface="等线" panose="02010600030101010101" pitchFamily="2" charset="-122"/>
              <a:ea typeface="等线" panose="02010600030101010101" pitchFamily="2" charset="-122"/>
            </a:endParaRPr>
          </a:p>
          <a:p>
            <a:pPr>
              <a:lnSpc>
                <a:spcPct val="150000"/>
              </a:lnSpc>
            </a:pPr>
            <a:r>
              <a:rPr lang="zh-CN" altLang="en-US" sz="1600" dirty="0">
                <a:latin typeface="等线" panose="02010600030101010101" pitchFamily="2" charset="-122"/>
                <a:ea typeface="等线" panose="02010600030101010101" pitchFamily="2" charset="-122"/>
              </a:rPr>
              <a:t>主流深度学习框架通常一轮训练中以层位单位计算梯度更新，所以通信也以层位单位</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27D61566-0082-44CA-A2E7-ECE24FB009D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8</a:t>
            </a:fld>
            <a:endParaRPr lang="en-US" altLang="zh-CN">
              <a:solidFill>
                <a:srgbClr val="000000"/>
              </a:solidFill>
            </a:endParaRPr>
          </a:p>
        </p:txBody>
      </p:sp>
    </p:spTree>
    <p:extLst>
      <p:ext uri="{BB962C8B-B14F-4D97-AF65-F5344CB8AC3E}">
        <p14:creationId xmlns:p14="http://schemas.microsoft.com/office/powerpoint/2010/main" val="1997325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已有方法的限制一</a:t>
            </a:r>
          </a:p>
        </p:txBody>
      </p:sp>
      <p:sp>
        <p:nvSpPr>
          <p:cNvPr id="3" name="内容占位符 2"/>
          <p:cNvSpPr>
            <a:spLocks noGrp="1"/>
          </p:cNvSpPr>
          <p:nvPr>
            <p:ph idx="1"/>
          </p:nvPr>
        </p:nvSpPr>
        <p:spPr>
          <a:xfrm>
            <a:off x="457200" y="1600200"/>
            <a:ext cx="4678452"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1600" dirty="0">
                <a:latin typeface="等线" panose="02010600030101010101" pitchFamily="2" charset="-122"/>
                <a:ea typeface="等线" panose="02010600030101010101" pitchFamily="2" charset="-122"/>
              </a:rPr>
              <a:t>反向传播从最后一层向前计算，通信发生在反向传播的一层梯度更新计算完</a:t>
            </a:r>
            <a:endParaRPr lang="en-US" altLang="zh-CN" sz="1600" dirty="0">
              <a:latin typeface="等线" panose="02010600030101010101" pitchFamily="2" charset="-122"/>
              <a:ea typeface="等线" panose="02010600030101010101" pitchFamily="2" charset="-122"/>
            </a:endParaRPr>
          </a:p>
          <a:p>
            <a:pPr>
              <a:lnSpc>
                <a:spcPct val="150000"/>
              </a:lnSpc>
            </a:pPr>
            <a:r>
              <a:rPr lang="zh-CN" altLang="en-US" sz="1600" dirty="0">
                <a:latin typeface="等线" panose="02010600030101010101" pitchFamily="2" charset="-122"/>
                <a:ea typeface="等线" panose="02010600030101010101" pitchFamily="2" charset="-122"/>
              </a:rPr>
              <a:t>限制</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下一轮正向传播需要等待整个网络都通信完成</a:t>
            </a:r>
            <a:endParaRPr lang="en-US" altLang="zh-CN" sz="1400" dirty="0">
              <a:latin typeface="等线" panose="02010600030101010101" pitchFamily="2" charset="-122"/>
              <a:ea typeface="等线" panose="02010600030101010101" pitchFamily="2" charset="-122"/>
            </a:endParaRPr>
          </a:p>
          <a:p>
            <a:pPr lvl="1">
              <a:lnSpc>
                <a:spcPct val="150000"/>
              </a:lnSpc>
            </a:pPr>
            <a:r>
              <a:rPr lang="zh-CN" altLang="en-US" sz="1400" dirty="0">
                <a:latin typeface="等线" panose="02010600030101010101" pitchFamily="2" charset="-122"/>
                <a:ea typeface="等线" panose="02010600030101010101" pitchFamily="2" charset="-122"/>
              </a:rPr>
              <a:t>带宽有限时，后面层的通信可能造成前面层的队列等待时间增加，从而使下一轮正向传播等待延迟增加</a:t>
            </a:r>
            <a:endParaRPr lang="en-US" altLang="zh-CN" sz="1400" dirty="0">
              <a:latin typeface="等线" panose="02010600030101010101" pitchFamily="2" charset="-122"/>
              <a:ea typeface="等线" panose="02010600030101010101" pitchFamily="2" charset="-122"/>
            </a:endParaRPr>
          </a:p>
          <a:p>
            <a:pPr>
              <a:lnSpc>
                <a:spcPct val="150000"/>
              </a:lnSpc>
            </a:pPr>
            <a:r>
              <a:rPr lang="zh-CN" altLang="en-US" sz="1600" dirty="0">
                <a:latin typeface="等线" panose="02010600030101010101" pitchFamily="2" charset="-122"/>
                <a:ea typeface="等线" panose="02010600030101010101" pitchFamily="2" charset="-122"/>
              </a:rPr>
              <a:t>当后面层是全连接层时情况更糟，需要更长时间通信</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27D61566-0082-44CA-A2E7-ECE24FB009D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9</a:t>
            </a:fld>
            <a:endParaRPr lang="en-US" altLang="zh-CN">
              <a:solidFill>
                <a:srgbClr val="000000"/>
              </a:solidFill>
            </a:endParaRPr>
          </a:p>
        </p:txBody>
      </p:sp>
      <p:pic>
        <p:nvPicPr>
          <p:cNvPr id="6" name="图片 5">
            <a:extLst>
              <a:ext uri="{FF2B5EF4-FFF2-40B4-BE49-F238E27FC236}">
                <a16:creationId xmlns:a16="http://schemas.microsoft.com/office/drawing/2014/main" id="{D3A9E01C-EA2A-4B77-B2C2-3BD4DDDB69B8}"/>
              </a:ext>
            </a:extLst>
          </p:cNvPr>
          <p:cNvPicPr>
            <a:picLocks noChangeAspect="1"/>
          </p:cNvPicPr>
          <p:nvPr/>
        </p:nvPicPr>
        <p:blipFill>
          <a:blip r:embed="rId3"/>
          <a:stretch>
            <a:fillRect/>
          </a:stretch>
        </p:blipFill>
        <p:spPr>
          <a:xfrm>
            <a:off x="5135652" y="2131282"/>
            <a:ext cx="3471315" cy="2595436"/>
          </a:xfrm>
          <a:prstGeom prst="rect">
            <a:avLst/>
          </a:prstGeom>
        </p:spPr>
      </p:pic>
    </p:spTree>
    <p:extLst>
      <p:ext uri="{BB962C8B-B14F-4D97-AF65-F5344CB8AC3E}">
        <p14:creationId xmlns:p14="http://schemas.microsoft.com/office/powerpoint/2010/main" val="32864320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模板 中国科学院信息工程研究所PPT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模板 中国科学院信息工程研究所PPT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5732</TotalTime>
  <Words>2252</Words>
  <Application>Microsoft Office PowerPoint</Application>
  <PresentationFormat>全屏显示(4:3)</PresentationFormat>
  <Paragraphs>291</Paragraphs>
  <Slides>36</Slides>
  <Notes>24</Notes>
  <HiddenSlides>0</HiddenSlides>
  <MMClips>0</MMClips>
  <ScaleCrop>false</ScaleCrop>
  <HeadingPairs>
    <vt:vector size="6" baseType="variant">
      <vt:variant>
        <vt:lpstr>已用的字体</vt:lpstr>
      </vt:variant>
      <vt:variant>
        <vt:i4>4</vt:i4>
      </vt:variant>
      <vt:variant>
        <vt:lpstr>主题</vt:lpstr>
      </vt:variant>
      <vt:variant>
        <vt:i4>3</vt:i4>
      </vt:variant>
      <vt:variant>
        <vt:lpstr>幻灯片标题</vt:lpstr>
      </vt:variant>
      <vt:variant>
        <vt:i4>36</vt:i4>
      </vt:variant>
    </vt:vector>
  </HeadingPairs>
  <TitlesOfParts>
    <vt:vector size="43" baseType="lpstr">
      <vt:lpstr>等线</vt:lpstr>
      <vt:lpstr>Arial</vt:lpstr>
      <vt:lpstr>Calibri</vt:lpstr>
      <vt:lpstr>Calibri Light</vt:lpstr>
      <vt:lpstr>Office 主题</vt:lpstr>
      <vt:lpstr>模板 中国科学院信息工程研究所PPT模板</vt:lpstr>
      <vt:lpstr>1_模板 中国科学院信息工程研究所PPT模板</vt:lpstr>
      <vt:lpstr>分布式深度学习的通信调度优化</vt:lpstr>
      <vt:lpstr>PowerPoint 演示文稿</vt:lpstr>
      <vt:lpstr>PowerPoint 演示文稿</vt:lpstr>
      <vt:lpstr>PowerPoint 演示文稿</vt:lpstr>
      <vt:lpstr>通信成为瓶颈</vt:lpstr>
      <vt:lpstr>已有的改进思路</vt:lpstr>
      <vt:lpstr>观察结论一</vt:lpstr>
      <vt:lpstr>观察结论二</vt:lpstr>
      <vt:lpstr>已有方法的限制一</vt:lpstr>
      <vt:lpstr>已有方法的限制二</vt:lpstr>
      <vt:lpstr>PowerPoint 演示文稿</vt:lpstr>
      <vt:lpstr>动机</vt:lpstr>
      <vt:lpstr>设计</vt:lpstr>
      <vt:lpstr>设计：参数切片</vt:lpstr>
      <vt:lpstr>设计：优先级</vt:lpstr>
      <vt:lpstr>实现</vt:lpstr>
      <vt:lpstr>实现</vt:lpstr>
      <vt:lpstr>效果</vt:lpstr>
      <vt:lpstr>效果</vt:lpstr>
      <vt:lpstr>效果</vt:lpstr>
      <vt:lpstr>效果</vt:lpstr>
      <vt:lpstr>PowerPoint 演示文稿</vt:lpstr>
      <vt:lpstr>动机</vt:lpstr>
      <vt:lpstr>思路</vt:lpstr>
      <vt:lpstr>设计 选择层级</vt:lpstr>
      <vt:lpstr>设计 抽象</vt:lpstr>
      <vt:lpstr>设计 Plugin 支持的通用操作</vt:lpstr>
      <vt:lpstr>设计 与框架引擎的交互</vt:lpstr>
      <vt:lpstr>设计 与框架引擎的交互：无 Global Barrier</vt:lpstr>
      <vt:lpstr>设计 与框架引擎的交互：有 Global Barrier</vt:lpstr>
      <vt:lpstr>设计 Core</vt:lpstr>
      <vt:lpstr>效果</vt:lpstr>
      <vt:lpstr>PowerPoint 演示文稿</vt:lpstr>
      <vt:lpstr>摘要和简介：5个问题</vt:lpstr>
      <vt:lpstr>摘要和简介：5个问题</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图片分类算法的小样本和小类间差异问题研究</dc:title>
  <cp:lastModifiedBy>Ran Leng</cp:lastModifiedBy>
  <cp:revision>488</cp:revision>
  <dcterms:created xsi:type="dcterms:W3CDTF">2019-03-05T03:15:04Z</dcterms:created>
  <dcterms:modified xsi:type="dcterms:W3CDTF">2020-12-28T03:18:39Z</dcterms:modified>
</cp:coreProperties>
</file>