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7" r:id="rId2"/>
    <p:sldMasterId id="2147483681" r:id="rId3"/>
    <p:sldMasterId id="2147483693" r:id="rId4"/>
  </p:sldMasterIdLst>
  <p:notesMasterIdLst>
    <p:notesMasterId r:id="rId37"/>
  </p:notesMasterIdLst>
  <p:sldIdLst>
    <p:sldId id="256" r:id="rId5"/>
    <p:sldId id="339" r:id="rId6"/>
    <p:sldId id="453" r:id="rId7"/>
    <p:sldId id="454" r:id="rId8"/>
    <p:sldId id="455" r:id="rId9"/>
    <p:sldId id="457" r:id="rId10"/>
    <p:sldId id="458" r:id="rId11"/>
    <p:sldId id="459" r:id="rId12"/>
    <p:sldId id="460" r:id="rId13"/>
    <p:sldId id="469" r:id="rId14"/>
    <p:sldId id="461" r:id="rId15"/>
    <p:sldId id="462" r:id="rId16"/>
    <p:sldId id="470" r:id="rId17"/>
    <p:sldId id="463" r:id="rId18"/>
    <p:sldId id="464" r:id="rId19"/>
    <p:sldId id="465" r:id="rId20"/>
    <p:sldId id="471" r:id="rId21"/>
    <p:sldId id="466" r:id="rId22"/>
    <p:sldId id="468" r:id="rId23"/>
    <p:sldId id="474" r:id="rId24"/>
    <p:sldId id="467" r:id="rId25"/>
    <p:sldId id="472" r:id="rId26"/>
    <p:sldId id="476" r:id="rId27"/>
    <p:sldId id="477" r:id="rId28"/>
    <p:sldId id="473" r:id="rId29"/>
    <p:sldId id="303" r:id="rId30"/>
    <p:sldId id="479" r:id="rId31"/>
    <p:sldId id="257" r:id="rId32"/>
    <p:sldId id="265" r:id="rId33"/>
    <p:sldId id="480" r:id="rId34"/>
    <p:sldId id="481" r:id="rId35"/>
    <p:sldId id="263"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篇" id="{90D77151-C290-4F7D-B4E6-EA03E678C36F}">
          <p14:sldIdLst>
            <p14:sldId id="256"/>
          </p14:sldIdLst>
        </p14:section>
        <p14:section name="研究背景" id="{301B07A6-6B4C-4688-9378-83F5F6CF7C37}">
          <p14:sldIdLst>
            <p14:sldId id="339"/>
            <p14:sldId id="453"/>
            <p14:sldId id="454"/>
            <p14:sldId id="455"/>
            <p14:sldId id="457"/>
            <p14:sldId id="458"/>
            <p14:sldId id="459"/>
            <p14:sldId id="460"/>
            <p14:sldId id="469"/>
            <p14:sldId id="461"/>
            <p14:sldId id="462"/>
            <p14:sldId id="470"/>
            <p14:sldId id="463"/>
            <p14:sldId id="464"/>
            <p14:sldId id="465"/>
            <p14:sldId id="471"/>
            <p14:sldId id="466"/>
            <p14:sldId id="468"/>
            <p14:sldId id="474"/>
            <p14:sldId id="467"/>
            <p14:sldId id="472"/>
            <p14:sldId id="476"/>
            <p14:sldId id="477"/>
            <p14:sldId id="473"/>
          </p14:sldIdLst>
        </p14:section>
        <p14:section name="五个问题" id="{0CDCFEEA-AA1F-4037-8CF6-EBFB4E89EBBB}">
          <p14:sldIdLst>
            <p14:sldId id="303"/>
            <p14:sldId id="479"/>
          </p14:sldIdLst>
        </p14:section>
        <p14:section name="结尾" id="{32978CC5-9E79-416A-A5C4-EB744FED6D47}">
          <p14:sldIdLst>
            <p14:sldId id="257"/>
          </p14:sldIdLst>
        </p14:section>
        <p14:section name="Appendix" id="{3EDF5FF2-16F9-4EF0-9B80-EE933259E385}">
          <p14:sldIdLst>
            <p14:sldId id="265"/>
            <p14:sldId id="480"/>
            <p14:sldId id="481"/>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hz001@126.com" initials="s" lastIdx="6" clrIdx="0">
    <p:extLst>
      <p:ext uri="{19B8F6BF-5375-455C-9EA6-DF929625EA0E}">
        <p15:presenceInfo xmlns:p15="http://schemas.microsoft.com/office/powerpoint/2012/main" userId="dd54a0dc9fab7b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FF"/>
    <a:srgbClr val="9FDAF7"/>
    <a:srgbClr val="FF9933"/>
    <a:srgbClr val="FFCC99"/>
    <a:srgbClr val="9CC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83647" autoAdjust="0"/>
  </p:normalViewPr>
  <p:slideViewPr>
    <p:cSldViewPr snapToGrid="0">
      <p:cViewPr varScale="1">
        <p:scale>
          <a:sx n="107" d="100"/>
          <a:sy n="107" d="100"/>
        </p:scale>
        <p:origin x="117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0776A-115D-4E6A-951B-55229C1AF914}" type="datetimeFigureOut">
              <a:rPr lang="zh-CN" altLang="en-US" smtClean="0"/>
              <a:pPr/>
              <a:t>2020/12/4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11D60-9DC1-47F3-B777-41CF4FE375C1}" type="slidenum">
              <a:rPr lang="zh-CN" altLang="en-US" smtClean="0"/>
              <a:pPr/>
              <a:t>‹#›</a:t>
            </a:fld>
            <a:endParaRPr lang="zh-CN" altLang="en-US"/>
          </a:p>
        </p:txBody>
      </p:sp>
    </p:spTree>
    <p:extLst>
      <p:ext uri="{BB962C8B-B14F-4D97-AF65-F5344CB8AC3E}">
        <p14:creationId xmlns:p14="http://schemas.microsoft.com/office/powerpoint/2010/main" val="620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kung fu, a library that can make training in distributed machine </a:t>
            </a:r>
            <a:r>
              <a:rPr lang="en-US" altLang="zh-CN" dirty="0" err="1"/>
              <a:t>leraning</a:t>
            </a:r>
            <a:r>
              <a:rPr lang="en-US" altLang="zh-CN" dirty="0"/>
              <a:t> adaptive</a:t>
            </a:r>
          </a:p>
          <a:p>
            <a:r>
              <a:rPr lang="en-US" altLang="zh-CN" dirty="0"/>
              <a:t>https://www.usenix.org/conference/osdi20/presentation/mai</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62FA8-AA85-4053-8547-304384BC292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517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policies work? As shown in the figure:</a:t>
            </a:r>
          </a:p>
          <a:p>
            <a:r>
              <a:rPr lang="en-US" altLang="zh-CN" dirty="0"/>
              <a:t>    1. Replicate the policies on all workers, the policies will monitor data flow in parallel.</a:t>
            </a:r>
          </a:p>
          <a:p>
            <a:r>
              <a:rPr lang="en-US" altLang="zh-CN" dirty="0"/>
              <a:t>    2. Use communication functions to aggregate the local monitoring results.</a:t>
            </a:r>
          </a:p>
          <a:p>
            <a:r>
              <a:rPr lang="en-US" altLang="zh-CN" dirty="0"/>
              <a:t>    3. When policies agree on one decision, the adaptation will be applied in parallel.</a:t>
            </a:r>
          </a:p>
          <a:p>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11</a:t>
            </a:fld>
            <a:endParaRPr lang="zh-CN" altLang="en-US"/>
          </a:p>
        </p:txBody>
      </p:sp>
    </p:spTree>
    <p:extLst>
      <p:ext uri="{BB962C8B-B14F-4D97-AF65-F5344CB8AC3E}">
        <p14:creationId xmlns:p14="http://schemas.microsoft.com/office/powerpoint/2010/main" val="426707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Policy: monitor the gradient noise scale to adapt the batch size in between every training step</a:t>
            </a:r>
          </a:p>
          <a:p>
            <a:endParaRPr lang="en-US" altLang="zh-CN" dirty="0"/>
          </a:p>
          <a:p>
            <a:pPr marL="228600" indent="-228600">
              <a:buAutoNum type="arabicPeriod"/>
            </a:pPr>
            <a:r>
              <a:rPr lang="en-US" altLang="zh-CN" dirty="0"/>
              <a:t>The user embeds his policy by overwriting the policy function called after step. Note: resize function changes #worker.</a:t>
            </a:r>
          </a:p>
          <a:p>
            <a:pPr marL="228600" indent="-228600">
              <a:buAutoNum type="arabicPeriod"/>
            </a:pPr>
            <a:r>
              <a:rPr lang="en-US" altLang="zh-CN" dirty="0"/>
              <a:t>The optimizer is a wrapper of local optimizer and can automatically embed monitoring inside each training step.</a:t>
            </a:r>
          </a:p>
          <a:p>
            <a:pPr marL="228600" indent="-228600">
              <a:buAutoNum type="arabicPeriod"/>
            </a:pPr>
            <a:r>
              <a:rPr lang="en-US" altLang="zh-CN" dirty="0"/>
              <a:t>Hook is a wrapper for policies, and can be passed into a high level model trainer, e.g., </a:t>
            </a:r>
            <a:r>
              <a:rPr lang="en-US" altLang="zh-CN" dirty="0" err="1"/>
              <a:t>tensorflow</a:t>
            </a:r>
            <a:r>
              <a:rPr lang="en-US" altLang="zh-CN" dirty="0"/>
              <a:t> estimator, as a user-defined callback, so its execution can be scheduled by </a:t>
            </a:r>
            <a:r>
              <a:rPr lang="en-US" altLang="zh-CN" dirty="0" err="1"/>
              <a:t>tensorflow</a:t>
            </a:r>
            <a:r>
              <a:rPr lang="en-US" altLang="zh-CN" dirty="0"/>
              <a:t> transparently.</a:t>
            </a:r>
          </a:p>
          <a:p>
            <a:pPr marL="228600" indent="-228600">
              <a:buAutoNum type="arabicPeriod"/>
            </a:pPr>
            <a:endParaRPr lang="en-US" altLang="zh-CN" dirty="0"/>
          </a:p>
          <a:p>
            <a:pPr marL="0" indent="0">
              <a:buNone/>
            </a:pPr>
            <a:r>
              <a:rPr lang="en-US" altLang="zh-CN" dirty="0"/>
              <a:t>As we can see, </a:t>
            </a:r>
            <a:r>
              <a:rPr lang="en-US" altLang="zh-CN" dirty="0" err="1"/>
              <a:t>KungFu</a:t>
            </a:r>
            <a:r>
              <a:rPr lang="en-US" altLang="zh-CN" dirty="0"/>
              <a:t> policies don’t require too much modification to existing machine learning programs.</a:t>
            </a:r>
          </a:p>
          <a:p>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12</a:t>
            </a:fld>
            <a:endParaRPr lang="zh-CN" altLang="en-US"/>
          </a:p>
        </p:txBody>
      </p:sp>
    </p:spTree>
    <p:extLst>
      <p:ext uri="{BB962C8B-B14F-4D97-AF65-F5344CB8AC3E}">
        <p14:creationId xmlns:p14="http://schemas.microsoft.com/office/powerpoint/2010/main" val="3245183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Example: implement GNS monitoring on this simple dataflow graph</a:t>
            </a:r>
          </a:p>
          <a:p>
            <a:pPr marL="228600" indent="-228600">
              <a:buAutoNum type="arabicPeriod"/>
            </a:pPr>
            <a:r>
              <a:rPr lang="en-US" altLang="zh-CN" dirty="0"/>
              <a:t>Append a GNS operator to each gradient operator</a:t>
            </a:r>
          </a:p>
          <a:p>
            <a:pPr marL="228600" indent="-228600">
              <a:buAutoNum type="arabicPeriod"/>
            </a:pPr>
            <a:r>
              <a:rPr lang="en-US" altLang="zh-CN" dirty="0"/>
              <a:t>To combine all the local GNS matrix, append one more allreduce operator.</a:t>
            </a:r>
          </a:p>
          <a:p>
            <a:pPr marL="0" indent="0">
              <a:buNone/>
            </a:pPr>
            <a:endParaRPr lang="en-US" altLang="zh-CN" dirty="0"/>
          </a:p>
          <a:p>
            <a:pPr marL="0" indent="0">
              <a:buNone/>
            </a:pPr>
            <a:r>
              <a:rPr lang="en-US" altLang="zh-CN" dirty="0"/>
              <a:t>The dataflow engines are already optimized for using GPUs and parallel execution.</a:t>
            </a:r>
          </a:p>
          <a:p>
            <a:pPr marL="0" indent="0">
              <a:buNone/>
            </a:pPr>
            <a:r>
              <a:rPr lang="en-US" altLang="zh-CN" dirty="0"/>
              <a:t>Collective communication operations can scale out the monitoring of gradients in a well-distributed manner.</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14</a:t>
            </a:fld>
            <a:endParaRPr lang="zh-CN" altLang="en-US"/>
          </a:p>
        </p:txBody>
      </p:sp>
    </p:spTree>
    <p:extLst>
      <p:ext uri="{BB962C8B-B14F-4D97-AF65-F5344CB8AC3E}">
        <p14:creationId xmlns:p14="http://schemas.microsoft.com/office/powerpoint/2010/main" val="768727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Dataflow engine has been optimized for out-of-order parallel execution.</a:t>
            </a:r>
          </a:p>
          <a:p>
            <a:pPr marL="228600" indent="-228600">
              <a:buAutoNum type="arabicPeriod"/>
            </a:pPr>
            <a:r>
              <a:rPr lang="en-US" altLang="zh-CN" dirty="0"/>
              <a:t>Collective communication system require users to call allreduce operations sequentially. </a:t>
            </a:r>
          </a:p>
          <a:p>
            <a:pPr marL="0" indent="0">
              <a:buNone/>
            </a:pPr>
            <a:endParaRPr lang="en-US" altLang="zh-CN" dirty="0"/>
          </a:p>
          <a:p>
            <a:pPr marL="0" indent="0">
              <a:buNone/>
            </a:pPr>
            <a:r>
              <a:rPr lang="en-US" altLang="zh-CN" dirty="0"/>
              <a:t>To meet MPI’s requirement, users have to use a central coordinator to coordinate the global execution sequence of allreduce operations.</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15</a:t>
            </a:fld>
            <a:endParaRPr lang="zh-CN" altLang="en-US"/>
          </a:p>
        </p:txBody>
      </p:sp>
    </p:spTree>
    <p:extLst>
      <p:ext uri="{BB962C8B-B14F-4D97-AF65-F5344CB8AC3E}">
        <p14:creationId xmlns:p14="http://schemas.microsoft.com/office/powerpoint/2010/main" val="166708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time an allreduce operation is ready, send it immediately to its downstream worker. The message contains a key and data.</a:t>
            </a:r>
          </a:p>
          <a:p>
            <a:pPr marL="228600" indent="-228600">
              <a:buAutoNum type="arabicPeriod"/>
            </a:pPr>
            <a:r>
              <a:rPr lang="en-US" altLang="zh-CN" dirty="0"/>
              <a:t>The receiver receives a message and read the key. Then check a state table to see if it has seen the key before. If so, update its control field. If not, create a new table entry. The control filed indicates the progress of the accumulation.</a:t>
            </a:r>
          </a:p>
          <a:p>
            <a:pPr marL="228600" indent="-228600">
              <a:buAutoNum type="arabicPeriod"/>
            </a:pPr>
            <a:r>
              <a:rPr lang="en-US" altLang="zh-CN" dirty="0"/>
              <a:t>Once the accumulation finishes, the receiver will pass a new message to its downstream worker.</a:t>
            </a:r>
          </a:p>
          <a:p>
            <a:pPr marL="228600" indent="-228600">
              <a:buAutoNum type="arabicPeriod"/>
            </a:pPr>
            <a:endParaRPr lang="en-US" altLang="zh-CN" dirty="0"/>
          </a:p>
          <a:p>
            <a:pPr marL="0" indent="0">
              <a:buNone/>
            </a:pPr>
            <a:r>
              <a:rPr lang="en-US" altLang="zh-CN" dirty="0"/>
              <a:t>So, no global coordination here in asynchronous collective communication.</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16</a:t>
            </a:fld>
            <a:endParaRPr lang="zh-CN" altLang="en-US"/>
          </a:p>
        </p:txBody>
      </p:sp>
    </p:spTree>
    <p:extLst>
      <p:ext uri="{BB962C8B-B14F-4D97-AF65-F5344CB8AC3E}">
        <p14:creationId xmlns:p14="http://schemas.microsoft.com/office/powerpoint/2010/main" val="733845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Example:</a:t>
            </a:r>
          </a:p>
          <a:p>
            <a:r>
              <a:rPr lang="en-US" altLang="zh-CN" dirty="0"/>
              <a:t>Normal execution routine needs #worker</a:t>
            </a:r>
          </a:p>
          <a:p>
            <a:r>
              <a:rPr lang="en-US" altLang="zh-CN" dirty="0"/>
              <a:t>After resizing #worker, we need to recompile the dataflow (update #worker in the dataflow)</a:t>
            </a:r>
          </a:p>
          <a:p>
            <a:endParaRPr lang="en-US" altLang="zh-CN" dirty="0"/>
          </a:p>
          <a:p>
            <a:r>
              <a:rPr lang="en-US" altLang="zh-CN" dirty="0"/>
              <a:t>The reason to the conclusion (words in orange text block): system parameters and dataflow are coupled together.</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18</a:t>
            </a:fld>
            <a:endParaRPr lang="zh-CN" altLang="en-US"/>
          </a:p>
        </p:txBody>
      </p:sp>
    </p:spTree>
    <p:extLst>
      <p:ext uri="{BB962C8B-B14F-4D97-AF65-F5344CB8AC3E}">
        <p14:creationId xmlns:p14="http://schemas.microsoft.com/office/powerpoint/2010/main" val="3384923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Represent system parameters as computational operators,</a:t>
            </a:r>
            <a:r>
              <a:rPr lang="zh-CN" altLang="en-US" dirty="0"/>
              <a:t> </a:t>
            </a:r>
            <a:r>
              <a:rPr lang="en-US" altLang="zh-CN" dirty="0"/>
              <a:t>value</a:t>
            </a:r>
            <a:r>
              <a:rPr lang="zh-CN" altLang="en-US" dirty="0"/>
              <a:t> </a:t>
            </a:r>
            <a:r>
              <a:rPr lang="en-US" altLang="zh-CN" dirty="0"/>
              <a:t>read</a:t>
            </a:r>
            <a:r>
              <a:rPr lang="zh-CN" altLang="en-US" dirty="0"/>
              <a:t> </a:t>
            </a:r>
            <a:r>
              <a:rPr lang="en-US" altLang="zh-CN" dirty="0"/>
              <a:t>from</a:t>
            </a:r>
            <a:r>
              <a:rPr lang="zh-CN" altLang="en-US" dirty="0"/>
              <a:t> </a:t>
            </a:r>
            <a:r>
              <a:rPr lang="en-US" altLang="zh-CN" dirty="0"/>
              <a:t>“worker</a:t>
            </a:r>
            <a:r>
              <a:rPr lang="zh-CN" altLang="en-US" dirty="0"/>
              <a:t> </a:t>
            </a:r>
            <a:r>
              <a:rPr lang="en-US" altLang="zh-CN" dirty="0"/>
              <a:t>membership</a:t>
            </a:r>
            <a:r>
              <a:rPr lang="zh-CN" altLang="en-US" dirty="0"/>
              <a:t> </a:t>
            </a:r>
            <a:r>
              <a:rPr lang="en-US" altLang="zh-CN" dirty="0"/>
              <a:t>table”. The table stores on the </a:t>
            </a:r>
            <a:r>
              <a:rPr lang="en-US" altLang="zh-CN" dirty="0" err="1"/>
              <a:t>KungFu</a:t>
            </a:r>
            <a:r>
              <a:rPr lang="en-US" altLang="zh-CN" dirty="0"/>
              <a:t> communication layer.</a:t>
            </a:r>
          </a:p>
          <a:p>
            <a:pPr marL="228600" indent="-228600">
              <a:buAutoNum type="arabicPeriod"/>
            </a:pPr>
            <a:r>
              <a:rPr lang="en-US" altLang="zh-CN" dirty="0"/>
              <a:t>Worker membership can be updated in parallel. The consistency is guaranteed by the collective communication operations.</a:t>
            </a:r>
          </a:p>
          <a:p>
            <a:pPr marL="228600" indent="-228600">
              <a:buAutoNum type="arabicPeriod"/>
            </a:pPr>
            <a:r>
              <a:rPr lang="en-US" altLang="zh-CN" dirty="0" err="1"/>
              <a:t>KungFu</a:t>
            </a:r>
            <a:r>
              <a:rPr lang="en-US" altLang="zh-CN" dirty="0"/>
              <a:t> will enforce a global adaptation barrier before moving into next step.</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19</a:t>
            </a:fld>
            <a:endParaRPr lang="zh-CN" altLang="en-US"/>
          </a:p>
        </p:txBody>
      </p:sp>
    </p:spTree>
    <p:extLst>
      <p:ext uri="{BB962C8B-B14F-4D97-AF65-F5344CB8AC3E}">
        <p14:creationId xmlns:p14="http://schemas.microsoft.com/office/powerpoint/2010/main" val="4188497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evaluated </a:t>
            </a:r>
            <a:r>
              <a:rPr lang="en-US" altLang="zh-CN" dirty="0" err="1"/>
              <a:t>KungFu</a:t>
            </a:r>
            <a:r>
              <a:rPr lang="en-US" altLang="zh-CN" dirty="0"/>
              <a:t> using test-based experiments and used the GNS policy as an example to compare </a:t>
            </a:r>
            <a:r>
              <a:rPr lang="en-US" altLang="zh-CN" dirty="0" err="1"/>
              <a:t>KungFu</a:t>
            </a:r>
            <a:r>
              <a:rPr lang="en-US" altLang="zh-CN" dirty="0"/>
              <a:t> with empirical tunning in choosing batch size to show the benefits of enabling adaptation.</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20</a:t>
            </a:fld>
            <a:endParaRPr lang="zh-CN" altLang="en-US"/>
          </a:p>
        </p:txBody>
      </p:sp>
    </p:spTree>
    <p:extLst>
      <p:ext uri="{BB962C8B-B14F-4D97-AF65-F5344CB8AC3E}">
        <p14:creationId xmlns:p14="http://schemas.microsoft.com/office/powerpoint/2010/main" val="3085380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users using small batch size.</a:t>
            </a:r>
          </a:p>
          <a:p>
            <a:r>
              <a:rPr lang="en-US" altLang="zh-CN" dirty="0"/>
              <a:t>Small batch size is good to reach high training accuracy using a limit amount of training data. </a:t>
            </a:r>
          </a:p>
          <a:p>
            <a:r>
              <a:rPr lang="en-US" altLang="zh-CN" dirty="0"/>
              <a:t>But it under utilize the hardware and takes more training steps or time to finish</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21</a:t>
            </a:fld>
            <a:endParaRPr lang="zh-CN" altLang="en-US"/>
          </a:p>
        </p:txBody>
      </p:sp>
    </p:spTree>
    <p:extLst>
      <p:ext uri="{BB962C8B-B14F-4D97-AF65-F5344CB8AC3E}">
        <p14:creationId xmlns:p14="http://schemas.microsoft.com/office/powerpoint/2010/main" val="4205884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users prefer to use large batch size.</a:t>
            </a:r>
          </a:p>
          <a:p>
            <a:r>
              <a:rPr lang="en-US" altLang="zh-CN" dirty="0"/>
              <a:t>If we use large batch size, we can quickly finish training. but model accuracy might suffer.</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22</a:t>
            </a:fld>
            <a:endParaRPr lang="zh-CN" altLang="en-US"/>
          </a:p>
        </p:txBody>
      </p:sp>
    </p:spTree>
    <p:extLst>
      <p:ext uri="{BB962C8B-B14F-4D97-AF65-F5344CB8AC3E}">
        <p14:creationId xmlns:p14="http://schemas.microsoft.com/office/powerpoint/2010/main" val="399878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Background: The volume of data is getting bigger, and the model has been increasingly complex, it’s hard to train modern deep learning models on a single machine. We have to go distributed.</a:t>
            </a:r>
          </a:p>
          <a:p>
            <a:r>
              <a:rPr lang="en-US" altLang="zh-CN" dirty="0"/>
              <a:t>Developers use distributed training systems like </a:t>
            </a:r>
            <a:r>
              <a:rPr lang="en-US" altLang="zh-CN" dirty="0" err="1"/>
              <a:t>horovod</a:t>
            </a:r>
            <a:r>
              <a:rPr lang="en-US" altLang="zh-CN" dirty="0"/>
              <a:t> and </a:t>
            </a:r>
            <a:r>
              <a:rPr lang="en-US" altLang="zh-CN" dirty="0" err="1"/>
              <a:t>tensorflow</a:t>
            </a:r>
            <a:r>
              <a:rPr lang="en-US" altLang="zh-CN" dirty="0"/>
              <a:t> to scale out the training of their models</a:t>
            </a:r>
          </a:p>
          <a:p>
            <a:r>
              <a:rPr lang="en-US" altLang="zh-CN" dirty="0"/>
              <a:t>Implement data parallel training: partition the dataset, replicate the model to use multiple parallel processors such as GPUs or multiple workers</a:t>
            </a:r>
          </a:p>
          <a:p>
            <a:r>
              <a:rPr lang="en-US" altLang="zh-CN" dirty="0"/>
              <a:t>They compile the models into the dataflow.</a:t>
            </a:r>
          </a:p>
          <a:p>
            <a:r>
              <a:rPr lang="en-US" altLang="zh-CN" dirty="0"/>
              <a:t>In every iteration of training the dataflow will read the data batch and compute the gradients.</a:t>
            </a:r>
          </a:p>
          <a:p>
            <a:r>
              <a:rPr lang="en-US" altLang="zh-CN" dirty="0"/>
              <a:t>The gradients need to be averaged across all the working machines by using allreduce operation provided by collective communication system.</a:t>
            </a:r>
          </a:p>
          <a:p>
            <a:r>
              <a:rPr lang="en-US" altLang="zh-CN" dirty="0"/>
              <a:t>the training lasts for many iterations until the model reach high accuracy.</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a:t>
            </a:fld>
            <a:endParaRPr lang="zh-CN" altLang="en-US"/>
          </a:p>
        </p:txBody>
      </p:sp>
    </p:spTree>
    <p:extLst>
      <p:ext uri="{BB962C8B-B14F-4D97-AF65-F5344CB8AC3E}">
        <p14:creationId xmlns:p14="http://schemas.microsoft.com/office/powerpoint/2010/main" val="3525309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KongFu</a:t>
            </a:r>
            <a:r>
              <a:rPr lang="en-US" altLang="zh-CN" dirty="0"/>
              <a:t> uses GNS to guide how we set batch size.</a:t>
            </a:r>
          </a:p>
          <a:p>
            <a:r>
              <a:rPr lang="en-US" altLang="zh-CN" dirty="0"/>
              <a:t>as the figure shows, </a:t>
            </a:r>
            <a:r>
              <a:rPr lang="en-US" altLang="zh-CN" dirty="0" err="1"/>
              <a:t>KongFu</a:t>
            </a:r>
            <a:r>
              <a:rPr lang="en-US" altLang="zh-CN" dirty="0"/>
              <a:t> use small batch size at the beginning, and increase it later.</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23</a:t>
            </a:fld>
            <a:endParaRPr lang="zh-CN" altLang="en-US"/>
          </a:p>
        </p:txBody>
      </p:sp>
    </p:spTree>
    <p:extLst>
      <p:ext uri="{BB962C8B-B14F-4D97-AF65-F5344CB8AC3E}">
        <p14:creationId xmlns:p14="http://schemas.microsoft.com/office/powerpoint/2010/main" val="2743361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Looking at the validation accuracy, the policy had pretty good result. And it has the best time-to-accuracy as well.</a:t>
            </a:r>
          </a:p>
          <a:p>
            <a:endParaRPr lang="en-US" altLang="zh-CN" dirty="0"/>
          </a:p>
          <a:p>
            <a:r>
              <a:rPr lang="en-US" altLang="zh-CN" dirty="0"/>
              <a:t>[Click mouse]</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24</a:t>
            </a:fld>
            <a:endParaRPr lang="zh-CN" altLang="en-US"/>
          </a:p>
        </p:txBody>
      </p:sp>
    </p:spTree>
    <p:extLst>
      <p:ext uri="{BB962C8B-B14F-4D97-AF65-F5344CB8AC3E}">
        <p14:creationId xmlns:p14="http://schemas.microsoft.com/office/powerpoint/2010/main" val="359207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also compared </a:t>
            </a:r>
            <a:r>
              <a:rPr lang="en-US" altLang="zh-CN" dirty="0" err="1"/>
              <a:t>KungFu’s</a:t>
            </a:r>
            <a:r>
              <a:rPr lang="en-US" altLang="zh-CN" dirty="0"/>
              <a:t> distributed performance with the state-of-the-art system, </a:t>
            </a:r>
            <a:r>
              <a:rPr lang="en-US" altLang="zh-CN" dirty="0" err="1"/>
              <a:t>horovod</a:t>
            </a:r>
            <a:r>
              <a:rPr lang="en-US" altLang="zh-CN" dirty="0"/>
              <a:t>.</a:t>
            </a:r>
          </a:p>
          <a:p>
            <a:r>
              <a:rPr lang="en-US" altLang="zh-CN" dirty="0"/>
              <a:t>As we can see from the figure, </a:t>
            </a:r>
            <a:r>
              <a:rPr lang="en-US" altLang="zh-CN" dirty="0" err="1"/>
              <a:t>KungFu</a:t>
            </a:r>
            <a:r>
              <a:rPr lang="en-US" altLang="zh-CN" dirty="0"/>
              <a:t> out performs </a:t>
            </a:r>
            <a:r>
              <a:rPr lang="en-US" altLang="zh-CN" dirty="0" err="1"/>
              <a:t>horovod</a:t>
            </a:r>
            <a:r>
              <a:rPr lang="en-US" altLang="zh-CN" dirty="0"/>
              <a:t> when #worker increased.</a:t>
            </a:r>
          </a:p>
          <a:p>
            <a:r>
              <a:rPr lang="en-US" altLang="zh-CN" dirty="0"/>
              <a:t>It even achieved a 52% higher throughput [click] thanks to its asynchronous collective communication </a:t>
            </a:r>
            <a:r>
              <a:rPr lang="en-US" altLang="zh-CN" dirty="0" err="1"/>
              <a:t>mechinism</a:t>
            </a:r>
            <a:r>
              <a:rPr lang="en-US" altLang="zh-CN" dirty="0"/>
              <a:t>, which avoids global coordination and allows </a:t>
            </a:r>
            <a:r>
              <a:rPr lang="en-US" altLang="zh-CN" dirty="0" err="1"/>
              <a:t>KungFu</a:t>
            </a:r>
            <a:r>
              <a:rPr lang="en-US" altLang="zh-CN" dirty="0"/>
              <a:t> scales better.</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25</a:t>
            </a:fld>
            <a:endParaRPr lang="zh-CN" altLang="en-US"/>
          </a:p>
        </p:txBody>
      </p:sp>
    </p:spTree>
    <p:extLst>
      <p:ext uri="{BB962C8B-B14F-4D97-AF65-F5344CB8AC3E}">
        <p14:creationId xmlns:p14="http://schemas.microsoft.com/office/powerpoint/2010/main" val="497572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Allreduce to sum gradients.</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29</a:t>
            </a:fld>
            <a:endParaRPr lang="zh-CN" altLang="en-US"/>
          </a:p>
        </p:txBody>
      </p:sp>
    </p:spTree>
    <p:extLst>
      <p:ext uri="{BB962C8B-B14F-4D97-AF65-F5344CB8AC3E}">
        <p14:creationId xmlns:p14="http://schemas.microsoft.com/office/powerpoint/2010/main" val="546680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 </a:t>
            </a:r>
            <a:r>
              <a:rPr lang="en-US" altLang="zh-CN" dirty="0" err="1"/>
              <a:t>instinc</a:t>
            </a:r>
            <a:r>
              <a:rPr lang="en-US" altLang="zh-CN" dirty="0"/>
              <a:t> of what gradient noise scale means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GNS = </a:t>
            </a:r>
            <a:r>
              <a:rPr lang="en-US" altLang="zh-CN" b="0" i="1" dirty="0" err="1">
                <a:effectLst/>
                <a:latin typeface="ColfaxAI"/>
              </a:rPr>
              <a:t>B</a:t>
            </a:r>
            <a:r>
              <a:rPr lang="en-US" altLang="zh-CN" b="0" i="0" baseline="-25000" dirty="0" err="1">
                <a:effectLst/>
                <a:latin typeface="ColfaxAI"/>
              </a:rPr>
              <a:t>noise</a:t>
            </a:r>
            <a:r>
              <a:rPr lang="en-US" altLang="zh-CN" b="0" i="0" dirty="0">
                <a:effectLst/>
                <a:latin typeface="ColfaxAI"/>
              </a:rPr>
              <a:t>=E[|</a:t>
            </a:r>
            <a:r>
              <a:rPr lang="en-US" altLang="zh-CN" b="0" i="1" dirty="0">
                <a:effectLst/>
                <a:latin typeface="ColfaxAI"/>
              </a:rPr>
              <a:t>G</a:t>
            </a:r>
            <a:r>
              <a:rPr lang="en-US" altLang="zh-CN" b="0" i="0" dirty="0">
                <a:effectLst/>
                <a:latin typeface="ColfaxAI"/>
              </a:rPr>
              <a:t>-</a:t>
            </a:r>
            <a:r>
              <a:rPr lang="en-US" altLang="zh-CN" b="0" i="1" dirty="0">
                <a:effectLst/>
                <a:latin typeface="ColfaxAI"/>
              </a:rPr>
              <a:t>G</a:t>
            </a:r>
            <a:r>
              <a:rPr lang="en-US" altLang="zh-CN" b="0" i="0" baseline="-25000" dirty="0">
                <a:effectLst/>
                <a:latin typeface="ColfaxAI"/>
              </a:rPr>
              <a:t>true</a:t>
            </a:r>
            <a:r>
              <a:rPr lang="en-US" altLang="zh-CN" b="0" i="0" dirty="0">
                <a:effectLst/>
                <a:latin typeface="ColfaxAI"/>
              </a:rPr>
              <a:t>|</a:t>
            </a:r>
            <a:r>
              <a:rPr lang="en-US" altLang="zh-CN" b="0" i="0" baseline="30000" dirty="0">
                <a:effectLst/>
                <a:latin typeface="ColfaxAI"/>
              </a:rPr>
              <a:t>2</a:t>
            </a:r>
            <a:r>
              <a:rPr lang="en-US" altLang="zh-CN" b="0" i="0" dirty="0">
                <a:effectLst/>
                <a:latin typeface="ColfaxAI"/>
              </a:rPr>
              <a:t>] / |</a:t>
            </a:r>
            <a:r>
              <a:rPr lang="en-US" altLang="zh-CN" b="0" i="1" dirty="0">
                <a:effectLst/>
                <a:latin typeface="ColfaxAI"/>
              </a:rPr>
              <a:t>G</a:t>
            </a:r>
            <a:r>
              <a:rPr lang="en-US" altLang="zh-CN" b="0" i="0" baseline="-25000" dirty="0">
                <a:effectLst/>
                <a:latin typeface="ColfaxAI"/>
              </a:rPr>
              <a:t>true</a:t>
            </a:r>
            <a:r>
              <a:rPr lang="en-US" altLang="zh-CN" b="0" i="0" dirty="0">
                <a:effectLst/>
                <a:latin typeface="ColfaxAI"/>
              </a:rPr>
              <a:t>|</a:t>
            </a:r>
            <a:r>
              <a:rPr lang="en-US" altLang="zh-CN" b="0" i="0" baseline="30000" dirty="0">
                <a:effectLst/>
                <a:latin typeface="ColfaxAI"/>
              </a:rPr>
              <a:t>2</a:t>
            </a:r>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31</a:t>
            </a:fld>
            <a:endParaRPr lang="zh-CN" altLang="en-US"/>
          </a:p>
        </p:txBody>
      </p:sp>
    </p:spTree>
    <p:extLst>
      <p:ext uri="{BB962C8B-B14F-4D97-AF65-F5344CB8AC3E}">
        <p14:creationId xmlns:p14="http://schemas.microsoft.com/office/powerpoint/2010/main" val="2259995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Gather and broadcast operations are needed to do communication coordination among workers.</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32</a:t>
            </a:fld>
            <a:endParaRPr lang="zh-CN" altLang="en-US"/>
          </a:p>
        </p:txBody>
      </p:sp>
    </p:spTree>
    <p:extLst>
      <p:ext uri="{BB962C8B-B14F-4D97-AF65-F5344CB8AC3E}">
        <p14:creationId xmlns:p14="http://schemas.microsoft.com/office/powerpoint/2010/main" val="4055936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Tune hyper-parameters, system parameters.</a:t>
            </a:r>
          </a:p>
          <a:p>
            <a:r>
              <a:rPr lang="en-US" altLang="zh-CN" dirty="0"/>
              <a:t>Hyper-parameters:</a:t>
            </a:r>
            <a:r>
              <a:rPr lang="zh-CN" altLang="en-US" dirty="0"/>
              <a:t> </a:t>
            </a:r>
            <a:endParaRPr lang="en-US" altLang="zh-CN" dirty="0"/>
          </a:p>
          <a:p>
            <a:r>
              <a:rPr lang="en-US" altLang="zh-CN" dirty="0"/>
              <a:t>    1. define</a:t>
            </a:r>
            <a:r>
              <a:rPr lang="zh-CN" altLang="en-US" dirty="0"/>
              <a:t> </a:t>
            </a:r>
            <a:r>
              <a:rPr lang="en-US" altLang="zh-CN" dirty="0"/>
              <a:t>how</a:t>
            </a:r>
            <a:r>
              <a:rPr lang="zh-CN" altLang="en-US" dirty="0"/>
              <a:t> </a:t>
            </a:r>
            <a:r>
              <a:rPr lang="en-US" altLang="zh-CN" dirty="0"/>
              <a:t>the</a:t>
            </a:r>
            <a:r>
              <a:rPr lang="zh-CN" altLang="en-US" dirty="0"/>
              <a:t> </a:t>
            </a:r>
            <a:r>
              <a:rPr lang="en-US" altLang="zh-CN" dirty="0"/>
              <a:t>model</a:t>
            </a:r>
            <a:r>
              <a:rPr lang="zh-CN" altLang="en-US" dirty="0"/>
              <a:t> </a:t>
            </a:r>
            <a:r>
              <a:rPr lang="en-US" altLang="zh-CN" dirty="0"/>
              <a:t>is updated</a:t>
            </a:r>
          </a:p>
          <a:p>
            <a:r>
              <a:rPr lang="en-US" altLang="zh-CN" dirty="0"/>
              <a:t>    2. decide the model accuracy.</a:t>
            </a:r>
          </a:p>
          <a:p>
            <a:r>
              <a:rPr lang="en-US" altLang="zh-CN" dirty="0"/>
              <a:t>System parameters:</a:t>
            </a:r>
          </a:p>
          <a:p>
            <a:r>
              <a:rPr lang="en-US" altLang="zh-CN" dirty="0"/>
              <a:t>    1. decide how the workload is being distributed across the workers</a:t>
            </a:r>
          </a:p>
          <a:p>
            <a:r>
              <a:rPr lang="en-US" altLang="zh-CN" dirty="0"/>
              <a:t>    2. affect the training throughput.</a:t>
            </a:r>
          </a:p>
          <a:p>
            <a:r>
              <a:rPr lang="en-US" altLang="zh-CN" dirty="0"/>
              <a:t>Users often rely on their empirical experience to tune these parameters.</a:t>
            </a:r>
          </a:p>
          <a:p>
            <a:endParaRPr lang="en-US" altLang="zh-CN"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a:t>
            </a:fld>
            <a:endParaRPr lang="zh-CN" altLang="en-US"/>
          </a:p>
        </p:txBody>
      </p:sp>
    </p:spTree>
    <p:extLst>
      <p:ext uri="{BB962C8B-B14F-4D97-AF65-F5344CB8AC3E}">
        <p14:creationId xmlns:p14="http://schemas.microsoft.com/office/powerpoint/2010/main" val="166275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When using other dataset, need retune.</a:t>
            </a:r>
          </a:p>
          <a:p>
            <a:pPr marL="228600" indent="-228600">
              <a:buAutoNum type="arabicPeriod"/>
            </a:pPr>
            <a:r>
              <a:rPr lang="en-US" altLang="zh-CN" dirty="0"/>
              <a:t>Barely works on other models</a:t>
            </a:r>
          </a:p>
          <a:p>
            <a:pPr marL="228600" indent="-228600">
              <a:buAutoNum type="arabicPeriod"/>
            </a:pPr>
            <a:r>
              <a:rPr lang="en-US" altLang="zh-CN" dirty="0"/>
              <a:t>Work well in HPC clusters but might perform poorly in cloud cluster.</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4</a:t>
            </a:fld>
            <a:endParaRPr lang="zh-CN" altLang="en-US"/>
          </a:p>
        </p:txBody>
      </p:sp>
    </p:spTree>
    <p:extLst>
      <p:ext uri="{BB962C8B-B14F-4D97-AF65-F5344CB8AC3E}">
        <p14:creationId xmlns:p14="http://schemas.microsoft.com/office/powerpoint/2010/main" val="294988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Small GNS: the system can’t learn from the many data samples in parallel. More data samples will be redundant.</a:t>
            </a:r>
          </a:p>
          <a:p>
            <a:r>
              <a:rPr lang="en-US" altLang="zh-CN" dirty="0"/>
              <a:t>Large GNS: the system can effectively learn from huge batches of data. Increase batch size can help the system converge faster.</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5</a:t>
            </a:fld>
            <a:endParaRPr lang="zh-CN" altLang="en-US"/>
          </a:p>
        </p:txBody>
      </p:sp>
    </p:spTree>
    <p:extLst>
      <p:ext uri="{BB962C8B-B14F-4D97-AF65-F5344CB8AC3E}">
        <p14:creationId xmlns:p14="http://schemas.microsoft.com/office/powerpoint/2010/main" val="154999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 similar proposals</a:t>
            </a:r>
          </a:p>
          <a:p>
            <a:r>
              <a:rPr lang="en-US" altLang="zh-CN" dirty="0"/>
              <a:t>Nvidia and Apple: Gradient variance and gradient second-order metrics </a:t>
            </a:r>
            <a:r>
              <a:rPr lang="en-US" altLang="zh-CN" dirty="0">
                <a:sym typeface="Wingdings" panose="05000000000000000000" pitchFamily="2" charset="2"/>
              </a:rPr>
              <a:t> automatically set learning rate</a:t>
            </a:r>
          </a:p>
          <a:p>
            <a:r>
              <a:rPr lang="en-US" altLang="zh-CN" dirty="0">
                <a:sym typeface="Wingdings" panose="05000000000000000000" pitchFamily="2" charset="2"/>
              </a:rPr>
              <a:t>Worker performance metrics  decide the optimal #workers</a:t>
            </a:r>
          </a:p>
          <a:p>
            <a:endParaRPr lang="en-US" altLang="zh-CN" dirty="0">
              <a:sym typeface="Wingdings" panose="05000000000000000000" pitchFamily="2" charset="2"/>
            </a:endParaRPr>
          </a:p>
          <a:p>
            <a:r>
              <a:rPr lang="en-US" altLang="zh-CN" dirty="0">
                <a:sym typeface="Wingdings" panose="05000000000000000000" pitchFamily="2" charset="2"/>
              </a:rPr>
              <a:t>If we abstract these proposals from their contexts, we can conclude that 2 roles are involved in parameter adaptation, the control loop and workers.</a:t>
            </a:r>
          </a:p>
          <a:p>
            <a:r>
              <a:rPr lang="en-US" altLang="zh-CN" dirty="0">
                <a:sym typeface="Wingdings" panose="05000000000000000000" pitchFamily="2" charset="2"/>
              </a:rPr>
              <a:t>Control loop: </a:t>
            </a:r>
          </a:p>
          <a:p>
            <a:r>
              <a:rPr lang="en-US" altLang="zh-CN" dirty="0">
                <a:sym typeface="Wingdings" panose="05000000000000000000" pitchFamily="2" charset="2"/>
              </a:rPr>
              <a:t>Workers: train models</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6</a:t>
            </a:fld>
            <a:endParaRPr lang="zh-CN" altLang="en-US"/>
          </a:p>
        </p:txBody>
      </p:sp>
    </p:spTree>
    <p:extLst>
      <p:ext uri="{BB962C8B-B14F-4D97-AF65-F5344CB8AC3E}">
        <p14:creationId xmlns:p14="http://schemas.microsoft.com/office/powerpoint/2010/main" val="92359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Challenge 2: Because the adaptation often rely on monitoring and analyzing data such as gradients, but gradients can be produced several GB/s by deep learning servers. </a:t>
            </a:r>
            <a:r>
              <a:rPr lang="en-US" altLang="zh-CN" dirty="0">
                <a:sym typeface="Wingdings" panose="05000000000000000000" pitchFamily="2" charset="2"/>
              </a:rPr>
              <a:t></a:t>
            </a:r>
            <a:r>
              <a:rPr lang="en-US" altLang="zh-CN" dirty="0"/>
              <a:t> It is challenging to analyze them in real time.</a:t>
            </a:r>
          </a:p>
          <a:p>
            <a:r>
              <a:rPr lang="en-US" altLang="zh-CN" dirty="0"/>
              <a:t>Challenge 3: Just the model will be very large. The adaptation should not affect the consistency of the states on distributed nodes.</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7</a:t>
            </a:fld>
            <a:endParaRPr lang="zh-CN" altLang="en-US"/>
          </a:p>
        </p:txBody>
      </p:sp>
    </p:spTree>
    <p:extLst>
      <p:ext uri="{BB962C8B-B14F-4D97-AF65-F5344CB8AC3E}">
        <p14:creationId xmlns:p14="http://schemas.microsoft.com/office/powerpoint/2010/main" val="17121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Problems with existing approaches</a:t>
            </a:r>
          </a:p>
          <a:p>
            <a:pPr marL="228600" indent="-228600">
              <a:buAutoNum type="arabicPeriod"/>
            </a:pPr>
            <a:r>
              <a:rPr lang="en-US" altLang="zh-CN" dirty="0"/>
              <a:t>Users implement custom external framework. No generic APIs to support new adaptation proposals.</a:t>
            </a:r>
          </a:p>
          <a:p>
            <a:pPr marL="228600" indent="-228600">
              <a:buAutoNum type="arabicPeriod"/>
            </a:pPr>
            <a:r>
              <a:rPr lang="en-US" altLang="zh-CN" dirty="0"/>
              <a:t>Workers dump monitoring data as logs to external log analytics libraries. These libraries are not designed for analyzing tremendous gradients in real time and there is no natural way to send the result back to the training system to guide online adaptation decisions.</a:t>
            </a:r>
          </a:p>
          <a:p>
            <a:pPr marL="228600" indent="-228600">
              <a:buAutoNum type="arabicPeriod"/>
            </a:pPr>
            <a:r>
              <a:rPr lang="en-US" altLang="zh-CN" dirty="0"/>
              <a:t>To protect the consistency of the state, workers require users to checkpoint their states. These steps build up large adaptation latency.</a:t>
            </a:r>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8</a:t>
            </a:fld>
            <a:endParaRPr lang="zh-CN" altLang="en-US"/>
          </a:p>
        </p:txBody>
      </p:sp>
    </p:spTree>
    <p:extLst>
      <p:ext uri="{BB962C8B-B14F-4D97-AF65-F5344CB8AC3E}">
        <p14:creationId xmlns:p14="http://schemas.microsoft.com/office/powerpoint/2010/main" val="177058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KungFu</a:t>
            </a:r>
            <a:r>
              <a:rPr lang="en-US" altLang="zh-CN" dirty="0"/>
              <a:t>: Make adaptative training easy and efficient</a:t>
            </a:r>
          </a:p>
          <a:p>
            <a:endParaRPr lang="en-US" altLang="zh-CN" dirty="0"/>
          </a:p>
          <a:p>
            <a:pPr marL="228600" indent="-228600">
              <a:buAutoNum type="arabicPeriod"/>
            </a:pPr>
            <a:r>
              <a:rPr lang="en-US" altLang="zh-CN" dirty="0"/>
              <a:t>Policies are implemented to be combinations of high level APIs that are intuitive for ML developers. These APIs can be used to monitor and adapt workers running existing ML framework. </a:t>
            </a:r>
          </a:p>
          <a:p>
            <a:pPr marL="228600" indent="-228600">
              <a:buAutoNum type="arabicPeriod"/>
            </a:pPr>
            <a:r>
              <a:rPr lang="en-US" altLang="zh-CN" dirty="0"/>
              <a:t>[Words on the left, contribution] enable </a:t>
            </a:r>
            <a:r>
              <a:rPr lang="en-US" altLang="zh-CN" dirty="0" err="1"/>
              <a:t>KungFu</a:t>
            </a:r>
            <a:r>
              <a:rPr lang="en-US" altLang="zh-CN" dirty="0"/>
              <a:t> to be able to [Words on the right, capability].</a:t>
            </a:r>
          </a:p>
          <a:p>
            <a:pPr marL="228600" indent="-228600">
              <a:buAutoNum type="arabicPeriod"/>
            </a:pPr>
            <a:r>
              <a:rPr lang="en-US" altLang="zh-CN" dirty="0"/>
              <a:t>New distributed mechanisms allows workers to expose low level system parameters in a stateful manner.  When parameters change, </a:t>
            </a:r>
            <a:r>
              <a:rPr lang="en-US" altLang="zh-CN" dirty="0" err="1"/>
              <a:t>KungFu</a:t>
            </a:r>
            <a:r>
              <a:rPr lang="en-US" altLang="zh-CN" dirty="0"/>
              <a:t> can automatically synchronize the updates and make sure the adaptation is consistent.</a:t>
            </a:r>
            <a:endParaRPr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9</a:t>
            </a:fld>
            <a:endParaRPr lang="zh-CN" altLang="en-US"/>
          </a:p>
        </p:txBody>
      </p:sp>
    </p:spTree>
    <p:extLst>
      <p:ext uri="{BB962C8B-B14F-4D97-AF65-F5344CB8AC3E}">
        <p14:creationId xmlns:p14="http://schemas.microsoft.com/office/powerpoint/2010/main" val="55822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48163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5102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05123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102848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389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224579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128422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968415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3621219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1588860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253806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32536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1483823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557175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1444602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18441803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833342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EFC4EC-816C-4562-908D-3B249FE544CB}"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2822218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648651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814046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077051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6084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382195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934037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703846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4745452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851429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23275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739181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119053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3599687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598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42883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5934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78747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9624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0459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21759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642538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FC4EC-816C-4562-908D-3B249FE544CB}" type="datetimeFigureOut">
              <a:rPr lang="zh-CN" altLang="en-US" smtClean="0"/>
              <a:t>2020/12/4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E2C1E-D226-45E7-8E92-6DFF0B35EEDB}" type="slidenum">
              <a:rPr lang="zh-CN" altLang="en-US" smtClean="0"/>
              <a:t>‹#›</a:t>
            </a:fld>
            <a:endParaRPr lang="zh-CN" altLang="en-US"/>
          </a:p>
        </p:txBody>
      </p:sp>
    </p:spTree>
    <p:extLst>
      <p:ext uri="{BB962C8B-B14F-4D97-AF65-F5344CB8AC3E}">
        <p14:creationId xmlns:p14="http://schemas.microsoft.com/office/powerpoint/2010/main" val="30639796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5868275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slide" Target="slide2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slide" Target="slide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slide" Target="slide30.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0.xml"/><Relationship Id="rId6" Type="http://schemas.openxmlformats.org/officeDocument/2006/relationships/slide" Target="slide3.xml"/><Relationship Id="rId5" Type="http://schemas.openxmlformats.org/officeDocument/2006/relationships/image" Target="../media/image38.pn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slide" Target="slide5.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0.xml"/><Relationship Id="rId5" Type="http://schemas.openxmlformats.org/officeDocument/2006/relationships/slide" Target="slide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4861" y="1194846"/>
            <a:ext cx="7748672" cy="1470025"/>
          </a:xfrm>
        </p:spPr>
        <p:txBody>
          <a:bodyPr>
            <a:noAutofit/>
          </a:bodyPr>
          <a:lstStyle/>
          <a:p>
            <a:pPr algn="ctr">
              <a:lnSpc>
                <a:spcPct val="150000"/>
              </a:lnSpc>
            </a:pPr>
            <a:r>
              <a:rPr lang="en-US" altLang="zh-CN" sz="3200" dirty="0" err="1">
                <a:latin typeface="等线" panose="02010600030101010101" pitchFamily="2" charset="-122"/>
                <a:ea typeface="等线" panose="02010600030101010101" pitchFamily="2" charset="-122"/>
              </a:rPr>
              <a:t>KungFu</a:t>
            </a:r>
            <a:r>
              <a:rPr lang="en-US" altLang="zh-CN" sz="3200" dirty="0">
                <a:latin typeface="等线" panose="02010600030101010101" pitchFamily="2" charset="-122"/>
                <a:ea typeface="等线" panose="02010600030101010101" pitchFamily="2" charset="-122"/>
              </a:rPr>
              <a:t>: Making Training in Distributed Machine Learning Adaptive</a:t>
            </a:r>
            <a:endParaRPr lang="zh-CN" altLang="en-US" sz="3200" dirty="0">
              <a:latin typeface="等线" panose="02010600030101010101" pitchFamily="2" charset="-122"/>
              <a:ea typeface="等线" panose="02010600030101010101" pitchFamily="2" charset="-122"/>
            </a:endParaRPr>
          </a:p>
        </p:txBody>
      </p:sp>
      <p:sp>
        <p:nvSpPr>
          <p:cNvPr id="3" name="TextBox 6"/>
          <p:cNvSpPr txBox="1">
            <a:spLocks noChangeArrowheads="1"/>
          </p:cNvSpPr>
          <p:nvPr/>
        </p:nvSpPr>
        <p:spPr bwMode="auto">
          <a:xfrm>
            <a:off x="4662991" y="5482826"/>
            <a:ext cx="3834245" cy="737959"/>
          </a:xfrm>
          <a:prstGeom prst="rect">
            <a:avLst/>
          </a:prstGeom>
          <a:noFill/>
          <a:ln w="9525">
            <a:noFill/>
            <a:miter lim="800000"/>
            <a:headEnd/>
            <a:tailEnd/>
          </a:ln>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mn-cs"/>
              </a:rPr>
              <a:t>Zhibing</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Liu</a:t>
            </a:r>
          </a:p>
          <a:p>
            <a:pPr marL="0" marR="0" lvl="0" indent="0" algn="r" defTabSz="914400" rtl="0" eaLnBrk="1" fontAlgn="auto" latinLnBrk="0" hangingPunct="1">
              <a:lnSpc>
                <a:spcPts val="2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Dec. 4</a:t>
            </a:r>
            <a:r>
              <a:rPr kumimoji="0" lang="en-US" altLang="zh-CN" sz="2000" b="0" i="0" u="none" strike="noStrike" kern="1200" cap="none" spc="0" normalizeH="0" baseline="30000" noProof="0" dirty="0">
                <a:ln>
                  <a:noFill/>
                </a:ln>
                <a:solidFill>
                  <a:prstClr val="black"/>
                </a:solidFill>
                <a:effectLst/>
                <a:uLnTx/>
                <a:uFillTx/>
                <a:latin typeface="等线" panose="02010600030101010101" pitchFamily="2" charset="-122"/>
                <a:ea typeface="等线" panose="02010600030101010101" pitchFamily="2" charset="-122"/>
                <a:cs typeface="+mn-cs"/>
              </a:rPr>
              <a:t>th</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2020</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文本框 4">
            <a:extLst>
              <a:ext uri="{FF2B5EF4-FFF2-40B4-BE49-F238E27FC236}">
                <a16:creationId xmlns:a16="http://schemas.microsoft.com/office/drawing/2014/main" id="{822F4F8E-4B36-4AA3-AC82-1E5C3215160B}"/>
              </a:ext>
            </a:extLst>
          </p:cNvPr>
          <p:cNvSpPr txBox="1"/>
          <p:nvPr/>
        </p:nvSpPr>
        <p:spPr>
          <a:xfrm>
            <a:off x="198303" y="6455885"/>
            <a:ext cx="657707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The slices are modified from the open presentation Luo Mai made in OSDI 20.</a:t>
            </a:r>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1411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F62D7D3-6E76-4A28-B5B0-CF3252C0AD74}"/>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10</a:t>
            </a:fld>
            <a:endParaRPr lang="en-US" altLang="zh-CN">
              <a:solidFill>
                <a:srgbClr val="000000"/>
              </a:solidFill>
            </a:endParaRPr>
          </a:p>
        </p:txBody>
      </p:sp>
      <p:sp>
        <p:nvSpPr>
          <p:cNvPr id="3" name="内容占位符 2">
            <a:extLst>
              <a:ext uri="{FF2B5EF4-FFF2-40B4-BE49-F238E27FC236}">
                <a16:creationId xmlns:a16="http://schemas.microsoft.com/office/drawing/2014/main" id="{E3ADB257-E20C-41AD-BB75-B231F19B5222}"/>
              </a:ext>
            </a:extLst>
          </p:cNvPr>
          <p:cNvSpPr>
            <a:spLocks noGrp="1"/>
          </p:cNvSpPr>
          <p:nvPr>
            <p:ph idx="4294967295"/>
          </p:nvPr>
        </p:nvSpPr>
        <p:spPr>
          <a:xfrm>
            <a:off x="753762" y="3067565"/>
            <a:ext cx="7636476" cy="722870"/>
          </a:xfrm>
        </p:spPr>
        <p:txBody>
          <a:bodyPr>
            <a:normAutofit/>
          </a:bodyPr>
          <a:lstStyle/>
          <a:p>
            <a:pPr marL="0" indent="0" algn="ctr">
              <a:buNone/>
            </a:pPr>
            <a:r>
              <a:rPr lang="en-US" altLang="zh-CN" sz="3600" dirty="0">
                <a:latin typeface="等线" panose="02010600030101010101" pitchFamily="2" charset="-122"/>
                <a:ea typeface="等线" panose="02010600030101010101" pitchFamily="2" charset="-122"/>
              </a:rPr>
              <a:t>Contribution 1: Adaptation Policies</a:t>
            </a:r>
            <a:endParaRPr lang="zh-CN" altLang="en-US" sz="3600" dirty="0"/>
          </a:p>
        </p:txBody>
      </p:sp>
    </p:spTree>
    <p:extLst>
      <p:ext uri="{BB962C8B-B14F-4D97-AF65-F5344CB8AC3E}">
        <p14:creationId xmlns:p14="http://schemas.microsoft.com/office/powerpoint/2010/main" val="243437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Adaptation Policies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Goal: Express </a:t>
            </a:r>
            <a:r>
              <a:rPr lang="en-US" altLang="zh-CN" sz="2000" dirty="0">
                <a:solidFill>
                  <a:srgbClr val="FF0000"/>
                </a:solidFill>
                <a:latin typeface="等线" panose="02010600030101010101" pitchFamily="2" charset="-122"/>
                <a:ea typeface="等线" panose="02010600030101010101" pitchFamily="2" charset="-122"/>
              </a:rPr>
              <a:t>adaptation</a:t>
            </a:r>
            <a:r>
              <a:rPr lang="en-US" altLang="zh-CN" sz="2000" dirty="0">
                <a:latin typeface="等线" panose="02010600030101010101" pitchFamily="2" charset="-122"/>
                <a:ea typeface="等线" panose="02010600030101010101" pitchFamily="2" charset="-122"/>
              </a:rPr>
              <a:t> over </a:t>
            </a:r>
            <a:r>
              <a:rPr lang="en-US" altLang="zh-CN" sz="2000" dirty="0">
                <a:solidFill>
                  <a:srgbClr val="FF0000"/>
                </a:solidFill>
                <a:latin typeface="等线" panose="02010600030101010101" pitchFamily="2" charset="-122"/>
                <a:ea typeface="等线" panose="02010600030101010101" pitchFamily="2" charset="-122"/>
              </a:rPr>
              <a:t>control loop</a:t>
            </a:r>
            <a:r>
              <a:rPr lang="en-US" altLang="zh-CN" sz="2000" dirty="0">
                <a:latin typeface="等线" panose="02010600030101010101" pitchFamily="2" charset="-122"/>
                <a:ea typeface="等线" panose="02010600030101010101" pitchFamily="2" charset="-122"/>
              </a:rPr>
              <a:t> for parameters</a:t>
            </a:r>
          </a:p>
          <a:p>
            <a:pPr>
              <a:lnSpc>
                <a:spcPct val="150000"/>
              </a:lnSpc>
            </a:pP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Idea: Write </a:t>
            </a:r>
            <a:r>
              <a:rPr lang="en-US" altLang="zh-CN" sz="2000" dirty="0">
                <a:solidFill>
                  <a:srgbClr val="FF0000"/>
                </a:solidFill>
                <a:latin typeface="等线" panose="02010600030101010101" pitchFamily="2" charset="-122"/>
                <a:ea typeface="等线" panose="02010600030101010101" pitchFamily="2" charset="-122"/>
              </a:rPr>
              <a:t>adaptation policies </a:t>
            </a:r>
            <a:r>
              <a:rPr lang="en-US" altLang="zh-CN" sz="2000" dirty="0">
                <a:latin typeface="等线" panose="02010600030101010101" pitchFamily="2" charset="-122"/>
                <a:ea typeface="等线" panose="02010600030101010101" pitchFamily="2" charset="-122"/>
              </a:rPr>
              <a:t>using expressive API functions:</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11</a:t>
            </a:fld>
            <a:endParaRPr lang="en-US" altLang="zh-CN">
              <a:solidFill>
                <a:srgbClr val="000000"/>
              </a:solidFill>
            </a:endParaRPr>
          </a:p>
        </p:txBody>
      </p:sp>
      <p:pic>
        <p:nvPicPr>
          <p:cNvPr id="6" name="图片 5">
            <a:extLst>
              <a:ext uri="{FF2B5EF4-FFF2-40B4-BE49-F238E27FC236}">
                <a16:creationId xmlns:a16="http://schemas.microsoft.com/office/drawing/2014/main" id="{8F52E1F8-AEAA-42AF-8643-210B3D8552F6}"/>
              </a:ext>
            </a:extLst>
          </p:cNvPr>
          <p:cNvPicPr>
            <a:picLocks noChangeAspect="1"/>
          </p:cNvPicPr>
          <p:nvPr/>
        </p:nvPicPr>
        <p:blipFill>
          <a:blip r:embed="rId3"/>
          <a:stretch>
            <a:fillRect/>
          </a:stretch>
        </p:blipFill>
        <p:spPr>
          <a:xfrm>
            <a:off x="2327755" y="2160930"/>
            <a:ext cx="4488489" cy="2536140"/>
          </a:xfrm>
          <a:prstGeom prst="rect">
            <a:avLst/>
          </a:prstGeom>
        </p:spPr>
      </p:pic>
      <p:pic>
        <p:nvPicPr>
          <p:cNvPr id="8" name="图片 7">
            <a:extLst>
              <a:ext uri="{FF2B5EF4-FFF2-40B4-BE49-F238E27FC236}">
                <a16:creationId xmlns:a16="http://schemas.microsoft.com/office/drawing/2014/main" id="{51F5B898-3777-484E-8F60-F669C3C3E44E}"/>
              </a:ext>
            </a:extLst>
          </p:cNvPr>
          <p:cNvPicPr>
            <a:picLocks noChangeAspect="1"/>
          </p:cNvPicPr>
          <p:nvPr/>
        </p:nvPicPr>
        <p:blipFill>
          <a:blip r:embed="rId4"/>
          <a:stretch>
            <a:fillRect/>
          </a:stretch>
        </p:blipFill>
        <p:spPr>
          <a:xfrm>
            <a:off x="1155978" y="5464507"/>
            <a:ext cx="6252519" cy="1052404"/>
          </a:xfrm>
          <a:prstGeom prst="rect">
            <a:avLst/>
          </a:prstGeom>
        </p:spPr>
      </p:pic>
    </p:spTree>
    <p:extLst>
      <p:ext uri="{BB962C8B-B14F-4D97-AF65-F5344CB8AC3E}">
        <p14:creationId xmlns:p14="http://schemas.microsoft.com/office/powerpoint/2010/main" val="32062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E6CB831C-3A94-4207-89BB-5AB912F51F09}"/>
              </a:ext>
            </a:extLst>
          </p:cNvPr>
          <p:cNvSpPr/>
          <p:nvPr/>
        </p:nvSpPr>
        <p:spPr>
          <a:xfrm>
            <a:off x="6443663" y="4366919"/>
            <a:ext cx="411892" cy="411892"/>
          </a:xfrm>
          <a:prstGeom prst="ellipse">
            <a:avLst/>
          </a:prstGeom>
          <a:solidFill>
            <a:schemeClr val="accent1">
              <a:lumMod val="9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54CC3D4E-06EB-4BF8-80BD-EBBF2F6B36D6}"/>
              </a:ext>
            </a:extLst>
          </p:cNvPr>
          <p:cNvGrpSpPr/>
          <p:nvPr/>
        </p:nvGrpSpPr>
        <p:grpSpPr>
          <a:xfrm>
            <a:off x="4936982" y="3940387"/>
            <a:ext cx="3429927" cy="939659"/>
            <a:chOff x="4672012" y="3940387"/>
            <a:chExt cx="3429927" cy="939659"/>
          </a:xfrm>
        </p:grpSpPr>
        <p:sp>
          <p:nvSpPr>
            <p:cNvPr id="23" name="矩形: 圆角 22">
              <a:extLst>
                <a:ext uri="{FF2B5EF4-FFF2-40B4-BE49-F238E27FC236}">
                  <a16:creationId xmlns:a16="http://schemas.microsoft.com/office/drawing/2014/main" id="{2D9E11DD-7B4C-4064-BC68-082443176D76}"/>
                </a:ext>
              </a:extLst>
            </p:cNvPr>
            <p:cNvSpPr/>
            <p:nvPr/>
          </p:nvSpPr>
          <p:spPr>
            <a:xfrm>
              <a:off x="6844638" y="4265684"/>
              <a:ext cx="1257301" cy="614362"/>
            </a:xfrm>
            <a:prstGeom prst="roundRect">
              <a:avLst/>
            </a:prstGeom>
            <a:solidFill>
              <a:srgbClr val="9CC5DC">
                <a:alpha val="50000"/>
              </a:srgbClr>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3C9C8736-4538-4738-82A7-1E03682F0AC3}"/>
                </a:ext>
              </a:extLst>
            </p:cNvPr>
            <p:cNvSpPr/>
            <p:nvPr/>
          </p:nvSpPr>
          <p:spPr>
            <a:xfrm>
              <a:off x="4672012" y="4257676"/>
              <a:ext cx="1257301" cy="614362"/>
            </a:xfrm>
            <a:prstGeom prst="roundRect">
              <a:avLst/>
            </a:prstGeom>
            <a:solidFill>
              <a:srgbClr val="9CC5DC">
                <a:alpha val="49804"/>
              </a:srgbClr>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708E535-09D1-4121-BF6E-8074F6DE81B3}"/>
                </a:ext>
              </a:extLst>
            </p:cNvPr>
            <p:cNvSpPr txBox="1"/>
            <p:nvPr/>
          </p:nvSpPr>
          <p:spPr>
            <a:xfrm>
              <a:off x="4763088" y="3940387"/>
              <a:ext cx="1271737" cy="338554"/>
            </a:xfrm>
            <a:prstGeom prst="rect">
              <a:avLst/>
            </a:prstGeom>
            <a:noFill/>
          </p:spPr>
          <p:txBody>
            <a:bodyPr wrap="square" rtlCol="0">
              <a:spAutoFit/>
            </a:bodyPr>
            <a:lstStyle/>
            <a:p>
              <a:r>
                <a:rPr lang="en-US" altLang="zh-CN" sz="1600" dirty="0"/>
                <a:t>Optimizer</a:t>
              </a:r>
              <a:endParaRPr lang="zh-CN" altLang="en-US" sz="1600" dirty="0"/>
            </a:p>
          </p:txBody>
        </p:sp>
      </p:grpSp>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Example: Adaptation Policy for GNS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lnSpc>
                <a:spcPct val="150000"/>
              </a:lnSpc>
              <a:buFont typeface="+mj-lt"/>
              <a:buAutoNum type="arabicPeriod"/>
            </a:pPr>
            <a:r>
              <a:rPr lang="en-US" altLang="zh-CN" sz="2000" b="1" dirty="0">
                <a:latin typeface="等线" panose="02010600030101010101" pitchFamily="2" charset="-122"/>
                <a:ea typeface="等线" panose="02010600030101010101" pitchFamily="2" charset="-122"/>
              </a:rPr>
              <a:t>Adaptation logic in policy functions</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12</a:t>
            </a:fld>
            <a:endParaRPr lang="en-US" altLang="zh-CN" dirty="0">
              <a:solidFill>
                <a:srgbClr val="000000"/>
              </a:solidFill>
            </a:endParaRPr>
          </a:p>
        </p:txBody>
      </p:sp>
      <p:grpSp>
        <p:nvGrpSpPr>
          <p:cNvPr id="13" name="组合 12">
            <a:extLst>
              <a:ext uri="{FF2B5EF4-FFF2-40B4-BE49-F238E27FC236}">
                <a16:creationId xmlns:a16="http://schemas.microsoft.com/office/drawing/2014/main" id="{D5B5131A-29DD-4879-ADE8-3E4A6D5ED9BC}"/>
              </a:ext>
            </a:extLst>
          </p:cNvPr>
          <p:cNvGrpSpPr/>
          <p:nvPr/>
        </p:nvGrpSpPr>
        <p:grpSpPr>
          <a:xfrm>
            <a:off x="4614217" y="4366919"/>
            <a:ext cx="4072583" cy="411893"/>
            <a:chOff x="4356379" y="4969281"/>
            <a:chExt cx="4072583" cy="411893"/>
          </a:xfrm>
        </p:grpSpPr>
        <p:sp>
          <p:nvSpPr>
            <p:cNvPr id="5" name="矩形: 圆角 4">
              <a:extLst>
                <a:ext uri="{FF2B5EF4-FFF2-40B4-BE49-F238E27FC236}">
                  <a16:creationId xmlns:a16="http://schemas.microsoft.com/office/drawing/2014/main" id="{BA454F3B-5254-446A-A9E2-AA2AEAC86619}"/>
                </a:ext>
              </a:extLst>
            </p:cNvPr>
            <p:cNvSpPr/>
            <p:nvPr/>
          </p:nvSpPr>
          <p:spPr>
            <a:xfrm>
              <a:off x="4769709" y="4969282"/>
              <a:ext cx="1079157" cy="411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Step N</a:t>
              </a:r>
              <a:endParaRPr lang="zh-CN" altLang="en-US" sz="1600" dirty="0"/>
            </a:p>
          </p:txBody>
        </p:sp>
        <p:sp>
          <p:nvSpPr>
            <p:cNvPr id="6" name="矩形: 圆角 5">
              <a:extLst>
                <a:ext uri="{FF2B5EF4-FFF2-40B4-BE49-F238E27FC236}">
                  <a16:creationId xmlns:a16="http://schemas.microsoft.com/office/drawing/2014/main" id="{3939216D-A43D-4717-92F0-1B95E63AC35F}"/>
                </a:ext>
              </a:extLst>
            </p:cNvPr>
            <p:cNvSpPr/>
            <p:nvPr/>
          </p:nvSpPr>
          <p:spPr>
            <a:xfrm>
              <a:off x="6936475" y="4969281"/>
              <a:ext cx="1079157" cy="411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Step N+1</a:t>
              </a:r>
              <a:endParaRPr lang="zh-CN" altLang="en-US" sz="1600" dirty="0"/>
            </a:p>
          </p:txBody>
        </p:sp>
        <p:sp>
          <p:nvSpPr>
            <p:cNvPr id="7" name="椭圆 6">
              <a:extLst>
                <a:ext uri="{FF2B5EF4-FFF2-40B4-BE49-F238E27FC236}">
                  <a16:creationId xmlns:a16="http://schemas.microsoft.com/office/drawing/2014/main" id="{5BE4D3BD-4CAB-42A1-9E56-72C3636B58ED}"/>
                </a:ext>
              </a:extLst>
            </p:cNvPr>
            <p:cNvSpPr/>
            <p:nvPr/>
          </p:nvSpPr>
          <p:spPr>
            <a:xfrm>
              <a:off x="6281460" y="5064017"/>
              <a:ext cx="222421" cy="2224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199EDF55-7033-4EC2-A547-A882056710AF}"/>
                </a:ext>
              </a:extLst>
            </p:cNvPr>
            <p:cNvCxnSpPr/>
            <p:nvPr/>
          </p:nvCxnSpPr>
          <p:spPr>
            <a:xfrm>
              <a:off x="4356379" y="5175227"/>
              <a:ext cx="4133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接箭头连接符 9">
              <a:extLst>
                <a:ext uri="{FF2B5EF4-FFF2-40B4-BE49-F238E27FC236}">
                  <a16:creationId xmlns:a16="http://schemas.microsoft.com/office/drawing/2014/main" id="{194CCEF4-6D19-47E2-8E73-BC3EC41FFA49}"/>
                </a:ext>
              </a:extLst>
            </p:cNvPr>
            <p:cNvCxnSpPr/>
            <p:nvPr/>
          </p:nvCxnSpPr>
          <p:spPr>
            <a:xfrm>
              <a:off x="5876368" y="5175227"/>
              <a:ext cx="4133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a:extLst>
                <a:ext uri="{FF2B5EF4-FFF2-40B4-BE49-F238E27FC236}">
                  <a16:creationId xmlns:a16="http://schemas.microsoft.com/office/drawing/2014/main" id="{F427BB42-53E7-42A9-8A52-7A1315C2DD47}"/>
                </a:ext>
              </a:extLst>
            </p:cNvPr>
            <p:cNvCxnSpPr/>
            <p:nvPr/>
          </p:nvCxnSpPr>
          <p:spPr>
            <a:xfrm>
              <a:off x="6512119" y="5175227"/>
              <a:ext cx="4133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接箭头连接符 11">
              <a:extLst>
                <a:ext uri="{FF2B5EF4-FFF2-40B4-BE49-F238E27FC236}">
                  <a16:creationId xmlns:a16="http://schemas.microsoft.com/office/drawing/2014/main" id="{88282F97-3D84-49A5-9234-CC835670EC02}"/>
                </a:ext>
              </a:extLst>
            </p:cNvPr>
            <p:cNvCxnSpPr/>
            <p:nvPr/>
          </p:nvCxnSpPr>
          <p:spPr>
            <a:xfrm>
              <a:off x="8015632" y="5175227"/>
              <a:ext cx="4133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pic>
        <p:nvPicPr>
          <p:cNvPr id="17" name="图片 16">
            <a:extLst>
              <a:ext uri="{FF2B5EF4-FFF2-40B4-BE49-F238E27FC236}">
                <a16:creationId xmlns:a16="http://schemas.microsoft.com/office/drawing/2014/main" id="{1777E030-6AEB-4D4C-B123-ECEC430C2D64}"/>
              </a:ext>
            </a:extLst>
          </p:cNvPr>
          <p:cNvPicPr>
            <a:picLocks noChangeAspect="1"/>
          </p:cNvPicPr>
          <p:nvPr/>
        </p:nvPicPr>
        <p:blipFill>
          <a:blip r:embed="rId3"/>
          <a:stretch>
            <a:fillRect/>
          </a:stretch>
        </p:blipFill>
        <p:spPr>
          <a:xfrm>
            <a:off x="874970" y="2165288"/>
            <a:ext cx="3407268" cy="1775099"/>
          </a:xfrm>
          <a:prstGeom prst="rect">
            <a:avLst/>
          </a:prstGeom>
        </p:spPr>
      </p:pic>
      <p:pic>
        <p:nvPicPr>
          <p:cNvPr id="21" name="图片 20">
            <a:extLst>
              <a:ext uri="{FF2B5EF4-FFF2-40B4-BE49-F238E27FC236}">
                <a16:creationId xmlns:a16="http://schemas.microsoft.com/office/drawing/2014/main" id="{629E4C8A-D35A-43ED-BF23-37ADA82FA38A}"/>
              </a:ext>
            </a:extLst>
          </p:cNvPr>
          <p:cNvPicPr>
            <a:picLocks noChangeAspect="1"/>
          </p:cNvPicPr>
          <p:nvPr/>
        </p:nvPicPr>
        <p:blipFill>
          <a:blip r:embed="rId4"/>
          <a:stretch>
            <a:fillRect/>
          </a:stretch>
        </p:blipFill>
        <p:spPr>
          <a:xfrm>
            <a:off x="6106704" y="2724792"/>
            <a:ext cx="1076325" cy="1457325"/>
          </a:xfrm>
          <a:prstGeom prst="rect">
            <a:avLst/>
          </a:prstGeom>
        </p:spPr>
      </p:pic>
      <p:sp>
        <p:nvSpPr>
          <p:cNvPr id="27" name="文本框 26">
            <a:extLst>
              <a:ext uri="{FF2B5EF4-FFF2-40B4-BE49-F238E27FC236}">
                <a16:creationId xmlns:a16="http://schemas.microsoft.com/office/drawing/2014/main" id="{F73405F1-4BC2-46C9-898D-01F01CCB523C}"/>
              </a:ext>
            </a:extLst>
          </p:cNvPr>
          <p:cNvSpPr txBox="1"/>
          <p:nvPr/>
        </p:nvSpPr>
        <p:spPr>
          <a:xfrm>
            <a:off x="4414343" y="2756021"/>
            <a:ext cx="1926528" cy="1200329"/>
          </a:xfrm>
          <a:prstGeom prst="rect">
            <a:avLst/>
          </a:prstGeom>
          <a:noFill/>
        </p:spPr>
        <p:txBody>
          <a:bodyPr wrap="square">
            <a:spAutoFit/>
          </a:bodyPr>
          <a:lstStyle/>
          <a:p>
            <a:pPr marL="342900" indent="-342900">
              <a:buFont typeface="+mj-lt"/>
              <a:buAutoNum type="arabicPeriod" startAt="2"/>
            </a:pPr>
            <a:r>
              <a:rPr lang="en-US" altLang="zh-CN" sz="1800" b="1" dirty="0" err="1">
                <a:latin typeface="等线" panose="02010600030101010101" pitchFamily="2" charset="-122"/>
                <a:ea typeface="等线" panose="02010600030101010101" pitchFamily="2" charset="-122"/>
              </a:rPr>
              <a:t>KungFu</a:t>
            </a:r>
            <a:r>
              <a:rPr lang="en-US" altLang="zh-CN" sz="1800" b="1" dirty="0">
                <a:latin typeface="等线" panose="02010600030101010101" pitchFamily="2" charset="-122"/>
                <a:ea typeface="等线" panose="02010600030101010101" pitchFamily="2" charset="-122"/>
              </a:rPr>
              <a:t> Optimizer enables monitoring</a:t>
            </a:r>
            <a:endParaRPr lang="zh-CN" altLang="en-US" b="1" dirty="0"/>
          </a:p>
        </p:txBody>
      </p:sp>
      <p:pic>
        <p:nvPicPr>
          <p:cNvPr id="14" name="图片 13">
            <a:extLst>
              <a:ext uri="{FF2B5EF4-FFF2-40B4-BE49-F238E27FC236}">
                <a16:creationId xmlns:a16="http://schemas.microsoft.com/office/drawing/2014/main" id="{173A0627-E52F-44DA-9F3C-5092A75D4E8E}"/>
              </a:ext>
            </a:extLst>
          </p:cNvPr>
          <p:cNvPicPr>
            <a:picLocks noChangeAspect="1"/>
          </p:cNvPicPr>
          <p:nvPr/>
        </p:nvPicPr>
        <p:blipFill>
          <a:blip r:embed="rId5"/>
          <a:stretch>
            <a:fillRect/>
          </a:stretch>
        </p:blipFill>
        <p:spPr>
          <a:xfrm>
            <a:off x="886440" y="4016115"/>
            <a:ext cx="3395798" cy="525651"/>
          </a:xfrm>
          <a:prstGeom prst="rect">
            <a:avLst/>
          </a:prstGeom>
        </p:spPr>
      </p:pic>
      <p:sp>
        <p:nvSpPr>
          <p:cNvPr id="16" name="文本框 15">
            <a:extLst>
              <a:ext uri="{FF2B5EF4-FFF2-40B4-BE49-F238E27FC236}">
                <a16:creationId xmlns:a16="http://schemas.microsoft.com/office/drawing/2014/main" id="{281BE744-D6F9-4687-8CF1-B0E8935EF61E}"/>
              </a:ext>
            </a:extLst>
          </p:cNvPr>
          <p:cNvSpPr txBox="1"/>
          <p:nvPr/>
        </p:nvSpPr>
        <p:spPr>
          <a:xfrm>
            <a:off x="6331282" y="4778811"/>
            <a:ext cx="662361" cy="338554"/>
          </a:xfrm>
          <a:prstGeom prst="rect">
            <a:avLst/>
          </a:prstGeom>
          <a:noFill/>
        </p:spPr>
        <p:txBody>
          <a:bodyPr wrap="none" rtlCol="0">
            <a:spAutoFit/>
          </a:bodyPr>
          <a:lstStyle/>
          <a:p>
            <a:r>
              <a:rPr lang="en-US" altLang="zh-CN" sz="1600" dirty="0"/>
              <a:t>Hook</a:t>
            </a:r>
            <a:endParaRPr lang="zh-CN" altLang="en-US" sz="1600" dirty="0"/>
          </a:p>
        </p:txBody>
      </p:sp>
      <p:sp>
        <p:nvSpPr>
          <p:cNvPr id="26" name="文本框 25">
            <a:extLst>
              <a:ext uri="{FF2B5EF4-FFF2-40B4-BE49-F238E27FC236}">
                <a16:creationId xmlns:a16="http://schemas.microsoft.com/office/drawing/2014/main" id="{4EADFB88-EE12-4DB6-93D0-A459D6B34B99}"/>
              </a:ext>
            </a:extLst>
          </p:cNvPr>
          <p:cNvSpPr txBox="1"/>
          <p:nvPr/>
        </p:nvSpPr>
        <p:spPr>
          <a:xfrm>
            <a:off x="4414343" y="5030921"/>
            <a:ext cx="4572000" cy="465640"/>
          </a:xfrm>
          <a:prstGeom prst="rect">
            <a:avLst/>
          </a:prstGeom>
          <a:noFill/>
        </p:spPr>
        <p:txBody>
          <a:bodyPr wrap="square">
            <a:spAutoFit/>
          </a:bodyPr>
          <a:lstStyle/>
          <a:p>
            <a:pPr marL="457200" indent="-457200">
              <a:lnSpc>
                <a:spcPct val="150000"/>
              </a:lnSpc>
              <a:buFont typeface="+mj-lt"/>
              <a:buAutoNum type="arabicPeriod" startAt="3"/>
            </a:pPr>
            <a:r>
              <a:rPr lang="en-US" altLang="zh-CN" sz="1800" b="1" dirty="0" err="1">
                <a:latin typeface="等线" panose="02010600030101010101" pitchFamily="2" charset="-122"/>
                <a:ea typeface="等线" panose="02010600030101010101" pitchFamily="2" charset="-122"/>
              </a:rPr>
              <a:t>KongFu</a:t>
            </a:r>
            <a:r>
              <a:rPr lang="en-US" altLang="zh-CN" sz="1800" b="1" dirty="0">
                <a:latin typeface="等线" panose="02010600030101010101" pitchFamily="2" charset="-122"/>
                <a:ea typeface="等线" panose="02010600030101010101" pitchFamily="2" charset="-122"/>
              </a:rPr>
              <a:t> Hook enables the policy</a:t>
            </a:r>
          </a:p>
        </p:txBody>
      </p:sp>
      <p:pic>
        <p:nvPicPr>
          <p:cNvPr id="20" name="图片 19">
            <a:extLst>
              <a:ext uri="{FF2B5EF4-FFF2-40B4-BE49-F238E27FC236}">
                <a16:creationId xmlns:a16="http://schemas.microsoft.com/office/drawing/2014/main" id="{D25DA91C-11AF-4E5A-A940-96E565823118}"/>
              </a:ext>
            </a:extLst>
          </p:cNvPr>
          <p:cNvPicPr>
            <a:picLocks noChangeAspect="1"/>
          </p:cNvPicPr>
          <p:nvPr/>
        </p:nvPicPr>
        <p:blipFill>
          <a:blip r:embed="rId6"/>
          <a:stretch>
            <a:fillRect/>
          </a:stretch>
        </p:blipFill>
        <p:spPr>
          <a:xfrm>
            <a:off x="883860" y="4597214"/>
            <a:ext cx="3392395" cy="732238"/>
          </a:xfrm>
          <a:prstGeom prst="rect">
            <a:avLst/>
          </a:prstGeom>
        </p:spPr>
      </p:pic>
    </p:spTree>
    <p:extLst>
      <p:ext uri="{BB962C8B-B14F-4D97-AF65-F5344CB8AC3E}">
        <p14:creationId xmlns:p14="http://schemas.microsoft.com/office/powerpoint/2010/main" val="47549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p:bldP spid="16"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F62D7D3-6E76-4A28-B5B0-CF3252C0AD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 name="内容占位符 2">
            <a:extLst>
              <a:ext uri="{FF2B5EF4-FFF2-40B4-BE49-F238E27FC236}">
                <a16:creationId xmlns:a16="http://schemas.microsoft.com/office/drawing/2014/main" id="{E3ADB257-E20C-41AD-BB75-B231F19B5222}"/>
              </a:ext>
            </a:extLst>
          </p:cNvPr>
          <p:cNvSpPr>
            <a:spLocks noGrp="1"/>
          </p:cNvSpPr>
          <p:nvPr>
            <p:ph idx="4294967295"/>
          </p:nvPr>
        </p:nvSpPr>
        <p:spPr>
          <a:xfrm>
            <a:off x="531341" y="2658248"/>
            <a:ext cx="8081319" cy="1541505"/>
          </a:xfrm>
        </p:spPr>
        <p:txBody>
          <a:bodyPr>
            <a:normAutofit/>
          </a:bodyPr>
          <a:lstStyle/>
          <a:p>
            <a:pPr marL="0" indent="0" algn="ctr">
              <a:buNone/>
            </a:pPr>
            <a:r>
              <a:rPr lang="en-US" altLang="zh-CN" sz="3600" dirty="0">
                <a:latin typeface="等线" panose="02010600030101010101" pitchFamily="2" charset="-122"/>
                <a:ea typeface="等线" panose="02010600030101010101" pitchFamily="2" charset="-122"/>
              </a:rPr>
              <a:t>Contribution 2: Embedding Monitoring Inside Dataflow</a:t>
            </a:r>
            <a:endParaRPr lang="zh-CN" altLang="en-US" sz="4000" dirty="0"/>
          </a:p>
        </p:txBody>
      </p:sp>
    </p:spTree>
    <p:extLst>
      <p:ext uri="{BB962C8B-B14F-4D97-AF65-F5344CB8AC3E}">
        <p14:creationId xmlns:p14="http://schemas.microsoft.com/office/powerpoint/2010/main" val="32755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Embedding Monitoring Inside Dataflow</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Problem: High monitoring cost reduces adaptation benefit</a:t>
            </a:r>
          </a:p>
          <a:p>
            <a:pPr>
              <a:lnSpc>
                <a:spcPct val="150000"/>
              </a:lnSpc>
            </a:pPr>
            <a:r>
              <a:rPr lang="en-US" altLang="zh-CN" sz="2000" dirty="0">
                <a:latin typeface="等线" panose="02010600030101010101" pitchFamily="2" charset="-122"/>
                <a:ea typeface="等线" panose="02010600030101010101" pitchFamily="2" charset="-122"/>
              </a:rPr>
              <a:t>Idea: Improve efficiency by </a:t>
            </a:r>
            <a:r>
              <a:rPr lang="en-US" altLang="zh-CN" sz="2000" dirty="0">
                <a:solidFill>
                  <a:srgbClr val="FF0000"/>
                </a:solidFill>
                <a:latin typeface="等线" panose="02010600030101010101" pitchFamily="2" charset="-122"/>
                <a:ea typeface="等线" panose="02010600030101010101" pitchFamily="2" charset="-122"/>
              </a:rPr>
              <a:t>adding monitoring operators to dataflow graph</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14</a:t>
            </a:fld>
            <a:endParaRPr lang="en-US" altLang="zh-CN">
              <a:solidFill>
                <a:srgbClr val="000000"/>
              </a:solidFill>
            </a:endParaRPr>
          </a:p>
        </p:txBody>
      </p:sp>
      <p:pic>
        <p:nvPicPr>
          <p:cNvPr id="6" name="图片 5">
            <a:extLst>
              <a:ext uri="{FF2B5EF4-FFF2-40B4-BE49-F238E27FC236}">
                <a16:creationId xmlns:a16="http://schemas.microsoft.com/office/drawing/2014/main" id="{0165DE75-B15A-43AF-B2B0-F99A27D2250F}"/>
              </a:ext>
            </a:extLst>
          </p:cNvPr>
          <p:cNvPicPr>
            <a:picLocks noChangeAspect="1"/>
          </p:cNvPicPr>
          <p:nvPr/>
        </p:nvPicPr>
        <p:blipFill>
          <a:blip r:embed="rId3"/>
          <a:stretch>
            <a:fillRect/>
          </a:stretch>
        </p:blipFill>
        <p:spPr>
          <a:xfrm>
            <a:off x="1249714" y="3105938"/>
            <a:ext cx="4807744" cy="1271509"/>
          </a:xfrm>
          <a:prstGeom prst="rect">
            <a:avLst/>
          </a:prstGeom>
        </p:spPr>
      </p:pic>
      <p:sp>
        <p:nvSpPr>
          <p:cNvPr id="7" name="文本框 6">
            <a:extLst>
              <a:ext uri="{FF2B5EF4-FFF2-40B4-BE49-F238E27FC236}">
                <a16:creationId xmlns:a16="http://schemas.microsoft.com/office/drawing/2014/main" id="{7DF6D668-C38D-407D-9E5B-2A1FC2EA062A}"/>
              </a:ext>
            </a:extLst>
          </p:cNvPr>
          <p:cNvSpPr txBox="1"/>
          <p:nvPr/>
        </p:nvSpPr>
        <p:spPr>
          <a:xfrm>
            <a:off x="135289" y="3449306"/>
            <a:ext cx="1114425" cy="584775"/>
          </a:xfrm>
          <a:prstGeom prst="rect">
            <a:avLst/>
          </a:prstGeom>
          <a:noFill/>
        </p:spPr>
        <p:txBody>
          <a:bodyPr wrap="square" rtlCol="0">
            <a:spAutoFit/>
          </a:bodyPr>
          <a:lstStyle/>
          <a:p>
            <a:pPr algn="ctr"/>
            <a:r>
              <a:rPr lang="en-US" altLang="zh-CN" sz="1600" dirty="0"/>
              <a:t>Dataflow Graph</a:t>
            </a:r>
            <a:endParaRPr lang="zh-CN" altLang="en-US" sz="1600" dirty="0"/>
          </a:p>
        </p:txBody>
      </p:sp>
      <p:pic>
        <p:nvPicPr>
          <p:cNvPr id="9" name="图片 8">
            <a:extLst>
              <a:ext uri="{FF2B5EF4-FFF2-40B4-BE49-F238E27FC236}">
                <a16:creationId xmlns:a16="http://schemas.microsoft.com/office/drawing/2014/main" id="{A94A57BA-5E08-426E-9EF5-C2C46E819940}"/>
              </a:ext>
            </a:extLst>
          </p:cNvPr>
          <p:cNvPicPr>
            <a:picLocks noChangeAspect="1"/>
          </p:cNvPicPr>
          <p:nvPr/>
        </p:nvPicPr>
        <p:blipFill>
          <a:blip r:embed="rId4"/>
          <a:stretch>
            <a:fillRect/>
          </a:stretch>
        </p:blipFill>
        <p:spPr>
          <a:xfrm>
            <a:off x="1244579" y="3105487"/>
            <a:ext cx="6306364" cy="2124552"/>
          </a:xfrm>
          <a:prstGeom prst="rect">
            <a:avLst/>
          </a:prstGeom>
        </p:spPr>
      </p:pic>
      <p:pic>
        <p:nvPicPr>
          <p:cNvPr id="11" name="图片 10">
            <a:extLst>
              <a:ext uri="{FF2B5EF4-FFF2-40B4-BE49-F238E27FC236}">
                <a16:creationId xmlns:a16="http://schemas.microsoft.com/office/drawing/2014/main" id="{DAB99558-82CB-445D-90C3-0C51A1EA1FE0}"/>
              </a:ext>
            </a:extLst>
          </p:cNvPr>
          <p:cNvPicPr>
            <a:picLocks noChangeAspect="1"/>
          </p:cNvPicPr>
          <p:nvPr/>
        </p:nvPicPr>
        <p:blipFill>
          <a:blip r:embed="rId5"/>
          <a:stretch>
            <a:fillRect/>
          </a:stretch>
        </p:blipFill>
        <p:spPr>
          <a:xfrm>
            <a:off x="1244580" y="3105486"/>
            <a:ext cx="7827984" cy="2137087"/>
          </a:xfrm>
          <a:prstGeom prst="rect">
            <a:avLst/>
          </a:prstGeom>
        </p:spPr>
      </p:pic>
      <p:pic>
        <p:nvPicPr>
          <p:cNvPr id="13" name="图片 12">
            <a:extLst>
              <a:ext uri="{FF2B5EF4-FFF2-40B4-BE49-F238E27FC236}">
                <a16:creationId xmlns:a16="http://schemas.microsoft.com/office/drawing/2014/main" id="{CD526C59-0B32-449A-9D58-AA1410572896}"/>
              </a:ext>
            </a:extLst>
          </p:cNvPr>
          <p:cNvPicPr>
            <a:picLocks noChangeAspect="1"/>
          </p:cNvPicPr>
          <p:nvPr/>
        </p:nvPicPr>
        <p:blipFill>
          <a:blip r:embed="rId6"/>
          <a:stretch>
            <a:fillRect/>
          </a:stretch>
        </p:blipFill>
        <p:spPr>
          <a:xfrm>
            <a:off x="893756" y="5406815"/>
            <a:ext cx="7265194" cy="817005"/>
          </a:xfrm>
          <a:prstGeom prst="rect">
            <a:avLst/>
          </a:prstGeom>
        </p:spPr>
      </p:pic>
    </p:spTree>
    <p:extLst>
      <p:ext uri="{BB962C8B-B14F-4D97-AF65-F5344CB8AC3E}">
        <p14:creationId xmlns:p14="http://schemas.microsoft.com/office/powerpoint/2010/main" val="113310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Challenges of Dataflow Collective Communication</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Problem: Collective communication reduces dataflow performance</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15</a:t>
            </a:fld>
            <a:endParaRPr lang="en-US" altLang="zh-CN">
              <a:solidFill>
                <a:srgbClr val="000000"/>
              </a:solidFill>
            </a:endParaRPr>
          </a:p>
        </p:txBody>
      </p:sp>
      <p:sp>
        <p:nvSpPr>
          <p:cNvPr id="7" name="矩形 6">
            <a:extLst>
              <a:ext uri="{FF2B5EF4-FFF2-40B4-BE49-F238E27FC236}">
                <a16:creationId xmlns:a16="http://schemas.microsoft.com/office/drawing/2014/main" id="{0FCC6597-C871-4FAF-B8B1-4919347778CB}"/>
              </a:ext>
            </a:extLst>
          </p:cNvPr>
          <p:cNvSpPr/>
          <p:nvPr/>
        </p:nvSpPr>
        <p:spPr>
          <a:xfrm>
            <a:off x="2700338" y="2443162"/>
            <a:ext cx="2521743" cy="361473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7FA5D71A-0EF5-44F5-AD23-E3CF856D7509}"/>
              </a:ext>
            </a:extLst>
          </p:cNvPr>
          <p:cNvSpPr txBox="1"/>
          <p:nvPr/>
        </p:nvSpPr>
        <p:spPr>
          <a:xfrm>
            <a:off x="3402883" y="2681049"/>
            <a:ext cx="1116652" cy="369332"/>
          </a:xfrm>
          <a:prstGeom prst="rect">
            <a:avLst/>
          </a:prstGeom>
          <a:noFill/>
        </p:spPr>
        <p:txBody>
          <a:bodyPr wrap="none" rtlCol="0">
            <a:spAutoFit/>
          </a:bodyPr>
          <a:lstStyle/>
          <a:p>
            <a:r>
              <a:rPr lang="en-US" altLang="zh-CN" dirty="0"/>
              <a:t>Worker 0</a:t>
            </a:r>
            <a:endParaRPr lang="zh-CN" altLang="en-US" dirty="0"/>
          </a:p>
        </p:txBody>
      </p:sp>
      <p:sp>
        <p:nvSpPr>
          <p:cNvPr id="10" name="矩形: 圆角 9">
            <a:extLst>
              <a:ext uri="{FF2B5EF4-FFF2-40B4-BE49-F238E27FC236}">
                <a16:creationId xmlns:a16="http://schemas.microsoft.com/office/drawing/2014/main" id="{B24DA105-EC0F-4856-A05D-FE827FDE2748}"/>
              </a:ext>
            </a:extLst>
          </p:cNvPr>
          <p:cNvSpPr/>
          <p:nvPr/>
        </p:nvSpPr>
        <p:spPr>
          <a:xfrm>
            <a:off x="2771775" y="3193256"/>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1</a:t>
            </a:r>
            <a:endParaRPr lang="zh-CN" altLang="en-US" sz="1400" dirty="0"/>
          </a:p>
        </p:txBody>
      </p:sp>
      <p:sp>
        <p:nvSpPr>
          <p:cNvPr id="11" name="矩形: 圆角 10">
            <a:extLst>
              <a:ext uri="{FF2B5EF4-FFF2-40B4-BE49-F238E27FC236}">
                <a16:creationId xmlns:a16="http://schemas.microsoft.com/office/drawing/2014/main" id="{7B79C550-E80D-4355-9B4C-E72F5B243AA1}"/>
              </a:ext>
            </a:extLst>
          </p:cNvPr>
          <p:cNvSpPr/>
          <p:nvPr/>
        </p:nvSpPr>
        <p:spPr>
          <a:xfrm>
            <a:off x="4013674" y="3678515"/>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2</a:t>
            </a:r>
            <a:endParaRPr lang="zh-CN" altLang="en-US" sz="1400" dirty="0"/>
          </a:p>
        </p:txBody>
      </p:sp>
      <p:sp>
        <p:nvSpPr>
          <p:cNvPr id="12" name="矩形: 圆角 11">
            <a:extLst>
              <a:ext uri="{FF2B5EF4-FFF2-40B4-BE49-F238E27FC236}">
                <a16:creationId xmlns:a16="http://schemas.microsoft.com/office/drawing/2014/main" id="{770357CA-1F3C-4F39-A797-A1F71453D804}"/>
              </a:ext>
            </a:extLst>
          </p:cNvPr>
          <p:cNvSpPr/>
          <p:nvPr/>
        </p:nvSpPr>
        <p:spPr>
          <a:xfrm>
            <a:off x="3402883" y="4913868"/>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2</a:t>
            </a:r>
            <a:endParaRPr lang="zh-CN" altLang="en-US" sz="1400" dirty="0"/>
          </a:p>
        </p:txBody>
      </p:sp>
      <p:sp>
        <p:nvSpPr>
          <p:cNvPr id="13" name="矩形: 圆角 12">
            <a:extLst>
              <a:ext uri="{FF2B5EF4-FFF2-40B4-BE49-F238E27FC236}">
                <a16:creationId xmlns:a16="http://schemas.microsoft.com/office/drawing/2014/main" id="{C2FC6A59-491D-4EAC-8706-ACC75040A6A5}"/>
              </a:ext>
            </a:extLst>
          </p:cNvPr>
          <p:cNvSpPr/>
          <p:nvPr/>
        </p:nvSpPr>
        <p:spPr>
          <a:xfrm>
            <a:off x="3402883" y="5383807"/>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1</a:t>
            </a:r>
            <a:endParaRPr lang="zh-CN" altLang="en-US" sz="1400" dirty="0"/>
          </a:p>
        </p:txBody>
      </p:sp>
      <p:sp>
        <p:nvSpPr>
          <p:cNvPr id="14" name="矩形 13">
            <a:extLst>
              <a:ext uri="{FF2B5EF4-FFF2-40B4-BE49-F238E27FC236}">
                <a16:creationId xmlns:a16="http://schemas.microsoft.com/office/drawing/2014/main" id="{64D29592-60BC-4EB6-85CA-02E21A19FD03}"/>
              </a:ext>
            </a:extLst>
          </p:cNvPr>
          <p:cNvSpPr/>
          <p:nvPr/>
        </p:nvSpPr>
        <p:spPr>
          <a:xfrm>
            <a:off x="5832871" y="2443162"/>
            <a:ext cx="2521743" cy="361473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A39A001-3837-402E-A0BA-A287C3F62A80}"/>
              </a:ext>
            </a:extLst>
          </p:cNvPr>
          <p:cNvSpPr txBox="1"/>
          <p:nvPr/>
        </p:nvSpPr>
        <p:spPr>
          <a:xfrm>
            <a:off x="6535416" y="2681049"/>
            <a:ext cx="1116652" cy="369332"/>
          </a:xfrm>
          <a:prstGeom prst="rect">
            <a:avLst/>
          </a:prstGeom>
          <a:noFill/>
        </p:spPr>
        <p:txBody>
          <a:bodyPr wrap="none" rtlCol="0">
            <a:spAutoFit/>
          </a:bodyPr>
          <a:lstStyle/>
          <a:p>
            <a:r>
              <a:rPr lang="en-US" altLang="zh-CN" dirty="0"/>
              <a:t>Worker 1</a:t>
            </a:r>
            <a:endParaRPr lang="zh-CN" altLang="en-US" dirty="0"/>
          </a:p>
        </p:txBody>
      </p:sp>
      <p:sp>
        <p:nvSpPr>
          <p:cNvPr id="16" name="矩形: 圆角 15">
            <a:extLst>
              <a:ext uri="{FF2B5EF4-FFF2-40B4-BE49-F238E27FC236}">
                <a16:creationId xmlns:a16="http://schemas.microsoft.com/office/drawing/2014/main" id="{FED6E203-2B5E-4DB9-A1ED-13DAB43906EB}"/>
              </a:ext>
            </a:extLst>
          </p:cNvPr>
          <p:cNvSpPr/>
          <p:nvPr/>
        </p:nvSpPr>
        <p:spPr>
          <a:xfrm>
            <a:off x="5931213" y="3678515"/>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1</a:t>
            </a:r>
            <a:endParaRPr lang="zh-CN" altLang="en-US" sz="1400" dirty="0"/>
          </a:p>
        </p:txBody>
      </p:sp>
      <p:sp>
        <p:nvSpPr>
          <p:cNvPr id="17" name="矩形: 圆角 16">
            <a:extLst>
              <a:ext uri="{FF2B5EF4-FFF2-40B4-BE49-F238E27FC236}">
                <a16:creationId xmlns:a16="http://schemas.microsoft.com/office/drawing/2014/main" id="{5D67C428-FE04-4B49-9BAD-BFDD3C2C176C}"/>
              </a:ext>
            </a:extLst>
          </p:cNvPr>
          <p:cNvSpPr/>
          <p:nvPr/>
        </p:nvSpPr>
        <p:spPr>
          <a:xfrm>
            <a:off x="7171883" y="3244334"/>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2</a:t>
            </a:r>
            <a:endParaRPr lang="zh-CN" altLang="en-US" sz="1400" dirty="0"/>
          </a:p>
        </p:txBody>
      </p:sp>
      <p:sp>
        <p:nvSpPr>
          <p:cNvPr id="18" name="矩形: 圆角 17">
            <a:extLst>
              <a:ext uri="{FF2B5EF4-FFF2-40B4-BE49-F238E27FC236}">
                <a16:creationId xmlns:a16="http://schemas.microsoft.com/office/drawing/2014/main" id="{2E68D1EF-DA3D-4E25-BE9A-3C11E470E463}"/>
              </a:ext>
            </a:extLst>
          </p:cNvPr>
          <p:cNvSpPr/>
          <p:nvPr/>
        </p:nvSpPr>
        <p:spPr>
          <a:xfrm>
            <a:off x="6535416" y="4913868"/>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2</a:t>
            </a:r>
            <a:endParaRPr lang="zh-CN" altLang="en-US" sz="1400" dirty="0"/>
          </a:p>
        </p:txBody>
      </p:sp>
      <p:sp>
        <p:nvSpPr>
          <p:cNvPr id="19" name="矩形: 圆角 18">
            <a:extLst>
              <a:ext uri="{FF2B5EF4-FFF2-40B4-BE49-F238E27FC236}">
                <a16:creationId xmlns:a16="http://schemas.microsoft.com/office/drawing/2014/main" id="{F22AAB59-02E8-4048-97B3-4DB820F56DF2}"/>
              </a:ext>
            </a:extLst>
          </p:cNvPr>
          <p:cNvSpPr/>
          <p:nvPr/>
        </p:nvSpPr>
        <p:spPr>
          <a:xfrm>
            <a:off x="6535416" y="5383807"/>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1</a:t>
            </a:r>
            <a:endParaRPr lang="zh-CN" altLang="en-US" sz="1400" dirty="0"/>
          </a:p>
        </p:txBody>
      </p:sp>
      <p:cxnSp>
        <p:nvCxnSpPr>
          <p:cNvPr id="21" name="直接箭头连接符 20">
            <a:extLst>
              <a:ext uri="{FF2B5EF4-FFF2-40B4-BE49-F238E27FC236}">
                <a16:creationId xmlns:a16="http://schemas.microsoft.com/office/drawing/2014/main" id="{F40D4D24-689B-42A6-A7E1-4C219DAC12FB}"/>
              </a:ext>
            </a:extLst>
          </p:cNvPr>
          <p:cNvCxnSpPr>
            <a:cxnSpLocks/>
          </p:cNvCxnSpPr>
          <p:nvPr/>
        </p:nvCxnSpPr>
        <p:spPr>
          <a:xfrm>
            <a:off x="1807368" y="2483365"/>
            <a:ext cx="0" cy="30503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文本框 21">
            <a:extLst>
              <a:ext uri="{FF2B5EF4-FFF2-40B4-BE49-F238E27FC236}">
                <a16:creationId xmlns:a16="http://schemas.microsoft.com/office/drawing/2014/main" id="{D9C0DF5D-0532-4E33-A091-C9CF2E11CB6B}"/>
              </a:ext>
            </a:extLst>
          </p:cNvPr>
          <p:cNvSpPr txBox="1"/>
          <p:nvPr/>
        </p:nvSpPr>
        <p:spPr>
          <a:xfrm>
            <a:off x="1462851" y="5625187"/>
            <a:ext cx="689035" cy="369332"/>
          </a:xfrm>
          <a:prstGeom prst="rect">
            <a:avLst/>
          </a:prstGeom>
          <a:noFill/>
        </p:spPr>
        <p:txBody>
          <a:bodyPr wrap="none" rtlCol="0">
            <a:spAutoFit/>
          </a:bodyPr>
          <a:lstStyle/>
          <a:p>
            <a:r>
              <a:rPr lang="en-US" altLang="zh-CN" dirty="0"/>
              <a:t>Time</a:t>
            </a:r>
            <a:endParaRPr lang="zh-CN" altLang="en-US" dirty="0"/>
          </a:p>
        </p:txBody>
      </p:sp>
      <p:sp>
        <p:nvSpPr>
          <p:cNvPr id="24" name="文本框 23">
            <a:extLst>
              <a:ext uri="{FF2B5EF4-FFF2-40B4-BE49-F238E27FC236}">
                <a16:creationId xmlns:a16="http://schemas.microsoft.com/office/drawing/2014/main" id="{741D70EB-7095-4886-B9CB-7B3C1E233CC5}"/>
              </a:ext>
            </a:extLst>
          </p:cNvPr>
          <p:cNvSpPr txBox="1"/>
          <p:nvPr/>
        </p:nvSpPr>
        <p:spPr>
          <a:xfrm>
            <a:off x="837052" y="3124517"/>
            <a:ext cx="1710922" cy="738664"/>
          </a:xfrm>
          <a:prstGeom prst="rect">
            <a:avLst/>
          </a:prstGeom>
          <a:solidFill>
            <a:schemeClr val="bg1"/>
          </a:solidFill>
        </p:spPr>
        <p:txBody>
          <a:bodyPr wrap="square" rtlCol="0">
            <a:spAutoFit/>
          </a:bodyPr>
          <a:lstStyle/>
          <a:p>
            <a:r>
              <a:rPr lang="en-US" altLang="zh-CN" sz="1400" dirty="0"/>
              <a:t>1. Dataflow engine launches operators </a:t>
            </a:r>
            <a:r>
              <a:rPr lang="en-US" altLang="zh-CN" sz="1400" b="1" dirty="0" err="1"/>
              <a:t>asynchonously</a:t>
            </a:r>
            <a:endParaRPr lang="zh-CN" altLang="en-US" sz="1400" b="1" dirty="0"/>
          </a:p>
        </p:txBody>
      </p:sp>
      <p:sp>
        <p:nvSpPr>
          <p:cNvPr id="25" name="文本框 24">
            <a:extLst>
              <a:ext uri="{FF2B5EF4-FFF2-40B4-BE49-F238E27FC236}">
                <a16:creationId xmlns:a16="http://schemas.microsoft.com/office/drawing/2014/main" id="{B5089331-6310-47BD-9CC3-C3340F8B69AB}"/>
              </a:ext>
            </a:extLst>
          </p:cNvPr>
          <p:cNvSpPr txBox="1"/>
          <p:nvPr/>
        </p:nvSpPr>
        <p:spPr>
          <a:xfrm>
            <a:off x="1610106" y="6158506"/>
            <a:ext cx="5923787" cy="307777"/>
          </a:xfrm>
          <a:prstGeom prst="rect">
            <a:avLst/>
          </a:prstGeom>
          <a:noFill/>
        </p:spPr>
        <p:txBody>
          <a:bodyPr wrap="square" rtlCol="0">
            <a:spAutoFit/>
          </a:bodyPr>
          <a:lstStyle/>
          <a:p>
            <a:r>
              <a:rPr lang="en-US" altLang="zh-CN" sz="1400" dirty="0"/>
              <a:t>2. Message-Passing-Interface (MPI) requires </a:t>
            </a:r>
            <a:r>
              <a:rPr lang="en-US" altLang="zh-CN" sz="1400" b="1" dirty="0"/>
              <a:t>synchronous execution</a:t>
            </a:r>
            <a:endParaRPr lang="zh-CN" altLang="en-US" sz="1400" b="1" dirty="0"/>
          </a:p>
        </p:txBody>
      </p:sp>
      <p:cxnSp>
        <p:nvCxnSpPr>
          <p:cNvPr id="27" name="直接连接符 26">
            <a:extLst>
              <a:ext uri="{FF2B5EF4-FFF2-40B4-BE49-F238E27FC236}">
                <a16:creationId xmlns:a16="http://schemas.microsoft.com/office/drawing/2014/main" id="{76C706C5-863C-440F-B62D-9A549B5A284E}"/>
              </a:ext>
            </a:extLst>
          </p:cNvPr>
          <p:cNvCxnSpPr>
            <a:cxnSpLocks/>
            <a:stCxn id="12" idx="3"/>
            <a:endCxn id="18" idx="1"/>
          </p:cNvCxnSpPr>
          <p:nvPr/>
        </p:nvCxnSpPr>
        <p:spPr>
          <a:xfrm>
            <a:off x="4519535" y="5098534"/>
            <a:ext cx="201588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直接连接符 28">
            <a:extLst>
              <a:ext uri="{FF2B5EF4-FFF2-40B4-BE49-F238E27FC236}">
                <a16:creationId xmlns:a16="http://schemas.microsoft.com/office/drawing/2014/main" id="{EC725BE0-9B6D-4A96-99C5-933049BAFF6B}"/>
              </a:ext>
            </a:extLst>
          </p:cNvPr>
          <p:cNvCxnSpPr>
            <a:cxnSpLocks/>
            <a:stCxn id="13" idx="3"/>
            <a:endCxn id="19" idx="1"/>
          </p:cNvCxnSpPr>
          <p:nvPr/>
        </p:nvCxnSpPr>
        <p:spPr>
          <a:xfrm>
            <a:off x="4519535" y="5568473"/>
            <a:ext cx="2015881" cy="0"/>
          </a:xfrm>
          <a:prstGeom prst="line">
            <a:avLst/>
          </a:prstGeom>
        </p:spPr>
        <p:style>
          <a:lnRef idx="2">
            <a:schemeClr val="accent4"/>
          </a:lnRef>
          <a:fillRef idx="0">
            <a:schemeClr val="accent4"/>
          </a:fillRef>
          <a:effectRef idx="1">
            <a:schemeClr val="accent4"/>
          </a:effectRef>
          <a:fontRef idx="minor">
            <a:schemeClr val="tx1"/>
          </a:fontRef>
        </p:style>
      </p:cxnSp>
      <p:sp>
        <p:nvSpPr>
          <p:cNvPr id="32" name="矩形: 圆角 31">
            <a:extLst>
              <a:ext uri="{FF2B5EF4-FFF2-40B4-BE49-F238E27FC236}">
                <a16:creationId xmlns:a16="http://schemas.microsoft.com/office/drawing/2014/main" id="{46F50840-5B58-48CD-B434-A8D6CB3C105D}"/>
              </a:ext>
            </a:extLst>
          </p:cNvPr>
          <p:cNvSpPr/>
          <p:nvPr/>
        </p:nvSpPr>
        <p:spPr>
          <a:xfrm>
            <a:off x="2371725" y="4171950"/>
            <a:ext cx="6315075" cy="557250"/>
          </a:xfrm>
          <a:prstGeom prst="roundRect">
            <a:avLst/>
          </a:prstGeom>
          <a:solidFill>
            <a:srgbClr val="FFCC99"/>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Coordinating synchronous allreduce prevents system from scaling</a:t>
            </a:r>
            <a:endParaRPr lang="zh-CN" altLang="en-US" sz="1600" dirty="0">
              <a:solidFill>
                <a:schemeClr val="tx1"/>
              </a:solidFill>
            </a:endParaRPr>
          </a:p>
        </p:txBody>
      </p:sp>
      <p:sp>
        <p:nvSpPr>
          <p:cNvPr id="33" name="文本框 32">
            <a:extLst>
              <a:ext uri="{FF2B5EF4-FFF2-40B4-BE49-F238E27FC236}">
                <a16:creationId xmlns:a16="http://schemas.microsoft.com/office/drawing/2014/main" id="{956AC399-CDDA-4111-8595-2A31B00DF32F}"/>
              </a:ext>
            </a:extLst>
          </p:cNvPr>
          <p:cNvSpPr txBox="1"/>
          <p:nvPr/>
        </p:nvSpPr>
        <p:spPr>
          <a:xfrm>
            <a:off x="3959864" y="3181627"/>
            <a:ext cx="1774661" cy="307777"/>
          </a:xfrm>
          <a:prstGeom prst="rect">
            <a:avLst/>
          </a:prstGeom>
          <a:noFill/>
        </p:spPr>
        <p:txBody>
          <a:bodyPr wrap="square" rtlCol="0">
            <a:spAutoFit/>
          </a:bodyPr>
          <a:lstStyle/>
          <a:p>
            <a:r>
              <a:rPr lang="en-US" altLang="zh-CN" sz="1400" dirty="0"/>
              <a:t>Allreduce operators</a:t>
            </a:r>
            <a:endParaRPr lang="zh-CN" altLang="en-US" sz="1400" dirty="0"/>
          </a:p>
        </p:txBody>
      </p:sp>
    </p:spTree>
    <p:extLst>
      <p:ext uri="{BB962C8B-B14F-4D97-AF65-F5344CB8AC3E}">
        <p14:creationId xmlns:p14="http://schemas.microsoft.com/office/powerpoint/2010/main" val="336264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6" grpId="0" animBg="1"/>
      <p:bldP spid="17" grpId="0" animBg="1"/>
      <p:bldP spid="18" grpId="0" animBg="1"/>
      <p:bldP spid="19" grpId="0" animBg="1"/>
      <p:bldP spid="24" grpId="0" animBg="1"/>
      <p:bldP spid="25" grpId="0"/>
      <p:bldP spid="32"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Making Collective Communication Asynchronous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Idea: Use asynchronous collective communication</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16</a:t>
            </a:fld>
            <a:endParaRPr lang="en-US" altLang="zh-CN">
              <a:solidFill>
                <a:srgbClr val="000000"/>
              </a:solidFill>
            </a:endParaRPr>
          </a:p>
        </p:txBody>
      </p:sp>
      <p:sp>
        <p:nvSpPr>
          <p:cNvPr id="5" name="矩形 4">
            <a:extLst>
              <a:ext uri="{FF2B5EF4-FFF2-40B4-BE49-F238E27FC236}">
                <a16:creationId xmlns:a16="http://schemas.microsoft.com/office/drawing/2014/main" id="{CDFFD280-543C-46B4-AE3C-AC422836A7B7}"/>
              </a:ext>
            </a:extLst>
          </p:cNvPr>
          <p:cNvSpPr/>
          <p:nvPr/>
        </p:nvSpPr>
        <p:spPr>
          <a:xfrm>
            <a:off x="1806388" y="2873137"/>
            <a:ext cx="2521743" cy="25732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7E64AD39-CD29-4879-84B8-DB42F19BDE7E}"/>
              </a:ext>
            </a:extLst>
          </p:cNvPr>
          <p:cNvSpPr txBox="1"/>
          <p:nvPr/>
        </p:nvSpPr>
        <p:spPr>
          <a:xfrm>
            <a:off x="2508933" y="3119908"/>
            <a:ext cx="1116652" cy="369332"/>
          </a:xfrm>
          <a:prstGeom prst="rect">
            <a:avLst/>
          </a:prstGeom>
          <a:noFill/>
        </p:spPr>
        <p:txBody>
          <a:bodyPr wrap="none" rtlCol="0">
            <a:spAutoFit/>
          </a:bodyPr>
          <a:lstStyle/>
          <a:p>
            <a:r>
              <a:rPr lang="en-US" altLang="zh-CN" dirty="0"/>
              <a:t>Worker 0</a:t>
            </a:r>
            <a:endParaRPr lang="zh-CN" altLang="en-US" dirty="0"/>
          </a:p>
        </p:txBody>
      </p:sp>
      <p:sp>
        <p:nvSpPr>
          <p:cNvPr id="7" name="矩形: 圆角 6">
            <a:extLst>
              <a:ext uri="{FF2B5EF4-FFF2-40B4-BE49-F238E27FC236}">
                <a16:creationId xmlns:a16="http://schemas.microsoft.com/office/drawing/2014/main" id="{6E2F42F2-4A58-42D6-9DB9-748601C4AEDD}"/>
              </a:ext>
            </a:extLst>
          </p:cNvPr>
          <p:cNvSpPr/>
          <p:nvPr/>
        </p:nvSpPr>
        <p:spPr>
          <a:xfrm>
            <a:off x="1877825" y="3632115"/>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1</a:t>
            </a:r>
            <a:endParaRPr lang="zh-CN" altLang="en-US" sz="1400" dirty="0"/>
          </a:p>
        </p:txBody>
      </p:sp>
      <p:sp>
        <p:nvSpPr>
          <p:cNvPr id="8" name="矩形 7">
            <a:extLst>
              <a:ext uri="{FF2B5EF4-FFF2-40B4-BE49-F238E27FC236}">
                <a16:creationId xmlns:a16="http://schemas.microsoft.com/office/drawing/2014/main" id="{A6A54F29-BC72-4B85-A639-C3A37C6ABB31}"/>
              </a:ext>
            </a:extLst>
          </p:cNvPr>
          <p:cNvSpPr/>
          <p:nvPr/>
        </p:nvSpPr>
        <p:spPr>
          <a:xfrm>
            <a:off x="5174667" y="2873137"/>
            <a:ext cx="2521743" cy="257329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D29AC2CA-2692-42E0-9AA1-797930DD16F3}"/>
              </a:ext>
            </a:extLst>
          </p:cNvPr>
          <p:cNvSpPr txBox="1"/>
          <p:nvPr/>
        </p:nvSpPr>
        <p:spPr>
          <a:xfrm>
            <a:off x="5877212" y="3119908"/>
            <a:ext cx="1116652" cy="369332"/>
          </a:xfrm>
          <a:prstGeom prst="rect">
            <a:avLst/>
          </a:prstGeom>
          <a:noFill/>
        </p:spPr>
        <p:txBody>
          <a:bodyPr wrap="none" rtlCol="0">
            <a:spAutoFit/>
          </a:bodyPr>
          <a:lstStyle/>
          <a:p>
            <a:r>
              <a:rPr lang="en-US" altLang="zh-CN" dirty="0"/>
              <a:t>Worker 1</a:t>
            </a:r>
            <a:endParaRPr lang="zh-CN" altLang="en-US" dirty="0"/>
          </a:p>
        </p:txBody>
      </p:sp>
      <p:sp>
        <p:nvSpPr>
          <p:cNvPr id="10" name="矩形: 圆角 9">
            <a:extLst>
              <a:ext uri="{FF2B5EF4-FFF2-40B4-BE49-F238E27FC236}">
                <a16:creationId xmlns:a16="http://schemas.microsoft.com/office/drawing/2014/main" id="{199DD2F3-3C3B-4DC4-89A8-727975B21CB0}"/>
              </a:ext>
            </a:extLst>
          </p:cNvPr>
          <p:cNvSpPr/>
          <p:nvPr/>
        </p:nvSpPr>
        <p:spPr>
          <a:xfrm>
            <a:off x="6513679" y="3683193"/>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2</a:t>
            </a:r>
            <a:endParaRPr lang="zh-CN" altLang="en-US" sz="1400" dirty="0"/>
          </a:p>
        </p:txBody>
      </p:sp>
      <p:cxnSp>
        <p:nvCxnSpPr>
          <p:cNvPr id="11" name="直接箭头连接符 10">
            <a:extLst>
              <a:ext uri="{FF2B5EF4-FFF2-40B4-BE49-F238E27FC236}">
                <a16:creationId xmlns:a16="http://schemas.microsoft.com/office/drawing/2014/main" id="{D0B93217-A817-44C7-B868-96B3FB51AAAA}"/>
              </a:ext>
            </a:extLst>
          </p:cNvPr>
          <p:cNvCxnSpPr>
            <a:cxnSpLocks/>
          </p:cNvCxnSpPr>
          <p:nvPr/>
        </p:nvCxnSpPr>
        <p:spPr>
          <a:xfrm>
            <a:off x="1149164" y="2873137"/>
            <a:ext cx="0" cy="20491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文本框 11">
            <a:extLst>
              <a:ext uri="{FF2B5EF4-FFF2-40B4-BE49-F238E27FC236}">
                <a16:creationId xmlns:a16="http://schemas.microsoft.com/office/drawing/2014/main" id="{27B2B730-36E8-4F6A-BBB6-BE4C8DCF4016}"/>
              </a:ext>
            </a:extLst>
          </p:cNvPr>
          <p:cNvSpPr txBox="1"/>
          <p:nvPr/>
        </p:nvSpPr>
        <p:spPr>
          <a:xfrm>
            <a:off x="804647" y="5013719"/>
            <a:ext cx="689035" cy="369332"/>
          </a:xfrm>
          <a:prstGeom prst="rect">
            <a:avLst/>
          </a:prstGeom>
          <a:noFill/>
        </p:spPr>
        <p:txBody>
          <a:bodyPr wrap="none" rtlCol="0">
            <a:spAutoFit/>
          </a:bodyPr>
          <a:lstStyle/>
          <a:p>
            <a:r>
              <a:rPr lang="en-US" altLang="zh-CN" dirty="0"/>
              <a:t>Time</a:t>
            </a:r>
            <a:endParaRPr lang="zh-CN" altLang="en-US" dirty="0"/>
          </a:p>
        </p:txBody>
      </p:sp>
      <p:cxnSp>
        <p:nvCxnSpPr>
          <p:cNvPr id="17" name="直接箭头连接符 16">
            <a:extLst>
              <a:ext uri="{FF2B5EF4-FFF2-40B4-BE49-F238E27FC236}">
                <a16:creationId xmlns:a16="http://schemas.microsoft.com/office/drawing/2014/main" id="{E9170C7A-E869-4179-A3F0-5E6B0D209916}"/>
              </a:ext>
            </a:extLst>
          </p:cNvPr>
          <p:cNvCxnSpPr>
            <a:cxnSpLocks/>
            <a:stCxn id="7" idx="3"/>
          </p:cNvCxnSpPr>
          <p:nvPr/>
        </p:nvCxnSpPr>
        <p:spPr>
          <a:xfrm>
            <a:off x="2994477" y="3816781"/>
            <a:ext cx="25990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 name="表格 20">
            <a:extLst>
              <a:ext uri="{FF2B5EF4-FFF2-40B4-BE49-F238E27FC236}">
                <a16:creationId xmlns:a16="http://schemas.microsoft.com/office/drawing/2014/main" id="{942CB613-E961-4282-99D3-E3B4314239DC}"/>
              </a:ext>
            </a:extLst>
          </p:cNvPr>
          <p:cNvGraphicFramePr>
            <a:graphicFrameLocks noGrp="1"/>
          </p:cNvGraphicFramePr>
          <p:nvPr>
            <p:extLst>
              <p:ext uri="{D42A27DB-BD31-4B8C-83A1-F6EECF244321}">
                <p14:modId xmlns:p14="http://schemas.microsoft.com/office/powerpoint/2010/main" val="3356984830"/>
              </p:ext>
            </p:extLst>
          </p:nvPr>
        </p:nvGraphicFramePr>
        <p:xfrm>
          <a:off x="3387743" y="2448466"/>
          <a:ext cx="1254080" cy="304800"/>
        </p:xfrm>
        <a:graphic>
          <a:graphicData uri="http://schemas.openxmlformats.org/drawingml/2006/table">
            <a:tbl>
              <a:tblPr firstRow="1" bandRow="1">
                <a:tableStyleId>{5C22544A-7EE6-4342-B048-85BDC9FD1C3A}</a:tableStyleId>
              </a:tblPr>
              <a:tblGrid>
                <a:gridCol w="518762">
                  <a:extLst>
                    <a:ext uri="{9D8B030D-6E8A-4147-A177-3AD203B41FA5}">
                      <a16:colId xmlns:a16="http://schemas.microsoft.com/office/drawing/2014/main" val="3329899161"/>
                    </a:ext>
                  </a:extLst>
                </a:gridCol>
                <a:gridCol w="735318">
                  <a:extLst>
                    <a:ext uri="{9D8B030D-6E8A-4147-A177-3AD203B41FA5}">
                      <a16:colId xmlns:a16="http://schemas.microsoft.com/office/drawing/2014/main" val="1980584603"/>
                    </a:ext>
                  </a:extLst>
                </a:gridCol>
              </a:tblGrid>
              <a:tr h="287877">
                <a:tc>
                  <a:txBody>
                    <a:bodyPr/>
                    <a:lstStyle/>
                    <a:p>
                      <a:pPr algn="ctr"/>
                      <a:r>
                        <a:rPr lang="en-US" altLang="zh-CN" sz="1400" b="0" dirty="0">
                          <a:solidFill>
                            <a:schemeClr val="tx1"/>
                          </a:solidFill>
                        </a:rPr>
                        <a:t>key</a:t>
                      </a:r>
                      <a:endParaRPr lang="zh-CN" altLang="en-US" sz="1400" b="0" dirty="0">
                        <a:solidFill>
                          <a:schemeClr val="tx1"/>
                        </a:solidFill>
                      </a:endParaRPr>
                    </a:p>
                  </a:txBody>
                  <a:tcPr>
                    <a:solidFill>
                      <a:srgbClr val="FFCC99"/>
                    </a:solidFill>
                  </a:tcPr>
                </a:tc>
                <a:tc>
                  <a:txBody>
                    <a:bodyPr/>
                    <a:lstStyle/>
                    <a:p>
                      <a:pPr algn="ctr"/>
                      <a:r>
                        <a:rPr lang="en-US" altLang="zh-CN" sz="1400" b="0" dirty="0">
                          <a:solidFill>
                            <a:schemeClr val="tx1"/>
                          </a:solidFill>
                        </a:rPr>
                        <a:t>data</a:t>
                      </a:r>
                      <a:endParaRPr lang="zh-CN" altLang="en-US" sz="1400" b="0" dirty="0">
                        <a:solidFill>
                          <a:schemeClr val="tx1"/>
                        </a:solidFill>
                      </a:endParaRPr>
                    </a:p>
                  </a:txBody>
                  <a:tcPr>
                    <a:solidFill>
                      <a:srgbClr val="FFCC99"/>
                    </a:solidFill>
                  </a:tcPr>
                </a:tc>
                <a:extLst>
                  <a:ext uri="{0D108BD9-81ED-4DB2-BD59-A6C34878D82A}">
                    <a16:rowId xmlns:a16="http://schemas.microsoft.com/office/drawing/2014/main" val="2969209739"/>
                  </a:ext>
                </a:extLst>
              </a:tr>
            </a:tbl>
          </a:graphicData>
        </a:graphic>
      </p:graphicFrame>
      <p:sp>
        <p:nvSpPr>
          <p:cNvPr id="21" name="矩形 20">
            <a:extLst>
              <a:ext uri="{FF2B5EF4-FFF2-40B4-BE49-F238E27FC236}">
                <a16:creationId xmlns:a16="http://schemas.microsoft.com/office/drawing/2014/main" id="{3DCE7197-A564-419F-BF55-4D5031DF85BA}"/>
              </a:ext>
            </a:extLst>
          </p:cNvPr>
          <p:cNvSpPr/>
          <p:nvPr/>
        </p:nvSpPr>
        <p:spPr>
          <a:xfrm>
            <a:off x="3711935" y="3426033"/>
            <a:ext cx="438090" cy="257158"/>
          </a:xfrm>
          <a:prstGeom prst="rect">
            <a:avLst/>
          </a:prstGeom>
          <a:solidFill>
            <a:srgbClr val="FFCC99"/>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CM</a:t>
            </a:r>
            <a:endParaRPr lang="zh-CN" altLang="en-US" sz="1000" dirty="0">
              <a:solidFill>
                <a:schemeClr val="tx1"/>
              </a:solidFill>
            </a:endParaRPr>
          </a:p>
        </p:txBody>
      </p:sp>
      <p:cxnSp>
        <p:nvCxnSpPr>
          <p:cNvPr id="23" name="直接箭头连接符 22">
            <a:extLst>
              <a:ext uri="{FF2B5EF4-FFF2-40B4-BE49-F238E27FC236}">
                <a16:creationId xmlns:a16="http://schemas.microsoft.com/office/drawing/2014/main" id="{86E64488-733E-4D2A-AC14-D604D86EA99B}"/>
              </a:ext>
            </a:extLst>
          </p:cNvPr>
          <p:cNvCxnSpPr/>
          <p:nvPr/>
        </p:nvCxnSpPr>
        <p:spPr>
          <a:xfrm flipV="1">
            <a:off x="3927964" y="2771773"/>
            <a:ext cx="0" cy="532801"/>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4" name="文本框 23">
            <a:extLst>
              <a:ext uri="{FF2B5EF4-FFF2-40B4-BE49-F238E27FC236}">
                <a16:creationId xmlns:a16="http://schemas.microsoft.com/office/drawing/2014/main" id="{4D61765D-0317-4F90-9397-150695217889}"/>
              </a:ext>
            </a:extLst>
          </p:cNvPr>
          <p:cNvSpPr txBox="1"/>
          <p:nvPr/>
        </p:nvSpPr>
        <p:spPr>
          <a:xfrm>
            <a:off x="3308802" y="2156540"/>
            <a:ext cx="1513556" cy="276999"/>
          </a:xfrm>
          <a:prstGeom prst="rect">
            <a:avLst/>
          </a:prstGeom>
          <a:noFill/>
        </p:spPr>
        <p:txBody>
          <a:bodyPr wrap="none" rtlCol="0">
            <a:spAutoFit/>
          </a:bodyPr>
          <a:lstStyle/>
          <a:p>
            <a:r>
              <a:rPr lang="en-US" altLang="zh-CN" sz="1200" dirty="0"/>
              <a:t>Collective Message</a:t>
            </a:r>
            <a:endParaRPr lang="zh-CN" altLang="en-US" sz="1200" dirty="0"/>
          </a:p>
        </p:txBody>
      </p:sp>
      <p:sp>
        <p:nvSpPr>
          <p:cNvPr id="25" name="文本框 24">
            <a:extLst>
              <a:ext uri="{FF2B5EF4-FFF2-40B4-BE49-F238E27FC236}">
                <a16:creationId xmlns:a16="http://schemas.microsoft.com/office/drawing/2014/main" id="{9345116C-6B57-4F06-80B2-7BBDA7AA6652}"/>
              </a:ext>
            </a:extLst>
          </p:cNvPr>
          <p:cNvSpPr txBox="1"/>
          <p:nvPr/>
        </p:nvSpPr>
        <p:spPr>
          <a:xfrm>
            <a:off x="2569166" y="4102811"/>
            <a:ext cx="1758965" cy="523220"/>
          </a:xfrm>
          <a:prstGeom prst="rect">
            <a:avLst/>
          </a:prstGeom>
          <a:noFill/>
        </p:spPr>
        <p:txBody>
          <a:bodyPr wrap="square" rtlCol="0">
            <a:spAutoFit/>
          </a:bodyPr>
          <a:lstStyle/>
          <a:p>
            <a:r>
              <a:rPr lang="en-US" altLang="zh-CN" sz="1400" b="1" dirty="0"/>
              <a:t>1. Pass message asynchronously</a:t>
            </a:r>
            <a:endParaRPr lang="zh-CN" altLang="en-US" sz="1400" b="1" dirty="0"/>
          </a:p>
        </p:txBody>
      </p:sp>
      <p:sp>
        <p:nvSpPr>
          <p:cNvPr id="26" name="矩形 25">
            <a:extLst>
              <a:ext uri="{FF2B5EF4-FFF2-40B4-BE49-F238E27FC236}">
                <a16:creationId xmlns:a16="http://schemas.microsoft.com/office/drawing/2014/main" id="{8823D63F-B369-49B1-8C58-57D8AD80AF89}"/>
              </a:ext>
            </a:extLst>
          </p:cNvPr>
          <p:cNvSpPr/>
          <p:nvPr/>
        </p:nvSpPr>
        <p:spPr>
          <a:xfrm>
            <a:off x="5744823" y="3718759"/>
            <a:ext cx="348794" cy="257158"/>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chemeClr val="tx1"/>
              </a:solidFill>
            </a:endParaRPr>
          </a:p>
        </p:txBody>
      </p:sp>
      <p:graphicFrame>
        <p:nvGraphicFramePr>
          <p:cNvPr id="27" name="表格 20">
            <a:extLst>
              <a:ext uri="{FF2B5EF4-FFF2-40B4-BE49-F238E27FC236}">
                <a16:creationId xmlns:a16="http://schemas.microsoft.com/office/drawing/2014/main" id="{2B8C4064-7D37-49A8-946A-FB4BDE6EE672}"/>
              </a:ext>
            </a:extLst>
          </p:cNvPr>
          <p:cNvGraphicFramePr>
            <a:graphicFrameLocks noGrp="1"/>
          </p:cNvGraphicFramePr>
          <p:nvPr>
            <p:extLst>
              <p:ext uri="{D42A27DB-BD31-4B8C-83A1-F6EECF244321}">
                <p14:modId xmlns:p14="http://schemas.microsoft.com/office/powerpoint/2010/main" val="1209917679"/>
              </p:ext>
            </p:extLst>
          </p:nvPr>
        </p:nvGraphicFramePr>
        <p:xfrm>
          <a:off x="5104635" y="2426268"/>
          <a:ext cx="1977962" cy="304800"/>
        </p:xfrm>
        <a:graphic>
          <a:graphicData uri="http://schemas.openxmlformats.org/drawingml/2006/table">
            <a:tbl>
              <a:tblPr firstRow="1" bandRow="1">
                <a:tableStyleId>{5C22544A-7EE6-4342-B048-85BDC9FD1C3A}</a:tableStyleId>
              </a:tblPr>
              <a:tblGrid>
                <a:gridCol w="487113">
                  <a:extLst>
                    <a:ext uri="{9D8B030D-6E8A-4147-A177-3AD203B41FA5}">
                      <a16:colId xmlns:a16="http://schemas.microsoft.com/office/drawing/2014/main" val="3329899161"/>
                    </a:ext>
                  </a:extLst>
                </a:gridCol>
                <a:gridCol w="728662">
                  <a:extLst>
                    <a:ext uri="{9D8B030D-6E8A-4147-A177-3AD203B41FA5}">
                      <a16:colId xmlns:a16="http://schemas.microsoft.com/office/drawing/2014/main" val="1980584603"/>
                    </a:ext>
                  </a:extLst>
                </a:gridCol>
                <a:gridCol w="762187">
                  <a:extLst>
                    <a:ext uri="{9D8B030D-6E8A-4147-A177-3AD203B41FA5}">
                      <a16:colId xmlns:a16="http://schemas.microsoft.com/office/drawing/2014/main" val="1469602778"/>
                    </a:ext>
                  </a:extLst>
                </a:gridCol>
              </a:tblGrid>
              <a:tr h="287877">
                <a:tc>
                  <a:txBody>
                    <a:bodyPr/>
                    <a:lstStyle/>
                    <a:p>
                      <a:pPr algn="ctr"/>
                      <a:r>
                        <a:rPr lang="en-US" altLang="zh-CN" sz="1400" b="0" dirty="0">
                          <a:solidFill>
                            <a:schemeClr val="tx1"/>
                          </a:solidFill>
                        </a:rPr>
                        <a:t>key</a:t>
                      </a:r>
                      <a:endParaRPr lang="zh-CN" altLang="en-US" sz="1400" b="0" dirty="0">
                        <a:solidFill>
                          <a:schemeClr val="tx1"/>
                        </a:solidFill>
                      </a:endParaRPr>
                    </a:p>
                  </a:txBody>
                  <a:tcPr>
                    <a:solidFill>
                      <a:schemeClr val="accent5"/>
                    </a:solidFill>
                  </a:tcPr>
                </a:tc>
                <a:tc>
                  <a:txBody>
                    <a:bodyPr/>
                    <a:lstStyle/>
                    <a:p>
                      <a:pPr algn="ctr"/>
                      <a:r>
                        <a:rPr lang="en-US" altLang="zh-CN" sz="1400" b="0" dirty="0">
                          <a:solidFill>
                            <a:schemeClr val="tx1"/>
                          </a:solidFill>
                        </a:rPr>
                        <a:t>data</a:t>
                      </a:r>
                      <a:endParaRPr lang="zh-CN" altLang="en-US" sz="1400" b="0" dirty="0">
                        <a:solidFill>
                          <a:schemeClr val="tx1"/>
                        </a:solidFill>
                      </a:endParaRPr>
                    </a:p>
                  </a:txBody>
                  <a:tcPr>
                    <a:solidFill>
                      <a:schemeClr val="accent5"/>
                    </a:solidFill>
                  </a:tcPr>
                </a:tc>
                <a:tc>
                  <a:txBody>
                    <a:bodyPr/>
                    <a:lstStyle/>
                    <a:p>
                      <a:pPr algn="ctr"/>
                      <a:r>
                        <a:rPr lang="en-US" altLang="zh-CN" sz="1400" b="0" dirty="0">
                          <a:solidFill>
                            <a:schemeClr val="tx1"/>
                          </a:solidFill>
                        </a:rPr>
                        <a:t>control</a:t>
                      </a:r>
                      <a:endParaRPr lang="zh-CN" altLang="en-US" sz="1400" b="0" dirty="0">
                        <a:solidFill>
                          <a:schemeClr val="tx1"/>
                        </a:solidFill>
                      </a:endParaRPr>
                    </a:p>
                  </a:txBody>
                  <a:tcPr>
                    <a:solidFill>
                      <a:schemeClr val="accent5"/>
                    </a:solidFill>
                  </a:tcPr>
                </a:tc>
                <a:extLst>
                  <a:ext uri="{0D108BD9-81ED-4DB2-BD59-A6C34878D82A}">
                    <a16:rowId xmlns:a16="http://schemas.microsoft.com/office/drawing/2014/main" val="2969209739"/>
                  </a:ext>
                </a:extLst>
              </a:tr>
            </a:tbl>
          </a:graphicData>
        </a:graphic>
      </p:graphicFrame>
      <p:cxnSp>
        <p:nvCxnSpPr>
          <p:cNvPr id="28" name="直接箭头连接符 27">
            <a:extLst>
              <a:ext uri="{FF2B5EF4-FFF2-40B4-BE49-F238E27FC236}">
                <a16:creationId xmlns:a16="http://schemas.microsoft.com/office/drawing/2014/main" id="{89A5D6C5-8F3E-4B87-8269-71AC2739732A}"/>
              </a:ext>
            </a:extLst>
          </p:cNvPr>
          <p:cNvCxnSpPr>
            <a:cxnSpLocks/>
          </p:cNvCxnSpPr>
          <p:nvPr/>
        </p:nvCxnSpPr>
        <p:spPr>
          <a:xfrm flipV="1">
            <a:off x="5877212" y="2771773"/>
            <a:ext cx="0" cy="825696"/>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30" name="文本框 29">
            <a:extLst>
              <a:ext uri="{FF2B5EF4-FFF2-40B4-BE49-F238E27FC236}">
                <a16:creationId xmlns:a16="http://schemas.microsoft.com/office/drawing/2014/main" id="{A80B74F7-18C7-4370-9D2A-F67F0021DAE0}"/>
              </a:ext>
            </a:extLst>
          </p:cNvPr>
          <p:cNvSpPr txBox="1"/>
          <p:nvPr/>
        </p:nvSpPr>
        <p:spPr>
          <a:xfrm>
            <a:off x="5468285" y="2156540"/>
            <a:ext cx="1250663" cy="276999"/>
          </a:xfrm>
          <a:prstGeom prst="rect">
            <a:avLst/>
          </a:prstGeom>
          <a:noFill/>
        </p:spPr>
        <p:txBody>
          <a:bodyPr wrap="none" rtlCol="0">
            <a:spAutoFit/>
          </a:bodyPr>
          <a:lstStyle/>
          <a:p>
            <a:r>
              <a:rPr lang="en-US" altLang="zh-CN" sz="1200" dirty="0"/>
              <a:t>Collective State</a:t>
            </a:r>
            <a:endParaRPr lang="zh-CN" altLang="en-US" sz="1200" dirty="0"/>
          </a:p>
        </p:txBody>
      </p:sp>
      <p:sp>
        <p:nvSpPr>
          <p:cNvPr id="31" name="文本框 30">
            <a:extLst>
              <a:ext uri="{FF2B5EF4-FFF2-40B4-BE49-F238E27FC236}">
                <a16:creationId xmlns:a16="http://schemas.microsoft.com/office/drawing/2014/main" id="{28E14DDC-55D1-42D4-ACCC-06EC27F0BFDB}"/>
              </a:ext>
            </a:extLst>
          </p:cNvPr>
          <p:cNvSpPr txBox="1"/>
          <p:nvPr/>
        </p:nvSpPr>
        <p:spPr>
          <a:xfrm>
            <a:off x="4328130" y="3159971"/>
            <a:ext cx="1758965" cy="523220"/>
          </a:xfrm>
          <a:prstGeom prst="rect">
            <a:avLst/>
          </a:prstGeom>
          <a:noFill/>
        </p:spPr>
        <p:txBody>
          <a:bodyPr wrap="square" rtlCol="0">
            <a:spAutoFit/>
          </a:bodyPr>
          <a:lstStyle/>
          <a:p>
            <a:r>
              <a:rPr lang="en-US" altLang="zh-CN" sz="1400" b="1" dirty="0"/>
              <a:t>2. Maintain allreduce state</a:t>
            </a:r>
            <a:endParaRPr lang="zh-CN" altLang="en-US" sz="1400" b="1" dirty="0"/>
          </a:p>
        </p:txBody>
      </p:sp>
      <p:sp>
        <p:nvSpPr>
          <p:cNvPr id="34" name="矩形: 圆角 33">
            <a:extLst>
              <a:ext uri="{FF2B5EF4-FFF2-40B4-BE49-F238E27FC236}">
                <a16:creationId xmlns:a16="http://schemas.microsoft.com/office/drawing/2014/main" id="{709E3373-FD42-433C-B01B-D069E16D05BF}"/>
              </a:ext>
            </a:extLst>
          </p:cNvPr>
          <p:cNvSpPr/>
          <p:nvPr/>
        </p:nvSpPr>
        <p:spPr>
          <a:xfrm>
            <a:off x="5360894" y="4571611"/>
            <a:ext cx="1116652"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Allreduce</a:t>
            </a:r>
            <a:r>
              <a:rPr lang="en-US" altLang="zh-CN" sz="1400" baseline="-25000" dirty="0"/>
              <a:t>1</a:t>
            </a:r>
            <a:endParaRPr lang="zh-CN" altLang="en-US" sz="1400" dirty="0"/>
          </a:p>
        </p:txBody>
      </p:sp>
      <p:cxnSp>
        <p:nvCxnSpPr>
          <p:cNvPr id="36" name="直接箭头连接符 35">
            <a:extLst>
              <a:ext uri="{FF2B5EF4-FFF2-40B4-BE49-F238E27FC236}">
                <a16:creationId xmlns:a16="http://schemas.microsoft.com/office/drawing/2014/main" id="{4CA0ADCD-AE6A-4163-B56B-BE0460FE06D2}"/>
              </a:ext>
            </a:extLst>
          </p:cNvPr>
          <p:cNvCxnSpPr/>
          <p:nvPr/>
        </p:nvCxnSpPr>
        <p:spPr>
          <a:xfrm>
            <a:off x="5916014" y="4052525"/>
            <a:ext cx="0" cy="433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a:extLst>
              <a:ext uri="{FF2B5EF4-FFF2-40B4-BE49-F238E27FC236}">
                <a16:creationId xmlns:a16="http://schemas.microsoft.com/office/drawing/2014/main" id="{8877AABC-BAC8-4E1E-AE82-70BAF5487878}"/>
              </a:ext>
            </a:extLst>
          </p:cNvPr>
          <p:cNvCxnSpPr/>
          <p:nvPr/>
        </p:nvCxnSpPr>
        <p:spPr>
          <a:xfrm>
            <a:off x="6513679" y="4760426"/>
            <a:ext cx="14301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矩形 38">
            <a:extLst>
              <a:ext uri="{FF2B5EF4-FFF2-40B4-BE49-F238E27FC236}">
                <a16:creationId xmlns:a16="http://schemas.microsoft.com/office/drawing/2014/main" id="{576185F6-2D69-4832-BDF8-DA9460558BAE}"/>
              </a:ext>
            </a:extLst>
          </p:cNvPr>
          <p:cNvSpPr/>
          <p:nvPr/>
        </p:nvSpPr>
        <p:spPr>
          <a:xfrm>
            <a:off x="7134408" y="4357310"/>
            <a:ext cx="438090" cy="257158"/>
          </a:xfrm>
          <a:prstGeom prst="rect">
            <a:avLst/>
          </a:prstGeom>
          <a:solidFill>
            <a:srgbClr val="FFCC99"/>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CM</a:t>
            </a:r>
            <a:endParaRPr lang="zh-CN" altLang="en-US" sz="1000" dirty="0">
              <a:solidFill>
                <a:schemeClr val="tx1"/>
              </a:solidFill>
            </a:endParaRPr>
          </a:p>
        </p:txBody>
      </p:sp>
      <p:sp>
        <p:nvSpPr>
          <p:cNvPr id="40" name="文本框 39">
            <a:extLst>
              <a:ext uri="{FF2B5EF4-FFF2-40B4-BE49-F238E27FC236}">
                <a16:creationId xmlns:a16="http://schemas.microsoft.com/office/drawing/2014/main" id="{9A598CE1-3A30-4869-A937-1FAAA633B0DB}"/>
              </a:ext>
            </a:extLst>
          </p:cNvPr>
          <p:cNvSpPr txBox="1"/>
          <p:nvPr/>
        </p:nvSpPr>
        <p:spPr>
          <a:xfrm>
            <a:off x="6822366" y="4864900"/>
            <a:ext cx="1784221" cy="523220"/>
          </a:xfrm>
          <a:prstGeom prst="rect">
            <a:avLst/>
          </a:prstGeom>
          <a:noFill/>
        </p:spPr>
        <p:txBody>
          <a:bodyPr wrap="square" rtlCol="0">
            <a:spAutoFit/>
          </a:bodyPr>
          <a:lstStyle/>
          <a:p>
            <a:r>
              <a:rPr lang="en-US" altLang="zh-CN" sz="1400" b="1" dirty="0"/>
              <a:t>3. Pass complete result downstream</a:t>
            </a:r>
            <a:endParaRPr lang="zh-CN" altLang="en-US" sz="1400" b="1" dirty="0"/>
          </a:p>
        </p:txBody>
      </p:sp>
      <p:sp>
        <p:nvSpPr>
          <p:cNvPr id="41" name="文本框 40">
            <a:extLst>
              <a:ext uri="{FF2B5EF4-FFF2-40B4-BE49-F238E27FC236}">
                <a16:creationId xmlns:a16="http://schemas.microsoft.com/office/drawing/2014/main" id="{F223E986-BA79-47AC-94E5-5236D10A926E}"/>
              </a:ext>
            </a:extLst>
          </p:cNvPr>
          <p:cNvSpPr txBox="1"/>
          <p:nvPr/>
        </p:nvSpPr>
        <p:spPr>
          <a:xfrm>
            <a:off x="1606375" y="5693929"/>
            <a:ext cx="6544644" cy="338554"/>
          </a:xfrm>
          <a:prstGeom prst="rect">
            <a:avLst/>
          </a:prstGeom>
          <a:noFill/>
        </p:spPr>
        <p:txBody>
          <a:bodyPr wrap="square" rtlCol="0">
            <a:spAutoFit/>
          </a:bodyPr>
          <a:lstStyle/>
          <a:p>
            <a:pPr algn="ctr"/>
            <a:r>
              <a:rPr lang="en-US" altLang="zh-CN" sz="1600" b="1" dirty="0"/>
              <a:t>No need for coordination </a:t>
            </a:r>
            <a:r>
              <a:rPr lang="en-US" altLang="zh-CN" sz="1600" dirty="0"/>
              <a:t>in asynchronous collective communication</a:t>
            </a:r>
            <a:endParaRPr lang="zh-CN" altLang="en-US" sz="1600" dirty="0"/>
          </a:p>
        </p:txBody>
      </p:sp>
    </p:spTree>
    <p:extLst>
      <p:ext uri="{BB962C8B-B14F-4D97-AF65-F5344CB8AC3E}">
        <p14:creationId xmlns:p14="http://schemas.microsoft.com/office/powerpoint/2010/main" val="33131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p:bldP spid="25" grpId="0"/>
      <p:bldP spid="26" grpId="0" animBg="1"/>
      <p:bldP spid="30" grpId="0"/>
      <p:bldP spid="31" grpId="0"/>
      <p:bldP spid="34" grpId="0" animBg="1"/>
      <p:bldP spid="39" grpId="0" animBg="1"/>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F62D7D3-6E76-4A28-B5B0-CF3252C0AD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 name="内容占位符 2">
            <a:extLst>
              <a:ext uri="{FF2B5EF4-FFF2-40B4-BE49-F238E27FC236}">
                <a16:creationId xmlns:a16="http://schemas.microsoft.com/office/drawing/2014/main" id="{E3ADB257-E20C-41AD-BB75-B231F19B5222}"/>
              </a:ext>
            </a:extLst>
          </p:cNvPr>
          <p:cNvSpPr>
            <a:spLocks noGrp="1"/>
          </p:cNvSpPr>
          <p:nvPr>
            <p:ph idx="4294967295"/>
          </p:nvPr>
        </p:nvSpPr>
        <p:spPr>
          <a:xfrm>
            <a:off x="475736" y="2658248"/>
            <a:ext cx="8192529" cy="1541505"/>
          </a:xfrm>
        </p:spPr>
        <p:txBody>
          <a:bodyPr>
            <a:normAutofit/>
          </a:bodyPr>
          <a:lstStyle/>
          <a:p>
            <a:pPr marL="0" indent="0" algn="ctr">
              <a:buNone/>
            </a:pPr>
            <a:r>
              <a:rPr lang="en-US" altLang="zh-CN" sz="3600" dirty="0">
                <a:latin typeface="等线" panose="02010600030101010101" pitchFamily="2" charset="-122"/>
                <a:ea typeface="等线" panose="02010600030101010101" pitchFamily="2" charset="-122"/>
              </a:rPr>
              <a:t>Contribution 3: Distributed Mechanisms for Parameter Adaptation</a:t>
            </a:r>
            <a:endParaRPr lang="zh-CN" altLang="en-US" sz="4400" dirty="0"/>
          </a:p>
        </p:txBody>
      </p:sp>
    </p:spTree>
    <p:extLst>
      <p:ext uri="{BB962C8B-B14F-4D97-AF65-F5344CB8AC3E}">
        <p14:creationId xmlns:p14="http://schemas.microsoft.com/office/powerpoint/2010/main" val="77832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8191501" cy="648072"/>
          </a:xfrm>
        </p:spPr>
        <p:txBody>
          <a:bodyPr/>
          <a:lstStyle/>
          <a:p>
            <a:pPr marL="2063750" indent="-2063750" algn="l"/>
            <a:r>
              <a:rPr lang="en-US" altLang="zh-CN" dirty="0">
                <a:latin typeface="等线" panose="02010600030101010101" pitchFamily="2" charset="-122"/>
                <a:ea typeface="等线" panose="02010600030101010101" pitchFamily="2" charset="-122"/>
              </a:rPr>
              <a:t>Issues When Adapting System Parameters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Problem: Parameter adaptation affects state consistency</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18</a:t>
            </a:fld>
            <a:endParaRPr lang="en-US" altLang="zh-CN">
              <a:solidFill>
                <a:srgbClr val="000000"/>
              </a:solidFill>
            </a:endParaRPr>
          </a:p>
        </p:txBody>
      </p:sp>
      <p:pic>
        <p:nvPicPr>
          <p:cNvPr id="6" name="图片 5">
            <a:extLst>
              <a:ext uri="{FF2B5EF4-FFF2-40B4-BE49-F238E27FC236}">
                <a16:creationId xmlns:a16="http://schemas.microsoft.com/office/drawing/2014/main" id="{0127C847-291E-41BC-9B8C-981343A10E8B}"/>
              </a:ext>
            </a:extLst>
          </p:cNvPr>
          <p:cNvPicPr>
            <a:picLocks noChangeAspect="1"/>
          </p:cNvPicPr>
          <p:nvPr/>
        </p:nvPicPr>
        <p:blipFill>
          <a:blip r:embed="rId3"/>
          <a:stretch>
            <a:fillRect/>
          </a:stretch>
        </p:blipFill>
        <p:spPr>
          <a:xfrm>
            <a:off x="433515" y="2528598"/>
            <a:ext cx="5335715" cy="1800804"/>
          </a:xfrm>
          <a:prstGeom prst="rect">
            <a:avLst/>
          </a:prstGeom>
        </p:spPr>
      </p:pic>
      <p:grpSp>
        <p:nvGrpSpPr>
          <p:cNvPr id="9" name="组合 8">
            <a:extLst>
              <a:ext uri="{FF2B5EF4-FFF2-40B4-BE49-F238E27FC236}">
                <a16:creationId xmlns:a16="http://schemas.microsoft.com/office/drawing/2014/main" id="{B4192BD4-BC82-44D1-BF4E-D653820E1CA0}"/>
              </a:ext>
            </a:extLst>
          </p:cNvPr>
          <p:cNvGrpSpPr/>
          <p:nvPr/>
        </p:nvGrpSpPr>
        <p:grpSpPr>
          <a:xfrm>
            <a:off x="2686629" y="2310714"/>
            <a:ext cx="4238368" cy="1631091"/>
            <a:chOff x="2693773" y="2310714"/>
            <a:chExt cx="4238368" cy="1631091"/>
          </a:xfrm>
        </p:grpSpPr>
        <p:sp>
          <p:nvSpPr>
            <p:cNvPr id="7" name="矩形 6">
              <a:extLst>
                <a:ext uri="{FF2B5EF4-FFF2-40B4-BE49-F238E27FC236}">
                  <a16:creationId xmlns:a16="http://schemas.microsoft.com/office/drawing/2014/main" id="{3B9EBF47-7729-4EFA-A0FE-96FEEEA6BA7B}"/>
                </a:ext>
              </a:extLst>
            </p:cNvPr>
            <p:cNvSpPr/>
            <p:nvPr/>
          </p:nvSpPr>
          <p:spPr>
            <a:xfrm>
              <a:off x="2693773" y="2310714"/>
              <a:ext cx="3249827" cy="1025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3BDE535-3920-4EF6-BB58-EA8D6F588570}"/>
                </a:ext>
              </a:extLst>
            </p:cNvPr>
            <p:cNvSpPr/>
            <p:nvPr/>
          </p:nvSpPr>
          <p:spPr>
            <a:xfrm>
              <a:off x="3682314" y="2916195"/>
              <a:ext cx="3249827" cy="1025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a:extLst>
              <a:ext uri="{FF2B5EF4-FFF2-40B4-BE49-F238E27FC236}">
                <a16:creationId xmlns:a16="http://schemas.microsoft.com/office/drawing/2014/main" id="{C9BD423C-C6FF-45B7-BC6C-0601D8364EC6}"/>
              </a:ext>
            </a:extLst>
          </p:cNvPr>
          <p:cNvPicPr>
            <a:picLocks noChangeAspect="1"/>
          </p:cNvPicPr>
          <p:nvPr/>
        </p:nvPicPr>
        <p:blipFill>
          <a:blip r:embed="rId4"/>
          <a:stretch>
            <a:fillRect/>
          </a:stretch>
        </p:blipFill>
        <p:spPr>
          <a:xfrm>
            <a:off x="1144190" y="5257800"/>
            <a:ext cx="6855619" cy="649897"/>
          </a:xfrm>
          <a:prstGeom prst="rect">
            <a:avLst/>
          </a:prstGeom>
        </p:spPr>
      </p:pic>
      <p:sp>
        <p:nvSpPr>
          <p:cNvPr id="12" name="文本框 11">
            <a:extLst>
              <a:ext uri="{FF2B5EF4-FFF2-40B4-BE49-F238E27FC236}">
                <a16:creationId xmlns:a16="http://schemas.microsoft.com/office/drawing/2014/main" id="{8E7FB33E-C4D1-4C2D-BEF8-5CE1CFB4596E}"/>
              </a:ext>
            </a:extLst>
          </p:cNvPr>
          <p:cNvSpPr txBox="1"/>
          <p:nvPr/>
        </p:nvSpPr>
        <p:spPr>
          <a:xfrm>
            <a:off x="5769230" y="2826892"/>
            <a:ext cx="3079536" cy="1323439"/>
          </a:xfrm>
          <a:prstGeom prst="rect">
            <a:avLst/>
          </a:prstGeom>
          <a:noFill/>
        </p:spPr>
        <p:txBody>
          <a:bodyPr wrap="square" rtlCol="0">
            <a:spAutoFit/>
          </a:bodyPr>
          <a:lstStyle/>
          <a:p>
            <a:r>
              <a:rPr lang="en-US" altLang="zh-CN" sz="1600" dirty="0"/>
              <a:t>Other system parameters</a:t>
            </a:r>
          </a:p>
          <a:p>
            <a:pPr marL="742950" lvl="1" indent="-285750">
              <a:buFont typeface="Arial" panose="020B0604020202020204" pitchFamily="34" charset="0"/>
              <a:buChar char="•"/>
            </a:pPr>
            <a:r>
              <a:rPr lang="en-US" altLang="zh-CN" sz="1600" dirty="0"/>
              <a:t>Worker ranks</a:t>
            </a:r>
          </a:p>
          <a:p>
            <a:pPr marL="742950" lvl="1" indent="-285750">
              <a:buFont typeface="Arial" panose="020B0604020202020204" pitchFamily="34" charset="0"/>
              <a:buChar char="•"/>
            </a:pPr>
            <a:r>
              <a:rPr lang="en-US" altLang="zh-CN" sz="1600" dirty="0"/>
              <a:t>Communication topology</a:t>
            </a:r>
          </a:p>
          <a:p>
            <a:pPr marL="742950" lvl="1" indent="-285750">
              <a:buFont typeface="Arial" panose="020B0604020202020204" pitchFamily="34" charset="0"/>
              <a:buChar char="•"/>
            </a:pPr>
            <a:r>
              <a:rPr lang="en-US" altLang="zh-CN" sz="1600" dirty="0"/>
              <a:t>…</a:t>
            </a:r>
          </a:p>
        </p:txBody>
      </p:sp>
    </p:spTree>
    <p:extLst>
      <p:ext uri="{BB962C8B-B14F-4D97-AF65-F5344CB8AC3E}">
        <p14:creationId xmlns:p14="http://schemas.microsoft.com/office/powerpoint/2010/main" val="410121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Distributed Mechanism for Parameter Adaptation</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Idea: Decouple system parameters with dataflow state</a:t>
            </a:r>
          </a:p>
          <a:p>
            <a:pPr>
              <a:lnSpc>
                <a:spcPct val="150000"/>
              </a:lnSpc>
            </a:pPr>
            <a:endParaRPr lang="en-US" altLang="zh-CN" sz="20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19</a:t>
            </a:fld>
            <a:endParaRPr lang="en-US" altLang="zh-CN">
              <a:solidFill>
                <a:srgbClr val="000000"/>
              </a:solidFill>
            </a:endParaRPr>
          </a:p>
        </p:txBody>
      </p:sp>
      <p:sp>
        <p:nvSpPr>
          <p:cNvPr id="5" name="矩形: 圆角 4">
            <a:extLst>
              <a:ext uri="{FF2B5EF4-FFF2-40B4-BE49-F238E27FC236}">
                <a16:creationId xmlns:a16="http://schemas.microsoft.com/office/drawing/2014/main" id="{FD610660-8F90-44A5-BBCF-F2604E68A3AC}"/>
              </a:ext>
            </a:extLst>
          </p:cNvPr>
          <p:cNvSpPr/>
          <p:nvPr/>
        </p:nvSpPr>
        <p:spPr>
          <a:xfrm>
            <a:off x="495300" y="2326510"/>
            <a:ext cx="1068072" cy="4487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gns</a:t>
            </a:r>
            <a:endParaRPr lang="zh-CN" altLang="en-US" sz="1600" dirty="0"/>
          </a:p>
        </p:txBody>
      </p:sp>
      <p:sp>
        <p:nvSpPr>
          <p:cNvPr id="6" name="矩形: 圆角 5">
            <a:extLst>
              <a:ext uri="{FF2B5EF4-FFF2-40B4-BE49-F238E27FC236}">
                <a16:creationId xmlns:a16="http://schemas.microsoft.com/office/drawing/2014/main" id="{A1495A45-CAFC-4346-9A39-8226C8138225}"/>
              </a:ext>
            </a:extLst>
          </p:cNvPr>
          <p:cNvSpPr/>
          <p:nvPr/>
        </p:nvSpPr>
        <p:spPr>
          <a:xfrm>
            <a:off x="1883067" y="2326510"/>
            <a:ext cx="1068072" cy="4487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allreduce</a:t>
            </a:r>
            <a:endParaRPr lang="zh-CN" altLang="en-US" sz="1600" dirty="0"/>
          </a:p>
        </p:txBody>
      </p:sp>
      <p:sp>
        <p:nvSpPr>
          <p:cNvPr id="7" name="矩形: 圆角 6">
            <a:extLst>
              <a:ext uri="{FF2B5EF4-FFF2-40B4-BE49-F238E27FC236}">
                <a16:creationId xmlns:a16="http://schemas.microsoft.com/office/drawing/2014/main" id="{8A116B2D-B446-46B5-BC74-177C6E00B4D8}"/>
              </a:ext>
            </a:extLst>
          </p:cNvPr>
          <p:cNvSpPr/>
          <p:nvPr/>
        </p:nvSpPr>
        <p:spPr>
          <a:xfrm>
            <a:off x="3270834" y="2326510"/>
            <a:ext cx="1068072" cy="4487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avg</a:t>
            </a:r>
            <a:endParaRPr lang="zh-CN" altLang="en-US" sz="1600" dirty="0"/>
          </a:p>
        </p:txBody>
      </p:sp>
      <p:cxnSp>
        <p:nvCxnSpPr>
          <p:cNvPr id="9" name="直接箭头连接符 8">
            <a:extLst>
              <a:ext uri="{FF2B5EF4-FFF2-40B4-BE49-F238E27FC236}">
                <a16:creationId xmlns:a16="http://schemas.microsoft.com/office/drawing/2014/main" id="{3DD654AD-220A-490D-82DC-2795647D2412}"/>
              </a:ext>
            </a:extLst>
          </p:cNvPr>
          <p:cNvCxnSpPr>
            <a:cxnSpLocks/>
            <a:stCxn id="5" idx="3"/>
            <a:endCxn id="6" idx="1"/>
          </p:cNvCxnSpPr>
          <p:nvPr/>
        </p:nvCxnSpPr>
        <p:spPr>
          <a:xfrm>
            <a:off x="1563372" y="2550904"/>
            <a:ext cx="3196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a:extLst>
              <a:ext uri="{FF2B5EF4-FFF2-40B4-BE49-F238E27FC236}">
                <a16:creationId xmlns:a16="http://schemas.microsoft.com/office/drawing/2014/main" id="{717D20A6-CEA7-41E7-AB98-346BF6564338}"/>
              </a:ext>
            </a:extLst>
          </p:cNvPr>
          <p:cNvCxnSpPr>
            <a:stCxn id="6" idx="3"/>
            <a:endCxn id="7" idx="1"/>
          </p:cNvCxnSpPr>
          <p:nvPr/>
        </p:nvCxnSpPr>
        <p:spPr>
          <a:xfrm>
            <a:off x="2951139" y="2550904"/>
            <a:ext cx="3196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矩形: 圆角 12">
            <a:extLst>
              <a:ext uri="{FF2B5EF4-FFF2-40B4-BE49-F238E27FC236}">
                <a16:creationId xmlns:a16="http://schemas.microsoft.com/office/drawing/2014/main" id="{19FD8B7D-04C2-4285-A631-89C2CC05CA31}"/>
              </a:ext>
            </a:extLst>
          </p:cNvPr>
          <p:cNvSpPr/>
          <p:nvPr/>
        </p:nvSpPr>
        <p:spPr>
          <a:xfrm>
            <a:off x="3270834" y="3072666"/>
            <a:ext cx="1068072" cy="448787"/>
          </a:xfrm>
          <a:prstGeom prst="roundRect">
            <a:avLst/>
          </a:prstGeom>
          <a:solidFill>
            <a:srgbClr val="CCECFF"/>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size_op</a:t>
            </a:r>
            <a:endParaRPr lang="zh-CN" altLang="en-US" sz="1600" dirty="0"/>
          </a:p>
        </p:txBody>
      </p:sp>
      <p:sp>
        <p:nvSpPr>
          <p:cNvPr id="14" name="矩形 13">
            <a:extLst>
              <a:ext uri="{FF2B5EF4-FFF2-40B4-BE49-F238E27FC236}">
                <a16:creationId xmlns:a16="http://schemas.microsoft.com/office/drawing/2014/main" id="{87A466B3-A936-45F9-8DBC-A1BAF3EAC00C}"/>
              </a:ext>
            </a:extLst>
          </p:cNvPr>
          <p:cNvSpPr/>
          <p:nvPr/>
        </p:nvSpPr>
        <p:spPr>
          <a:xfrm>
            <a:off x="495300" y="3922712"/>
            <a:ext cx="3843606" cy="1216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600" dirty="0"/>
          </a:p>
          <a:p>
            <a:pPr algn="ctr"/>
            <a:endParaRPr lang="zh-CN" altLang="en-US" sz="1600" dirty="0"/>
          </a:p>
        </p:txBody>
      </p:sp>
      <p:sp>
        <p:nvSpPr>
          <p:cNvPr id="15" name="矩形 14">
            <a:extLst>
              <a:ext uri="{FF2B5EF4-FFF2-40B4-BE49-F238E27FC236}">
                <a16:creationId xmlns:a16="http://schemas.microsoft.com/office/drawing/2014/main" id="{D2C010CA-C253-437C-B9D2-BAC5FFEDD06E}"/>
              </a:ext>
            </a:extLst>
          </p:cNvPr>
          <p:cNvSpPr/>
          <p:nvPr/>
        </p:nvSpPr>
        <p:spPr>
          <a:xfrm>
            <a:off x="822284" y="4131055"/>
            <a:ext cx="3306068" cy="448776"/>
          </a:xfrm>
          <a:prstGeom prst="rect">
            <a:avLst/>
          </a:prstGeom>
          <a:solidFill>
            <a:srgbClr val="CCE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Dynamic worker membership</a:t>
            </a:r>
            <a:endParaRPr lang="zh-CN" altLang="en-US" sz="1600" dirty="0"/>
          </a:p>
        </p:txBody>
      </p:sp>
      <p:sp>
        <p:nvSpPr>
          <p:cNvPr id="16" name="文本框 15">
            <a:extLst>
              <a:ext uri="{FF2B5EF4-FFF2-40B4-BE49-F238E27FC236}">
                <a16:creationId xmlns:a16="http://schemas.microsoft.com/office/drawing/2014/main" id="{92569119-DE30-4AA9-8DA2-919DEBDFCEDB}"/>
              </a:ext>
            </a:extLst>
          </p:cNvPr>
          <p:cNvSpPr txBox="1"/>
          <p:nvPr/>
        </p:nvSpPr>
        <p:spPr>
          <a:xfrm>
            <a:off x="822284" y="4654813"/>
            <a:ext cx="3306062" cy="338554"/>
          </a:xfrm>
          <a:prstGeom prst="rect">
            <a:avLst/>
          </a:prstGeom>
          <a:noFill/>
        </p:spPr>
        <p:txBody>
          <a:bodyPr wrap="square" rtlCol="0">
            <a:spAutoFit/>
          </a:bodyPr>
          <a:lstStyle/>
          <a:p>
            <a:pPr algn="ctr"/>
            <a:r>
              <a:rPr lang="en-US" altLang="zh-CN" sz="1600" dirty="0" err="1"/>
              <a:t>KungFu</a:t>
            </a:r>
            <a:r>
              <a:rPr lang="en-US" altLang="zh-CN" sz="1600" dirty="0"/>
              <a:t> communication layer</a:t>
            </a:r>
            <a:endParaRPr lang="zh-CN" altLang="en-US" sz="1600" dirty="0"/>
          </a:p>
        </p:txBody>
      </p:sp>
      <p:cxnSp>
        <p:nvCxnSpPr>
          <p:cNvPr id="20" name="直接箭头连接符 19">
            <a:extLst>
              <a:ext uri="{FF2B5EF4-FFF2-40B4-BE49-F238E27FC236}">
                <a16:creationId xmlns:a16="http://schemas.microsoft.com/office/drawing/2014/main" id="{42CCC4FA-6CA3-4B4E-ADCF-076EA592B2ED}"/>
              </a:ext>
            </a:extLst>
          </p:cNvPr>
          <p:cNvCxnSpPr>
            <a:stCxn id="13" idx="0"/>
            <a:endCxn id="7" idx="2"/>
          </p:cNvCxnSpPr>
          <p:nvPr/>
        </p:nvCxnSpPr>
        <p:spPr>
          <a:xfrm flipV="1">
            <a:off x="3804870" y="2775297"/>
            <a:ext cx="0" cy="2973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4A92C2A8-0884-42FB-8093-727B42D9871C}"/>
              </a:ext>
            </a:extLst>
          </p:cNvPr>
          <p:cNvSpPr txBox="1"/>
          <p:nvPr/>
        </p:nvSpPr>
        <p:spPr>
          <a:xfrm>
            <a:off x="549144" y="3018266"/>
            <a:ext cx="2721690" cy="584775"/>
          </a:xfrm>
          <a:prstGeom prst="rect">
            <a:avLst/>
          </a:prstGeom>
          <a:noFill/>
        </p:spPr>
        <p:txBody>
          <a:bodyPr wrap="square" rtlCol="0">
            <a:spAutoFit/>
          </a:bodyPr>
          <a:lstStyle/>
          <a:p>
            <a:r>
              <a:rPr lang="en-US" altLang="zh-CN" sz="1600" b="1" dirty="0"/>
              <a:t>1. System parameters as </a:t>
            </a:r>
            <a:r>
              <a:rPr lang="en-US" altLang="zh-CN" sz="1600" b="1" dirty="0" err="1"/>
              <a:t>computional</a:t>
            </a:r>
            <a:r>
              <a:rPr lang="en-US" altLang="zh-CN" sz="1600" b="1" dirty="0"/>
              <a:t> operators</a:t>
            </a:r>
            <a:endParaRPr lang="zh-CN" altLang="en-US" sz="1600" b="1" dirty="0"/>
          </a:p>
        </p:txBody>
      </p:sp>
      <p:cxnSp>
        <p:nvCxnSpPr>
          <p:cNvPr id="34" name="直接箭头连接符 33">
            <a:extLst>
              <a:ext uri="{FF2B5EF4-FFF2-40B4-BE49-F238E27FC236}">
                <a16:creationId xmlns:a16="http://schemas.microsoft.com/office/drawing/2014/main" id="{17D0E34F-07EF-4BDB-9171-B9FE61AD1D2A}"/>
              </a:ext>
            </a:extLst>
          </p:cNvPr>
          <p:cNvCxnSpPr>
            <a:endCxn id="13" idx="2"/>
          </p:cNvCxnSpPr>
          <p:nvPr/>
        </p:nvCxnSpPr>
        <p:spPr>
          <a:xfrm flipV="1">
            <a:off x="3804870" y="3521453"/>
            <a:ext cx="0" cy="379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矩形 34">
            <a:extLst>
              <a:ext uri="{FF2B5EF4-FFF2-40B4-BE49-F238E27FC236}">
                <a16:creationId xmlns:a16="http://schemas.microsoft.com/office/drawing/2014/main" id="{EEA00EF7-9B52-42BF-8765-767762F6BF92}"/>
              </a:ext>
            </a:extLst>
          </p:cNvPr>
          <p:cNvSpPr/>
          <p:nvPr/>
        </p:nvSpPr>
        <p:spPr>
          <a:xfrm>
            <a:off x="4486078" y="3922712"/>
            <a:ext cx="1694803" cy="1216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600" dirty="0"/>
          </a:p>
          <a:p>
            <a:pPr algn="ctr"/>
            <a:endParaRPr lang="zh-CN" altLang="en-US" sz="1600" dirty="0"/>
          </a:p>
        </p:txBody>
      </p:sp>
      <p:sp>
        <p:nvSpPr>
          <p:cNvPr id="36" name="矩形 35">
            <a:extLst>
              <a:ext uri="{FF2B5EF4-FFF2-40B4-BE49-F238E27FC236}">
                <a16:creationId xmlns:a16="http://schemas.microsoft.com/office/drawing/2014/main" id="{EC3057C2-3728-44F0-92FD-E1B9308B9EDD}"/>
              </a:ext>
            </a:extLst>
          </p:cNvPr>
          <p:cNvSpPr/>
          <p:nvPr/>
        </p:nvSpPr>
        <p:spPr>
          <a:xfrm>
            <a:off x="4604588" y="4131055"/>
            <a:ext cx="1457781" cy="448776"/>
          </a:xfrm>
          <a:prstGeom prst="rect">
            <a:avLst/>
          </a:prstGeom>
          <a:solidFill>
            <a:srgbClr val="CCE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Membership</a:t>
            </a:r>
            <a:endParaRPr lang="zh-CN" altLang="en-US" sz="1600" dirty="0"/>
          </a:p>
        </p:txBody>
      </p:sp>
      <p:sp>
        <p:nvSpPr>
          <p:cNvPr id="37" name="矩形 36">
            <a:extLst>
              <a:ext uri="{FF2B5EF4-FFF2-40B4-BE49-F238E27FC236}">
                <a16:creationId xmlns:a16="http://schemas.microsoft.com/office/drawing/2014/main" id="{0263E82C-718D-4351-9EBE-0CD53F72B97D}"/>
              </a:ext>
            </a:extLst>
          </p:cNvPr>
          <p:cNvSpPr/>
          <p:nvPr/>
        </p:nvSpPr>
        <p:spPr>
          <a:xfrm>
            <a:off x="6504450" y="3921264"/>
            <a:ext cx="1694803" cy="1216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600" dirty="0"/>
          </a:p>
          <a:p>
            <a:pPr algn="ctr"/>
            <a:endParaRPr lang="zh-CN" altLang="en-US" sz="1600" dirty="0"/>
          </a:p>
        </p:txBody>
      </p:sp>
      <p:sp>
        <p:nvSpPr>
          <p:cNvPr id="38" name="矩形 37">
            <a:extLst>
              <a:ext uri="{FF2B5EF4-FFF2-40B4-BE49-F238E27FC236}">
                <a16:creationId xmlns:a16="http://schemas.microsoft.com/office/drawing/2014/main" id="{1C982875-A564-4965-8CA4-D886035BD962}"/>
              </a:ext>
            </a:extLst>
          </p:cNvPr>
          <p:cNvSpPr/>
          <p:nvPr/>
        </p:nvSpPr>
        <p:spPr>
          <a:xfrm>
            <a:off x="6622960" y="4131055"/>
            <a:ext cx="1457781" cy="448776"/>
          </a:xfrm>
          <a:prstGeom prst="rect">
            <a:avLst/>
          </a:prstGeom>
          <a:solidFill>
            <a:srgbClr val="CCE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Membership</a:t>
            </a:r>
            <a:endParaRPr lang="zh-CN" altLang="en-US" sz="1600" dirty="0"/>
          </a:p>
        </p:txBody>
      </p:sp>
      <p:cxnSp>
        <p:nvCxnSpPr>
          <p:cNvPr id="42" name="直接箭头连接符 41">
            <a:extLst>
              <a:ext uri="{FF2B5EF4-FFF2-40B4-BE49-F238E27FC236}">
                <a16:creationId xmlns:a16="http://schemas.microsoft.com/office/drawing/2014/main" id="{DC253C6B-EEFD-4608-BC08-34716035723D}"/>
              </a:ext>
            </a:extLst>
          </p:cNvPr>
          <p:cNvCxnSpPr>
            <a:endCxn id="36" idx="0"/>
          </p:cNvCxnSpPr>
          <p:nvPr/>
        </p:nvCxnSpPr>
        <p:spPr>
          <a:xfrm>
            <a:off x="5333478" y="3521453"/>
            <a:ext cx="1" cy="6096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ED49E3E7-4248-4A7E-8745-4B79F8C6FF09}"/>
              </a:ext>
            </a:extLst>
          </p:cNvPr>
          <p:cNvSpPr txBox="1"/>
          <p:nvPr/>
        </p:nvSpPr>
        <p:spPr>
          <a:xfrm>
            <a:off x="5378927" y="3518329"/>
            <a:ext cx="1898247" cy="338554"/>
          </a:xfrm>
          <a:prstGeom prst="rect">
            <a:avLst/>
          </a:prstGeom>
          <a:noFill/>
        </p:spPr>
        <p:txBody>
          <a:bodyPr wrap="square" rtlCol="0">
            <a:spAutoFit/>
          </a:bodyPr>
          <a:lstStyle/>
          <a:p>
            <a:r>
              <a:rPr lang="en-US" altLang="zh-CN" sz="1600" dirty="0"/>
              <a:t>Parameter update</a:t>
            </a:r>
            <a:endParaRPr lang="zh-CN" altLang="en-US" sz="1600" dirty="0"/>
          </a:p>
        </p:txBody>
      </p:sp>
      <p:cxnSp>
        <p:nvCxnSpPr>
          <p:cNvPr id="44" name="直接箭头连接符 43">
            <a:extLst>
              <a:ext uri="{FF2B5EF4-FFF2-40B4-BE49-F238E27FC236}">
                <a16:creationId xmlns:a16="http://schemas.microsoft.com/office/drawing/2014/main" id="{894CA20E-3FED-4BEB-8525-01ABE5AD20D9}"/>
              </a:ext>
            </a:extLst>
          </p:cNvPr>
          <p:cNvCxnSpPr/>
          <p:nvPr/>
        </p:nvCxnSpPr>
        <p:spPr>
          <a:xfrm>
            <a:off x="7347168" y="3530516"/>
            <a:ext cx="1" cy="6096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文本框 44">
            <a:extLst>
              <a:ext uri="{FF2B5EF4-FFF2-40B4-BE49-F238E27FC236}">
                <a16:creationId xmlns:a16="http://schemas.microsoft.com/office/drawing/2014/main" id="{FF8268C7-1864-4CFC-8605-D29A41731D3A}"/>
              </a:ext>
            </a:extLst>
          </p:cNvPr>
          <p:cNvSpPr txBox="1"/>
          <p:nvPr/>
        </p:nvSpPr>
        <p:spPr>
          <a:xfrm>
            <a:off x="4938218" y="2853243"/>
            <a:ext cx="3656638" cy="584775"/>
          </a:xfrm>
          <a:prstGeom prst="rect">
            <a:avLst/>
          </a:prstGeom>
          <a:noFill/>
        </p:spPr>
        <p:txBody>
          <a:bodyPr wrap="square" rtlCol="0">
            <a:spAutoFit/>
          </a:bodyPr>
          <a:lstStyle/>
          <a:p>
            <a:r>
              <a:rPr lang="en-US" altLang="zh-CN" sz="1600" b="1" dirty="0"/>
              <a:t>2. Update worker membership using collective communication</a:t>
            </a:r>
            <a:endParaRPr lang="zh-CN" altLang="en-US" sz="1600" b="1" dirty="0"/>
          </a:p>
        </p:txBody>
      </p:sp>
      <p:sp>
        <p:nvSpPr>
          <p:cNvPr id="46" name="文本框 45">
            <a:extLst>
              <a:ext uri="{FF2B5EF4-FFF2-40B4-BE49-F238E27FC236}">
                <a16:creationId xmlns:a16="http://schemas.microsoft.com/office/drawing/2014/main" id="{27EFE7D5-4B27-4677-8379-8CD3FD5C52AB}"/>
              </a:ext>
            </a:extLst>
          </p:cNvPr>
          <p:cNvSpPr txBox="1"/>
          <p:nvPr/>
        </p:nvSpPr>
        <p:spPr>
          <a:xfrm>
            <a:off x="1606118" y="5521125"/>
            <a:ext cx="5931764" cy="369332"/>
          </a:xfrm>
          <a:prstGeom prst="rect">
            <a:avLst/>
          </a:prstGeom>
          <a:noFill/>
        </p:spPr>
        <p:txBody>
          <a:bodyPr wrap="square" rtlCol="0">
            <a:spAutoFit/>
          </a:bodyPr>
          <a:lstStyle/>
          <a:p>
            <a:r>
              <a:rPr lang="en-US" altLang="zh-CN" b="1" dirty="0"/>
              <a:t>Online parameter adaptation is consistent and fast</a:t>
            </a:r>
            <a:endParaRPr lang="zh-CN" altLang="en-US" b="1" dirty="0"/>
          </a:p>
        </p:txBody>
      </p:sp>
      <p:cxnSp>
        <p:nvCxnSpPr>
          <p:cNvPr id="10" name="直接箭头连接符 9">
            <a:extLst>
              <a:ext uri="{FF2B5EF4-FFF2-40B4-BE49-F238E27FC236}">
                <a16:creationId xmlns:a16="http://schemas.microsoft.com/office/drawing/2014/main" id="{408E39CC-3A10-4893-AF8F-50A2695CBDF8}"/>
              </a:ext>
            </a:extLst>
          </p:cNvPr>
          <p:cNvCxnSpPr/>
          <p:nvPr/>
        </p:nvCxnSpPr>
        <p:spPr>
          <a:xfrm>
            <a:off x="243068" y="4340506"/>
            <a:ext cx="4977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C5491632-8DA1-4184-BE3F-3CC0BDAD2FBD}"/>
              </a:ext>
            </a:extLst>
          </p:cNvPr>
          <p:cNvCxnSpPr>
            <a:cxnSpLocks/>
            <a:stCxn id="15" idx="3"/>
            <a:endCxn id="36" idx="1"/>
          </p:cNvCxnSpPr>
          <p:nvPr/>
        </p:nvCxnSpPr>
        <p:spPr>
          <a:xfrm>
            <a:off x="4128352" y="4355443"/>
            <a:ext cx="476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A369F241-B7C3-4080-8BB6-5BFD056A25B6}"/>
              </a:ext>
            </a:extLst>
          </p:cNvPr>
          <p:cNvCxnSpPr>
            <a:stCxn id="36" idx="3"/>
            <a:endCxn id="38" idx="1"/>
          </p:cNvCxnSpPr>
          <p:nvPr/>
        </p:nvCxnSpPr>
        <p:spPr>
          <a:xfrm>
            <a:off x="6062369" y="4355443"/>
            <a:ext cx="5605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560BAF87-4DEE-4327-A495-6C3E6D2CB69D}"/>
              </a:ext>
            </a:extLst>
          </p:cNvPr>
          <p:cNvCxnSpPr>
            <a:cxnSpLocks/>
            <a:stCxn id="38" idx="3"/>
          </p:cNvCxnSpPr>
          <p:nvPr/>
        </p:nvCxnSpPr>
        <p:spPr>
          <a:xfrm>
            <a:off x="8080741" y="4355443"/>
            <a:ext cx="4035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183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21" grpId="0"/>
      <p:bldP spid="35" grpId="0" animBg="1"/>
      <p:bldP spid="36" grpId="0" animBg="1"/>
      <p:bldP spid="37" grpId="0" animBg="1"/>
      <p:bldP spid="38" grpId="0" animBg="1"/>
      <p:bldP spid="43" grpId="0"/>
      <p:bldP spid="45"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5663129" cy="648072"/>
          </a:xfrm>
        </p:spPr>
        <p:txBody>
          <a:bodyPr/>
          <a:lstStyle/>
          <a:p>
            <a:pPr algn="l"/>
            <a:r>
              <a:rPr lang="en-US" altLang="zh-CN" dirty="0">
                <a:latin typeface="等线" panose="02010600030101010101" pitchFamily="2" charset="-122"/>
                <a:ea typeface="等线" panose="02010600030101010101" pitchFamily="2" charset="-122"/>
              </a:rPr>
              <a:t>Training</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in</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Distributed ML Systems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Distributed training systems are key to combining big data with large models</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a:t>
            </a:fld>
            <a:endParaRPr lang="en-US" altLang="zh-CN">
              <a:solidFill>
                <a:srgbClr val="000000"/>
              </a:solidFill>
            </a:endParaRPr>
          </a:p>
        </p:txBody>
      </p:sp>
      <p:pic>
        <p:nvPicPr>
          <p:cNvPr id="7" name="图片 6">
            <a:extLst>
              <a:ext uri="{FF2B5EF4-FFF2-40B4-BE49-F238E27FC236}">
                <a16:creationId xmlns:a16="http://schemas.microsoft.com/office/drawing/2014/main" id="{6197256E-DCF7-418F-8DD1-B73996D11630}"/>
              </a:ext>
            </a:extLst>
          </p:cNvPr>
          <p:cNvPicPr>
            <a:picLocks noChangeAspect="1"/>
          </p:cNvPicPr>
          <p:nvPr/>
        </p:nvPicPr>
        <p:blipFill>
          <a:blip r:embed="rId3"/>
          <a:stretch>
            <a:fillRect/>
          </a:stretch>
        </p:blipFill>
        <p:spPr>
          <a:xfrm>
            <a:off x="1090944" y="2829430"/>
            <a:ext cx="6962111" cy="3296733"/>
          </a:xfrm>
          <a:prstGeom prst="rect">
            <a:avLst/>
          </a:prstGeom>
        </p:spPr>
      </p:pic>
      <p:pic>
        <p:nvPicPr>
          <p:cNvPr id="9" name="图片 8">
            <a:extLst>
              <a:ext uri="{FF2B5EF4-FFF2-40B4-BE49-F238E27FC236}">
                <a16:creationId xmlns:a16="http://schemas.microsoft.com/office/drawing/2014/main" id="{35BE1C78-FC4C-4B91-83F1-A9166CF323AB}"/>
              </a:ext>
            </a:extLst>
          </p:cNvPr>
          <p:cNvPicPr>
            <a:picLocks noChangeAspect="1"/>
          </p:cNvPicPr>
          <p:nvPr/>
        </p:nvPicPr>
        <p:blipFill>
          <a:blip r:embed="rId4"/>
          <a:stretch>
            <a:fillRect/>
          </a:stretch>
        </p:blipFill>
        <p:spPr>
          <a:xfrm>
            <a:off x="7429914" y="2093130"/>
            <a:ext cx="940014" cy="1748702"/>
          </a:xfrm>
          <a:prstGeom prst="rect">
            <a:avLst/>
          </a:prstGeom>
        </p:spPr>
      </p:pic>
      <p:sp>
        <p:nvSpPr>
          <p:cNvPr id="5" name="动作按钮: 获取信息 4">
            <a:hlinkClick r:id="rId5" action="ppaction://hlinksldjump" highlightClick="1"/>
            <a:extLst>
              <a:ext uri="{FF2B5EF4-FFF2-40B4-BE49-F238E27FC236}">
                <a16:creationId xmlns:a16="http://schemas.microsoft.com/office/drawing/2014/main" id="{F9EAD71E-20FF-4567-A599-29CAA85F9800}"/>
              </a:ext>
            </a:extLst>
          </p:cNvPr>
          <p:cNvSpPr/>
          <p:nvPr/>
        </p:nvSpPr>
        <p:spPr>
          <a:xfrm>
            <a:off x="3650458" y="3107532"/>
            <a:ext cx="210170" cy="202509"/>
          </a:xfrm>
          <a:prstGeom prst="actionButtonInformatio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4965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F62D7D3-6E76-4A28-B5B0-CF3252C0AD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2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 name="内容占位符 2">
            <a:extLst>
              <a:ext uri="{FF2B5EF4-FFF2-40B4-BE49-F238E27FC236}">
                <a16:creationId xmlns:a16="http://schemas.microsoft.com/office/drawing/2014/main" id="{E3ADB257-E20C-41AD-BB75-B231F19B5222}"/>
              </a:ext>
            </a:extLst>
          </p:cNvPr>
          <p:cNvSpPr>
            <a:spLocks noGrp="1"/>
          </p:cNvSpPr>
          <p:nvPr>
            <p:ph idx="4294967295"/>
          </p:nvPr>
        </p:nvSpPr>
        <p:spPr>
          <a:xfrm>
            <a:off x="475736" y="3152136"/>
            <a:ext cx="8192529" cy="553728"/>
          </a:xfrm>
        </p:spPr>
        <p:txBody>
          <a:bodyPr>
            <a:normAutofit lnSpcReduction="10000"/>
          </a:bodyPr>
          <a:lstStyle/>
          <a:p>
            <a:pPr marL="0" indent="0" algn="ctr">
              <a:buNone/>
            </a:pPr>
            <a:r>
              <a:rPr lang="en-US" altLang="zh-CN" sz="3600" dirty="0">
                <a:latin typeface="等线" panose="02010600030101010101" pitchFamily="2" charset="-122"/>
                <a:ea typeface="等线" panose="02010600030101010101" pitchFamily="2" charset="-122"/>
              </a:rPr>
              <a:t>Experimental Evaluation</a:t>
            </a:r>
            <a:endParaRPr lang="zh-CN" altLang="en-US" sz="4400" dirty="0"/>
          </a:p>
        </p:txBody>
      </p:sp>
    </p:spTree>
    <p:extLst>
      <p:ext uri="{BB962C8B-B14F-4D97-AF65-F5344CB8AC3E}">
        <p14:creationId xmlns:p14="http://schemas.microsoft.com/office/powerpoint/2010/main" val="277013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How Effectively Does  </a:t>
            </a:r>
            <a:r>
              <a:rPr lang="en-US" altLang="zh-CN" dirty="0" err="1">
                <a:latin typeface="等线" panose="02010600030101010101" pitchFamily="2" charset="-122"/>
                <a:ea typeface="等线" panose="02010600030101010101" pitchFamily="2" charset="-122"/>
              </a:rPr>
              <a:t>KungFu</a:t>
            </a:r>
            <a:r>
              <a:rPr lang="en-US" altLang="zh-CN" dirty="0">
                <a:latin typeface="等线" panose="02010600030101010101" pitchFamily="2" charset="-122"/>
                <a:ea typeface="等线" panose="02010600030101010101" pitchFamily="2" charset="-122"/>
              </a:rPr>
              <a:t> Adapt?</a:t>
            </a:r>
            <a:endParaRPr lang="zh-CN" altLang="en-US"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21</a:t>
            </a:fld>
            <a:endParaRPr lang="en-US" altLang="zh-CN">
              <a:solidFill>
                <a:srgbClr val="000000"/>
              </a:solidFill>
            </a:endParaRPr>
          </a:p>
        </p:txBody>
      </p:sp>
      <p:pic>
        <p:nvPicPr>
          <p:cNvPr id="6" name="图片 5">
            <a:extLst>
              <a:ext uri="{FF2B5EF4-FFF2-40B4-BE49-F238E27FC236}">
                <a16:creationId xmlns:a16="http://schemas.microsoft.com/office/drawing/2014/main" id="{51556137-4013-43DD-AAA8-3BCD312D71BA}"/>
              </a:ext>
            </a:extLst>
          </p:cNvPr>
          <p:cNvPicPr>
            <a:picLocks noChangeAspect="1"/>
          </p:cNvPicPr>
          <p:nvPr/>
        </p:nvPicPr>
        <p:blipFill>
          <a:blip r:embed="rId3"/>
          <a:stretch>
            <a:fillRect/>
          </a:stretch>
        </p:blipFill>
        <p:spPr>
          <a:xfrm>
            <a:off x="1021893" y="1692798"/>
            <a:ext cx="7926834" cy="3970981"/>
          </a:xfrm>
          <a:prstGeom prst="rect">
            <a:avLst/>
          </a:prstGeom>
        </p:spPr>
      </p:pic>
    </p:spTree>
    <p:extLst>
      <p:ext uri="{BB962C8B-B14F-4D97-AF65-F5344CB8AC3E}">
        <p14:creationId xmlns:p14="http://schemas.microsoft.com/office/powerpoint/2010/main" val="1613675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How Effectively Does  </a:t>
            </a:r>
            <a:r>
              <a:rPr lang="en-US" altLang="zh-CN" dirty="0" err="1">
                <a:latin typeface="等线" panose="02010600030101010101" pitchFamily="2" charset="-122"/>
                <a:ea typeface="等线" panose="02010600030101010101" pitchFamily="2" charset="-122"/>
              </a:rPr>
              <a:t>KungFu</a:t>
            </a:r>
            <a:r>
              <a:rPr lang="en-US" altLang="zh-CN" dirty="0">
                <a:latin typeface="等线" panose="02010600030101010101" pitchFamily="2" charset="-122"/>
                <a:ea typeface="等线" panose="02010600030101010101" pitchFamily="2" charset="-122"/>
              </a:rPr>
              <a:t> Adapt?</a:t>
            </a:r>
            <a:endParaRPr lang="zh-CN" altLang="en-US"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22</a:t>
            </a:fld>
            <a:endParaRPr lang="en-US" altLang="zh-CN">
              <a:solidFill>
                <a:srgbClr val="000000"/>
              </a:solidFill>
            </a:endParaRPr>
          </a:p>
        </p:txBody>
      </p:sp>
      <p:pic>
        <p:nvPicPr>
          <p:cNvPr id="6" name="图片 5">
            <a:extLst>
              <a:ext uri="{FF2B5EF4-FFF2-40B4-BE49-F238E27FC236}">
                <a16:creationId xmlns:a16="http://schemas.microsoft.com/office/drawing/2014/main" id="{73605126-DB0D-4C1A-ABEF-05892C305546}"/>
              </a:ext>
            </a:extLst>
          </p:cNvPr>
          <p:cNvPicPr>
            <a:picLocks noChangeAspect="1"/>
          </p:cNvPicPr>
          <p:nvPr/>
        </p:nvPicPr>
        <p:blipFill>
          <a:blip r:embed="rId3"/>
          <a:stretch>
            <a:fillRect/>
          </a:stretch>
        </p:blipFill>
        <p:spPr>
          <a:xfrm>
            <a:off x="1255635" y="1704374"/>
            <a:ext cx="6575045" cy="3990372"/>
          </a:xfrm>
          <a:prstGeom prst="rect">
            <a:avLst/>
          </a:prstGeom>
        </p:spPr>
      </p:pic>
    </p:spTree>
    <p:extLst>
      <p:ext uri="{BB962C8B-B14F-4D97-AF65-F5344CB8AC3E}">
        <p14:creationId xmlns:p14="http://schemas.microsoft.com/office/powerpoint/2010/main" val="7049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945D0C8-3076-4B36-88D6-86AD79A29A3F}"/>
              </a:ext>
            </a:extLst>
          </p:cNvPr>
          <p:cNvPicPr>
            <a:picLocks noChangeAspect="1"/>
          </p:cNvPicPr>
          <p:nvPr/>
        </p:nvPicPr>
        <p:blipFill>
          <a:blip r:embed="rId3"/>
          <a:stretch>
            <a:fillRect/>
          </a:stretch>
        </p:blipFill>
        <p:spPr>
          <a:xfrm>
            <a:off x="1313320" y="1648230"/>
            <a:ext cx="7205459" cy="4158216"/>
          </a:xfrm>
          <a:prstGeom prst="rect">
            <a:avLst/>
          </a:prstGeom>
        </p:spPr>
      </p:pic>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How Effectively Does  </a:t>
            </a:r>
            <a:r>
              <a:rPr lang="en-US" altLang="zh-CN" dirty="0" err="1">
                <a:latin typeface="等线" panose="02010600030101010101" pitchFamily="2" charset="-122"/>
                <a:ea typeface="等线" panose="02010600030101010101" pitchFamily="2" charset="-122"/>
              </a:rPr>
              <a:t>KungFu</a:t>
            </a:r>
            <a:r>
              <a:rPr lang="en-US" altLang="zh-CN" dirty="0">
                <a:latin typeface="等线" panose="02010600030101010101" pitchFamily="2" charset="-122"/>
                <a:ea typeface="等线" panose="02010600030101010101" pitchFamily="2" charset="-122"/>
              </a:rPr>
              <a:t> Adapt?</a:t>
            </a:r>
            <a:endParaRPr lang="zh-CN" altLang="en-US"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342673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62CA46A-99A8-42CD-8FEC-81092596CC58}"/>
              </a:ext>
            </a:extLst>
          </p:cNvPr>
          <p:cNvPicPr>
            <a:picLocks noChangeAspect="1"/>
          </p:cNvPicPr>
          <p:nvPr/>
        </p:nvPicPr>
        <p:blipFill>
          <a:blip r:embed="rId3"/>
          <a:stretch>
            <a:fillRect/>
          </a:stretch>
        </p:blipFill>
        <p:spPr>
          <a:xfrm>
            <a:off x="196167" y="1648230"/>
            <a:ext cx="8751667" cy="4196985"/>
          </a:xfrm>
          <a:prstGeom prst="rect">
            <a:avLst/>
          </a:prstGeom>
        </p:spPr>
      </p:pic>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How Effectively Does  </a:t>
            </a:r>
            <a:r>
              <a:rPr lang="en-US" altLang="zh-CN" dirty="0" err="1">
                <a:latin typeface="等线" panose="02010600030101010101" pitchFamily="2" charset="-122"/>
                <a:ea typeface="等线" panose="02010600030101010101" pitchFamily="2" charset="-122"/>
              </a:rPr>
              <a:t>KungFu</a:t>
            </a:r>
            <a:r>
              <a:rPr lang="en-US" altLang="zh-CN" dirty="0">
                <a:latin typeface="等线" panose="02010600030101010101" pitchFamily="2" charset="-122"/>
                <a:ea typeface="等线" panose="02010600030101010101" pitchFamily="2" charset="-122"/>
              </a:rPr>
              <a:t> Adapt?</a:t>
            </a:r>
            <a:endParaRPr lang="zh-CN" altLang="en-US"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24</a:t>
            </a:fld>
            <a:endParaRPr lang="en-US" altLang="zh-CN">
              <a:solidFill>
                <a:srgbClr val="000000"/>
              </a:solidFill>
            </a:endParaRPr>
          </a:p>
        </p:txBody>
      </p:sp>
      <p:sp>
        <p:nvSpPr>
          <p:cNvPr id="3" name="矩形 2">
            <a:extLst>
              <a:ext uri="{FF2B5EF4-FFF2-40B4-BE49-F238E27FC236}">
                <a16:creationId xmlns:a16="http://schemas.microsoft.com/office/drawing/2014/main" id="{FB36EE0D-1046-4D2D-B166-66C2BB229CAD}"/>
              </a:ext>
            </a:extLst>
          </p:cNvPr>
          <p:cNvSpPr/>
          <p:nvPr/>
        </p:nvSpPr>
        <p:spPr>
          <a:xfrm>
            <a:off x="196167" y="5029200"/>
            <a:ext cx="8751666" cy="951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510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What is </a:t>
            </a:r>
            <a:r>
              <a:rPr lang="en-US" altLang="zh-CN" dirty="0" err="1">
                <a:latin typeface="等线" panose="02010600030101010101" pitchFamily="2" charset="-122"/>
                <a:ea typeface="等线" panose="02010600030101010101" pitchFamily="2" charset="-122"/>
              </a:rPr>
              <a:t>KungFu’s</a:t>
            </a:r>
            <a:r>
              <a:rPr lang="en-US" altLang="zh-CN" dirty="0">
                <a:latin typeface="等线" panose="02010600030101010101" pitchFamily="2" charset="-122"/>
                <a:ea typeface="等线" panose="02010600030101010101" pitchFamily="2" charset="-122"/>
              </a:rPr>
              <a:t> Distributed Performance?</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Compare </a:t>
            </a:r>
            <a:r>
              <a:rPr lang="en-US" altLang="zh-CN" sz="2000" dirty="0" err="1">
                <a:latin typeface="等线" panose="02010600030101010101" pitchFamily="2" charset="-122"/>
                <a:ea typeface="等线" panose="02010600030101010101" pitchFamily="2" charset="-122"/>
              </a:rPr>
              <a:t>KungFu</a:t>
            </a:r>
            <a:r>
              <a:rPr lang="en-US" altLang="zh-CN" sz="2000" dirty="0">
                <a:latin typeface="等线" panose="02010600030101010101" pitchFamily="2" charset="-122"/>
                <a:ea typeface="等线" panose="02010600030101010101" pitchFamily="2" charset="-122"/>
              </a:rPr>
              <a:t> with state-of-the-art library (Horovod)</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25</a:t>
            </a:fld>
            <a:endParaRPr lang="en-US" altLang="zh-CN">
              <a:solidFill>
                <a:srgbClr val="000000"/>
              </a:solidFill>
            </a:endParaRPr>
          </a:p>
        </p:txBody>
      </p:sp>
      <p:pic>
        <p:nvPicPr>
          <p:cNvPr id="6" name="图片 5">
            <a:extLst>
              <a:ext uri="{FF2B5EF4-FFF2-40B4-BE49-F238E27FC236}">
                <a16:creationId xmlns:a16="http://schemas.microsoft.com/office/drawing/2014/main" id="{9859A5B2-70F9-4508-B965-A07F05894570}"/>
              </a:ext>
            </a:extLst>
          </p:cNvPr>
          <p:cNvPicPr>
            <a:picLocks noChangeAspect="1"/>
          </p:cNvPicPr>
          <p:nvPr/>
        </p:nvPicPr>
        <p:blipFill>
          <a:blip r:embed="rId3"/>
          <a:stretch>
            <a:fillRect/>
          </a:stretch>
        </p:blipFill>
        <p:spPr>
          <a:xfrm>
            <a:off x="625786" y="2297933"/>
            <a:ext cx="7892428" cy="3443111"/>
          </a:xfrm>
          <a:prstGeom prst="rect">
            <a:avLst/>
          </a:prstGeom>
        </p:spPr>
      </p:pic>
      <p:sp>
        <p:nvSpPr>
          <p:cNvPr id="5" name="矩形 4">
            <a:extLst>
              <a:ext uri="{FF2B5EF4-FFF2-40B4-BE49-F238E27FC236}">
                <a16:creationId xmlns:a16="http://schemas.microsoft.com/office/drawing/2014/main" id="{C060D452-19D1-4271-9FBA-B38FCA3C77CB}"/>
              </a:ext>
            </a:extLst>
          </p:cNvPr>
          <p:cNvSpPr/>
          <p:nvPr/>
        </p:nvSpPr>
        <p:spPr>
          <a:xfrm>
            <a:off x="457200" y="4991486"/>
            <a:ext cx="7892428" cy="942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586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en-US" altLang="zh-CN" dirty="0">
                <a:latin typeface="等线" panose="02010600030101010101" pitchFamily="2" charset="-122"/>
                <a:ea typeface="等线" panose="02010600030101010101" pitchFamily="2" charset="-122"/>
              </a:rPr>
              <a:t>A Quick Summary</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What the papers are about</a:t>
            </a:r>
          </a:p>
          <a:p>
            <a:pPr lvl="1">
              <a:lnSpc>
                <a:spcPct val="150000"/>
              </a:lnSpc>
            </a:pPr>
            <a:r>
              <a:rPr lang="en-US" altLang="zh-CN" sz="1600" dirty="0" err="1">
                <a:latin typeface="等线" panose="02010600030101010101" pitchFamily="2" charset="-122"/>
                <a:ea typeface="等线" panose="02010600030101010101" pitchFamily="2" charset="-122"/>
              </a:rPr>
              <a:t>KungFu</a:t>
            </a:r>
            <a:r>
              <a:rPr lang="en-US" altLang="zh-CN" sz="1600" dirty="0">
                <a:latin typeface="等线" panose="02010600030101010101" pitchFamily="2" charset="-122"/>
                <a:ea typeface="等线" panose="02010600030101010101" pitchFamily="2" charset="-122"/>
              </a:rPr>
              <a:t>, a system that makes distributed machine learning adaptive</a:t>
            </a:r>
            <a:endParaRPr lang="zh-CN" altLang="en-US" sz="16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What problems they solve</a:t>
            </a:r>
          </a:p>
          <a:p>
            <a:pPr marL="8001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Adaptation policies that </a:t>
            </a:r>
            <a:r>
              <a:rPr lang="en-US" altLang="zh-CN" sz="1600" dirty="0" err="1">
                <a:latin typeface="等线" panose="02010600030101010101" pitchFamily="2" charset="-122"/>
                <a:ea typeface="等线" panose="02010600030101010101" pitchFamily="2" charset="-122"/>
              </a:rPr>
              <a:t>realise</a:t>
            </a:r>
            <a:r>
              <a:rPr lang="en-US" altLang="zh-CN" sz="1600" dirty="0">
                <a:latin typeface="等线" panose="02010600030101010101" pitchFamily="2" charset="-122"/>
                <a:ea typeface="等线" panose="02010600030101010101" pitchFamily="2" charset="-122"/>
              </a:rPr>
              <a:t> complex adaptation</a:t>
            </a:r>
          </a:p>
          <a:p>
            <a:pPr marL="8001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Embedding monitoring inside dataflow</a:t>
            </a:r>
          </a:p>
          <a:p>
            <a:pPr marL="8001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Distributed mechanisms for consistent adaptation</a:t>
            </a:r>
          </a:p>
          <a:p>
            <a:pPr>
              <a:lnSpc>
                <a:spcPct val="150000"/>
              </a:lnSpc>
            </a:pPr>
            <a:r>
              <a:rPr lang="en-US" altLang="zh-CN" sz="2000" dirty="0">
                <a:latin typeface="等线" panose="02010600030101010101" pitchFamily="2" charset="-122"/>
                <a:ea typeface="等线" panose="02010600030101010101" pitchFamily="2" charset="-122"/>
              </a:rPr>
              <a:t>Why the problem is interesting</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The first system that supports automatically tunning both hyper-parameters and system parameters</a:t>
            </a:r>
          </a:p>
          <a:p>
            <a:pPr>
              <a:lnSpc>
                <a:spcPct val="150000"/>
              </a:lnSpc>
            </a:pPr>
            <a:endParaRPr lang="en-US" altLang="zh-CN" sz="20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7A003C34-C4BA-4545-AC68-9E979B71499C}"/>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26</a:t>
            </a:fld>
            <a:endParaRPr lang="en-US" altLang="zh-CN">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en-US" altLang="zh-CN" dirty="0">
                <a:latin typeface="等线" panose="02010600030101010101" pitchFamily="2" charset="-122"/>
                <a:ea typeface="等线" panose="02010600030101010101" pitchFamily="2" charset="-122"/>
              </a:rPr>
              <a:t>A Quick Summary</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What is really new</a:t>
            </a:r>
          </a:p>
          <a:p>
            <a:pPr lvl="1">
              <a:lnSpc>
                <a:spcPct val="150000"/>
              </a:lnSpc>
            </a:pPr>
            <a:r>
              <a:rPr lang="en-US" altLang="zh-CN" sz="1600" dirty="0">
                <a:latin typeface="等线" panose="02010600030101010101" pitchFamily="2" charset="-122"/>
                <a:ea typeface="等线" panose="02010600030101010101" pitchFamily="2" charset="-122"/>
              </a:rPr>
              <a:t>Current systems have no unified mechanism for adaptation</a:t>
            </a:r>
            <a:endParaRPr lang="zh-CN" altLang="en-US" sz="16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Why it's so neat</a:t>
            </a:r>
          </a:p>
          <a:p>
            <a:pPr lvl="1">
              <a:lnSpc>
                <a:spcPct val="150000"/>
              </a:lnSpc>
            </a:pPr>
            <a:r>
              <a:rPr lang="en-US" altLang="zh-CN" sz="1600" dirty="0">
                <a:latin typeface="等线" panose="02010600030101010101" pitchFamily="2" charset="-122"/>
                <a:ea typeface="等线" panose="02010600030101010101" pitchFamily="2" charset="-122"/>
              </a:rPr>
              <a:t>It is designed from scratch with the goal to support auto-tunning instead of modifying an exist system, which assure its efficiency.</a:t>
            </a:r>
          </a:p>
          <a:p>
            <a:pPr lvl="1">
              <a:lnSpc>
                <a:spcPct val="150000"/>
              </a:lnSpc>
            </a:pPr>
            <a:endParaRPr lang="zh-CN" altLang="en-US"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7A003C34-C4BA-4545-AC68-9E979B71499C}"/>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27</a:t>
            </a:fld>
            <a:endParaRPr lang="en-US" altLang="zh-CN">
              <a:solidFill>
                <a:srgbClr val="000000"/>
              </a:solidFill>
            </a:endParaRPr>
          </a:p>
        </p:txBody>
      </p:sp>
    </p:spTree>
    <p:extLst>
      <p:ext uri="{BB962C8B-B14F-4D97-AF65-F5344CB8AC3E}">
        <p14:creationId xmlns:p14="http://schemas.microsoft.com/office/powerpoint/2010/main" val="2530316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788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rPr>
              <a:t>Q&amp;A</a:t>
            </a:r>
            <a:endParaRPr kumimoji="0" lang="zh-CN" altLang="en-US" sz="40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3" name="灯片编号占位符 2">
            <a:extLst>
              <a:ext uri="{FF2B5EF4-FFF2-40B4-BE49-F238E27FC236}">
                <a16:creationId xmlns:a16="http://schemas.microsoft.com/office/drawing/2014/main" id="{F6BF0406-8974-4642-A135-FBE282167A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46528B-B9B9-4E68-8952-1F42D213A426}" type="slidenum">
              <a:rPr kumimoji="0" lang="en-US" altLang="zh-CN" sz="1400" b="0" i="0" u="none" strike="noStrike" kern="1200" cap="none" spc="0" normalizeH="0" baseline="0" noProof="0" smtClean="0">
                <a:ln>
                  <a:noFill/>
                </a:ln>
                <a:solidFill>
                  <a:srgbClr val="000000"/>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400" b="0" i="0" u="none" strike="noStrike" kern="1200" cap="none" spc="0" normalizeH="0" baseline="0" noProof="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493527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artitioning of an array into N chunks">
            <a:extLst>
              <a:ext uri="{FF2B5EF4-FFF2-40B4-BE49-F238E27FC236}">
                <a16:creationId xmlns:a16="http://schemas.microsoft.com/office/drawing/2014/main" id="{B97ACEA6-CC12-435B-8405-25AC0E2F5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44560"/>
            <a:ext cx="79248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nal state after all allgather transfers">
            <a:extLst>
              <a:ext uri="{FF2B5EF4-FFF2-40B4-BE49-F238E27FC236}">
                <a16:creationId xmlns:a16="http://schemas.microsoft.com/office/drawing/2014/main" id="{5486A79A-7078-40A1-86EC-1F49BD033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30310"/>
            <a:ext cx="7943850" cy="44672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3DFFE78-C0D1-4930-8943-0C66AD8F0CCE}"/>
              </a:ext>
            </a:extLst>
          </p:cNvPr>
          <p:cNvSpPr txBox="1"/>
          <p:nvPr/>
        </p:nvSpPr>
        <p:spPr>
          <a:xfrm>
            <a:off x="300990" y="6128028"/>
            <a:ext cx="8542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Here the “+”(sum operation) can be replaced by other operations, e.g., min/max/and/or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2F20A3AE-215E-416C-BD2C-F78551A65C0D}"/>
              </a:ext>
            </a:extLst>
          </p:cNvPr>
          <p:cNvSpPr txBox="1"/>
          <p:nvPr/>
        </p:nvSpPr>
        <p:spPr>
          <a:xfrm>
            <a:off x="1974497" y="360641"/>
            <a:ext cx="5214056" cy="83099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Allreduce Operation</a:t>
            </a:r>
            <a:endParaRPr kumimoji="0" lang="zh-CN" altLang="en-US" sz="4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7" name="矩形: 圆角 6">
            <a:hlinkClick r:id="rId5" action="ppaction://hlinksldjump"/>
            <a:extLst>
              <a:ext uri="{FF2B5EF4-FFF2-40B4-BE49-F238E27FC236}">
                <a16:creationId xmlns:a16="http://schemas.microsoft.com/office/drawing/2014/main" id="{8008A1E0-7E11-4C32-BE20-8FFF8620CEF1}"/>
              </a:ext>
            </a:extLst>
          </p:cNvPr>
          <p:cNvSpPr/>
          <p:nvPr/>
        </p:nvSpPr>
        <p:spPr>
          <a:xfrm>
            <a:off x="7814987" y="360640"/>
            <a:ext cx="930184" cy="400594"/>
          </a:xfrm>
          <a:prstGeom prst="roundRect">
            <a:avLst/>
          </a:prstGeom>
          <a:effectLst>
            <a:glow rad="63500">
              <a:schemeClr val="accent6">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RETURN</a:t>
            </a:r>
            <a:endParaRPr lang="zh-CN" altLang="en-US" sz="1600" dirty="0"/>
          </a:p>
        </p:txBody>
      </p:sp>
    </p:spTree>
    <p:extLst>
      <p:ext uri="{BB962C8B-B14F-4D97-AF65-F5344CB8AC3E}">
        <p14:creationId xmlns:p14="http://schemas.microsoft.com/office/powerpoint/2010/main" val="21127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5663129" cy="648072"/>
          </a:xfrm>
        </p:spPr>
        <p:txBody>
          <a:bodyPr/>
          <a:lstStyle/>
          <a:p>
            <a:pPr algn="l"/>
            <a:r>
              <a:rPr lang="en-US" altLang="zh-CN" dirty="0">
                <a:latin typeface="等线" panose="02010600030101010101" pitchFamily="2" charset="-122"/>
                <a:ea typeface="等线" panose="02010600030101010101" pitchFamily="2" charset="-122"/>
              </a:rPr>
              <a:t>Parameters</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in</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Distributed ML Systems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Users must tune parameters to optimize time-to-accuracy</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a:t>
            </a:fld>
            <a:endParaRPr lang="en-US" altLang="zh-CN">
              <a:solidFill>
                <a:srgbClr val="000000"/>
              </a:solidFill>
            </a:endParaRPr>
          </a:p>
        </p:txBody>
      </p:sp>
      <p:pic>
        <p:nvPicPr>
          <p:cNvPr id="9" name="图片 8">
            <a:extLst>
              <a:ext uri="{FF2B5EF4-FFF2-40B4-BE49-F238E27FC236}">
                <a16:creationId xmlns:a16="http://schemas.microsoft.com/office/drawing/2014/main" id="{D11583CD-9900-4F3A-9277-5ABC587DF640}"/>
              </a:ext>
            </a:extLst>
          </p:cNvPr>
          <p:cNvPicPr>
            <a:picLocks noChangeAspect="1"/>
          </p:cNvPicPr>
          <p:nvPr/>
        </p:nvPicPr>
        <p:blipFill>
          <a:blip r:embed="rId3"/>
          <a:stretch>
            <a:fillRect/>
          </a:stretch>
        </p:blipFill>
        <p:spPr>
          <a:xfrm>
            <a:off x="427362" y="2519596"/>
            <a:ext cx="8152482" cy="2687170"/>
          </a:xfrm>
          <a:prstGeom prst="rect">
            <a:avLst/>
          </a:prstGeom>
        </p:spPr>
      </p:pic>
      <p:sp>
        <p:nvSpPr>
          <p:cNvPr id="7" name="动作按钮: 获取信息 6">
            <a:hlinkClick r:id="rId4" action="ppaction://hlinksldjump" highlightClick="1"/>
            <a:extLst>
              <a:ext uri="{FF2B5EF4-FFF2-40B4-BE49-F238E27FC236}">
                <a16:creationId xmlns:a16="http://schemas.microsoft.com/office/drawing/2014/main" id="{D9139A1C-9505-4030-9A30-C011FCFCC325}"/>
              </a:ext>
            </a:extLst>
          </p:cNvPr>
          <p:cNvSpPr/>
          <p:nvPr/>
        </p:nvSpPr>
        <p:spPr>
          <a:xfrm>
            <a:off x="8528237" y="4014788"/>
            <a:ext cx="210170" cy="202509"/>
          </a:xfrm>
          <a:prstGeom prst="actionButtonInformatio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14109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12EAA-54FB-4D42-866C-7B69679849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856" y="372115"/>
            <a:ext cx="2286040" cy="22860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D060751-BAB6-4054-ACF1-213BBEA819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7374" y="271630"/>
            <a:ext cx="2637183" cy="24870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4525404-EECD-40D2-82F3-68A6E71B2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350" y="3604590"/>
            <a:ext cx="3422349" cy="211044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F9EC56B-3664-4F32-9C74-9215CFF73CAC}"/>
              </a:ext>
            </a:extLst>
          </p:cNvPr>
          <p:cNvPicPr>
            <a:picLocks noChangeAspect="1"/>
          </p:cNvPicPr>
          <p:nvPr/>
        </p:nvPicPr>
        <p:blipFill>
          <a:blip r:embed="rId5"/>
          <a:stretch>
            <a:fillRect/>
          </a:stretch>
        </p:blipFill>
        <p:spPr>
          <a:xfrm>
            <a:off x="4954831" y="3727183"/>
            <a:ext cx="3709914" cy="1865262"/>
          </a:xfrm>
          <a:prstGeom prst="rect">
            <a:avLst/>
          </a:prstGeom>
        </p:spPr>
      </p:pic>
      <p:sp>
        <p:nvSpPr>
          <p:cNvPr id="7" name="文本框 6">
            <a:extLst>
              <a:ext uri="{FF2B5EF4-FFF2-40B4-BE49-F238E27FC236}">
                <a16:creationId xmlns:a16="http://schemas.microsoft.com/office/drawing/2014/main" id="{8F8F5ABB-F7DD-4B20-A4D5-D8FE75652B07}"/>
              </a:ext>
            </a:extLst>
          </p:cNvPr>
          <p:cNvSpPr txBox="1"/>
          <p:nvPr/>
        </p:nvSpPr>
        <p:spPr>
          <a:xfrm>
            <a:off x="1781733" y="2984878"/>
            <a:ext cx="2025491" cy="369332"/>
          </a:xfrm>
          <a:prstGeom prst="rect">
            <a:avLst/>
          </a:prstGeom>
          <a:noFill/>
        </p:spPr>
        <p:txBody>
          <a:bodyPr wrap="none" rtlCol="0">
            <a:spAutoFit/>
          </a:bodyPr>
          <a:lstStyle/>
          <a:p>
            <a:r>
              <a:rPr lang="en-US" altLang="zh-CN" dirty="0"/>
              <a:t>Reduce + Broadcast</a:t>
            </a:r>
            <a:endParaRPr lang="zh-CN" altLang="en-US" dirty="0"/>
          </a:p>
        </p:txBody>
      </p:sp>
      <p:sp>
        <p:nvSpPr>
          <p:cNvPr id="8" name="文本框 7">
            <a:extLst>
              <a:ext uri="{FF2B5EF4-FFF2-40B4-BE49-F238E27FC236}">
                <a16:creationId xmlns:a16="http://schemas.microsoft.com/office/drawing/2014/main" id="{6A6C15C8-9510-4C6D-AE18-5E326172637D}"/>
              </a:ext>
            </a:extLst>
          </p:cNvPr>
          <p:cNvSpPr txBox="1"/>
          <p:nvPr/>
        </p:nvSpPr>
        <p:spPr>
          <a:xfrm>
            <a:off x="5055704" y="2974765"/>
            <a:ext cx="3180522" cy="369332"/>
          </a:xfrm>
          <a:prstGeom prst="rect">
            <a:avLst/>
          </a:prstGeom>
          <a:noFill/>
        </p:spPr>
        <p:txBody>
          <a:bodyPr wrap="square" rtlCol="0">
            <a:spAutoFit/>
          </a:bodyPr>
          <a:lstStyle/>
          <a:p>
            <a:r>
              <a:rPr lang="en-US" altLang="zh-CN" dirty="0"/>
              <a:t>recursive halving and doubling </a:t>
            </a:r>
            <a:endParaRPr lang="zh-CN" altLang="en-US" dirty="0"/>
          </a:p>
        </p:txBody>
      </p:sp>
      <p:sp>
        <p:nvSpPr>
          <p:cNvPr id="9" name="文本框 8">
            <a:extLst>
              <a:ext uri="{FF2B5EF4-FFF2-40B4-BE49-F238E27FC236}">
                <a16:creationId xmlns:a16="http://schemas.microsoft.com/office/drawing/2014/main" id="{C0B5B6C4-DCB0-4158-AD46-270216627065}"/>
              </a:ext>
            </a:extLst>
          </p:cNvPr>
          <p:cNvSpPr txBox="1"/>
          <p:nvPr/>
        </p:nvSpPr>
        <p:spPr>
          <a:xfrm>
            <a:off x="2128313" y="6057108"/>
            <a:ext cx="1570422" cy="369332"/>
          </a:xfrm>
          <a:prstGeom prst="rect">
            <a:avLst/>
          </a:prstGeom>
          <a:noFill/>
        </p:spPr>
        <p:txBody>
          <a:bodyPr wrap="square" rtlCol="0">
            <a:spAutoFit/>
          </a:bodyPr>
          <a:lstStyle/>
          <a:p>
            <a:r>
              <a:rPr lang="en-US" altLang="zh-CN" dirty="0"/>
              <a:t>Butterfly</a:t>
            </a:r>
            <a:endParaRPr lang="zh-CN" altLang="en-US" dirty="0"/>
          </a:p>
        </p:txBody>
      </p:sp>
      <p:sp>
        <p:nvSpPr>
          <p:cNvPr id="10" name="矩形: 圆角 9">
            <a:hlinkClick r:id="rId6" action="ppaction://hlinksldjump"/>
            <a:extLst>
              <a:ext uri="{FF2B5EF4-FFF2-40B4-BE49-F238E27FC236}">
                <a16:creationId xmlns:a16="http://schemas.microsoft.com/office/drawing/2014/main" id="{590452B1-85CC-448D-983E-9EB409B3C0EE}"/>
              </a:ext>
            </a:extLst>
          </p:cNvPr>
          <p:cNvSpPr/>
          <p:nvPr/>
        </p:nvSpPr>
        <p:spPr>
          <a:xfrm>
            <a:off x="7964557" y="372115"/>
            <a:ext cx="930184" cy="400594"/>
          </a:xfrm>
          <a:prstGeom prst="roundRect">
            <a:avLst/>
          </a:prstGeom>
          <a:effectLst>
            <a:glow rad="63500">
              <a:schemeClr val="accent6">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RETURN</a:t>
            </a:r>
            <a:endParaRPr lang="zh-CN" altLang="en-US" sz="1600" dirty="0"/>
          </a:p>
        </p:txBody>
      </p:sp>
      <p:sp>
        <p:nvSpPr>
          <p:cNvPr id="11" name="文本框 10">
            <a:extLst>
              <a:ext uri="{FF2B5EF4-FFF2-40B4-BE49-F238E27FC236}">
                <a16:creationId xmlns:a16="http://schemas.microsoft.com/office/drawing/2014/main" id="{E13F7F0E-F19D-42E5-B779-750F0184BF73}"/>
              </a:ext>
            </a:extLst>
          </p:cNvPr>
          <p:cNvSpPr txBox="1"/>
          <p:nvPr/>
        </p:nvSpPr>
        <p:spPr>
          <a:xfrm>
            <a:off x="6109252" y="6057108"/>
            <a:ext cx="906435" cy="369332"/>
          </a:xfrm>
          <a:prstGeom prst="rect">
            <a:avLst/>
          </a:prstGeom>
          <a:noFill/>
        </p:spPr>
        <p:txBody>
          <a:bodyPr wrap="square" rtlCol="0">
            <a:spAutoFit/>
          </a:bodyPr>
          <a:lstStyle/>
          <a:p>
            <a:r>
              <a:rPr lang="en-US" altLang="zh-CN" dirty="0"/>
              <a:t>ring</a:t>
            </a:r>
            <a:endParaRPr lang="zh-CN" altLang="en-US" dirty="0"/>
          </a:p>
        </p:txBody>
      </p:sp>
    </p:spTree>
    <p:extLst>
      <p:ext uri="{BB962C8B-B14F-4D97-AF65-F5344CB8AC3E}">
        <p14:creationId xmlns:p14="http://schemas.microsoft.com/office/powerpoint/2010/main" val="3669323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3D3D7D-F714-4EBB-9D1A-06775C2A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255" y="400594"/>
            <a:ext cx="7021489" cy="6085291"/>
          </a:xfrm>
          <a:prstGeom prst="rect">
            <a:avLst/>
          </a:prstGeom>
        </p:spPr>
      </p:pic>
      <p:sp>
        <p:nvSpPr>
          <p:cNvPr id="5" name="矩形: 圆角 4">
            <a:hlinkClick r:id="rId4" action="ppaction://hlinksldjump"/>
            <a:extLst>
              <a:ext uri="{FF2B5EF4-FFF2-40B4-BE49-F238E27FC236}">
                <a16:creationId xmlns:a16="http://schemas.microsoft.com/office/drawing/2014/main" id="{0A5B10E1-E9FF-4587-B7DD-5E874FCB5527}"/>
              </a:ext>
            </a:extLst>
          </p:cNvPr>
          <p:cNvSpPr/>
          <p:nvPr/>
        </p:nvSpPr>
        <p:spPr>
          <a:xfrm>
            <a:off x="7964557" y="372115"/>
            <a:ext cx="930184" cy="400594"/>
          </a:xfrm>
          <a:prstGeom prst="roundRect">
            <a:avLst/>
          </a:prstGeom>
          <a:effectLst>
            <a:glow rad="63500">
              <a:schemeClr val="accent6">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RETURN</a:t>
            </a:r>
            <a:endParaRPr lang="zh-CN" altLang="en-US" sz="1600" dirty="0"/>
          </a:p>
        </p:txBody>
      </p:sp>
    </p:spTree>
    <p:extLst>
      <p:ext uri="{BB962C8B-B14F-4D97-AF65-F5344CB8AC3E}">
        <p14:creationId xmlns:p14="http://schemas.microsoft.com/office/powerpoint/2010/main" val="2552600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C69CBE-1E0E-4F46-9090-E770ECBD234E}"/>
              </a:ext>
            </a:extLst>
          </p:cNvPr>
          <p:cNvPicPr>
            <a:picLocks noChangeAspect="1"/>
          </p:cNvPicPr>
          <p:nvPr/>
        </p:nvPicPr>
        <p:blipFill rotWithShape="1">
          <a:blip r:embed="rId3"/>
          <a:srcRect l="7496"/>
          <a:stretch/>
        </p:blipFill>
        <p:spPr>
          <a:xfrm>
            <a:off x="1069519" y="334329"/>
            <a:ext cx="7004962" cy="2216386"/>
          </a:xfrm>
          <a:prstGeom prst="rect">
            <a:avLst/>
          </a:prstGeom>
        </p:spPr>
      </p:pic>
      <p:pic>
        <p:nvPicPr>
          <p:cNvPr id="14" name="图片 13">
            <a:extLst>
              <a:ext uri="{FF2B5EF4-FFF2-40B4-BE49-F238E27FC236}">
                <a16:creationId xmlns:a16="http://schemas.microsoft.com/office/drawing/2014/main" id="{B1A36C4A-0DAA-41F4-892A-04389D41FB8E}"/>
              </a:ext>
            </a:extLst>
          </p:cNvPr>
          <p:cNvPicPr>
            <a:picLocks noChangeAspect="1"/>
          </p:cNvPicPr>
          <p:nvPr/>
        </p:nvPicPr>
        <p:blipFill>
          <a:blip r:embed="rId4"/>
          <a:stretch>
            <a:fillRect/>
          </a:stretch>
        </p:blipFill>
        <p:spPr>
          <a:xfrm>
            <a:off x="1069518" y="2638425"/>
            <a:ext cx="7004961" cy="3896510"/>
          </a:xfrm>
          <a:prstGeom prst="rect">
            <a:avLst/>
          </a:prstGeom>
        </p:spPr>
      </p:pic>
      <p:sp>
        <p:nvSpPr>
          <p:cNvPr id="4" name="矩形: 圆角 3">
            <a:hlinkClick r:id="rId5" action="ppaction://hlinksldjump"/>
            <a:extLst>
              <a:ext uri="{FF2B5EF4-FFF2-40B4-BE49-F238E27FC236}">
                <a16:creationId xmlns:a16="http://schemas.microsoft.com/office/drawing/2014/main" id="{4C23DA64-5A08-4C8E-8B14-D23255C86161}"/>
              </a:ext>
            </a:extLst>
          </p:cNvPr>
          <p:cNvSpPr/>
          <p:nvPr/>
        </p:nvSpPr>
        <p:spPr>
          <a:xfrm>
            <a:off x="8074479" y="6134341"/>
            <a:ext cx="930184" cy="400594"/>
          </a:xfrm>
          <a:prstGeom prst="roundRect">
            <a:avLst/>
          </a:prstGeom>
          <a:effectLst>
            <a:glow rad="63500">
              <a:schemeClr val="accent6">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RETURN</a:t>
            </a:r>
            <a:endParaRPr lang="zh-CN" altLang="en-US" sz="1600" dirty="0"/>
          </a:p>
        </p:txBody>
      </p:sp>
    </p:spTree>
    <p:extLst>
      <p:ext uri="{BB962C8B-B14F-4D97-AF65-F5344CB8AC3E}">
        <p14:creationId xmlns:p14="http://schemas.microsoft.com/office/powerpoint/2010/main" val="49668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5663129" cy="648072"/>
          </a:xfrm>
        </p:spPr>
        <p:txBody>
          <a:bodyPr/>
          <a:lstStyle/>
          <a:p>
            <a:pPr algn="l"/>
            <a:r>
              <a:rPr lang="en-US" altLang="zh-CN" dirty="0">
                <a:latin typeface="等线" panose="02010600030101010101" pitchFamily="2" charset="-122"/>
                <a:ea typeface="等线" panose="02010600030101010101" pitchFamily="2" charset="-122"/>
              </a:rPr>
              <a:t>Issues with Empirical Parameter Tuning</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Dataset-specific</a:t>
            </a:r>
          </a:p>
          <a:p>
            <a:pPr lvl="1">
              <a:lnSpc>
                <a:spcPct val="150000"/>
              </a:lnSpc>
            </a:pPr>
            <a:r>
              <a:rPr lang="en-US" altLang="zh-CN" sz="1600" dirty="0">
                <a:latin typeface="等线" panose="02010600030101010101" pitchFamily="2" charset="-122"/>
                <a:ea typeface="等线" panose="02010600030101010101" pitchFamily="2" charset="-122"/>
              </a:rPr>
              <a:t>“Change batch size at data epoch 30, 60, and 90 when training with ImageNet.” [1]</a:t>
            </a:r>
          </a:p>
          <a:p>
            <a:pPr>
              <a:lnSpc>
                <a:spcPct val="150000"/>
              </a:lnSpc>
            </a:pPr>
            <a:r>
              <a:rPr lang="en-US" altLang="zh-CN" sz="2000" dirty="0">
                <a:latin typeface="等线" panose="02010600030101010101" pitchFamily="2" charset="-122"/>
                <a:ea typeface="等线" panose="02010600030101010101" pitchFamily="2" charset="-122"/>
              </a:rPr>
              <a:t>Model-specific</a:t>
            </a:r>
          </a:p>
          <a:p>
            <a:pPr lvl="1">
              <a:lnSpc>
                <a:spcPct val="150000"/>
              </a:lnSpc>
            </a:pPr>
            <a:r>
              <a:rPr lang="en-US" altLang="zh-CN" sz="1600" dirty="0">
                <a:latin typeface="等线" panose="02010600030101010101" pitchFamily="2" charset="-122"/>
                <a:ea typeface="等线" panose="02010600030101010101" pitchFamily="2" charset="-122"/>
              </a:rPr>
              <a:t>“Linearly scale the learning rate with the #workers when training </a:t>
            </a:r>
            <a:r>
              <a:rPr lang="en-US" altLang="zh-CN" sz="1600" dirty="0" err="1">
                <a:latin typeface="等线" panose="02010600030101010101" pitchFamily="2" charset="-122"/>
                <a:ea typeface="等线" panose="02010600030101010101" pitchFamily="2" charset="-122"/>
              </a:rPr>
              <a:t>ResNet</a:t>
            </a:r>
            <a:r>
              <a:rPr lang="en-US" altLang="zh-CN" sz="1600" dirty="0">
                <a:latin typeface="等线" panose="02010600030101010101" pitchFamily="2" charset="-122"/>
                <a:ea typeface="等线" panose="02010600030101010101" pitchFamily="2" charset="-122"/>
              </a:rPr>
              <a:t> models.”[2]</a:t>
            </a:r>
          </a:p>
          <a:p>
            <a:pPr>
              <a:lnSpc>
                <a:spcPct val="150000"/>
              </a:lnSpc>
            </a:pPr>
            <a:r>
              <a:rPr lang="en-US" altLang="zh-CN" sz="2000" dirty="0">
                <a:latin typeface="等线" panose="02010600030101010101" pitchFamily="2" charset="-122"/>
                <a:ea typeface="等线" panose="02010600030101010101" pitchFamily="2" charset="-122"/>
              </a:rPr>
              <a:t>Cluster-specific</a:t>
            </a:r>
          </a:p>
          <a:p>
            <a:pPr lvl="1">
              <a:lnSpc>
                <a:spcPct val="150000"/>
              </a:lnSpc>
            </a:pPr>
            <a:r>
              <a:rPr lang="en-US" altLang="zh-CN" sz="1600" dirty="0">
                <a:latin typeface="等线" panose="02010600030101010101" pitchFamily="2" charset="-122"/>
                <a:ea typeface="等线" panose="02010600030101010101" pitchFamily="2" charset="-122"/>
              </a:rPr>
              <a:t>“Set the topology to a ring by default.”</a:t>
            </a:r>
          </a:p>
          <a:p>
            <a:pPr>
              <a:lnSpc>
                <a:spcPct val="150000"/>
              </a:lnSpc>
            </a:pPr>
            <a:r>
              <a:rPr lang="en-US" altLang="zh-CN" sz="2000" dirty="0">
                <a:latin typeface="等线" panose="02010600030101010101" pitchFamily="2" charset="-122"/>
                <a:ea typeface="等线" panose="02010600030101010101" pitchFamily="2" charset="-122"/>
              </a:rPr>
              <a:t>Time-consuming</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4</a:t>
            </a:fld>
            <a:endParaRPr lang="en-US" altLang="zh-CN">
              <a:solidFill>
                <a:srgbClr val="000000"/>
              </a:solidFill>
            </a:endParaRPr>
          </a:p>
        </p:txBody>
      </p:sp>
      <p:sp>
        <p:nvSpPr>
          <p:cNvPr id="5" name="文本框 4">
            <a:extLst>
              <a:ext uri="{FF2B5EF4-FFF2-40B4-BE49-F238E27FC236}">
                <a16:creationId xmlns:a16="http://schemas.microsoft.com/office/drawing/2014/main" id="{E24F39B8-EC6E-4280-B79A-AFDD710D0E6C}"/>
              </a:ext>
            </a:extLst>
          </p:cNvPr>
          <p:cNvSpPr txBox="1"/>
          <p:nvPr/>
        </p:nvSpPr>
        <p:spPr>
          <a:xfrm>
            <a:off x="681789" y="5799221"/>
            <a:ext cx="8005011" cy="646331"/>
          </a:xfrm>
          <a:prstGeom prst="rect">
            <a:avLst/>
          </a:prstGeom>
          <a:noFill/>
        </p:spPr>
        <p:txBody>
          <a:bodyPr wrap="square" rtlCol="0">
            <a:spAutoFit/>
          </a:bodyPr>
          <a:lstStyle/>
          <a:p>
            <a:r>
              <a:rPr lang="en-US" altLang="zh-CN" sz="1200" dirty="0"/>
              <a:t>[1] Dynamic Mini-batch SGD for Elastic Distributed Training: Learning in the Limbo of Resources, 2020</a:t>
            </a:r>
          </a:p>
          <a:p>
            <a:r>
              <a:rPr lang="en-US" altLang="zh-CN" sz="1200" dirty="0"/>
              <a:t>[2] Accurate, Large Minibatch SGD: Training ImageNet in 1 Hour, 2018 </a:t>
            </a:r>
          </a:p>
          <a:p>
            <a:r>
              <a:rPr lang="en-US" altLang="zh-CN" sz="1200" dirty="0"/>
              <a:t>[3] Horovod: fast and easy distributed deep learning in TensorFlow, 2018</a:t>
            </a:r>
            <a:endParaRPr lang="zh-CN" altLang="en-US" sz="1200" dirty="0"/>
          </a:p>
        </p:txBody>
      </p:sp>
    </p:spTree>
    <p:extLst>
      <p:ext uri="{BB962C8B-B14F-4D97-AF65-F5344CB8AC3E}">
        <p14:creationId xmlns:p14="http://schemas.microsoft.com/office/powerpoint/2010/main" val="331580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5663129" cy="648072"/>
          </a:xfrm>
        </p:spPr>
        <p:txBody>
          <a:bodyPr/>
          <a:lstStyle/>
          <a:p>
            <a:pPr algn="l"/>
            <a:r>
              <a:rPr lang="en-US" altLang="zh-CN" dirty="0">
                <a:latin typeface="等线" panose="02010600030101010101" pitchFamily="2" charset="-122"/>
                <a:ea typeface="等线" panose="02010600030101010101" pitchFamily="2" charset="-122"/>
              </a:rPr>
              <a:t>Automatic Parameter Adaptation</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450783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Example</a:t>
            </a:r>
          </a:p>
          <a:p>
            <a:pPr lvl="1">
              <a:lnSpc>
                <a:spcPct val="150000"/>
              </a:lnSpc>
            </a:pPr>
            <a:r>
              <a:rPr lang="en-US" altLang="zh-CN" sz="1600" dirty="0" err="1">
                <a:latin typeface="等线" panose="02010600030101010101" pitchFamily="2" charset="-122"/>
                <a:ea typeface="等线" panose="02010600030101010101" pitchFamily="2" charset="-122"/>
              </a:rPr>
              <a:t>OpenAI</a:t>
            </a:r>
            <a:r>
              <a:rPr lang="en-US" altLang="zh-CN" sz="1600" dirty="0">
                <a:latin typeface="等线" panose="02010600030101010101" pitchFamily="2" charset="-122"/>
                <a:ea typeface="等线" panose="02010600030101010101" pitchFamily="2" charset="-122"/>
              </a:rPr>
              <a:t> predicts batch size based on Gradient Noise Scale (GNS)</a:t>
            </a:r>
          </a:p>
          <a:p>
            <a:pPr>
              <a:lnSpc>
                <a:spcPct val="150000"/>
              </a:lnSpc>
            </a:pPr>
            <a:r>
              <a:rPr lang="en-US" altLang="zh-CN" sz="2000" dirty="0">
                <a:latin typeface="等线" panose="02010600030101010101" pitchFamily="2" charset="-122"/>
                <a:ea typeface="等线" panose="02010600030101010101" pitchFamily="2" charset="-122"/>
              </a:rPr>
              <a:t>Intuition</a:t>
            </a:r>
          </a:p>
          <a:p>
            <a:pPr lvl="1">
              <a:lnSpc>
                <a:spcPct val="150000"/>
              </a:lnSpc>
            </a:pPr>
            <a:r>
              <a:rPr lang="en-US" altLang="zh-CN" sz="1600" dirty="0">
                <a:latin typeface="等线" panose="02010600030101010101" pitchFamily="2" charset="-122"/>
                <a:ea typeface="等线" panose="02010600030101010101" pitchFamily="2" charset="-122"/>
              </a:rPr>
              <a:t>GNS measures variation in data batches</a:t>
            </a:r>
          </a:p>
          <a:p>
            <a:pPr>
              <a:lnSpc>
                <a:spcPct val="150000"/>
              </a:lnSpc>
            </a:pPr>
            <a:r>
              <a:rPr lang="en-US" altLang="zh-CN" sz="2000" dirty="0">
                <a:latin typeface="等线" panose="02010600030101010101" pitchFamily="2" charset="-122"/>
                <a:ea typeface="等线" panose="02010600030101010101" pitchFamily="2" charset="-122"/>
              </a:rPr>
              <a:t>Proposal</a:t>
            </a:r>
          </a:p>
          <a:p>
            <a:pPr lvl="1">
              <a:lnSpc>
                <a:spcPct val="150000"/>
              </a:lnSpc>
            </a:pPr>
            <a:r>
              <a:rPr lang="en-US" altLang="zh-CN" sz="1600" dirty="0">
                <a:latin typeface="等线" panose="02010600030101010101" pitchFamily="2" charset="-122"/>
                <a:ea typeface="等线" panose="02010600030101010101" pitchFamily="2" charset="-122"/>
              </a:rPr>
              <a:t>When GNS is small </a:t>
            </a:r>
            <a:r>
              <a:rPr lang="en-US" altLang="zh-CN" sz="1600" dirty="0">
                <a:latin typeface="等线" panose="02010600030101010101" pitchFamily="2" charset="-122"/>
                <a:ea typeface="等线" panose="02010600030101010101" pitchFamily="2" charset="-122"/>
                <a:sym typeface="Wingdings" panose="05000000000000000000" pitchFamily="2" charset="2"/>
              </a:rPr>
              <a:t> keep batch size</a:t>
            </a:r>
          </a:p>
          <a:p>
            <a:pPr lvl="1">
              <a:lnSpc>
                <a:spcPct val="150000"/>
              </a:lnSpc>
            </a:pPr>
            <a:r>
              <a:rPr lang="en-US" altLang="zh-CN" sz="1600" dirty="0">
                <a:latin typeface="等线" panose="02010600030101010101" pitchFamily="2" charset="-122"/>
                <a:ea typeface="等线" panose="02010600030101010101" pitchFamily="2" charset="-122"/>
                <a:sym typeface="Wingdings" panose="05000000000000000000" pitchFamily="2" charset="2"/>
              </a:rPr>
              <a:t>When GNS is large  increase batch size</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5</a:t>
            </a:fld>
            <a:endParaRPr lang="en-US" altLang="zh-CN">
              <a:solidFill>
                <a:srgbClr val="000000"/>
              </a:solidFill>
            </a:endParaRPr>
          </a:p>
        </p:txBody>
      </p:sp>
      <p:sp>
        <p:nvSpPr>
          <p:cNvPr id="6" name="动作按钮: 获取信息 5">
            <a:hlinkClick r:id="rId3" action="ppaction://hlinksldjump" highlightClick="1"/>
            <a:extLst>
              <a:ext uri="{FF2B5EF4-FFF2-40B4-BE49-F238E27FC236}">
                <a16:creationId xmlns:a16="http://schemas.microsoft.com/office/drawing/2014/main" id="{17574D8E-98C0-4F12-8978-BFE745FD505F}"/>
              </a:ext>
            </a:extLst>
          </p:cNvPr>
          <p:cNvSpPr/>
          <p:nvPr/>
        </p:nvSpPr>
        <p:spPr>
          <a:xfrm>
            <a:off x="3741924" y="2636044"/>
            <a:ext cx="210170" cy="202509"/>
          </a:xfrm>
          <a:prstGeom prst="actionButtonInformatio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762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Proposals for Automatic Parameter Adaptation</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endParaRPr lang="en-US" altLang="zh-CN" sz="20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6</a:t>
            </a:fld>
            <a:endParaRPr lang="en-US" altLang="zh-CN">
              <a:solidFill>
                <a:srgbClr val="000000"/>
              </a:solidFill>
            </a:endParaRPr>
          </a:p>
        </p:txBody>
      </p:sp>
      <p:pic>
        <p:nvPicPr>
          <p:cNvPr id="6" name="图片 5">
            <a:extLst>
              <a:ext uri="{FF2B5EF4-FFF2-40B4-BE49-F238E27FC236}">
                <a16:creationId xmlns:a16="http://schemas.microsoft.com/office/drawing/2014/main" id="{7D956710-98DC-4E7D-8E55-F04163F85B9D}"/>
              </a:ext>
            </a:extLst>
          </p:cNvPr>
          <p:cNvPicPr>
            <a:picLocks noChangeAspect="1"/>
          </p:cNvPicPr>
          <p:nvPr/>
        </p:nvPicPr>
        <p:blipFill>
          <a:blip r:embed="rId3"/>
          <a:stretch>
            <a:fillRect/>
          </a:stretch>
        </p:blipFill>
        <p:spPr>
          <a:xfrm>
            <a:off x="456994" y="1790699"/>
            <a:ext cx="3551125" cy="4191190"/>
          </a:xfrm>
          <a:prstGeom prst="rect">
            <a:avLst/>
          </a:prstGeom>
        </p:spPr>
      </p:pic>
      <p:pic>
        <p:nvPicPr>
          <p:cNvPr id="8" name="图片 7">
            <a:extLst>
              <a:ext uri="{FF2B5EF4-FFF2-40B4-BE49-F238E27FC236}">
                <a16:creationId xmlns:a16="http://schemas.microsoft.com/office/drawing/2014/main" id="{B1FFA5A1-DB62-414C-8E8B-920059A44C23}"/>
              </a:ext>
            </a:extLst>
          </p:cNvPr>
          <p:cNvPicPr>
            <a:picLocks noChangeAspect="1"/>
          </p:cNvPicPr>
          <p:nvPr/>
        </p:nvPicPr>
        <p:blipFill>
          <a:blip r:embed="rId4"/>
          <a:stretch>
            <a:fillRect/>
          </a:stretch>
        </p:blipFill>
        <p:spPr>
          <a:xfrm>
            <a:off x="4008702" y="2127627"/>
            <a:ext cx="4678098" cy="3480693"/>
          </a:xfrm>
          <a:prstGeom prst="rect">
            <a:avLst/>
          </a:prstGeom>
        </p:spPr>
      </p:pic>
    </p:spTree>
    <p:extLst>
      <p:ext uri="{BB962C8B-B14F-4D97-AF65-F5344CB8AC3E}">
        <p14:creationId xmlns:p14="http://schemas.microsoft.com/office/powerpoint/2010/main" val="416947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Open Challenges</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Can we design a distributed ML system that supports </a:t>
            </a:r>
            <a:r>
              <a:rPr lang="en-US" altLang="zh-CN" sz="2000" dirty="0">
                <a:solidFill>
                  <a:srgbClr val="FF0000"/>
                </a:solidFill>
                <a:latin typeface="等线" panose="02010600030101010101" pitchFamily="2" charset="-122"/>
                <a:ea typeface="等线" panose="02010600030101010101" pitchFamily="2" charset="-122"/>
              </a:rPr>
              <a:t>adaptation</a:t>
            </a:r>
            <a:r>
              <a:rPr lang="en-US" altLang="zh-CN" sz="2000" dirty="0">
                <a:latin typeface="等线" panose="02010600030101010101" pitchFamily="2" charset="-122"/>
                <a:ea typeface="等线" panose="02010600030101010101" pitchFamily="2" charset="-122"/>
              </a:rPr>
              <a:t>?</a:t>
            </a:r>
          </a:p>
          <a:p>
            <a:pPr>
              <a:lnSpc>
                <a:spcPct val="150000"/>
              </a:lnSpc>
            </a:pPr>
            <a:r>
              <a:rPr lang="en-US" altLang="zh-CN" sz="2000" dirty="0">
                <a:latin typeface="等线" panose="02010600030101010101" pitchFamily="2" charset="-122"/>
                <a:ea typeface="等线" panose="02010600030101010101" pitchFamily="2" charset="-122"/>
              </a:rPr>
              <a:t>Design challenges:</a:t>
            </a:r>
          </a:p>
          <a:p>
            <a:pPr marL="8001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How to support different types of adaptation?</a:t>
            </a:r>
          </a:p>
          <a:p>
            <a:pPr marL="8001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How to adapt based on large volume of monitoring data?</a:t>
            </a:r>
          </a:p>
          <a:p>
            <a:pPr marL="8001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How to change parameters of stateful workers?</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7</a:t>
            </a:fld>
            <a:endParaRPr lang="en-US" altLang="zh-CN">
              <a:solidFill>
                <a:srgbClr val="000000"/>
              </a:solidFill>
            </a:endParaRPr>
          </a:p>
        </p:txBody>
      </p:sp>
    </p:spTree>
    <p:extLst>
      <p:ext uri="{BB962C8B-B14F-4D97-AF65-F5344CB8AC3E}">
        <p14:creationId xmlns:p14="http://schemas.microsoft.com/office/powerpoint/2010/main" val="355235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a:latin typeface="等线" panose="02010600030101010101" pitchFamily="2" charset="-122"/>
                <a:ea typeface="等线" panose="02010600030101010101" pitchFamily="2" charset="-122"/>
              </a:rPr>
              <a:t>Existing Approaches for Adaptation</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96275" y="1303217"/>
            <a:ext cx="5105400" cy="48006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sz="2000" b="1" dirty="0">
                <a:latin typeface="等线" panose="02010600030101010101" pitchFamily="2" charset="-122"/>
                <a:ea typeface="等线" panose="02010600030101010101" pitchFamily="2" charset="-122"/>
              </a:rPr>
              <a:t>1. No unified mechanism for adaptation</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8</a:t>
            </a:fld>
            <a:endParaRPr lang="en-US" altLang="zh-CN">
              <a:solidFill>
                <a:srgbClr val="000000"/>
              </a:solidFill>
            </a:endParaRPr>
          </a:p>
        </p:txBody>
      </p:sp>
      <p:pic>
        <p:nvPicPr>
          <p:cNvPr id="6" name="图片 5">
            <a:extLst>
              <a:ext uri="{FF2B5EF4-FFF2-40B4-BE49-F238E27FC236}">
                <a16:creationId xmlns:a16="http://schemas.microsoft.com/office/drawing/2014/main" id="{B7D447B0-9180-467B-A9F7-9563BA369135}"/>
              </a:ext>
            </a:extLst>
          </p:cNvPr>
          <p:cNvPicPr>
            <a:picLocks noChangeAspect="1"/>
          </p:cNvPicPr>
          <p:nvPr/>
        </p:nvPicPr>
        <p:blipFill>
          <a:blip r:embed="rId3"/>
          <a:stretch>
            <a:fillRect/>
          </a:stretch>
        </p:blipFill>
        <p:spPr>
          <a:xfrm>
            <a:off x="2938485" y="3273556"/>
            <a:ext cx="3345180" cy="2450379"/>
          </a:xfrm>
          <a:prstGeom prst="rect">
            <a:avLst/>
          </a:prstGeom>
        </p:spPr>
      </p:pic>
      <p:grpSp>
        <p:nvGrpSpPr>
          <p:cNvPr id="13" name="组合 12">
            <a:extLst>
              <a:ext uri="{FF2B5EF4-FFF2-40B4-BE49-F238E27FC236}">
                <a16:creationId xmlns:a16="http://schemas.microsoft.com/office/drawing/2014/main" id="{B8862CD6-DFF5-4D26-979F-6FA751BC5C2F}"/>
              </a:ext>
            </a:extLst>
          </p:cNvPr>
          <p:cNvGrpSpPr/>
          <p:nvPr/>
        </p:nvGrpSpPr>
        <p:grpSpPr>
          <a:xfrm>
            <a:off x="288630" y="1898316"/>
            <a:ext cx="3507105" cy="2083457"/>
            <a:chOff x="249555" y="2195300"/>
            <a:chExt cx="3507105" cy="2083457"/>
          </a:xfrm>
        </p:grpSpPr>
        <p:pic>
          <p:nvPicPr>
            <p:cNvPr id="10" name="图片 9">
              <a:extLst>
                <a:ext uri="{FF2B5EF4-FFF2-40B4-BE49-F238E27FC236}">
                  <a16:creationId xmlns:a16="http://schemas.microsoft.com/office/drawing/2014/main" id="{D7E4054A-CB8F-4740-8DB5-1CC4121BA9AC}"/>
                </a:ext>
              </a:extLst>
            </p:cNvPr>
            <p:cNvPicPr>
              <a:picLocks noChangeAspect="1"/>
            </p:cNvPicPr>
            <p:nvPr/>
          </p:nvPicPr>
          <p:blipFill>
            <a:blip r:embed="rId4"/>
            <a:stretch>
              <a:fillRect/>
            </a:stretch>
          </p:blipFill>
          <p:spPr>
            <a:xfrm>
              <a:off x="249555" y="2195300"/>
              <a:ext cx="3131820" cy="2083457"/>
            </a:xfrm>
            <a:prstGeom prst="rect">
              <a:avLst/>
            </a:prstGeom>
          </p:spPr>
        </p:pic>
        <p:cxnSp>
          <p:nvCxnSpPr>
            <p:cNvPr id="12" name="直接箭头连接符 11">
              <a:extLst>
                <a:ext uri="{FF2B5EF4-FFF2-40B4-BE49-F238E27FC236}">
                  <a16:creationId xmlns:a16="http://schemas.microsoft.com/office/drawing/2014/main" id="{7D808952-C8FB-411E-9F1C-602E5EC91976}"/>
                </a:ext>
              </a:extLst>
            </p:cNvPr>
            <p:cNvCxnSpPr/>
            <p:nvPr/>
          </p:nvCxnSpPr>
          <p:spPr>
            <a:xfrm>
              <a:off x="3436620" y="3620971"/>
              <a:ext cx="320040" cy="3490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0" name="组合 19">
            <a:extLst>
              <a:ext uri="{FF2B5EF4-FFF2-40B4-BE49-F238E27FC236}">
                <a16:creationId xmlns:a16="http://schemas.microsoft.com/office/drawing/2014/main" id="{88CD9CE0-5A2A-4AE9-9373-99637A06CB8B}"/>
              </a:ext>
            </a:extLst>
          </p:cNvPr>
          <p:cNvGrpSpPr/>
          <p:nvPr/>
        </p:nvGrpSpPr>
        <p:grpSpPr>
          <a:xfrm>
            <a:off x="6052261" y="2235577"/>
            <a:ext cx="2950739" cy="2793819"/>
            <a:chOff x="6052261" y="2235577"/>
            <a:chExt cx="2950739" cy="2793819"/>
          </a:xfrm>
        </p:grpSpPr>
        <p:pic>
          <p:nvPicPr>
            <p:cNvPr id="15" name="图片 14">
              <a:extLst>
                <a:ext uri="{FF2B5EF4-FFF2-40B4-BE49-F238E27FC236}">
                  <a16:creationId xmlns:a16="http://schemas.microsoft.com/office/drawing/2014/main" id="{E1B54979-2DEC-4B88-AF1F-6672C85086A5}"/>
                </a:ext>
              </a:extLst>
            </p:cNvPr>
            <p:cNvPicPr>
              <a:picLocks noChangeAspect="1"/>
            </p:cNvPicPr>
            <p:nvPr/>
          </p:nvPicPr>
          <p:blipFill>
            <a:blip r:embed="rId5"/>
            <a:stretch>
              <a:fillRect/>
            </a:stretch>
          </p:blipFill>
          <p:spPr>
            <a:xfrm>
              <a:off x="6283665" y="3242306"/>
              <a:ext cx="2693927" cy="1787090"/>
            </a:xfrm>
            <a:prstGeom prst="rect">
              <a:avLst/>
            </a:prstGeom>
          </p:spPr>
        </p:pic>
        <p:sp>
          <p:nvSpPr>
            <p:cNvPr id="16" name="内容占位符 2">
              <a:extLst>
                <a:ext uri="{FF2B5EF4-FFF2-40B4-BE49-F238E27FC236}">
                  <a16:creationId xmlns:a16="http://schemas.microsoft.com/office/drawing/2014/main" id="{5C0E31EF-B846-44E3-919B-992BB718BD10}"/>
                </a:ext>
              </a:extLst>
            </p:cNvPr>
            <p:cNvSpPr txBox="1">
              <a:spLocks/>
            </p:cNvSpPr>
            <p:nvPr/>
          </p:nvSpPr>
          <p:spPr bwMode="auto">
            <a:xfrm>
              <a:off x="6052261" y="2235577"/>
              <a:ext cx="2950739" cy="13508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ct val="150000"/>
                </a:lnSpc>
                <a:buNone/>
              </a:pPr>
              <a:r>
                <a:rPr lang="en-US" altLang="zh-CN" sz="2000" b="1" kern="0" dirty="0">
                  <a:latin typeface="等线" panose="02010600030101010101" pitchFamily="2" charset="-122"/>
                  <a:ea typeface="等线" panose="02010600030101010101" pitchFamily="2" charset="-122"/>
                </a:rPr>
                <a:t>2. Processing of monitoring data offline</a:t>
              </a:r>
            </a:p>
          </p:txBody>
        </p:sp>
      </p:grpSp>
      <p:grpSp>
        <p:nvGrpSpPr>
          <p:cNvPr id="21" name="组合 20">
            <a:extLst>
              <a:ext uri="{FF2B5EF4-FFF2-40B4-BE49-F238E27FC236}">
                <a16:creationId xmlns:a16="http://schemas.microsoft.com/office/drawing/2014/main" id="{0E331169-4CEA-473D-8B34-E37290A538B3}"/>
              </a:ext>
            </a:extLst>
          </p:cNvPr>
          <p:cNvGrpSpPr/>
          <p:nvPr/>
        </p:nvGrpSpPr>
        <p:grpSpPr>
          <a:xfrm>
            <a:off x="107264" y="4960815"/>
            <a:ext cx="6176401" cy="1558860"/>
            <a:chOff x="107264" y="4960815"/>
            <a:chExt cx="6176401" cy="1558860"/>
          </a:xfrm>
        </p:grpSpPr>
        <p:pic>
          <p:nvPicPr>
            <p:cNvPr id="18" name="图片 17">
              <a:extLst>
                <a:ext uri="{FF2B5EF4-FFF2-40B4-BE49-F238E27FC236}">
                  <a16:creationId xmlns:a16="http://schemas.microsoft.com/office/drawing/2014/main" id="{0857BFDB-7A95-40A1-8556-6D50DD53CD71}"/>
                </a:ext>
              </a:extLst>
            </p:cNvPr>
            <p:cNvPicPr>
              <a:picLocks noChangeAspect="1"/>
            </p:cNvPicPr>
            <p:nvPr/>
          </p:nvPicPr>
          <p:blipFill>
            <a:blip r:embed="rId6"/>
            <a:stretch>
              <a:fillRect/>
            </a:stretch>
          </p:blipFill>
          <p:spPr>
            <a:xfrm>
              <a:off x="107264" y="5691985"/>
              <a:ext cx="6176401" cy="827690"/>
            </a:xfrm>
            <a:prstGeom prst="rect">
              <a:avLst/>
            </a:prstGeom>
          </p:spPr>
        </p:pic>
        <p:sp>
          <p:nvSpPr>
            <p:cNvPr id="19" name="内容占位符 2">
              <a:extLst>
                <a:ext uri="{FF2B5EF4-FFF2-40B4-BE49-F238E27FC236}">
                  <a16:creationId xmlns:a16="http://schemas.microsoft.com/office/drawing/2014/main" id="{BF6C8812-B894-4987-9D56-396792143B72}"/>
                </a:ext>
              </a:extLst>
            </p:cNvPr>
            <p:cNvSpPr txBox="1">
              <a:spLocks/>
            </p:cNvSpPr>
            <p:nvPr/>
          </p:nvSpPr>
          <p:spPr bwMode="auto">
            <a:xfrm>
              <a:off x="244558" y="4960815"/>
              <a:ext cx="3459932" cy="555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ct val="150000"/>
                </a:lnSpc>
                <a:buNone/>
              </a:pPr>
              <a:r>
                <a:rPr lang="en-US" altLang="zh-CN" sz="2000" b="1" kern="0" dirty="0">
                  <a:latin typeface="等线" panose="02010600030101010101" pitchFamily="2" charset="-122"/>
                  <a:ea typeface="等线" panose="02010600030101010101" pitchFamily="2" charset="-122"/>
                </a:rPr>
                <a:t>3. </a:t>
              </a:r>
              <a:r>
                <a:rPr lang="en-US" altLang="zh-CN" sz="2000" b="1" kern="0" dirty="0" err="1">
                  <a:latin typeface="等线" panose="02010600030101010101" pitchFamily="2" charset="-122"/>
                  <a:ea typeface="等线" panose="02010600030101010101" pitchFamily="2" charset="-122"/>
                </a:rPr>
                <a:t>Chectpoint</a:t>
              </a:r>
              <a:r>
                <a:rPr lang="en-US" altLang="zh-CN" sz="2000" b="1" kern="0" dirty="0">
                  <a:latin typeface="等线" panose="02010600030101010101" pitchFamily="2" charset="-122"/>
                  <a:ea typeface="等线" panose="02010600030101010101" pitchFamily="2" charset="-122"/>
                </a:rPr>
                <a:t>-and-recovery</a:t>
              </a:r>
            </a:p>
          </p:txBody>
        </p:sp>
      </p:grpSp>
    </p:spTree>
    <p:extLst>
      <p:ext uri="{BB962C8B-B14F-4D97-AF65-F5344CB8AC3E}">
        <p14:creationId xmlns:p14="http://schemas.microsoft.com/office/powerpoint/2010/main" val="362076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299" y="561380"/>
            <a:ext cx="7573879" cy="648072"/>
          </a:xfrm>
        </p:spPr>
        <p:txBody>
          <a:bodyPr/>
          <a:lstStyle/>
          <a:p>
            <a:pPr algn="l"/>
            <a:r>
              <a:rPr lang="en-US" altLang="zh-CN" dirty="0" err="1">
                <a:latin typeface="等线" panose="02010600030101010101" pitchFamily="2" charset="-122"/>
                <a:ea typeface="等线" panose="02010600030101010101" pitchFamily="2" charset="-122"/>
              </a:rPr>
              <a:t>KungFu</a:t>
            </a:r>
            <a:r>
              <a:rPr lang="en-US" altLang="zh-CN" dirty="0">
                <a:latin typeface="等线" panose="02010600030101010101" pitchFamily="2" charset="-122"/>
                <a:ea typeface="等线" panose="02010600030101010101" pitchFamily="2" charset="-122"/>
              </a:rPr>
              <a:t> Overview</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457200" y="1600200"/>
            <a:ext cx="2877244"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sz="2000" dirty="0">
                <a:latin typeface="等线" panose="02010600030101010101" pitchFamily="2" charset="-122"/>
                <a:ea typeface="等线" panose="02010600030101010101" pitchFamily="2" charset="-122"/>
              </a:rPr>
              <a:t>Contributions</a:t>
            </a:r>
          </a:p>
          <a:p>
            <a:pPr marL="457200" lvl="1" indent="-457200">
              <a:lnSpc>
                <a:spcPct val="150000"/>
              </a:lnSpc>
              <a:buFont typeface="+mj-lt"/>
              <a:buAutoNum type="arabicPeriod"/>
            </a:pPr>
            <a:endParaRPr lang="en-US" altLang="zh-CN" sz="1600" dirty="0">
              <a:latin typeface="等线" panose="02010600030101010101" pitchFamily="2" charset="-122"/>
              <a:ea typeface="等线" panose="02010600030101010101" pitchFamily="2" charset="-122"/>
            </a:endParaRPr>
          </a:p>
          <a:p>
            <a:pPr marL="457200" lvl="1" indent="-4572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Adaptation policies</a:t>
            </a:r>
          </a:p>
          <a:p>
            <a:pPr marL="457200" lvl="1" indent="-457200">
              <a:lnSpc>
                <a:spcPct val="150000"/>
              </a:lnSpc>
              <a:buFont typeface="+mj-lt"/>
              <a:buAutoNum type="arabicPeriod"/>
            </a:pPr>
            <a:endParaRPr lang="en-US" altLang="zh-CN" sz="1600" dirty="0">
              <a:latin typeface="等线" panose="02010600030101010101" pitchFamily="2" charset="-122"/>
              <a:ea typeface="等线" panose="02010600030101010101" pitchFamily="2" charset="-122"/>
            </a:endParaRPr>
          </a:p>
          <a:p>
            <a:pPr marL="342900" lvl="1" indent="-342900">
              <a:lnSpc>
                <a:spcPct val="150000"/>
              </a:lnSpc>
              <a:buFont typeface="+mj-lt"/>
              <a:buAutoNum type="arabicPeriod"/>
            </a:pPr>
            <a:r>
              <a:rPr lang="en-US" altLang="zh-CN" sz="1600" dirty="0">
                <a:latin typeface="等线" panose="02010600030101010101" pitchFamily="2" charset="-122"/>
                <a:ea typeface="等线" panose="02010600030101010101" pitchFamily="2" charset="-122"/>
              </a:rPr>
              <a:t>Embedding monitoring operators inside dataflow</a:t>
            </a:r>
          </a:p>
          <a:p>
            <a:pPr marL="457200" lvl="1" indent="-457200">
              <a:lnSpc>
                <a:spcPct val="150000"/>
              </a:lnSpc>
              <a:buFont typeface="+mj-lt"/>
              <a:buAutoNum type="arabicPeriod"/>
              <a:tabLst>
                <a:tab pos="449263" algn="l"/>
              </a:tabLst>
            </a:pPr>
            <a:endParaRPr lang="en-US" altLang="zh-CN" sz="1600" dirty="0">
              <a:latin typeface="等线" panose="02010600030101010101" pitchFamily="2" charset="-122"/>
              <a:ea typeface="等线" panose="02010600030101010101" pitchFamily="2" charset="-122"/>
            </a:endParaRPr>
          </a:p>
          <a:p>
            <a:pPr marL="457200" lvl="1" indent="-457200">
              <a:lnSpc>
                <a:spcPct val="150000"/>
              </a:lnSpc>
              <a:buFont typeface="+mj-lt"/>
              <a:buAutoNum type="arabicPeriod"/>
              <a:tabLst>
                <a:tab pos="449263" algn="l"/>
              </a:tabLst>
            </a:pPr>
            <a:r>
              <a:rPr lang="en-US" altLang="zh-CN" sz="1600" dirty="0">
                <a:latin typeface="等线" panose="02010600030101010101" pitchFamily="2" charset="-122"/>
                <a:ea typeface="等线" panose="02010600030101010101" pitchFamily="2" charset="-122"/>
              </a:rPr>
              <a:t>Distributed mechanisms for parameter adaptation</a:t>
            </a: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9</a:t>
            </a:fld>
            <a:endParaRPr lang="en-US" altLang="zh-CN">
              <a:solidFill>
                <a:srgbClr val="000000"/>
              </a:solidFill>
            </a:endParaRPr>
          </a:p>
        </p:txBody>
      </p:sp>
      <p:pic>
        <p:nvPicPr>
          <p:cNvPr id="6" name="图片 5">
            <a:extLst>
              <a:ext uri="{FF2B5EF4-FFF2-40B4-BE49-F238E27FC236}">
                <a16:creationId xmlns:a16="http://schemas.microsoft.com/office/drawing/2014/main" id="{E1859A8C-5F2F-4103-8FE7-ECC971C8AD40}"/>
              </a:ext>
            </a:extLst>
          </p:cNvPr>
          <p:cNvPicPr>
            <a:picLocks noChangeAspect="1"/>
          </p:cNvPicPr>
          <p:nvPr/>
        </p:nvPicPr>
        <p:blipFill>
          <a:blip r:embed="rId3"/>
          <a:stretch>
            <a:fillRect/>
          </a:stretch>
        </p:blipFill>
        <p:spPr>
          <a:xfrm>
            <a:off x="3334444" y="2252989"/>
            <a:ext cx="4458190" cy="3317231"/>
          </a:xfrm>
          <a:prstGeom prst="rect">
            <a:avLst/>
          </a:prstGeom>
        </p:spPr>
      </p:pic>
      <p:grpSp>
        <p:nvGrpSpPr>
          <p:cNvPr id="10" name="组合 9">
            <a:extLst>
              <a:ext uri="{FF2B5EF4-FFF2-40B4-BE49-F238E27FC236}">
                <a16:creationId xmlns:a16="http://schemas.microsoft.com/office/drawing/2014/main" id="{C9F7AD1A-3697-4462-8E4A-5C80E483B577}"/>
              </a:ext>
            </a:extLst>
          </p:cNvPr>
          <p:cNvGrpSpPr/>
          <p:nvPr/>
        </p:nvGrpSpPr>
        <p:grpSpPr>
          <a:xfrm>
            <a:off x="7792634" y="2252989"/>
            <a:ext cx="1265397" cy="966949"/>
            <a:chOff x="7792634" y="2252989"/>
            <a:chExt cx="1265397" cy="966949"/>
          </a:xfrm>
        </p:grpSpPr>
        <p:sp>
          <p:nvSpPr>
            <p:cNvPr id="8" name="右大括号 7">
              <a:extLst>
                <a:ext uri="{FF2B5EF4-FFF2-40B4-BE49-F238E27FC236}">
                  <a16:creationId xmlns:a16="http://schemas.microsoft.com/office/drawing/2014/main" id="{07F869D0-D73B-41E7-BF34-2721472866BC}"/>
                </a:ext>
              </a:extLst>
            </p:cNvPr>
            <p:cNvSpPr/>
            <p:nvPr/>
          </p:nvSpPr>
          <p:spPr>
            <a:xfrm>
              <a:off x="7792634" y="2252989"/>
              <a:ext cx="124351" cy="966949"/>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685AB2B-17C1-4677-8E8E-B1F3454E5D0C}"/>
                </a:ext>
              </a:extLst>
            </p:cNvPr>
            <p:cNvSpPr txBox="1"/>
            <p:nvPr/>
          </p:nvSpPr>
          <p:spPr>
            <a:xfrm>
              <a:off x="7916985" y="2398930"/>
              <a:ext cx="1141046" cy="646331"/>
            </a:xfrm>
            <a:prstGeom prst="rect">
              <a:avLst/>
            </a:prstGeom>
            <a:noFill/>
          </p:spPr>
          <p:txBody>
            <a:bodyPr wrap="square" rtlCol="0">
              <a:spAutoFit/>
            </a:bodyPr>
            <a:lstStyle/>
            <a:p>
              <a:r>
                <a:rPr lang="en-US" altLang="zh-CN" sz="1200" dirty="0"/>
                <a:t>Supporting </a:t>
              </a:r>
              <a:r>
                <a:rPr lang="en-US" altLang="zh-CN" sz="1200" dirty="0">
                  <a:solidFill>
                    <a:srgbClr val="FF0000"/>
                  </a:solidFill>
                </a:rPr>
                <a:t>different types of adaptation</a:t>
              </a:r>
              <a:endParaRPr lang="zh-CN" altLang="en-US" sz="1200" dirty="0">
                <a:solidFill>
                  <a:srgbClr val="FF0000"/>
                </a:solidFill>
              </a:endParaRPr>
            </a:p>
          </p:txBody>
        </p:sp>
      </p:grpSp>
      <p:grpSp>
        <p:nvGrpSpPr>
          <p:cNvPr id="14" name="组合 13">
            <a:extLst>
              <a:ext uri="{FF2B5EF4-FFF2-40B4-BE49-F238E27FC236}">
                <a16:creationId xmlns:a16="http://schemas.microsoft.com/office/drawing/2014/main" id="{31E0D151-3A66-45A8-B8CB-7A1DBD734DF0}"/>
              </a:ext>
            </a:extLst>
          </p:cNvPr>
          <p:cNvGrpSpPr/>
          <p:nvPr/>
        </p:nvGrpSpPr>
        <p:grpSpPr>
          <a:xfrm>
            <a:off x="7792634" y="3417655"/>
            <a:ext cx="1265397" cy="1691640"/>
            <a:chOff x="7792634" y="3417655"/>
            <a:chExt cx="1265397" cy="1691640"/>
          </a:xfrm>
        </p:grpSpPr>
        <p:sp>
          <p:nvSpPr>
            <p:cNvPr id="12" name="右大括号 11">
              <a:extLst>
                <a:ext uri="{FF2B5EF4-FFF2-40B4-BE49-F238E27FC236}">
                  <a16:creationId xmlns:a16="http://schemas.microsoft.com/office/drawing/2014/main" id="{A793639E-AE0E-412C-A948-8E72C2FDB508}"/>
                </a:ext>
              </a:extLst>
            </p:cNvPr>
            <p:cNvSpPr/>
            <p:nvPr/>
          </p:nvSpPr>
          <p:spPr>
            <a:xfrm>
              <a:off x="7792634" y="3417655"/>
              <a:ext cx="124351" cy="169164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D6AA6CA-66C5-4549-B82F-BD5C16243F2F}"/>
                </a:ext>
              </a:extLst>
            </p:cNvPr>
            <p:cNvSpPr txBox="1"/>
            <p:nvPr/>
          </p:nvSpPr>
          <p:spPr>
            <a:xfrm>
              <a:off x="7916985" y="3847976"/>
              <a:ext cx="1141046" cy="830998"/>
            </a:xfrm>
            <a:prstGeom prst="rect">
              <a:avLst/>
            </a:prstGeom>
            <a:noFill/>
          </p:spPr>
          <p:txBody>
            <a:bodyPr wrap="square" rtlCol="0">
              <a:spAutoFit/>
            </a:bodyPr>
            <a:lstStyle/>
            <a:p>
              <a:r>
                <a:rPr lang="en-US" altLang="zh-CN" sz="1200" dirty="0"/>
                <a:t>Processing </a:t>
              </a:r>
              <a:r>
                <a:rPr lang="en-US" altLang="zh-CN" sz="1200" dirty="0">
                  <a:solidFill>
                    <a:srgbClr val="FF0000"/>
                  </a:solidFill>
                </a:rPr>
                <a:t>large volume of monitoring data</a:t>
              </a:r>
              <a:endParaRPr lang="zh-CN" altLang="en-US" sz="1200" dirty="0">
                <a:solidFill>
                  <a:srgbClr val="FF0000"/>
                </a:solidFill>
              </a:endParaRPr>
            </a:p>
          </p:txBody>
        </p:sp>
      </p:grpSp>
      <p:grpSp>
        <p:nvGrpSpPr>
          <p:cNvPr id="18" name="组合 17">
            <a:extLst>
              <a:ext uri="{FF2B5EF4-FFF2-40B4-BE49-F238E27FC236}">
                <a16:creationId xmlns:a16="http://schemas.microsoft.com/office/drawing/2014/main" id="{BD4FF08E-ECC0-481B-8AAE-15471BE52CEC}"/>
              </a:ext>
            </a:extLst>
          </p:cNvPr>
          <p:cNvGrpSpPr/>
          <p:nvPr/>
        </p:nvGrpSpPr>
        <p:grpSpPr>
          <a:xfrm>
            <a:off x="7792634" y="5026250"/>
            <a:ext cx="1488527" cy="646331"/>
            <a:chOff x="7792634" y="5026250"/>
            <a:chExt cx="1488527" cy="646331"/>
          </a:xfrm>
        </p:grpSpPr>
        <p:sp>
          <p:nvSpPr>
            <p:cNvPr id="16" name="右大括号 15">
              <a:extLst>
                <a:ext uri="{FF2B5EF4-FFF2-40B4-BE49-F238E27FC236}">
                  <a16:creationId xmlns:a16="http://schemas.microsoft.com/office/drawing/2014/main" id="{BBAF3898-0F37-4E42-A260-220D1B0DCBB1}"/>
                </a:ext>
              </a:extLst>
            </p:cNvPr>
            <p:cNvSpPr/>
            <p:nvPr/>
          </p:nvSpPr>
          <p:spPr>
            <a:xfrm>
              <a:off x="7792634" y="5159215"/>
              <a:ext cx="124351" cy="38040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0B76D9E-1161-4EE2-A772-E8B0447C1300}"/>
                </a:ext>
              </a:extLst>
            </p:cNvPr>
            <p:cNvSpPr txBox="1"/>
            <p:nvPr/>
          </p:nvSpPr>
          <p:spPr>
            <a:xfrm>
              <a:off x="7916985" y="5026250"/>
              <a:ext cx="1364176" cy="646331"/>
            </a:xfrm>
            <a:prstGeom prst="rect">
              <a:avLst/>
            </a:prstGeom>
            <a:noFill/>
          </p:spPr>
          <p:txBody>
            <a:bodyPr wrap="square" rtlCol="0">
              <a:spAutoFit/>
            </a:bodyPr>
            <a:lstStyle/>
            <a:p>
              <a:r>
                <a:rPr lang="en-US" altLang="zh-CN" sz="1200" dirty="0"/>
                <a:t>Consistent adaptation for stateful workers</a:t>
              </a:r>
              <a:endParaRPr lang="zh-CN" altLang="en-US" sz="1200" dirty="0">
                <a:solidFill>
                  <a:srgbClr val="FF0000"/>
                </a:solidFill>
              </a:endParaRPr>
            </a:p>
          </p:txBody>
        </p:sp>
      </p:grpSp>
    </p:spTree>
    <p:extLst>
      <p:ext uri="{BB962C8B-B14F-4D97-AF65-F5344CB8AC3E}">
        <p14:creationId xmlns:p14="http://schemas.microsoft.com/office/powerpoint/2010/main" val="16622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7084</TotalTime>
  <Words>2156</Words>
  <Application>Microsoft Office PowerPoint</Application>
  <PresentationFormat>全屏显示(4:3)</PresentationFormat>
  <Paragraphs>306</Paragraphs>
  <Slides>32</Slides>
  <Notes>25</Notes>
  <HiddenSlides>1</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32</vt:i4>
      </vt:variant>
    </vt:vector>
  </HeadingPairs>
  <TitlesOfParts>
    <vt:vector size="41" baseType="lpstr">
      <vt:lpstr>ColfaxAI</vt:lpstr>
      <vt:lpstr>等线</vt:lpstr>
      <vt:lpstr>Arial</vt:lpstr>
      <vt:lpstr>Calibri</vt:lpstr>
      <vt:lpstr>Calibri Light</vt:lpstr>
      <vt:lpstr>Office 主题</vt:lpstr>
      <vt:lpstr>1_模板 中国科学院信息工程研究所PPT模板</vt:lpstr>
      <vt:lpstr>1_Office 主题​​</vt:lpstr>
      <vt:lpstr>1_Office 主题</vt:lpstr>
      <vt:lpstr>KungFu: Making Training in Distributed Machine Learning Adaptive</vt:lpstr>
      <vt:lpstr>Training in Distributed ML Systems</vt:lpstr>
      <vt:lpstr>Parameters in Distributed ML Systems</vt:lpstr>
      <vt:lpstr>Issues with Empirical Parameter Tuning</vt:lpstr>
      <vt:lpstr>Automatic Parameter Adaptation</vt:lpstr>
      <vt:lpstr>Proposals for Automatic Parameter Adaptation</vt:lpstr>
      <vt:lpstr>Open Challenges</vt:lpstr>
      <vt:lpstr>Existing Approaches for Adaptation</vt:lpstr>
      <vt:lpstr>KungFu Overview</vt:lpstr>
      <vt:lpstr>PowerPoint 演示文稿</vt:lpstr>
      <vt:lpstr>Adaptation Policies</vt:lpstr>
      <vt:lpstr>Example: Adaptation Policy for GNS</vt:lpstr>
      <vt:lpstr>PowerPoint 演示文稿</vt:lpstr>
      <vt:lpstr>Embedding Monitoring Inside Dataflow</vt:lpstr>
      <vt:lpstr>Challenges of Dataflow Collective Communication</vt:lpstr>
      <vt:lpstr>Making Collective Communication Asynchronous</vt:lpstr>
      <vt:lpstr>PowerPoint 演示文稿</vt:lpstr>
      <vt:lpstr>Issues When Adapting System Parameters</vt:lpstr>
      <vt:lpstr>Distributed Mechanism for Parameter Adaptation</vt:lpstr>
      <vt:lpstr>PowerPoint 演示文稿</vt:lpstr>
      <vt:lpstr>How Effectively Does  KungFu Adapt?</vt:lpstr>
      <vt:lpstr>How Effectively Does  KungFu Adapt?</vt:lpstr>
      <vt:lpstr>How Effectively Does  KungFu Adapt?</vt:lpstr>
      <vt:lpstr>How Effectively Does  KungFu Adapt?</vt:lpstr>
      <vt:lpstr>What is KungFu’s Distributed Performance?</vt:lpstr>
      <vt:lpstr>A Quick Summary</vt:lpstr>
      <vt:lpstr>A Quick Summary</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图片分类算法的小样本和小类间差异问题研究</dc:title>
  <dc:creator>Ran Leng</dc:creator>
  <cp:lastModifiedBy>Ran Leng</cp:lastModifiedBy>
  <cp:revision>750</cp:revision>
  <dcterms:created xsi:type="dcterms:W3CDTF">2019-03-05T03:15:04Z</dcterms:created>
  <dcterms:modified xsi:type="dcterms:W3CDTF">2020-12-04T06:46:42Z</dcterms:modified>
</cp:coreProperties>
</file>