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4" r:id="rId9"/>
    <p:sldId id="265" r:id="rId10"/>
    <p:sldId id="267" r:id="rId11"/>
    <p:sldId id="268" r:id="rId12"/>
    <p:sldId id="269" r:id="rId13"/>
    <p:sldId id="263" r:id="rId14"/>
    <p:sldId id="270" r:id="rId15"/>
    <p:sldId id="271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B2DC31-93CC-4FE9-912E-77644EC4AE82}">
          <p14:sldIdLst>
            <p14:sldId id="256"/>
          </p14:sldIdLst>
        </p14:section>
        <p14:section name="已有通信同步算法" id="{6435BF08-8BBA-4A14-BFFF-B6935998CDAC}">
          <p14:sldIdLst>
            <p14:sldId id="260"/>
            <p14:sldId id="257"/>
            <p14:sldId id="258"/>
            <p14:sldId id="259"/>
          </p14:sldIdLst>
        </p14:section>
        <p14:section name="模型分析" id="{C7C3CD1C-9D76-47FC-8225-8186AAA71AF4}">
          <p14:sldIdLst>
            <p14:sldId id="262"/>
            <p14:sldId id="261"/>
            <p14:sldId id="264"/>
            <p14:sldId id="265"/>
            <p14:sldId id="267"/>
            <p14:sldId id="268"/>
            <p14:sldId id="269"/>
            <p14:sldId id="263"/>
            <p14:sldId id="270"/>
            <p14:sldId id="271"/>
            <p14:sldId id="277"/>
            <p14:sldId id="275"/>
            <p14:sldId id="276"/>
            <p14:sldId id="278"/>
            <p14:sldId id="279"/>
            <p14:sldId id="280"/>
          </p14:sldIdLst>
        </p14:section>
        <p14:section name="实现与实验" id="{2B5A2E44-37F8-49AC-A2A9-A563C84A93CB}">
          <p14:sldIdLst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5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80" y="84"/>
      </p:cViewPr>
      <p:guideLst/>
    </p:cSldViewPr>
  </p:slideViewPr>
  <p:outlineViewPr>
    <p:cViewPr>
      <p:scale>
        <a:sx n="33" d="100"/>
        <a:sy n="33" d="100"/>
      </p:scale>
      <p:origin x="0" y="-16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783D-9002-45C6-8540-776ABBE5027A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CFC2-98B6-45A8-A86E-D297F35A7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4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可以改进？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1CFC2-98B6-45A8-A86E-D297F35A79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1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9 </a:t>
            </a:r>
            <a:r>
              <a:rPr lang="zh-CN" altLang="en-US" dirty="0"/>
              <a:t>行启动单独线程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1CFC2-98B6-45A8-A86E-D297F35A79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2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Torch.cuda.synchronize</a:t>
            </a:r>
            <a:r>
              <a:rPr lang="en-US" altLang="zh-CN" dirty="0"/>
              <a:t> </a:t>
            </a:r>
            <a:r>
              <a:rPr lang="zh-CN" altLang="en-US" dirty="0"/>
              <a:t>后测到的时间，有意义吗？而且会引入额外开销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1CFC2-98B6-45A8-A86E-D297F35A79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3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26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2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2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7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3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4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22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8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2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1F3B3A-A2E4-4295-9E53-AA01E362436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0A57D4-28BE-49A3-8603-FB6D83AF6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90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26.png"/><Relationship Id="rId5" Type="http://schemas.openxmlformats.org/officeDocument/2006/relationships/image" Target="../media/image62.png"/><Relationship Id="rId10" Type="http://schemas.openxmlformats.org/officeDocument/2006/relationships/image" Target="../media/image30.png"/><Relationship Id="rId4" Type="http://schemas.openxmlformats.org/officeDocument/2006/relationships/image" Target="../media/image61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5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69C9-A85D-4BE2-9885-A2941BC20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MG-WFBP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A481DB-C435-45A2-BDD7-0A7BC3C07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65845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AB0E-C9EB-46F1-8FC8-E3E39FC1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对通信</a:t>
            </a:r>
            <a:r>
              <a:rPr lang="en-US" altLang="zh-CN" dirty="0"/>
              <a:t>-</a:t>
            </a:r>
            <a:r>
              <a:rPr lang="zh-CN" altLang="en-US" dirty="0"/>
              <a:t>计算关系可能情况的讨论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38496-C981-4225-927E-8A29AE56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情况二</a:t>
            </a:r>
            <a:endParaRPr lang="en-US" altLang="zh-CN" dirty="0"/>
          </a:p>
          <a:p>
            <a:pPr lvl="1"/>
            <a:r>
              <a:rPr lang="zh-CN" altLang="en-US" dirty="0"/>
              <a:t>若希望梯度融合能带来好处</a:t>
            </a:r>
            <a:endParaRPr lang="en-US" altLang="zh-CN" dirty="0"/>
          </a:p>
          <a:p>
            <a:pPr lvl="1"/>
            <a:r>
              <a:rPr lang="zh-CN" altLang="en-US" dirty="0"/>
              <a:t>晚启动的开销小于融合节省的时间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74FEAF-878C-476E-9A1C-03D76C19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68" y="1858433"/>
            <a:ext cx="4008056" cy="1570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0D80E7-5CF5-41DD-B1EA-69050949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22" y="3382433"/>
            <a:ext cx="5322348" cy="7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F2F7-1974-4B54-ACBF-CA10BECE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对通信</a:t>
            </a:r>
            <a:r>
              <a:rPr lang="en-US" altLang="zh-CN" dirty="0"/>
              <a:t>-</a:t>
            </a:r>
            <a:r>
              <a:rPr lang="zh-CN" altLang="en-US" dirty="0"/>
              <a:t>计算关系可能情况的讨论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5ED5E-A1F8-4942-BA71-97842DB6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情况三</a:t>
            </a:r>
            <a:endParaRPr lang="en-US" altLang="zh-CN" dirty="0"/>
          </a:p>
          <a:p>
            <a:pPr lvl="1"/>
            <a:r>
              <a:rPr lang="zh-CN" altLang="en-US" dirty="0"/>
              <a:t>同情况二</a:t>
            </a:r>
            <a:r>
              <a:rPr lang="zh-CN" altLang="en-US" sz="1200" dirty="0"/>
              <a:t>（第 </a:t>
            </a:r>
            <a:r>
              <a:rPr lang="en-US" altLang="zh-CN" sz="1200" dirty="0"/>
              <a:t>l </a:t>
            </a:r>
            <a:r>
              <a:rPr lang="zh-CN" altLang="en-US" sz="1200" dirty="0"/>
              <a:t>层的通信开销可以被第 </a:t>
            </a:r>
            <a:r>
              <a:rPr lang="en-US" altLang="zh-CN" sz="1200" dirty="0"/>
              <a:t>l – 1 </a:t>
            </a:r>
            <a:r>
              <a:rPr lang="zh-CN" altLang="en-US" sz="1200" dirty="0"/>
              <a:t>层的反向传播开销部分遮掩，且第 </a:t>
            </a:r>
            <a:r>
              <a:rPr lang="en-US" altLang="zh-CN" sz="1200" dirty="0"/>
              <a:t>l </a:t>
            </a:r>
            <a:r>
              <a:rPr lang="zh-CN" altLang="en-US" sz="1200" dirty="0"/>
              <a:t>层的通信开始于第 </a:t>
            </a:r>
            <a:r>
              <a:rPr lang="en-US" altLang="zh-CN" sz="1200" dirty="0"/>
              <a:t>l – 1 </a:t>
            </a:r>
            <a:r>
              <a:rPr lang="zh-CN" altLang="en-US" sz="1200" dirty="0"/>
              <a:t>层的反向传播结束之前）</a:t>
            </a:r>
            <a:endParaRPr lang="en-US" altLang="zh-CN" sz="1200" dirty="0"/>
          </a:p>
          <a:p>
            <a:pPr lvl="1"/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这里考虑的是，晚启动开销大于节省的时间的情况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D8D680-D717-4808-BDCF-AE091735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77" y="4679950"/>
            <a:ext cx="4511322" cy="176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146150-8C60-4812-BADD-60A07259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48" y="2906471"/>
            <a:ext cx="3268300" cy="370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D390D3-6ED0-4A3B-B7E8-E51F0E1E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48" y="3692603"/>
            <a:ext cx="5687868" cy="7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34A2-E8BA-44ED-B178-8D61E333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对通信</a:t>
            </a:r>
            <a:r>
              <a:rPr lang="en-US" altLang="zh-CN" dirty="0"/>
              <a:t>-</a:t>
            </a:r>
            <a:r>
              <a:rPr lang="zh-CN" altLang="en-US" dirty="0"/>
              <a:t>计算关系可能情况的讨论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8E620-308D-4B42-ACDE-C2073925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情况四</a:t>
            </a:r>
            <a:endParaRPr lang="en-US" altLang="zh-CN" dirty="0"/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l </a:t>
            </a:r>
            <a:r>
              <a:rPr lang="zh-CN" altLang="en-US" dirty="0"/>
              <a:t>层的通信与第 </a:t>
            </a:r>
            <a:r>
              <a:rPr lang="en-US" altLang="zh-CN" dirty="0"/>
              <a:t>l - 1 </a:t>
            </a:r>
            <a:r>
              <a:rPr lang="zh-CN" altLang="en-US" dirty="0"/>
              <a:t>层的反向传播计算没有重叠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此时融合一定有好处，因为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3D5DF-B6DC-4CCD-B3D8-B95A22C4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81" y="2859133"/>
            <a:ext cx="1847619" cy="3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36797D-9B55-430C-92F9-BFC3C28E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56" y="3944749"/>
            <a:ext cx="5988288" cy="23036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752AA7-40FE-439B-A7AA-1D399EF4B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253" y="3263900"/>
            <a:ext cx="5657047" cy="3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B896-12C4-4EFF-B687-77AB0DD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A4870-7D88-4778-ACF8-A1C5A5C5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两类层</a:t>
            </a:r>
            <a:endParaRPr lang="en-US" altLang="zh-CN" dirty="0"/>
          </a:p>
          <a:p>
            <a:pPr lvl="1"/>
            <a:r>
              <a:rPr lang="zh-CN" altLang="en-US" dirty="0"/>
              <a:t>梯度合并层 </a:t>
            </a:r>
            <a:r>
              <a:rPr lang="en-US" altLang="zh-CN" dirty="0"/>
              <a:t>merged-gradient layer</a:t>
            </a:r>
          </a:p>
          <a:p>
            <a:pPr lvl="2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普通层 </a:t>
            </a:r>
            <a:r>
              <a:rPr lang="en-US" altLang="zh-CN" dirty="0"/>
              <a:t>normal layer</a:t>
            </a:r>
          </a:p>
          <a:p>
            <a:r>
              <a:rPr lang="zh-CN" altLang="en-US" dirty="0"/>
              <a:t>原问题转化为对 </a:t>
            </a:r>
            <a:r>
              <a:rPr lang="en-US" altLang="zh-CN" dirty="0"/>
              <a:t>l = 1, 2, …, L </a:t>
            </a:r>
            <a:r>
              <a:rPr lang="zh-CN" altLang="en-US" dirty="0"/>
              <a:t>层，                            ，找一个</a:t>
            </a:r>
            <a:r>
              <a:rPr lang="en-US" altLang="zh-CN" dirty="0"/>
              <a:t>                    </a:t>
            </a:r>
            <a:r>
              <a:rPr lang="zh-CN" altLang="en-US" dirty="0"/>
              <a:t>使迭代时间最短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        在某个硬件配置下是定值，可以测量得到，只需要讨论        和        的变化即可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5EB7C7-7937-47BD-8B59-0185E687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88" y="2889557"/>
            <a:ext cx="777809" cy="311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64C237-B9BB-49C2-BA0A-ABE4AD58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87" y="3221220"/>
            <a:ext cx="777809" cy="3375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D1C210-4848-4EEF-914D-98AC2B1C3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88" y="3580209"/>
            <a:ext cx="1842857" cy="33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F6DC5D-CC6F-425E-AFB9-1A81E27B2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387" y="3939005"/>
            <a:ext cx="3107962" cy="3413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6BB91D-EAC1-4C38-8A10-F381FD55A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795" y="4321293"/>
            <a:ext cx="187305" cy="2699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48985-7186-431D-98CA-1DD611BE6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076" y="2639811"/>
            <a:ext cx="268021" cy="2497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3A4169-6A16-47F2-BFE9-BFFD6ED67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427" y="4686495"/>
            <a:ext cx="1492086" cy="2757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B88EDB-D04A-46DF-A051-C8BBDE4D1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443" y="5543774"/>
            <a:ext cx="5727114" cy="3259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70A6BA-BFEF-4035-953B-DA4E928FA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5200" y="4662494"/>
            <a:ext cx="968300" cy="2997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F50946-5D47-45D9-BE11-4F7FA1AD16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3226" y="5156108"/>
            <a:ext cx="5425548" cy="3612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2BE2C2-FDFC-48E3-BE5C-2B7E18D50E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9566" y="5888842"/>
            <a:ext cx="372411" cy="36129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FD88FF4-DBFA-4ABA-AD36-D0590A02DF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6292" y="5876274"/>
            <a:ext cx="360329" cy="42354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8853C3B-3287-48FB-87D5-6CABD302B5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4938" y="5869707"/>
            <a:ext cx="360329" cy="3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9C229-C802-4645-93A4-3620209E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问题分析（重点）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9E03B-4B6D-4D46-AD0D-D553F419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考虑最简单的情况，将公式多展开一层，考虑 </a:t>
            </a:r>
            <a:r>
              <a:rPr lang="en-US" altLang="zh-CN" dirty="0"/>
              <a:t>l = 2 </a:t>
            </a:r>
            <a:r>
              <a:rPr lang="zh-CN" altLang="en-US" dirty="0"/>
              <a:t>时，第 </a:t>
            </a:r>
            <a:r>
              <a:rPr lang="en-US" altLang="zh-CN" dirty="0"/>
              <a:t>2 </a:t>
            </a:r>
            <a:r>
              <a:rPr lang="zh-CN" altLang="en-US" dirty="0"/>
              <a:t>层的选择会对时间有什么影响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假如第 </a:t>
            </a:r>
            <a:r>
              <a:rPr lang="en-US" altLang="zh-CN" dirty="0"/>
              <a:t>2 </a:t>
            </a:r>
            <a:r>
              <a:rPr lang="zh-CN" altLang="en-US" dirty="0"/>
              <a:t>层是梯度合并层                  ，                                         ，此时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若希望合并能带来性能提升，则应该满足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32DA7-9A5A-491C-A717-F82BA7753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52"/>
          <a:stretch/>
        </p:blipFill>
        <p:spPr>
          <a:xfrm>
            <a:off x="3753811" y="2505494"/>
            <a:ext cx="4684378" cy="776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B0DB7E-85A3-4693-BC81-2021215E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29" y="3381396"/>
            <a:ext cx="906372" cy="290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9C2267-E282-4A4C-835D-7870095A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8" y="3381395"/>
            <a:ext cx="2192110" cy="337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95170F-CBC8-4F18-88BE-51D50082C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387" y="3739406"/>
            <a:ext cx="3662252" cy="3376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C523F3-1934-44E7-8FA1-1AA2D35C1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843" y="4505900"/>
            <a:ext cx="4614314" cy="7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9C229-C802-4645-93A4-3620209E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问题分析（重点）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9E03B-4B6D-4D46-AD0D-D553F419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若希望合并能带来性能提升，则应该满足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化简得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分类讨论，展开这两个 </a:t>
            </a:r>
            <a:r>
              <a:rPr lang="en-US" altLang="zh-CN" dirty="0"/>
              <a:t>max </a:t>
            </a:r>
            <a:r>
              <a:rPr lang="zh-CN" altLang="en-US" dirty="0"/>
              <a:t>函数，可得四种情况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AC523F3-1934-44E7-8FA1-1AA2D35C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56" y="2460609"/>
            <a:ext cx="4614314" cy="776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75834A-EEBF-4C6D-8E8A-CF8004ED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13" y="3620825"/>
            <a:ext cx="3175000" cy="78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71AA-9680-4643-A824-FA4B61C7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分类讨论（重点）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6250C-EFFF-4692-910F-572F19D1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第一种情况，</a:t>
            </a:r>
            <a:endParaRPr lang="en-US" altLang="zh-CN" dirty="0"/>
          </a:p>
          <a:p>
            <a:pPr lvl="1"/>
            <a:r>
              <a:rPr lang="zh-CN" altLang="en-US" dirty="0"/>
              <a:t>                                                                                    ，此时原式变为</a:t>
            </a:r>
            <a:endParaRPr lang="en-US" altLang="zh-CN" dirty="0"/>
          </a:p>
          <a:p>
            <a:pPr lvl="1"/>
            <a:r>
              <a:rPr lang="zh-CN" altLang="en-US" dirty="0"/>
              <a:t>带入 </a:t>
            </a:r>
            <a:r>
              <a:rPr lang="en-US" altLang="zh-CN" dirty="0"/>
              <a:t>T</a:t>
            </a:r>
            <a:r>
              <a:rPr lang="en-US" altLang="zh-CN" baseline="-25000" dirty="0"/>
              <a:t>ar</a:t>
            </a:r>
            <a:r>
              <a:rPr lang="en-US" altLang="zh-CN" dirty="0"/>
              <a:t> </a:t>
            </a:r>
            <a:r>
              <a:rPr lang="zh-CN" altLang="en-US" dirty="0"/>
              <a:t>的公式，得</a:t>
            </a:r>
            <a:endParaRPr lang="en-US" altLang="zh-CN" dirty="0"/>
          </a:p>
          <a:p>
            <a:pPr lvl="1"/>
            <a:r>
              <a:rPr lang="zh-CN" altLang="en-US" dirty="0"/>
              <a:t>对于 </a:t>
            </a:r>
            <a:r>
              <a:rPr lang="en-US" altLang="zh-CN" dirty="0"/>
              <a:t>a &gt; 0 </a:t>
            </a:r>
            <a:r>
              <a:rPr lang="zh-CN" altLang="en-US" dirty="0"/>
              <a:t>的情况，始终成立</a:t>
            </a:r>
            <a:endParaRPr lang="en-US" altLang="zh-CN" dirty="0"/>
          </a:p>
          <a:p>
            <a:r>
              <a:rPr lang="zh-CN" altLang="en-US" dirty="0"/>
              <a:t>第二种情况，</a:t>
            </a:r>
            <a:endParaRPr lang="en-US" altLang="zh-CN" dirty="0"/>
          </a:p>
          <a:p>
            <a:pPr lvl="1"/>
            <a:r>
              <a:rPr lang="zh-CN" altLang="en-US" dirty="0"/>
              <a:t>                                                                      且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这种情况不存在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01A91F-B8E5-482D-87AE-9341C7AE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57" y="2522748"/>
            <a:ext cx="2614566" cy="338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75046F-6269-4B75-A6B6-712CE475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49" y="676388"/>
            <a:ext cx="3175000" cy="7808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9C00E7-2B9E-42B7-A481-5C0E889E8C3A}"/>
              </a:ext>
            </a:extLst>
          </p:cNvPr>
          <p:cNvSpPr txBox="1"/>
          <p:nvPr/>
        </p:nvSpPr>
        <p:spPr>
          <a:xfrm>
            <a:off x="9300583" y="1533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1CE449-EE54-4957-B685-731C67734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85" y="2937304"/>
            <a:ext cx="2851858" cy="338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8A64E7-F2CE-4EF2-9097-D95BF063E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376" y="4070897"/>
            <a:ext cx="3131838" cy="3362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FDEA69-6C01-45FE-9C82-0CE97B540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777" y="4070897"/>
            <a:ext cx="1860962" cy="3383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A72DBB-E74A-4096-BEE8-AED40BC34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935" y="2534705"/>
            <a:ext cx="3827119" cy="3382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67A80E-AACB-40DC-965D-E05853BEE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377" y="2937304"/>
            <a:ext cx="3175000" cy="12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71AA-9680-4643-A824-FA4B61C7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分类讨论（重点）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6250C-EFFF-4692-910F-572F19D1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第三种情况，</a:t>
            </a:r>
            <a:endParaRPr lang="en-US" altLang="zh-CN" dirty="0"/>
          </a:p>
          <a:p>
            <a:pPr lvl="1"/>
            <a:r>
              <a:rPr lang="en-US" altLang="zh-CN" dirty="0"/>
              <a:t>                                                                         </a:t>
            </a:r>
            <a:r>
              <a:rPr lang="zh-CN" altLang="en-US" dirty="0"/>
              <a:t>，此时原式变为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化简得</a:t>
            </a:r>
            <a:endParaRPr lang="en-US" altLang="zh-CN" dirty="0"/>
          </a:p>
          <a:p>
            <a:pPr lvl="1"/>
            <a:r>
              <a:rPr lang="zh-CN" altLang="en-US" dirty="0"/>
              <a:t>即满足上式条件下，第 </a:t>
            </a:r>
            <a:r>
              <a:rPr lang="en-US" altLang="zh-CN" dirty="0"/>
              <a:t>2 </a:t>
            </a:r>
            <a:r>
              <a:rPr lang="zh-CN" altLang="en-US" dirty="0"/>
              <a:t>层是梯度合并层才有好处</a:t>
            </a:r>
            <a:endParaRPr lang="en-US" altLang="zh-CN" dirty="0"/>
          </a:p>
          <a:p>
            <a:r>
              <a:rPr lang="zh-CN" altLang="en-US" dirty="0"/>
              <a:t>第四种情况，</a:t>
            </a:r>
            <a:endParaRPr lang="en-US" altLang="zh-CN" dirty="0"/>
          </a:p>
          <a:p>
            <a:pPr lvl="1"/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且</a:t>
            </a:r>
            <a:r>
              <a:rPr lang="en-US" altLang="zh-CN" dirty="0"/>
              <a:t>                                     </a:t>
            </a:r>
            <a:r>
              <a:rPr lang="zh-CN" altLang="en-US" dirty="0"/>
              <a:t>，此时原式变为</a:t>
            </a:r>
            <a:endParaRPr lang="en-US" altLang="zh-CN" dirty="0"/>
          </a:p>
          <a:p>
            <a:pPr lvl="1"/>
            <a:r>
              <a:rPr lang="zh-CN" altLang="en-US" dirty="0"/>
              <a:t>此时原式一定不成立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75046F-6269-4B75-A6B6-712CE475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49" y="676388"/>
            <a:ext cx="3175000" cy="7808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9C00E7-2B9E-42B7-A481-5C0E889E8C3A}"/>
              </a:ext>
            </a:extLst>
          </p:cNvPr>
          <p:cNvSpPr txBox="1"/>
          <p:nvPr/>
        </p:nvSpPr>
        <p:spPr>
          <a:xfrm>
            <a:off x="9300583" y="1533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5B57CF-2549-4B16-9545-E0FB5EE0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4" y="2526101"/>
            <a:ext cx="3421197" cy="3362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E7DD2F-D3B1-4A9B-A6BB-3CE75932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94" y="2891877"/>
            <a:ext cx="3833438" cy="7435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BDE886-E1CB-4FA8-8969-EB9BA87B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019" y="3657149"/>
            <a:ext cx="2058781" cy="3322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C5627D2-B4AE-4EBF-B6F5-60EADE519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371" y="4804913"/>
            <a:ext cx="2766729" cy="3306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EF2A90-026A-4A29-8EC9-50F47EDE6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854" y="4814115"/>
            <a:ext cx="1643346" cy="3321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23C98EA-AE81-4E44-8591-2F684835F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033" y="4804913"/>
            <a:ext cx="3273100" cy="3297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C60B61-4977-4309-A92A-DBA20B32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6249" y="1978943"/>
            <a:ext cx="3175000" cy="12441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051A13-A002-4ECE-B088-29D578E4A6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6249" y="3204467"/>
            <a:ext cx="3175000" cy="12423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1F79D4D-DD04-49EE-A46F-046E446EEA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6250" y="5255815"/>
            <a:ext cx="3175000" cy="13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0E80-73F8-4088-8C74-78AC190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分类讨论总结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63E172-4C42-4D6A-B67C-E72AB8C2C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zh-CN" altLang="en-US" dirty="0"/>
                  <a:t>两种成立的情况：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                                                                           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r>
                  <a:rPr lang="zh-CN" altLang="en-US" dirty="0"/>
                  <a:t>三种不成立的情况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                                                                   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                                                           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                                                                          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综上，只要满足                                         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63E172-4C42-4D6A-B67C-E72AB8C2C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8A0C8A8-7F4F-4E5C-B251-88D64E95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3" y="2880691"/>
            <a:ext cx="3442067" cy="33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9BBB0-0F30-4935-9139-33A6176F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3" y="2542419"/>
            <a:ext cx="3827119" cy="338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41CD74-CEED-4BDD-8943-1D9751900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073" y="2880691"/>
            <a:ext cx="2058781" cy="3322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6918C2-F3C0-437E-BFA8-A06BE93B1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573" y="3662478"/>
            <a:ext cx="3131838" cy="3362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35656D-CFE4-4E08-848B-BB377F8E1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375" y="3659274"/>
            <a:ext cx="1860962" cy="3383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FB3C3F-B21B-43D4-8DF4-6BBF12AFE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3" y="4021859"/>
            <a:ext cx="2766729" cy="3306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BB0817-B7F4-4818-AEF3-B21782224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4411" y="4021859"/>
            <a:ext cx="1643346" cy="3321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D430D4-EF1E-47C5-B9D4-66F1A37F6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830" y="4822867"/>
            <a:ext cx="2058781" cy="3322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FF5BB9-ABE0-42C2-8F16-4C4C30B0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05" y="4377292"/>
            <a:ext cx="3442067" cy="3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0E80-73F8-4088-8C74-78AC190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3E172-4C42-4D6A-B67C-E72AB8C2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b="1" dirty="0"/>
              <a:t>引理</a:t>
            </a:r>
            <a:r>
              <a:rPr lang="zh-CN" altLang="en-US" dirty="0"/>
              <a:t>  对 </a:t>
            </a:r>
            <a:r>
              <a:rPr lang="en-US" altLang="zh-CN" dirty="0"/>
              <a:t>L </a:t>
            </a:r>
            <a:r>
              <a:rPr lang="zh-CN" altLang="en-US" dirty="0"/>
              <a:t>层 </a:t>
            </a:r>
            <a:r>
              <a:rPr lang="en-US" altLang="zh-CN" dirty="0"/>
              <a:t>DNN </a:t>
            </a:r>
            <a:r>
              <a:rPr lang="zh-CN" altLang="en-US" dirty="0"/>
              <a:t>网络，使用 </a:t>
            </a:r>
            <a:r>
              <a:rPr lang="en-US" altLang="zh-CN" dirty="0"/>
              <a:t>WFBP-SGD </a:t>
            </a:r>
            <a:r>
              <a:rPr lang="zh-CN" altLang="en-US" dirty="0"/>
              <a:t>在一个 </a:t>
            </a:r>
            <a:r>
              <a:rPr lang="en-US" altLang="zh-CN" dirty="0"/>
              <a:t>N </a:t>
            </a:r>
            <a:r>
              <a:rPr lang="zh-CN" altLang="en-US" dirty="0"/>
              <a:t>个节点的集群中训练，使用 </a:t>
            </a:r>
            <a:r>
              <a:rPr lang="en-US" altLang="zh-CN" dirty="0"/>
              <a:t>Allreduce </a:t>
            </a:r>
            <a:r>
              <a:rPr lang="zh-CN" altLang="en-US" dirty="0"/>
              <a:t>通信，对任意 </a:t>
            </a:r>
            <a:r>
              <a:rPr lang="en-US" altLang="zh-CN" dirty="0"/>
              <a:t>l &gt; 1 </a:t>
            </a:r>
            <a:r>
              <a:rPr lang="zh-CN" altLang="en-US" dirty="0"/>
              <a:t>的层，当且仅当满足                                               时，第 </a:t>
            </a:r>
            <a:r>
              <a:rPr lang="en-US" altLang="zh-CN" dirty="0"/>
              <a:t>l </a:t>
            </a:r>
            <a:r>
              <a:rPr lang="zh-CN" altLang="en-US" dirty="0"/>
              <a:t>层应该是梯度合并层</a:t>
            </a:r>
            <a:endParaRPr lang="en-US" altLang="zh-CN" dirty="0"/>
          </a:p>
          <a:p>
            <a:pPr lvl="1"/>
            <a:r>
              <a:rPr lang="zh-CN" altLang="en-US" dirty="0"/>
              <a:t>证明，如前面分类讨论所示</a:t>
            </a:r>
            <a:endParaRPr lang="en-US" altLang="zh-CN" dirty="0"/>
          </a:p>
          <a:p>
            <a:r>
              <a:rPr lang="zh-CN" altLang="en-US" b="1" dirty="0"/>
              <a:t>定理</a:t>
            </a:r>
            <a:r>
              <a:rPr lang="zh-CN" altLang="en-US" dirty="0"/>
              <a:t> 对 </a:t>
            </a:r>
            <a:r>
              <a:rPr lang="en-US" altLang="zh-CN" dirty="0"/>
              <a:t>L </a:t>
            </a:r>
            <a:r>
              <a:rPr lang="zh-CN" altLang="en-US" dirty="0"/>
              <a:t>层 </a:t>
            </a:r>
            <a:r>
              <a:rPr lang="en-US" altLang="zh-CN" dirty="0"/>
              <a:t>DNN </a:t>
            </a:r>
            <a:r>
              <a:rPr lang="zh-CN" altLang="en-US" dirty="0"/>
              <a:t>网络，使用 </a:t>
            </a:r>
            <a:r>
              <a:rPr lang="en-US" altLang="zh-CN" dirty="0"/>
              <a:t>WFBP-SGD </a:t>
            </a:r>
            <a:r>
              <a:rPr lang="zh-CN" altLang="en-US" dirty="0"/>
              <a:t>在一个 </a:t>
            </a:r>
            <a:r>
              <a:rPr lang="en-US" altLang="zh-CN" dirty="0"/>
              <a:t>N </a:t>
            </a:r>
            <a:r>
              <a:rPr lang="zh-CN" altLang="en-US" dirty="0"/>
              <a:t>个节点的集群中训练，使用 </a:t>
            </a:r>
            <a:r>
              <a:rPr lang="en-US" altLang="zh-CN" dirty="0"/>
              <a:t>Allreduce </a:t>
            </a:r>
            <a:r>
              <a:rPr lang="zh-CN" altLang="en-US" dirty="0"/>
              <a:t>通信，可以找到一个                    ，使得每轮迭代时间最短，其中对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证明，若找到一个这样的 </a:t>
            </a:r>
            <a:r>
              <a:rPr lang="en-US" altLang="zh-CN" dirty="0"/>
              <a:t>m</a:t>
            </a:r>
            <a:r>
              <a:rPr lang="zh-CN" altLang="en-US" dirty="0"/>
              <a:t>，把其中任意一个普通层改成梯度融合层，或把任意一个梯度融合层改成普通层都会导致迭代时间增加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C0DE9-92B3-45A0-9786-F3BC3522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05" y="2452719"/>
            <a:ext cx="2331795" cy="3036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69E57D-19ED-403B-8D7A-6EBF7EAA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52" y="3543300"/>
            <a:ext cx="950575" cy="2413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FEDCCD-53B0-4D3B-8A37-5CC9CB98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02" y="3912284"/>
            <a:ext cx="2331795" cy="3082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C4EB44-C08A-4757-8EE9-68F4C6FDB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586" y="4349937"/>
            <a:ext cx="4304825" cy="624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640826-9C58-47DB-A09D-DDADB7F54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307" y="3548092"/>
            <a:ext cx="937494" cy="2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52517C-6A60-467C-9411-0963AD7D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已有通信同步算法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9C580E-97E3-478B-A56D-90A00F99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2675A-C005-49C6-AE42-6CA3EAD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A2A15-9D81-49E5-A021-D656DB12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68D72-FFA6-47CE-BFE4-CB0586A5D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52"/>
          <a:stretch/>
        </p:blipFill>
        <p:spPr>
          <a:xfrm>
            <a:off x="610730" y="3442481"/>
            <a:ext cx="5485270" cy="2348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FFA0DA-FDD7-4250-88AF-189A4CF85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26"/>
          <a:stretch/>
        </p:blipFill>
        <p:spPr>
          <a:xfrm>
            <a:off x="6364415" y="1280388"/>
            <a:ext cx="5485270" cy="45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3413-4418-4295-B59E-FEDEE554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3F557-6331-48F4-9B5D-DC1D7240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02C061-0A77-40D2-A0E1-EBE08A0A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42067"/>
            <a:ext cx="4965699" cy="40128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841FDC-8EB6-4CF3-8519-FEA02313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071" y="2142068"/>
            <a:ext cx="5619198" cy="40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12C2A4-F608-4E97-BA21-C775114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实现与实验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67E897-952A-40CD-B226-C492D3D72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06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E54E2-5874-4F7F-8996-F20A15FD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37D75-83BA-4AEA-BE8D-E4D5876D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三个实现目标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测量反向传播时间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反向传播和梯度同步并行执行，使通信和计算构成流水线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合并梯度的操作高效</a:t>
            </a:r>
            <a:endParaRPr lang="en-US" altLang="zh-CN" dirty="0"/>
          </a:p>
          <a:p>
            <a:r>
              <a:rPr lang="zh-CN" altLang="en-US" dirty="0"/>
              <a:t>在目前的深度学习框架上实现困难，选择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来实现</a:t>
            </a:r>
            <a:endParaRPr lang="en-US" altLang="zh-CN" dirty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编程风格</a:t>
            </a:r>
            <a:endParaRPr lang="en-US" altLang="zh-CN" dirty="0"/>
          </a:p>
          <a:p>
            <a:pPr lvl="1"/>
            <a:r>
              <a:rPr lang="zh-CN" altLang="en-US" dirty="0"/>
              <a:t>有现成的高性能运算符</a:t>
            </a:r>
          </a:p>
        </p:txBody>
      </p:sp>
    </p:spTree>
    <p:extLst>
      <p:ext uri="{BB962C8B-B14F-4D97-AF65-F5344CB8AC3E}">
        <p14:creationId xmlns:p14="http://schemas.microsoft.com/office/powerpoint/2010/main" val="189256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98A1-A9B9-42E1-85E4-96C83D55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测量反向传播时间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878D-15C8-498A-9C88-0B1F6BB4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DAG </a:t>
            </a:r>
            <a:r>
              <a:rPr lang="zh-CN" altLang="en-US" dirty="0"/>
              <a:t>执行计算操作，实际计算是并行执行的</a:t>
            </a:r>
            <a:endParaRPr lang="en-US" altLang="zh-CN" dirty="0"/>
          </a:p>
          <a:p>
            <a:r>
              <a:rPr lang="zh-CN" altLang="en-US" dirty="0"/>
              <a:t>要测量反向传播时间，使用 </a:t>
            </a:r>
            <a:r>
              <a:rPr lang="en-US" altLang="zh-CN" dirty="0" err="1"/>
              <a:t>torch.cuda.synchronize</a:t>
            </a:r>
            <a:r>
              <a:rPr lang="en-US" altLang="zh-CN" dirty="0"/>
              <a:t> </a:t>
            </a:r>
            <a:r>
              <a:rPr lang="zh-CN" altLang="en-US" dirty="0"/>
              <a:t>使计算变成串行的，每计算一个张量同步一次，从而可以测量每个计算的时间</a:t>
            </a:r>
            <a:endParaRPr lang="en-US" altLang="zh-CN" dirty="0"/>
          </a:p>
          <a:p>
            <a:r>
              <a:rPr lang="zh-CN" altLang="en-US" dirty="0"/>
              <a:t>测量到的时间间隔所代表是相邻两个张量计算之间的时间，这两个张量可能在同一层，也可能在相邻的两层</a:t>
            </a:r>
          </a:p>
        </p:txBody>
      </p:sp>
    </p:spTree>
    <p:extLst>
      <p:ext uri="{BB962C8B-B14F-4D97-AF65-F5344CB8AC3E}">
        <p14:creationId xmlns:p14="http://schemas.microsoft.com/office/powerpoint/2010/main" val="381676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4C6E-7D58-4FA4-9EB7-7F0D1CED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计算与通信并行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B547B-4D7B-426E-ABCA-6F0D7C0A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Python </a:t>
            </a:r>
            <a:r>
              <a:rPr lang="zh-CN" altLang="en-US" dirty="0"/>
              <a:t>的问题</a:t>
            </a:r>
            <a:endParaRPr lang="en-US" altLang="zh-CN" dirty="0"/>
          </a:p>
          <a:p>
            <a:pPr lvl="1"/>
            <a:r>
              <a:rPr lang="zh-CN" altLang="en-US" dirty="0"/>
              <a:t>多线程：假多线程（</a:t>
            </a:r>
            <a:r>
              <a:rPr lang="en-US" altLang="zh-CN" dirty="0"/>
              <a:t>GIL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多进程：不共享显存，传递数据需多次显存</a:t>
            </a:r>
            <a:r>
              <a:rPr lang="en-US" altLang="zh-CN" dirty="0"/>
              <a:t>-</a:t>
            </a:r>
            <a:r>
              <a:rPr lang="zh-CN" altLang="en-US" dirty="0"/>
              <a:t>主存数据复制</a:t>
            </a:r>
            <a:endParaRPr lang="en-US" altLang="zh-CN" dirty="0"/>
          </a:p>
          <a:p>
            <a:r>
              <a:rPr lang="zh-CN" altLang="en-US" dirty="0"/>
              <a:t>解决方案：使用 </a:t>
            </a:r>
            <a:r>
              <a:rPr lang="en-US" altLang="zh-CN" dirty="0"/>
              <a:t>C++ </a:t>
            </a:r>
            <a:r>
              <a:rPr lang="zh-CN" altLang="en-US" dirty="0"/>
              <a:t>守护线程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E2BE0-E711-482F-9D89-88A858BA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3429000"/>
            <a:ext cx="5473700" cy="30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4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EED3-D042-4FD9-9B77-1A4AE4F2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高效梯度合并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8EC8D-4A9D-4A82-AB49-CC781CE2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张量存储本来并不一定连续</a:t>
            </a:r>
            <a:endParaRPr lang="en-US" altLang="zh-CN" dirty="0"/>
          </a:p>
          <a:p>
            <a:r>
              <a:rPr lang="zh-CN" altLang="en-US" dirty="0"/>
              <a:t>提前分配内存，对于梯度融合层，把相邻的几个层所需的内存一次分配（可能是在显存里）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3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8ADEC-71CE-4E14-A4DE-F81D0EA6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实现、实验环境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A6F8C-4922-45DB-ADBF-8B7E3C86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基于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OpenMPI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实现了 </a:t>
            </a:r>
            <a:r>
              <a:rPr lang="en-US" altLang="zh-CN" dirty="0"/>
              <a:t>WFBP</a:t>
            </a:r>
            <a:r>
              <a:rPr lang="zh-CN" altLang="en-US" dirty="0"/>
              <a:t>、</a:t>
            </a:r>
            <a:r>
              <a:rPr lang="en-US" altLang="zh-CN" dirty="0" err="1"/>
              <a:t>SyncEASGD</a:t>
            </a:r>
            <a:r>
              <a:rPr lang="zh-CN" altLang="en-US" dirty="0"/>
              <a:t>、</a:t>
            </a:r>
            <a:r>
              <a:rPr lang="en-US" altLang="zh-CN" dirty="0"/>
              <a:t>MG-WFBP</a:t>
            </a:r>
            <a:r>
              <a:rPr lang="zh-CN" altLang="en-US" dirty="0"/>
              <a:t>，并与 </a:t>
            </a:r>
            <a:r>
              <a:rPr lang="en-US" altLang="zh-CN" dirty="0" err="1"/>
              <a:t>Tensorflow</a:t>
            </a:r>
            <a:r>
              <a:rPr lang="en-US" altLang="zh-CN" dirty="0"/>
              <a:t> 1.3 </a:t>
            </a:r>
            <a:r>
              <a:rPr lang="zh-CN" altLang="en-US" dirty="0"/>
              <a:t>原生基于 </a:t>
            </a:r>
            <a:r>
              <a:rPr lang="en-US" altLang="zh-CN" dirty="0"/>
              <a:t>PS </a:t>
            </a:r>
            <a:r>
              <a:rPr lang="zh-CN" altLang="en-US" dirty="0"/>
              <a:t>的 </a:t>
            </a:r>
            <a:r>
              <a:rPr lang="en-US" altLang="zh-CN" dirty="0"/>
              <a:t>S-SGD </a:t>
            </a:r>
            <a:r>
              <a:rPr lang="zh-CN" altLang="en-US" dirty="0"/>
              <a:t>对比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official benchmark script</a:t>
            </a:r>
          </a:p>
          <a:p>
            <a:r>
              <a:rPr lang="zh-CN" altLang="en-US" dirty="0"/>
              <a:t>运行 </a:t>
            </a:r>
            <a:r>
              <a:rPr lang="en-US" altLang="zh-CN" dirty="0"/>
              <a:t>13 </a:t>
            </a:r>
            <a:r>
              <a:rPr lang="zh-CN" altLang="en-US" dirty="0"/>
              <a:t>个 </a:t>
            </a:r>
            <a:r>
              <a:rPr lang="en-US" altLang="zh-CN" dirty="0"/>
              <a:t>Epoch </a:t>
            </a:r>
            <a:r>
              <a:rPr lang="zh-CN" altLang="en-US" dirty="0"/>
              <a:t>训练 </a:t>
            </a:r>
            <a:r>
              <a:rPr lang="en-US" altLang="zh-CN" dirty="0"/>
              <a:t>50000 </a:t>
            </a:r>
            <a:r>
              <a:rPr lang="zh-CN" altLang="en-US" dirty="0"/>
              <a:t>张图片，比较 </a:t>
            </a:r>
            <a:r>
              <a:rPr lang="en-US" altLang="zh-CN" dirty="0"/>
              <a:t>top-1 </a:t>
            </a:r>
            <a:r>
              <a:rPr lang="zh-CN" altLang="en-US" dirty="0"/>
              <a:t>精确度来验证对模型收敛的影响</a:t>
            </a:r>
            <a:endParaRPr lang="en-US" altLang="zh-CN" dirty="0"/>
          </a:p>
          <a:p>
            <a:r>
              <a:rPr lang="zh-CN" altLang="en-US" dirty="0"/>
              <a:t>三个测试集群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325A23-BD75-4356-9D7D-41E4835F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95" y="4158120"/>
            <a:ext cx="5266810" cy="23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4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B663F-9320-43EB-B204-95CF8BEA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 通信性能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1492-6C5D-4038-87C4-B47E8BF9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拟合 </a:t>
            </a:r>
            <a:r>
              <a:rPr lang="en-US" altLang="zh-CN" dirty="0"/>
              <a:t>Allreduce </a:t>
            </a:r>
            <a:r>
              <a:rPr lang="zh-CN" altLang="en-US" dirty="0"/>
              <a:t>通信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26C05-3D31-4740-BDD5-0B6BC03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53110"/>
            <a:ext cx="10131426" cy="26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954A-119A-4269-B94F-48ADF80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 通信性能 模型特征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AB385-2E00-49CC-A95C-E2B2FD16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903A8A-3647-4F67-A98E-4437F2CC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64" y="2065867"/>
            <a:ext cx="5390872" cy="40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8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0F129FB-699D-4D29-B228-E1923509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9" y="6098946"/>
            <a:ext cx="2385888" cy="4907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FA193F-9D33-4D2E-84B4-0CB0FBB4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 </a:t>
            </a:r>
            <a:r>
              <a:rPr lang="en-US" altLang="zh-CN" dirty="0"/>
              <a:t>SGD </a:t>
            </a:r>
            <a:r>
              <a:rPr lang="zh-CN" altLang="en-US" dirty="0"/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C78D23-296B-4E47-AD2F-7FFBDDD7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8" y="2774816"/>
            <a:ext cx="4895228" cy="20631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6438DB-9202-4590-B06E-151403CAF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74" y="4013242"/>
            <a:ext cx="1890544" cy="4112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E31987-3D5A-4807-BBAE-8425E7AF4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081" y="4004223"/>
            <a:ext cx="1890544" cy="422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B4F957-A3B8-42AB-B7DD-C25F0D175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374" y="3584694"/>
            <a:ext cx="2399868" cy="4285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B73C9D-7274-42A3-BB6B-57100EECB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374" y="1888009"/>
            <a:ext cx="4277905" cy="8868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84A8CCD-5D89-46BB-B16F-B6179EE7B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099" y="5322643"/>
            <a:ext cx="5073179" cy="80170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340D273-A01C-4FB3-8D03-336835244BA2}"/>
              </a:ext>
            </a:extLst>
          </p:cNvPr>
          <p:cNvSpPr txBox="1"/>
          <p:nvPr/>
        </p:nvSpPr>
        <p:spPr>
          <a:xfrm>
            <a:off x="6243574" y="214728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梯度更新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47060D-5331-4A08-A4C0-A347A0AA99AA}"/>
              </a:ext>
            </a:extLst>
          </p:cNvPr>
          <p:cNvSpPr txBox="1"/>
          <p:nvPr/>
        </p:nvSpPr>
        <p:spPr>
          <a:xfrm>
            <a:off x="6243574" y="3695056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每轮更新所需时间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DC31667-3D34-49B1-AE26-355E155CF288}"/>
              </a:ext>
            </a:extLst>
          </p:cNvPr>
          <p:cNvSpPr txBox="1"/>
          <p:nvPr/>
        </p:nvSpPr>
        <p:spPr>
          <a:xfrm>
            <a:off x="6395974" y="496181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加速比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24EC9B5-9DF1-41D7-BC5E-D994A8405A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987" y="6005573"/>
            <a:ext cx="1789239" cy="7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90AF-FA38-452D-A717-ABCF54C3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 加速比、收敛情况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A640-53E8-448E-AD67-1A8572BB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err="1"/>
              <a:t>GoogleNet</a:t>
            </a:r>
            <a:r>
              <a:rPr lang="en-US" altLang="zh-CN" dirty="0"/>
              <a:t> Cluster 1</a:t>
            </a:r>
          </a:p>
          <a:p>
            <a:pPr lvl="1"/>
            <a:r>
              <a:rPr lang="en-US" altLang="zh-CN" dirty="0"/>
              <a:t>Baseline </a:t>
            </a:r>
            <a:r>
              <a:rPr lang="zh-CN" altLang="en-US" dirty="0"/>
              <a:t>是单机双卡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A6B8CA-A30D-492A-9717-1A6870B1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20" y="3012464"/>
            <a:ext cx="6485360" cy="33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1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FF4C8-F63D-4AD2-8C83-6D07496C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测试结果加速比、收敛情况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E4906-FF46-47FD-A494-01214DAD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ResNet-50 Cluster 1</a:t>
            </a:r>
          </a:p>
          <a:p>
            <a:pPr lvl="1"/>
            <a:r>
              <a:rPr lang="en-US" altLang="zh-CN" dirty="0"/>
              <a:t>Baseline </a:t>
            </a:r>
            <a:r>
              <a:rPr lang="zh-CN" altLang="en-US" dirty="0"/>
              <a:t>是单机双卡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078AF5-D1BC-4257-B154-EC7BB812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52" y="2980034"/>
            <a:ext cx="5993295" cy="30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09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F666-057C-459B-BB25-AA67DB7D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 （不重叠）通信计算比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F6EE-9AD1-4DDA-87CC-334066B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altLang="zh-CN" dirty="0"/>
              <a:t>Cluster 1</a:t>
            </a:r>
          </a:p>
          <a:p>
            <a:r>
              <a:rPr lang="en-US" altLang="zh-CN" dirty="0"/>
              <a:t>WF. = WFBP</a:t>
            </a:r>
          </a:p>
          <a:p>
            <a:r>
              <a:rPr lang="en-US" altLang="zh-CN" dirty="0"/>
              <a:t>S.E. = </a:t>
            </a:r>
            <a:r>
              <a:rPr lang="en-US" altLang="zh-CN" dirty="0" err="1"/>
              <a:t>SyncEASGD</a:t>
            </a:r>
            <a:endParaRPr lang="en-US" altLang="zh-CN" dirty="0"/>
          </a:p>
          <a:p>
            <a:r>
              <a:rPr lang="en-US" altLang="zh-CN" dirty="0"/>
              <a:t>M.W. = MG-WFBP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非重叠通信计算比会影响可扩展性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12707-E9F4-4D5B-BFF8-C03F623F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672203"/>
            <a:ext cx="6312776" cy="25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46116-4AB3-47F5-B546-B34A973C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 </a:t>
            </a:r>
            <a:r>
              <a:rPr lang="en-US" altLang="zh-CN" dirty="0"/>
              <a:t>V100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1745-3A70-4A1C-B194-DDD23979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59987-7019-41D5-A5C5-76C9F6FD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2142067"/>
            <a:ext cx="8293100" cy="37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B24F-38B6-4CA1-8D5F-2B7E9B8C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 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6960A-E99D-4C14-A615-0DB125A2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基于 </a:t>
            </a:r>
            <a:r>
              <a:rPr lang="en-US" altLang="zh-CN" dirty="0"/>
              <a:t>K80 </a:t>
            </a:r>
            <a:r>
              <a:rPr lang="zh-CN" altLang="en-US" dirty="0"/>
              <a:t>集群 </a:t>
            </a:r>
            <a:r>
              <a:rPr lang="en-US" altLang="zh-CN"/>
              <a:t>(cluster 1) </a:t>
            </a:r>
            <a:r>
              <a:rPr lang="zh-CN" altLang="en-US" dirty="0"/>
              <a:t>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160F73-A7A3-4DA7-BB19-0115A075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79" y="2850617"/>
            <a:ext cx="5641641" cy="28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58D7-9653-4FFA-88F2-F2DEC763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WFBP-SGD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DF013-0F69-45E5-B6E3-50ED9124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98CBA2-EA1F-496F-850E-24290579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7" y="3238499"/>
            <a:ext cx="5245584" cy="1456267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9C089A-722F-4D62-AC71-C1B0FBB2E16E}"/>
              </a:ext>
            </a:extLst>
          </p:cNvPr>
          <p:cNvGrpSpPr/>
          <p:nvPr/>
        </p:nvGrpSpPr>
        <p:grpSpPr>
          <a:xfrm>
            <a:off x="6318646" y="1891078"/>
            <a:ext cx="5281217" cy="1667516"/>
            <a:chOff x="6318646" y="2039216"/>
            <a:chExt cx="5281217" cy="166751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6D8E0F9-1790-4E77-8532-018A05E45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646" y="2039216"/>
              <a:ext cx="4452543" cy="87304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FE4D972-037C-4D23-9542-7699A928A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8646" y="2912263"/>
              <a:ext cx="5281217" cy="79446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8263495-E92B-4723-9FA9-CF0C685A3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646" y="4209338"/>
            <a:ext cx="4912917" cy="9708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DD15DC-17C3-4DF0-B204-143928F42911}"/>
              </a:ext>
            </a:extLst>
          </p:cNvPr>
          <p:cNvSpPr txBox="1"/>
          <p:nvPr/>
        </p:nvSpPr>
        <p:spPr>
          <a:xfrm>
            <a:off x="6318646" y="1487057"/>
            <a:ext cx="32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每层反向传播、通信开始时间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8C6D3A-0715-4699-8A2C-AA0A1A444F0B}"/>
              </a:ext>
            </a:extLst>
          </p:cNvPr>
          <p:cNvSpPr txBox="1"/>
          <p:nvPr/>
        </p:nvSpPr>
        <p:spPr>
          <a:xfrm>
            <a:off x="6318646" y="3781966"/>
            <a:ext cx="314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 </a:t>
            </a:r>
            <a:r>
              <a:rPr lang="en-US" altLang="zh-CN" dirty="0"/>
              <a:t>mini-batch </a:t>
            </a:r>
            <a:r>
              <a:rPr lang="zh-CN" altLang="en-US" dirty="0"/>
              <a:t>更新所需时间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0569DF-61DD-4418-99DF-761DFA256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646" y="5706582"/>
            <a:ext cx="5060555" cy="288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8C33F7-6D95-47FE-BC16-F9CB66F0F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646" y="5995575"/>
            <a:ext cx="2846619" cy="3157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03E5B0-DF85-4F66-93D0-E4A80E20E7F5}"/>
              </a:ext>
            </a:extLst>
          </p:cNvPr>
          <p:cNvSpPr txBox="1"/>
          <p:nvPr/>
        </p:nvSpPr>
        <p:spPr>
          <a:xfrm>
            <a:off x="6318646" y="5348888"/>
            <a:ext cx="314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可扩展性限制条件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1D9C0B-3C5F-4530-B582-CF506F62D34B}"/>
              </a:ext>
            </a:extLst>
          </p:cNvPr>
          <p:cNvGrpSpPr/>
          <p:nvPr/>
        </p:nvGrpSpPr>
        <p:grpSpPr>
          <a:xfrm>
            <a:off x="9276661" y="6002426"/>
            <a:ext cx="2429938" cy="456707"/>
            <a:chOff x="9276661" y="6002426"/>
            <a:chExt cx="2429938" cy="45670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E9F0BA6-C481-4064-B4AD-807A865FF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6661" y="6002426"/>
              <a:ext cx="1303607" cy="44726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5FA92C4-5B93-4D6B-B386-8BAC39536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68114" y="6011871"/>
              <a:ext cx="1138485" cy="44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4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D671-F3DE-47F4-97E3-F8B18CC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单层同步 </a:t>
            </a:r>
            <a:r>
              <a:rPr lang="en-US" altLang="zh-CN" dirty="0"/>
              <a:t>SGD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F1F9-171C-4465-934B-C8D4E645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96B9D-A6A7-4FC9-8581-9924296B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0" y="3069338"/>
            <a:ext cx="6109321" cy="1701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446D07-2BC1-41BC-B39B-7E20CCE9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62" y="3666633"/>
            <a:ext cx="3390476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1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75832D-C3DF-44E9-B6BF-2BE2267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假设、建模、算法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59211-6017-4081-B6F2-A67BEA0DA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4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C8140-459F-4660-B523-30581824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对通信的假设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C58F2-B0F6-4A96-9172-79DB53D2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假设节点数是</a:t>
            </a:r>
            <a:r>
              <a:rPr lang="en-US" altLang="zh-CN" dirty="0"/>
              <a:t> 2 </a:t>
            </a:r>
            <a:r>
              <a:rPr lang="zh-CN" altLang="en-US" dirty="0"/>
              <a:t>的幂</a:t>
            </a:r>
            <a:endParaRPr lang="en-US" altLang="zh-CN" dirty="0"/>
          </a:p>
          <a:p>
            <a:r>
              <a:rPr lang="zh-CN" altLang="en-US" dirty="0"/>
              <a:t>假设点对点通信（由硬件决定）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则对于 </a:t>
            </a:r>
            <a:r>
              <a:rPr lang="en-US" altLang="zh-CN" dirty="0"/>
              <a:t>N </a:t>
            </a:r>
            <a:r>
              <a:rPr lang="zh-CN" altLang="en-US" dirty="0"/>
              <a:t>个节点间 </a:t>
            </a:r>
            <a:r>
              <a:rPr lang="en-US" altLang="zh-CN" dirty="0"/>
              <a:t>Allreduce </a:t>
            </a:r>
            <a:r>
              <a:rPr lang="zh-CN" altLang="en-US" dirty="0"/>
              <a:t>的开销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34179-B5D2-4A8F-BBD0-5AA0EFB8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67" y="2924808"/>
            <a:ext cx="1050834" cy="402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5CE540-0424-4F67-9082-D7615217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68" y="3745014"/>
            <a:ext cx="2594324" cy="3651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6B788-BF16-4238-BDF1-E95A2822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02" y="2196674"/>
            <a:ext cx="6602990" cy="145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F09C90-1190-4D92-80A7-7D81E5D5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067" y="4526097"/>
            <a:ext cx="4583936" cy="3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FAF5-DF56-48C8-81C7-83E3727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对通信</a:t>
            </a:r>
            <a:r>
              <a:rPr lang="en-US" altLang="zh-CN" dirty="0"/>
              <a:t>-</a:t>
            </a:r>
            <a:r>
              <a:rPr lang="zh-CN" altLang="en-US" dirty="0"/>
              <a:t>计算关系可能情况的讨论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101E5-51DB-4E96-8F93-EE1ABB87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情况一</a:t>
            </a:r>
            <a:endParaRPr lang="en-US" altLang="zh-CN" dirty="0"/>
          </a:p>
          <a:p>
            <a:pPr lvl="1"/>
            <a:r>
              <a:rPr lang="zh-CN" altLang="en-US" dirty="0"/>
              <a:t> 第</a:t>
            </a:r>
            <a:r>
              <a:rPr lang="en-US" altLang="zh-CN" dirty="0"/>
              <a:t> l </a:t>
            </a:r>
            <a:r>
              <a:rPr lang="zh-CN" altLang="en-US" dirty="0"/>
              <a:t>层的通信开销可以被 </a:t>
            </a:r>
            <a:r>
              <a:rPr lang="en-US" altLang="zh-CN" dirty="0"/>
              <a:t>l – 1 </a:t>
            </a:r>
            <a:r>
              <a:rPr lang="zh-CN" altLang="en-US" dirty="0"/>
              <a:t>层的反向传播计算开销掩盖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不需要融合梯度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713EF-772F-40D2-B11B-F367799E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71" y="2883914"/>
            <a:ext cx="2688929" cy="404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B28805-3F0A-4103-857E-1A0469A5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22" y="3771606"/>
            <a:ext cx="5262956" cy="22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0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AB0E-C9EB-46F1-8FC8-E3E39FC1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对通信</a:t>
            </a:r>
            <a:r>
              <a:rPr lang="en-US" altLang="zh-CN" dirty="0"/>
              <a:t>-</a:t>
            </a:r>
            <a:r>
              <a:rPr lang="zh-CN" altLang="en-US" dirty="0"/>
              <a:t>计算关系可能情况的讨论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38496-C981-4225-927E-8A29AE56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情况二</a:t>
            </a:r>
            <a:endParaRPr lang="en-US" altLang="zh-CN" dirty="0"/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l </a:t>
            </a:r>
            <a:r>
              <a:rPr lang="zh-CN" altLang="en-US" dirty="0"/>
              <a:t>层的通信开销可以被第 </a:t>
            </a:r>
            <a:r>
              <a:rPr lang="en-US" altLang="zh-CN" dirty="0"/>
              <a:t>l – 1 </a:t>
            </a:r>
            <a:r>
              <a:rPr lang="zh-CN" altLang="en-US" dirty="0"/>
              <a:t>层的反向传播开销部分遮掩，且第 </a:t>
            </a:r>
            <a:r>
              <a:rPr lang="en-US" altLang="zh-CN" dirty="0"/>
              <a:t>l </a:t>
            </a:r>
            <a:r>
              <a:rPr lang="zh-CN" altLang="en-US" dirty="0"/>
              <a:t>层的通信开始于第 </a:t>
            </a:r>
            <a:r>
              <a:rPr lang="en-US" altLang="zh-CN" dirty="0"/>
              <a:t>l – 1 </a:t>
            </a:r>
            <a:r>
              <a:rPr lang="zh-CN" altLang="en-US" dirty="0"/>
              <a:t>层的反向传播结束之前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3BF52-EBC5-458C-AE20-96501434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57" y="3117637"/>
            <a:ext cx="3149243" cy="362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74FEAF-878C-476E-9A1C-03D76C19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88" y="3966633"/>
            <a:ext cx="5811224" cy="22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3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1307</TotalTime>
  <Words>1119</Words>
  <Application>Microsoft Office PowerPoint</Application>
  <PresentationFormat>宽屏</PresentationFormat>
  <Paragraphs>167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Arial</vt:lpstr>
      <vt:lpstr>Calibri</vt:lpstr>
      <vt:lpstr>Calibri Light</vt:lpstr>
      <vt:lpstr>Cambria Math</vt:lpstr>
      <vt:lpstr>天体</vt:lpstr>
      <vt:lpstr>MG-WFBP</vt:lpstr>
      <vt:lpstr>已有通信同步算法</vt:lpstr>
      <vt:lpstr>同步 SGD 算法</vt:lpstr>
      <vt:lpstr>WFBP-SGD</vt:lpstr>
      <vt:lpstr>单层同步 SGD</vt:lpstr>
      <vt:lpstr>假设、建模、算法</vt:lpstr>
      <vt:lpstr>对通信的假设</vt:lpstr>
      <vt:lpstr>对通信-计算关系可能情况的讨论</vt:lpstr>
      <vt:lpstr>对通信-计算关系可能情况的讨论</vt:lpstr>
      <vt:lpstr>对通信-计算关系可能情况的讨论</vt:lpstr>
      <vt:lpstr>对通信-计算关系可能情况的讨论</vt:lpstr>
      <vt:lpstr>对通信-计算关系可能情况的讨论</vt:lpstr>
      <vt:lpstr>问题建模</vt:lpstr>
      <vt:lpstr>问题分析（重点）</vt:lpstr>
      <vt:lpstr>问题分析（重点）</vt:lpstr>
      <vt:lpstr>分类讨论（重点）</vt:lpstr>
      <vt:lpstr>分类讨论（重点）</vt:lpstr>
      <vt:lpstr>分类讨论总结</vt:lpstr>
      <vt:lpstr>推广结论</vt:lpstr>
      <vt:lpstr>算法</vt:lpstr>
      <vt:lpstr>算法</vt:lpstr>
      <vt:lpstr>实现与实验</vt:lpstr>
      <vt:lpstr>实现</vt:lpstr>
      <vt:lpstr>实现 测量反向传播时间</vt:lpstr>
      <vt:lpstr>实现 计算与通信并行</vt:lpstr>
      <vt:lpstr>实现 高效梯度合并</vt:lpstr>
      <vt:lpstr>实现、实验环境</vt:lpstr>
      <vt:lpstr>测试结果 通信性能</vt:lpstr>
      <vt:lpstr>测试结果 通信性能 模型特征</vt:lpstr>
      <vt:lpstr>测试结果 加速比、收敛情况</vt:lpstr>
      <vt:lpstr>测试结果加速比、收敛情况</vt:lpstr>
      <vt:lpstr>测试结果 （不重叠）通信计算比</vt:lpstr>
      <vt:lpstr>测试结果 V100集群</vt:lpstr>
      <vt:lpstr>测试结果 模拟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MG-WFBP</dc:title>
  <dc:creator>Ran Leng</dc:creator>
  <cp:lastModifiedBy>Ran Leng</cp:lastModifiedBy>
  <cp:revision>135</cp:revision>
  <dcterms:created xsi:type="dcterms:W3CDTF">2021-03-19T02:28:16Z</dcterms:created>
  <dcterms:modified xsi:type="dcterms:W3CDTF">2021-04-07T04:34:11Z</dcterms:modified>
</cp:coreProperties>
</file>