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7" r:id="rId3"/>
  </p:sldMasterIdLst>
  <p:notesMasterIdLst>
    <p:notesMasterId r:id="rId47"/>
  </p:notesMasterIdLst>
  <p:sldIdLst>
    <p:sldId id="256" r:id="rId4"/>
    <p:sldId id="258" r:id="rId5"/>
    <p:sldId id="334" r:id="rId6"/>
    <p:sldId id="303" r:id="rId7"/>
    <p:sldId id="336" r:id="rId8"/>
    <p:sldId id="338" r:id="rId9"/>
    <p:sldId id="318" r:id="rId10"/>
    <p:sldId id="339" r:id="rId11"/>
    <p:sldId id="340" r:id="rId12"/>
    <p:sldId id="342" r:id="rId13"/>
    <p:sldId id="341" r:id="rId14"/>
    <p:sldId id="343" r:id="rId15"/>
    <p:sldId id="344" r:id="rId16"/>
    <p:sldId id="345" r:id="rId17"/>
    <p:sldId id="346" r:id="rId18"/>
    <p:sldId id="347" r:id="rId19"/>
    <p:sldId id="348" r:id="rId20"/>
    <p:sldId id="373" r:id="rId21"/>
    <p:sldId id="374" r:id="rId22"/>
    <p:sldId id="375" r:id="rId23"/>
    <p:sldId id="365" r:id="rId24"/>
    <p:sldId id="366" r:id="rId25"/>
    <p:sldId id="367" r:id="rId26"/>
    <p:sldId id="368" r:id="rId27"/>
    <p:sldId id="369" r:id="rId28"/>
    <p:sldId id="370" r:id="rId29"/>
    <p:sldId id="257" r:id="rId30"/>
    <p:sldId id="372" r:id="rId31"/>
    <p:sldId id="371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8" r:id="rId41"/>
    <p:sldId id="359" r:id="rId42"/>
    <p:sldId id="360" r:id="rId43"/>
    <p:sldId id="361" r:id="rId44"/>
    <p:sldId id="363" r:id="rId45"/>
    <p:sldId id="36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hz001@126.com" initials="s" lastIdx="6" clrIdx="0">
    <p:extLst>
      <p:ext uri="{19B8F6BF-5375-455C-9EA6-DF929625EA0E}">
        <p15:presenceInfo xmlns:p15="http://schemas.microsoft.com/office/powerpoint/2012/main" userId="dd54a0dc9fab7b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86866" autoAdjust="0"/>
  </p:normalViewPr>
  <p:slideViewPr>
    <p:cSldViewPr snapToGrid="0">
      <p:cViewPr varScale="1">
        <p:scale>
          <a:sx n="90" d="100"/>
          <a:sy n="90" d="100"/>
        </p:scale>
        <p:origin x="8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0776A-115D-4E6A-951B-55229C1AF914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11D60-9DC1-47F3-B777-41CF4FE375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工程硕士 硕士学位论文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7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1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2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8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9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0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3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3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03BF-C29D-4C80-9971-704DEB9EB5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400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03BF-C29D-4C80-9971-704DEB9EB5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898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439F1-587F-4B46-AE4C-D82BC2C352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5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6528B-B9B9-4E68-8952-1F42D213A4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91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03BF-C29D-4C80-9971-704DEB9EB5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8480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439F1-587F-4B46-AE4C-D82BC2C352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9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6528B-B9B9-4E68-8952-1F42D213A4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57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4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0B36D-1C44-4F4A-ACDE-538990182A49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9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98D576-A93E-4A83-AEFD-5B9ECC07763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3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98D576-A93E-4A83-AEFD-5B9ECC07763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4862" y="1194846"/>
            <a:ext cx="6992264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/>
              <a:t>PLink</a:t>
            </a:r>
            <a:r>
              <a:rPr lang="en-US" altLang="zh-CN" sz="2400" dirty="0"/>
              <a:t>: Discovering and Exploiting Datacenter Network Locality for Efficient Cloud-based Distributed Training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3782881" y="5162786"/>
            <a:ext cx="3834245" cy="73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刘之兵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>
              <a:lnSpc>
                <a:spcPts val="28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2020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411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1889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已有方法的不高效性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已有方法常建立在在数据中心中不成立的假设之上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对网络拓扑的理解是必要的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如图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所示情况发生在算法没有和物理拓扑对应时，性能可能比理论情况差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18D804-AC31-45C8-8400-B40A945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946" y="1600201"/>
            <a:ext cx="4209854" cy="4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2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两个现实情况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不同节点对之间的链路带宽不同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通信（性能）会随时间改变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768BFF-0A38-4038-A43D-E50275245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71" y="3429000"/>
            <a:ext cx="5523809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8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已有方法的不高效性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其他问题（假设节点在不同机架上）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中心化的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结构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Incast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congestion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传入拥塞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共享的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结构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高机架间通信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CA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通常会权衡“多轮通信，每轮少量流量”，当延迟高时效果差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树形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reduction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同时具有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PS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CA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的问题</a:t>
            </a: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高扇出导致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incast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低删除导致多轮通信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需要一个算法具有有限的通信步数，充分利用高速链路，尽量使流量局部化来避免流量竞争链路导致的干扰</a:t>
            </a:r>
          </a:p>
        </p:txBody>
      </p:sp>
    </p:spTree>
    <p:extLst>
      <p:ext uri="{BB962C8B-B14F-4D97-AF65-F5344CB8AC3E}">
        <p14:creationId xmlns:p14="http://schemas.microsoft.com/office/powerpoint/2010/main" val="378298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两层层次化收敛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(2LHA)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适用于已知网络拓扑的情况下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并不能减少链路上总通信数据量，但能使流量局部化，并避开低速链路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为什么选择两层？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两层：机架内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机架间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原因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数据中心网络的超卖通常发生在机架层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两层可以最佳利用静态局部性，减少延迟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更高层可以吗？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消息需要通过多条链路，延迟无法预测</a:t>
            </a: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高通信延迟</a:t>
            </a: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性能随时可能发生变化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62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两层层次化收敛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(2LHA)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如何划分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根据亲和性划分不同的组（集群）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组内成员间划分缓冲区，每一段字段都有一个局部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master (LM)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多个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（每一段缓冲区）在组间有一个全局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master (GM)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通信步骤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每个组成员发送所有字段到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所有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发送组内集齐的字段到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累加各个字段，然后反向传回累加完的全局数据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扇出全局累加的字段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如何高效执行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2LHA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重合的组内、组间聚合，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分配负载平衡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高效的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2LHA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有优势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53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52360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三个部分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ProbeEmbed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使用网络探测和聚类逼近来获取数据中心网络的物理局部性特征，根据物理亲和性把节点分组。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高性能的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2LHA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实现，通过硬编码励用深度学习的特性。励用集群的信息来把负载高效地分摊开，并执行聚合的计划。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Autotune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追踪训练性能，并调整当前的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分配，来动态的适应网络的变化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7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ProbeEmbed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来发现网络的局部性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运行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ProbeEmbed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探测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发送测量包，识别通信局部性，判断点对之间的距离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距离使用通用的网络指标表示，如延迟等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一对一测量：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O(N</a:t>
            </a:r>
            <a:r>
              <a:rPr lang="en-US" altLang="zh-CN" sz="1200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优化：并行地执行（最多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N/2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）：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O(N)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去噪声、嵌入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ProbeEmbed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把节点映射到一个欧几里得空间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为聚类算法提供“虚拟坐标”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去噪原理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算法倾向于使得临近节点映射到相近的坐标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因此当某个数据异常时，可以通过大量其它节点的测量信息矫正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嵌入的空间维度低增加了这种效果</a:t>
            </a:r>
          </a:p>
          <a:p>
            <a:pPr lvl="3">
              <a:lnSpc>
                <a:spcPct val="150000"/>
              </a:lnSpc>
            </a:pP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63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高效地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HA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把分组信息转化为层次化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reduction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计划并高效执行它。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保证每个节点组，按（带宽、延迟等的）比例占有一部分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（或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）（近似集划分算法）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表示形式：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DAG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有向无环图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边：表示依赖关系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点：图元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可以避免局部和全局聚合的错误的依赖关系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81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Autotune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适应网络的变化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从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收集性能表现信息，并通过监视训练速度，发现突然的链路状态改变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目标：动态的补偿链路变化，重新给虚拟机分配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GM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角色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存在意义：聚合计划取决于精准测量节点间带宽，但节点间带宽也受聚合计划影响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大致工作阶段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Quicktune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只运行一次，全局调整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的分配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Finetune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建立一个性能模型，寻找瓶颈，然后一步一步把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从瓶颈部分移走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0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94800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与训练框架相结合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Caffe2/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Pytorch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（阻塞的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reduction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）： 通过扩展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Facebook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Gloo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算法，使用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处理多个请求。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MxNet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（异步回调）：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Plink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reduce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是阻塞式的，使用单独的线程唤醒回调。通过扩展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PSLite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van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94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45160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环境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64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个节点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Linux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内核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4.18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SoftiWarp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IBM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），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Cuda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9.2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CuDNN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7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Network enhancements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Microsoft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Amazon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10 Gbps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网络带宽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chunk size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16-64KB</a:t>
            </a:r>
          </a:p>
        </p:txBody>
      </p:sp>
    </p:spTree>
    <p:extLst>
      <p:ext uri="{BB962C8B-B14F-4D97-AF65-F5344CB8AC3E}">
        <p14:creationId xmlns:p14="http://schemas.microsoft.com/office/powerpoint/2010/main" val="117592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端到端性能提升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DDAA3-7193-4853-B142-0C007535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62" y="2329000"/>
            <a:ext cx="5590476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11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的效率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D13776-0555-4DA7-B3ED-F31ED101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19" y="2488068"/>
            <a:ext cx="5304762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层次化聚合的效率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FF8052-DD09-4EE3-A909-58C46174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6" y="2083642"/>
            <a:ext cx="4787833" cy="42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9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Autotune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的有效性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D3E2A0-281A-4EBA-B537-7E3EC3E6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57" y="2507266"/>
            <a:ext cx="5295238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5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72063" y="3714750"/>
            <a:ext cx="3214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93527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三个部分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ProbeEmbed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使用网络探测和聚类逼近来获取数据中心网络的物理局部性特征，根据物理亲和性把节点分组。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高性能的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2LHA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实现，通过硬编码励用深度学习的特性。励用集群的信息来把负载高效地分摊开，并执行聚合的计划。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Autotune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追踪训练性能，并调整当前的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分配，来动态的适应网络的变化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217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ProbeEmbed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来发现网络的局部性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运行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ProbeEmbed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探测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测量，判断节点对之间的距离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距离使用全局的网络指标，如延迟或逆带宽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两种测量方式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内部的基于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DPDK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的探测，测量裸机的延迟，适用于支持的虚拟机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iPerf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一对一测量：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O(N</a:t>
            </a:r>
            <a:r>
              <a:rPr lang="en-US" altLang="zh-CN" sz="1200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一次执行多个（最多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N/2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）：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O(N)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产生节点对之间的距离</a:t>
            </a: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带宽使用倒数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(scikit learn)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被转化为距离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88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671389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ProbeEmbed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来发现网络的局部性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去噪声、嵌入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ProbeEmbed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把节点映射到一个欧几里得空间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用欧式空间的点坐标近似物理空间的点坐标，去噪声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为聚类算法提供“虚拟坐标”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最小化                                                   ，使用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Adam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算法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去噪原理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算法倾向于使得临近节点映射到相近的坐标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领域知识：数据中心中与同一台虚拟机邻近的虚拟机通常也互相邻近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因此当某个数据异常时，可以通过大量其它节点的测量信息矫正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嵌入的空间维度低增加了这种效果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791B0-433D-4D2F-B02F-2EB75CD2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619" y="3429000"/>
            <a:ext cx="2085971" cy="4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5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ProbeEmbed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来发现网络的局部性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去噪声、嵌入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α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参数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：与测量的空间大小一致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α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越接近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，映射的空间越紧密，但是保持了相对距离关系不变，测量距离越远的点对，映射后距离被压缩的就越厉害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可以消除流量拥塞导致的测量误差，得到更一致的收敛结果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hi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参数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受一篇论文启发的，针对特定节点的与网络无关的固定延迟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算法同时产生多个集群，倾向于组的大小差距不大，如果有（距离）相近的情况下，会随机划分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531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高效地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HA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把分组信息转化为层次化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reduction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计划并高效执行它。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支持多种后端：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TCP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RoCE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SoftRoCE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），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iWarp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Metzler et al. 2010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），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InfiniBand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产生聚合计划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保证每个组，按基数比例占有一部分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（或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）（近似集划分算法）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计划：字段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动作对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535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高效地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HA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产生聚合计划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动作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SendTo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nids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发送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merge buffer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中的内容到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nids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列表中的节点</a:t>
            </a: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非阻塞。成功与否由是否收到数据判断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ReceiveFrom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nids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阻塞性</a:t>
            </a: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从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nids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接受数据并整合到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merge buffer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Fetch</a:t>
            </a: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通知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，一个框架提供的缓冲区已经可以被处理了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Deliver</a:t>
            </a:r>
          </a:p>
          <a:p>
            <a:pPr lvl="4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把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merge buffer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中的数据写回框架提供的缓冲区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497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高效地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HA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产生聚合计划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表示形式：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DAG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有向无环图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边：表示依赖关系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点：图元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可以避免局部和全局聚合的错误的依赖关系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执行聚合计划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out-of-band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机制（如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Redis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每两个虚拟机之间建立多个连接，因为云服务提供商可能会限制每个连接的带宽。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同时保证节点内部的局部性（多个处理器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核心之间）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map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chucnk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-&gt; connection -&gt; processor core 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Pesterev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et al., 2012)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267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高效地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HA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执行聚合计划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如何支持那四个操作？如何隐藏通信延迟，避免过多的同步？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reduce(chunk)</a:t>
            </a:r>
          </a:p>
          <a:p>
            <a:pPr lvl="4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找到线程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</a:p>
          <a:p>
            <a:pPr lvl="4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暂停线程</a:t>
            </a:r>
          </a:p>
          <a:p>
            <a:pPr lvl="4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Chunk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加入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ready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队列</a:t>
            </a:r>
          </a:p>
          <a:p>
            <a:pPr lvl="4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worker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线程：拉取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ready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队列取得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chunk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并把缓冲区置为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Fetch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状态，从提供的地址里复制梯度，然后设置缓冲区状态为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SendTo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4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SendTo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异步将数据放入一个先进先出队列</a:t>
            </a:r>
          </a:p>
          <a:p>
            <a:pPr lvl="4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ReceiveFrom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流水线式聚合，结果写入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merge buffer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，通过计数器计数，聚合完成后，把缓冲区状态设置为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SendTo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或者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Deliver</a:t>
            </a:r>
          </a:p>
          <a:p>
            <a:pPr lvl="4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Dliver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步骤。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把最终结果写入框架提供的缓冲区</a:t>
            </a:r>
          </a:p>
          <a:p>
            <a:pPr lvl="4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唤醒调用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reduce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的线程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423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高效地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HA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执行聚合计划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有两个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merge buffer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，一个字段可以同时训练和被发送（流水线）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总结：表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，左边是特性（要求），右边是实现方式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20B75-87D9-4EBA-8C5A-58BE3CDA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2" y="3583187"/>
            <a:ext cx="5638095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96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Autotune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适应网络的变化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从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收集性能表现信息，并通过监视训练速度，发现突然的链路状态改变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目标：动态的补偿链路变化，重新给虚拟机分配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GM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角色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存在意义：聚合计划取决于精准测量节点间带宽，但节点间带宽也受聚合计划影响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大致工作阶段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Quicktune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只运行一次，全局调整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的分配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Finetune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建立一个性能模型，寻找瓶颈，然后一步一步把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从瓶颈部分移走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937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Autotune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适应网络的变化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Quicktune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目标：最小化每个节点的最大传输时间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抽象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字母解释</a:t>
            </a:r>
          </a:p>
          <a:p>
            <a:pPr lvl="4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, c) ∈ {0, 1}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节点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是否是字段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</a:t>
            </a:r>
          </a:p>
          <a:p>
            <a:pPr lvl="4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, c) ∈ {0, 1}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节点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是否是字段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</a:t>
            </a:r>
          </a:p>
          <a:p>
            <a:pPr lvl="4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节点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所在的组</a:t>
            </a:r>
          </a:p>
          <a:p>
            <a:pPr lvl="4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|G(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)|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节点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所在的组的节点数</a:t>
            </a:r>
          </a:p>
          <a:p>
            <a:pPr lvl="4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|G|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组的个数</a:t>
            </a:r>
          </a:p>
          <a:p>
            <a:pPr lvl="4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S(c)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字段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的大小（单位：字节）</a:t>
            </a:r>
          </a:p>
          <a:p>
            <a:pPr lvl="4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BW(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, j)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节点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到 节点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j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的等效带宽</a:t>
            </a:r>
          </a:p>
        </p:txBody>
      </p:sp>
    </p:spTree>
    <p:extLst>
      <p:ext uri="{BB962C8B-B14F-4D97-AF65-F5344CB8AC3E}">
        <p14:creationId xmlns:p14="http://schemas.microsoft.com/office/powerpoint/2010/main" val="2616679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Autotune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适应网络的变化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Quicktune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抽象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</a:p>
          <a:p>
            <a:pPr lvl="3">
              <a:lnSpc>
                <a:spcPct val="150000"/>
              </a:lnSpc>
            </a:pP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571496-051D-4725-A6EF-09222353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66" y="2890962"/>
            <a:ext cx="4432019" cy="2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the paper is about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一个公有云环境下，能使梯度收集高效的通信框架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problem it solves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层次化网络结构打破了链接速度一致的假设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多租户、云流量的动态特征导致的性能波动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计算设备的吞吐量不断提高，超过了网络设备的提高速度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Why the problem is interesting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公有云上的机器学习训练存在较大额外开销，最多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90%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的训练时间被浪费在网络通信上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19CC69-D6E9-451E-84A4-B9D4873B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72" y="5224736"/>
            <a:ext cx="6932428" cy="163326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Autotune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适应网络的变化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Quicktune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抽象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近似求解</a:t>
            </a:r>
          </a:p>
          <a:p>
            <a:pPr lvl="4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按组内所有节点的对外带宽之和的比例分配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</a:t>
            </a:r>
          </a:p>
          <a:p>
            <a:pPr lvl="4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每组内，按节点与其他节点的带宽之和的比例分配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</a:t>
            </a:r>
          </a:p>
          <a:p>
            <a:pPr lvl="3">
              <a:lnSpc>
                <a:spcPct val="150000"/>
              </a:lnSpc>
            </a:pP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532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Autotune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适应网络的变化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Finetune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测量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, j) B(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, j)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从系统中收集每个连接的状态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RTT(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, j)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带宽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BW(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, j)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B(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节点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blame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，主要由两部分加权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时间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1371600" lvl="3" indent="0">
              <a:lnSpc>
                <a:spcPct val="150000"/>
              </a:lnSpc>
              <a:buNone/>
            </a:pP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不平衡度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l(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1828800" lvl="4" indent="0">
              <a:lnSpc>
                <a:spcPct val="150000"/>
              </a:lnSpc>
              <a:buNone/>
            </a:pP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Blame =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6B9F2C-4997-43F1-871D-7EA2821A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83" y="4429043"/>
            <a:ext cx="2292663" cy="3061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22D913-964D-4B96-8BDC-6D3F2E93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465" y="4358372"/>
            <a:ext cx="1222744" cy="376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D70EFD-8A4D-46A3-B5B3-89D18DDDD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154" y="4987447"/>
            <a:ext cx="1801844" cy="3061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B8D364-A61E-4744-9F06-6E79F2930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353" y="5363636"/>
            <a:ext cx="964838" cy="31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7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Autotune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适应网络的变化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Finetune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如果满足阈值（              ），把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（或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）从最高的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blame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移动到最低的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blame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节点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如果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Finetune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重复检测到同一个瓶颈节点，每一步移动指数多的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LM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GM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使用中心化的守护程序来收集性能指标，产生新的调度，然后通知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安装新的调度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会被训练性能突然改变（如大于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）触发</a:t>
            </a: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99EA2C-8CB3-482D-8535-670D1E5B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26" y="2521380"/>
            <a:ext cx="1095295" cy="3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84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与训练框架相结合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Caffe2/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Pytorch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（阻塞的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reduction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）： 通过扩展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Facebook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Gloo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算法，使用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AggEngine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处理多个请求。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MxNet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（异步回调）：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Plink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reduce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是阻塞式的，使用单独的线程唤醒回调。通过扩展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PSLite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van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63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is really new (and what isn’t)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要能够识别底层网络拓朴结构和带宽延迟等限制，即使公有云不提供这些信息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一种聚集方式，适应网络拓扑结构，能发现瓶颈部分的超卖，能充分利用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需要一个能应对网络条件变化的通信机制，尤其是在存在其他租客的流量干扰的情况下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Why it's so neat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Plink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是一种插件，可以直接嵌入到当前的流行框架中，而不需要云服务提供商的支持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在未经修改的公有云上（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Azure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EC2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Plink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推断数据中心网络拓扑的准确度达到了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95%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，与最先进的技术相比，在流行的深度学习模型上达到了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2.3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倍的端到端训练性能。</a:t>
            </a:r>
          </a:p>
          <a:p>
            <a:pPr lvl="1"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78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16402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数据中心网络结构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机架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ToR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（机架之上）交换机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更高层设备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数据中心网络通信性能差异的产生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物理拓扑结构（节点的位置）	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---&gt; 	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忽视会导致 长期通信不平衡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动态的网络负载	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---&gt;	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忽视会导致 短期通信不平衡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17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分布式训练模式分类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Parameter Server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参数服务器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(PS)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中心化的共享键值存储，键值代表模型各层的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和权重，每一轮，各个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worker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通过自身的梯度更新存储在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PS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中的模型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Collective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AllReduce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(CA)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通常在对称的任务中被使用，如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halving-double, ring, double binary tree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等模型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Hierarchical Aggregation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层次化聚合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(HA)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在高性能计算领域常见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要求网络拓扑已知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6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2228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2777</Words>
  <Application>Microsoft Office PowerPoint</Application>
  <PresentationFormat>全屏显示(4:3)</PresentationFormat>
  <Paragraphs>339</Paragraphs>
  <Slides>43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等线</vt:lpstr>
      <vt:lpstr>宋体</vt:lpstr>
      <vt:lpstr>Arial</vt:lpstr>
      <vt:lpstr>Calibri</vt:lpstr>
      <vt:lpstr>Calibri Light</vt:lpstr>
      <vt:lpstr>Office 主题</vt:lpstr>
      <vt:lpstr>模板 中国科学院信息工程研究所PPT模板</vt:lpstr>
      <vt:lpstr>1_模板 中国科学院信息工程研究所PPT模板</vt:lpstr>
      <vt:lpstr>PLink: Discovering and Exploiting Datacenter Network Locality for Efficient Cloud-based Distributed Training</vt:lpstr>
      <vt:lpstr>PowerPoint 演示文稿</vt:lpstr>
      <vt:lpstr>PowerPoint 演示文稿</vt:lpstr>
      <vt:lpstr>摘要和简介：5个问题</vt:lpstr>
      <vt:lpstr>摘要和简介：5个问题</vt:lpstr>
      <vt:lpstr>PowerPoint 演示文稿</vt:lpstr>
      <vt:lpstr>研究背景</vt:lpstr>
      <vt:lpstr>研究背景</vt:lpstr>
      <vt:lpstr>PowerPoint 演示文稿</vt:lpstr>
      <vt:lpstr>动机和思路</vt:lpstr>
      <vt:lpstr>动机和思路</vt:lpstr>
      <vt:lpstr>动机和思路</vt:lpstr>
      <vt:lpstr>动机和思路</vt:lpstr>
      <vt:lpstr>动机和思路</vt:lpstr>
      <vt:lpstr>PowerPoint 演示文稿</vt:lpstr>
      <vt:lpstr>设计和实现</vt:lpstr>
      <vt:lpstr>设计和实现</vt:lpstr>
      <vt:lpstr>设计和实现</vt:lpstr>
      <vt:lpstr>设计和实现</vt:lpstr>
      <vt:lpstr>设计和实现</vt:lpstr>
      <vt:lpstr>PowerPoint 演示文稿</vt:lpstr>
      <vt:lpstr>性能与测试</vt:lpstr>
      <vt:lpstr>性能与测试</vt:lpstr>
      <vt:lpstr>性能与测试</vt:lpstr>
      <vt:lpstr>性能与测试</vt:lpstr>
      <vt:lpstr>性能与测试</vt:lpstr>
      <vt:lpstr>PowerPoint 演示文稿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图片分类算法的小样本和小类间差异问题研究</dc:title>
  <cp:lastModifiedBy>Ran Leng</cp:lastModifiedBy>
  <cp:revision>151</cp:revision>
  <dcterms:created xsi:type="dcterms:W3CDTF">2019-03-05T03:15:04Z</dcterms:created>
  <dcterms:modified xsi:type="dcterms:W3CDTF">2020-06-12T04:13:10Z</dcterms:modified>
</cp:coreProperties>
</file>