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77" r:id="rId3"/>
  </p:sldMasterIdLst>
  <p:notesMasterIdLst>
    <p:notesMasterId r:id="rId36"/>
  </p:notesMasterIdLst>
  <p:sldIdLst>
    <p:sldId id="256" r:id="rId4"/>
    <p:sldId id="258" r:id="rId5"/>
    <p:sldId id="399" r:id="rId6"/>
    <p:sldId id="339" r:id="rId7"/>
    <p:sldId id="376" r:id="rId8"/>
    <p:sldId id="377" r:id="rId9"/>
    <p:sldId id="396" r:id="rId10"/>
    <p:sldId id="397" r:id="rId11"/>
    <p:sldId id="400" r:id="rId12"/>
    <p:sldId id="343" r:id="rId13"/>
    <p:sldId id="403" r:id="rId14"/>
    <p:sldId id="401" r:id="rId15"/>
    <p:sldId id="347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02" r:id="rId26"/>
    <p:sldId id="366" r:id="rId27"/>
    <p:sldId id="413" r:id="rId28"/>
    <p:sldId id="415" r:id="rId29"/>
    <p:sldId id="416" r:id="rId30"/>
    <p:sldId id="417" r:id="rId31"/>
    <p:sldId id="398" r:id="rId32"/>
    <p:sldId id="303" r:id="rId33"/>
    <p:sldId id="336" r:id="rId34"/>
    <p:sldId id="25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篇" id="{90D77151-C290-4F7D-B4E6-EA03E678C36F}">
          <p14:sldIdLst>
            <p14:sldId id="256"/>
            <p14:sldId id="258"/>
          </p14:sldIdLst>
        </p14:section>
        <p14:section name="研究背景" id="{301B07A6-6B4C-4688-9378-83F5F6CF7C37}">
          <p14:sldIdLst>
            <p14:sldId id="399"/>
            <p14:sldId id="339"/>
            <p14:sldId id="376"/>
            <p14:sldId id="377"/>
            <p14:sldId id="396"/>
            <p14:sldId id="397"/>
          </p14:sldIdLst>
        </p14:section>
        <p14:section name="动机思路" id="{ED797457-2640-405C-AF24-05BED67D3C73}">
          <p14:sldIdLst>
            <p14:sldId id="400"/>
            <p14:sldId id="343"/>
            <p14:sldId id="403"/>
          </p14:sldIdLst>
        </p14:section>
        <p14:section name="设计实现" id="{70F23EB2-CCD2-497A-9655-20A007481949}">
          <p14:sldIdLst>
            <p14:sldId id="401"/>
            <p14:sldId id="347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</p14:sldIdLst>
        </p14:section>
        <p14:section name="性能测试" id="{1D831EE2-4834-4A6A-969C-628F93BAE557}">
          <p14:sldIdLst>
            <p14:sldId id="402"/>
            <p14:sldId id="366"/>
            <p14:sldId id="413"/>
            <p14:sldId id="415"/>
            <p14:sldId id="416"/>
            <p14:sldId id="417"/>
          </p14:sldIdLst>
        </p14:section>
        <p14:section name="五个问题" id="{0CDCFEEA-AA1F-4037-8CF6-EBFB4E89EBBB}">
          <p14:sldIdLst>
            <p14:sldId id="398"/>
            <p14:sldId id="303"/>
            <p14:sldId id="336"/>
          </p14:sldIdLst>
        </p14:section>
        <p14:section name="结尾" id="{32978CC5-9E79-416A-A5C4-EB744FED6D4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hz001@126.com" initials="s" lastIdx="6" clrIdx="0">
    <p:extLst>
      <p:ext uri="{19B8F6BF-5375-455C-9EA6-DF929625EA0E}">
        <p15:presenceInfo xmlns:p15="http://schemas.microsoft.com/office/powerpoint/2012/main" userId="dd54a0dc9fab7b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86866" autoAdjust="0"/>
  </p:normalViewPr>
  <p:slideViewPr>
    <p:cSldViewPr snapToGrid="0">
      <p:cViewPr varScale="1">
        <p:scale>
          <a:sx n="84" d="100"/>
          <a:sy n="84" d="100"/>
        </p:scale>
        <p:origin x="1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0776A-115D-4E6A-951B-55229C1AF914}" type="datetimeFigureOut">
              <a:rPr lang="zh-CN" altLang="en-US" smtClean="0"/>
              <a:pPr/>
              <a:t>2020/8/14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11D60-9DC1-47F3-B777-41CF4FE375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工程硕士 硕士学位论文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7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1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962FA8-AA85-4053-8547-304384BC29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31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962FA8-AA85-4053-8547-304384BC29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56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962FA8-AA85-4053-8547-304384BC29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50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962FA8-AA85-4053-8547-304384BC29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68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62FA8-AA85-4053-8547-304384BC292A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9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3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3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503BF-C29D-4C80-9971-704DEB9EB5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400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503BF-C29D-4C80-9971-704DEB9EB5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898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439F1-587F-4B46-AE4C-D82BC2C352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52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6528B-B9B9-4E68-8952-1F42D213A4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91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503BF-C29D-4C80-9971-704DEB9EB5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" name="Picture 6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8194" t="52522" r="40851" b="32153"/>
          <a:stretch>
            <a:fillRect/>
          </a:stretch>
        </p:blipFill>
        <p:spPr bwMode="auto">
          <a:xfrm>
            <a:off x="749300" y="3602038"/>
            <a:ext cx="465931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8480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8144" y="548680"/>
            <a:ext cx="2602632" cy="64807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000" dirty="0"/>
              <a:t>内容标题区域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439F1-587F-4B46-AE4C-D82BC2C3528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99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6528B-B9B9-4E68-8952-1F42D213A4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Picture 5" descr="B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B-1"/>
          <p:cNvPicPr>
            <a:picLocks noChangeAspect="1" noChangeArrowheads="1"/>
          </p:cNvPicPr>
          <p:nvPr userDrawn="1"/>
        </p:nvPicPr>
        <p:blipFill>
          <a:blip r:embed="rId3" cstate="print"/>
          <a:srcRect l="52361" t="31111" r="3542" b="56296"/>
          <a:stretch>
            <a:fillRect/>
          </a:stretch>
        </p:blipFill>
        <p:spPr bwMode="auto">
          <a:xfrm>
            <a:off x="4787900" y="2133600"/>
            <a:ext cx="40322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57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1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4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7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9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4463-8DBD-4F51-801B-C37572A5F4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9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98D576-A93E-4A83-AEFD-5B9ECC07763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3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98D576-A93E-4A83-AEFD-5B9ECC07763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4862" y="1194846"/>
            <a:ext cx="6992264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：云规模网络的持续丢包自动诊断系统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4662991" y="5482826"/>
            <a:ext cx="3834245" cy="73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刘之兵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>
              <a:lnSpc>
                <a:spcPts val="28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2020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411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阿里云网络架构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VXLAN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（虚拟可扩展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LAN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）建立上层虚拟网络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租户申请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VPC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（虚拟私有云）来建立私有的网络，一个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VPC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中可能有很多种虚拟设备，如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ECS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服务器、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SLB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（负载均衡）、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等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物理服务器间消息转发通过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PFD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，服务器内消息转发通过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丢包也可能来自客户的错误操作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错误的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配置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错误的访问控制配置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超出购买的带宽限制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61566-0082-44CA-A2E7-ECE24FB0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8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两种机制触发丢包检测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用户的虚拟网络内发生丢包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一系列的错误检测器，即预先定义的条件，如一群虚拟机的网络吞吐量突然下降，或者延迟暴涨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99%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调试请求的内容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filter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过滤可疑的虚拟机对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Filter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包括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srcVM_ID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dstVM_ID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NIC_ID (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网络接口卡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ID)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src_IP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dst_IP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src_Port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dst_Port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Protocol)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61566-0082-44CA-A2E7-ECE24FB0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2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总结：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提纲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FA5310-1AB9-4380-A358-41D65E82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A439F1-587F-4B46-AE4C-D82BC2C3528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18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设计目标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对正常场景，目标包的整个途径链路应该被显示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当丢包发生时，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要找到有问题的节点并显示根本原因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不同角色需要知道不同的位置精度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租户需要知道出错的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运营工程师需要知道出错的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在哪台物理服务器内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E68E1-3178-4461-AC4E-A9EB5EB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7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设计要求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为了得到丢包的真实原因，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应该面向流中的通信包设计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的部署应该不被用户察觉，即应该开销很小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的实现不需要用户协助，用户的包不需要做任何修改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响应性要好，尤其是当出现大量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任务时，以便足够快的修复错误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E68E1-3178-4461-AC4E-A9EB5EB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设计概览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E68E1-3178-4461-AC4E-A9EB5EB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CBA46E-ABD8-4155-9038-D30FAD10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18" y="2031064"/>
            <a:ext cx="5031563" cy="42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3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设计概览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在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Task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DataBase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中创建记录，同时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按照预定义的规则处理包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相关信息被记录到本地的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Log Agent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Jstorm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周期性请求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Task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DataBase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中的未处理任务，阅读相关日志数据库，重建虚拟流路径，产生疑难解答结果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E68E1-3178-4461-AC4E-A9EB5EB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9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整体可以分成两部分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data generation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VDG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核心部分，产生包路径和根本原因，控制器把传入的配置策略中的调试请求安装到网络中的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上，从而可以追踪分析目标包的一部分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Data collection and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analysis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DCA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收集每个任务的相关的日志数据，并重建目标包的虚拟流路径。由此，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知道了有没有发生丢包，如果发生了，向用户展示丢包的根本原因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E68E1-3178-4461-AC4E-A9EB5EB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8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整体可以分成两部分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data generation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VDG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）设计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E68E1-3178-4461-AC4E-A9EB5EB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B0CD90-B8D8-4711-A3AA-BF0AC5BB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15" y="2582043"/>
            <a:ext cx="5703570" cy="37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0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整体可以分成两部分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data generation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VDG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）设计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利用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fast path slow path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设计，生产包在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fast path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转发，目标包的第一个包送到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slow path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分析，分析完成后送回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fast path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，后续包直接通过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fast path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转发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Debug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包括了人工（工程师凭经验）设置的四百多个常见错误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入口和出口产生日志，记录到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Log Agent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如何满足设计要求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抽样全部包的子集（满足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packet_count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或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trace_time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要求的包）足以发现问题（着色），同时可以避免性能开销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着色由源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完成，不需要用户操作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如果数据流的规模太大，可以限制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感兴趣包的比例来降低计算量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E68E1-3178-4461-AC4E-A9EB5EB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总结：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FA5310-1AB9-4380-A358-41D65E82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0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整体可以分成两部分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Data collection and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analysis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DCA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基于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JStorm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实现，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JStorm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是基于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Apache Storm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开发的分布式容错实时计算系统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Data collection and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analysis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DCA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）设计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E68E1-3178-4461-AC4E-A9EB5EB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A439F1-587F-4B46-AE4C-D82BC2C3528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3E3C93-BEAE-4A6E-92E7-4275A3FB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2" y="3701634"/>
            <a:ext cx="8568868" cy="16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3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整体可以分成两部分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Data collection and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analysis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DCA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）设计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Task  Spout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寻找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Task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DataBase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中的未处理任务，激活空闲的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VTraceTaskBolt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VTraceTaskBolt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收集和任务相关的日志数据，由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LogSpout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从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Log Agent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中获取日志数据，这一过程应该至少持续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设备的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trace_time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那么长，以保证所有日志都被获取，考虑到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Log Agent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部署在全球各处，从第一个日志数据被收到后才开始计时，除此之外，还会多等待一个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buffer_time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E68E1-3178-4461-AC4E-A9EB5EB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A439F1-587F-4B46-AE4C-D82BC2C3528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584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整体可以分成两部分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Data collection and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analysis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DCA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过滤日志数据，使用预先定义的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5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元组或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NAT_key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把不同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产生的不同格式（如大小端）的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Packet_ID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转化为统一的格式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对每个包的乱序日志数据进行分组。由于服务期间时间不同步，直接按照时间顺序排序日志不可行。因此先按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Packet_ID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分组，然后按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所在的物理服务器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node_ip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分组，由此再进行日志排序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重建虚拟流路径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E68E1-3178-4461-AC4E-A9EB5EB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A439F1-587F-4B46-AE4C-D82BC2C3528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1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  <a:endParaRPr lang="en-US" altLang="zh-CN" sz="2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总结：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提纲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FA5310-1AB9-4380-A358-41D65E82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A439F1-587F-4B46-AE4C-D82BC2C3528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605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vRouter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测试环境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100 Gbps Spirent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TestCenter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100 Gbps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交换机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双路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Intel Xeon E5-2630 2.3GHz CPU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256GB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内存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40 Gbps NIC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31D77-8DE7-4FA5-9EF7-E4772854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2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vRouter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测试项目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31D77-8DE7-4FA5-9EF7-E4772854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EFC99E-3514-442A-80B1-A60DBDAA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45" y="2923630"/>
            <a:ext cx="6366510" cy="18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6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vRouter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测试结果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31D77-8DE7-4FA5-9EF7-E4772854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D58CD7-FFA5-4FD6-9D15-7AD19346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87" y="2174240"/>
            <a:ext cx="4852978" cy="430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vRouter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测试结果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空间和带宽占用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日志大小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600B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*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*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4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跳 *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300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个包 *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5000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个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task = 6.71 GB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数据在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task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被完成后释放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带宽占用最多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6.71 GB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，且按需执行，不会达到这么高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时间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配置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需要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600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ms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– 700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ms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JStorm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完成所有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task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需要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43.5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秒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生产环境中测试处理每个包平均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5ms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31D77-8DE7-4FA5-9EF7-E4772854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4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5517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生产中收集到的丢包的根源占比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31D77-8DE7-4FA5-9EF7-E4772854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34D90D-89FE-4756-B11F-303A05DE7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5" y="2485005"/>
            <a:ext cx="7166610" cy="27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27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总结：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FA5310-1AB9-4380-A358-41D65E82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4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总结：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提纲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FA5310-1AB9-4380-A358-41D65E82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A439F1-587F-4B46-AE4C-D82BC2C3528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17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What the paper is about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Vtrace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，一个公有云环境下的持久性丢包追踪调试工具。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What problem it solves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对于持久性丢包的追踪，及丢包原因分析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Why the problem is interesting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公有云网络层次化，网络设备多，环境复杂，调试困难，尤其是人工追踪问题耗费时间巨大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保障用户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QoS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的需求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03C34-C4BA-4545-AC68-9E979B71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摘要和简介：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What is really new (and what isn’t)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对感兴趣的流量进行标记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对流量进行匹配，记录日志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分布式日志集中分析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Why it's so neat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对现有的公有云业务影响小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EA0BA-DD9D-4E22-884A-EC5FE7AF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87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72063" y="3714750"/>
            <a:ext cx="3214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BF0406-8974-4642-A135-FBE28216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6528B-B9B9-4E68-8952-1F42D213A426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2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云环境下多租户场景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网络虚拟化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租户使用的虚拟网络建立在数据中心物理网络之上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某些任务在考虑硬件亲和性的情况下能获得性能优化提升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虚拟转发设备（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Virtual Forwarding Devices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虚拟交换机（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vSwitches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）、虚拟路由器（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vRouters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）等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与物理转发设备（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PFD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）对应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经常发生变化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同时受数据中心侧和用户侧配置的影响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B3FC4A-63EE-4C24-A03E-6A11E5B5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5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网络结构复杂导致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PFD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或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上的小错误会引起持续性丢包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对用户：影响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QoS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对云服务提供商：影响收益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如何快速定位并修复问题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层的调试系统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也需要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层的调试系统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例：提供运行出错的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的服务器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IP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和具体的错误原因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已有系统不能满足需求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缺乏对应用场景从物理网络到云规模上层网络的全面扩展能力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无法提供对根源性原因的深层分析能力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33241-278C-453A-831F-10389628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2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人工排错复杂且时间代价高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选定源、目的虚拟机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使用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TCPdump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检查从源主机发出的连接，并找到下一跳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重复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直到找到出错的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或找到所有感兴趣的流量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00050"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需要一种自动化的疑难解答工具，能够回答以下问题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问：是否存在丢包现象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00150"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参考回答：存在丢包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问：哪个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导致的问题？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00150"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参考回答：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Server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上的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vSwitch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1</a:t>
            </a:r>
          </a:p>
          <a:p>
            <a:pPr marL="800100"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问：问什么会发生这样的错误？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200150"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参考回答：由于租户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的带宽限制，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vSwitch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1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丢掉了部分包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8FB15-CCDC-4728-AD51-262F9F70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2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挑战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很难获取可疑流量的通信轨迹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云上有数以百万计的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设备，拓扑复杂，且由于功能更新，拓扑还会发生变化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由于服务负载均衡器的优化调度，各种虚拟化产品的流向不可预测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丢包可能发生在包传送的任意一跳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由于云计算的分布式特性，一个数据包可能要穿过位于多地的多个数据中心，所以调试系统要想追踪调试任何流量，需要修改大量的跨数据中心的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设备，这些修改可能会影响网络原本的功能。由此，调试系统应尽可能减少对生产云网络的影响。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8FB15-CCDC-4728-AD51-262F9F70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0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61380"/>
            <a:ext cx="4025776" cy="648072"/>
          </a:xfrm>
        </p:spPr>
        <p:txBody>
          <a:bodyPr/>
          <a:lstStyle/>
          <a:p>
            <a:pPr algn="l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挑战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在得到有问题的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VFD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之后，需要能获得具体的丢包原因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上层网络的持续丢包可能来自多个原因，甚至来自用户的误操作，这些原因可能对云服务提供商不可见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云网络动态可变，问题无穷无尽且不断变化，因此对问题进行特征抽取建模时不合适的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8FB15-CCDC-4728-AD51-262F9F70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39F1-587F-4B46-AE4C-D82BC2C3528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4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12" y="1588670"/>
            <a:ext cx="48348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动机和思路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设计和实现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性能与测试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总结：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个问题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95300" y="561380"/>
            <a:ext cx="10541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提纲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FA5310-1AB9-4380-A358-41D65E82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A439F1-587F-4B46-AE4C-D82BC2C3528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0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模板 中国科学院信息工程研究所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3487</TotalTime>
  <Words>1784</Words>
  <Application>Microsoft Office PowerPoint</Application>
  <PresentationFormat>全屏显示(4:3)</PresentationFormat>
  <Paragraphs>238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Arial</vt:lpstr>
      <vt:lpstr>Calibri</vt:lpstr>
      <vt:lpstr>Calibri Light</vt:lpstr>
      <vt:lpstr>Office 主题</vt:lpstr>
      <vt:lpstr>模板 中国科学院信息工程研究所PPT模板</vt:lpstr>
      <vt:lpstr>1_模板 中国科学院信息工程研究所PPT模板</vt:lpstr>
      <vt:lpstr>VTrace：云规模网络的持续丢包自动诊断系统</vt:lpstr>
      <vt:lpstr>PowerPoint 演示文稿</vt:lpstr>
      <vt:lpstr>PowerPoint 演示文稿</vt:lpstr>
      <vt:lpstr>研究背景</vt:lpstr>
      <vt:lpstr>研究背景</vt:lpstr>
      <vt:lpstr>研究背景</vt:lpstr>
      <vt:lpstr>研究背景</vt:lpstr>
      <vt:lpstr>研究背景</vt:lpstr>
      <vt:lpstr>PowerPoint 演示文稿</vt:lpstr>
      <vt:lpstr>动机和思路</vt:lpstr>
      <vt:lpstr>动机和思路</vt:lpstr>
      <vt:lpstr>PowerPoint 演示文稿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设计和实现</vt:lpstr>
      <vt:lpstr>PowerPoint 演示文稿</vt:lpstr>
      <vt:lpstr>性能与测试</vt:lpstr>
      <vt:lpstr>性能与测试</vt:lpstr>
      <vt:lpstr>性能与测试</vt:lpstr>
      <vt:lpstr>性能与测试</vt:lpstr>
      <vt:lpstr>性能与测试</vt:lpstr>
      <vt:lpstr>PowerPoint 演示文稿</vt:lpstr>
      <vt:lpstr>摘要和简介：5个问题</vt:lpstr>
      <vt:lpstr>摘要和简介：5个问题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图片分类算法的小样本和小类间差异问题研究</dc:title>
  <cp:lastModifiedBy>Ran Leng</cp:lastModifiedBy>
  <cp:revision>313</cp:revision>
  <dcterms:created xsi:type="dcterms:W3CDTF">2019-03-05T03:15:04Z</dcterms:created>
  <dcterms:modified xsi:type="dcterms:W3CDTF">2020-08-14T03:36:33Z</dcterms:modified>
</cp:coreProperties>
</file>