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7" r:id="rId3"/>
  </p:sldMasterIdLst>
  <p:notesMasterIdLst>
    <p:notesMasterId r:id="rId33"/>
  </p:notesMasterIdLst>
  <p:sldIdLst>
    <p:sldId id="256" r:id="rId4"/>
    <p:sldId id="258" r:id="rId5"/>
    <p:sldId id="399" r:id="rId6"/>
    <p:sldId id="339" r:id="rId7"/>
    <p:sldId id="376" r:id="rId8"/>
    <p:sldId id="418" r:id="rId9"/>
    <p:sldId id="419" r:id="rId10"/>
    <p:sldId id="420" r:id="rId11"/>
    <p:sldId id="421" r:id="rId12"/>
    <p:sldId id="422" r:id="rId13"/>
    <p:sldId id="400" r:id="rId14"/>
    <p:sldId id="343" r:id="rId15"/>
    <p:sldId id="403" r:id="rId16"/>
    <p:sldId id="423" r:id="rId17"/>
    <p:sldId id="401" r:id="rId18"/>
    <p:sldId id="347" r:id="rId19"/>
    <p:sldId id="424" r:id="rId20"/>
    <p:sldId id="425" r:id="rId21"/>
    <p:sldId id="426" r:id="rId22"/>
    <p:sldId id="402" r:id="rId23"/>
    <p:sldId id="366" r:id="rId24"/>
    <p:sldId id="427" r:id="rId25"/>
    <p:sldId id="428" r:id="rId26"/>
    <p:sldId id="429" r:id="rId27"/>
    <p:sldId id="430" r:id="rId28"/>
    <p:sldId id="398" r:id="rId29"/>
    <p:sldId id="303" r:id="rId30"/>
    <p:sldId id="336" r:id="rId31"/>
    <p:sldId id="25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篇" id="{90D77151-C290-4F7D-B4E6-EA03E678C36F}">
          <p14:sldIdLst>
            <p14:sldId id="256"/>
            <p14:sldId id="258"/>
          </p14:sldIdLst>
        </p14:section>
        <p14:section name="研究背景" id="{301B07A6-6B4C-4688-9378-83F5F6CF7C37}">
          <p14:sldIdLst>
            <p14:sldId id="399"/>
            <p14:sldId id="339"/>
            <p14:sldId id="376"/>
            <p14:sldId id="418"/>
            <p14:sldId id="419"/>
            <p14:sldId id="420"/>
            <p14:sldId id="421"/>
            <p14:sldId id="422"/>
          </p14:sldIdLst>
        </p14:section>
        <p14:section name="动机思路" id="{ED797457-2640-405C-AF24-05BED67D3C73}">
          <p14:sldIdLst>
            <p14:sldId id="400"/>
            <p14:sldId id="343"/>
            <p14:sldId id="403"/>
            <p14:sldId id="423"/>
          </p14:sldIdLst>
        </p14:section>
        <p14:section name="设计实现" id="{70F23EB2-CCD2-497A-9655-20A007481949}">
          <p14:sldIdLst>
            <p14:sldId id="401"/>
            <p14:sldId id="347"/>
            <p14:sldId id="424"/>
            <p14:sldId id="425"/>
            <p14:sldId id="426"/>
          </p14:sldIdLst>
        </p14:section>
        <p14:section name="性能测试" id="{1D831EE2-4834-4A6A-969C-628F93BAE557}">
          <p14:sldIdLst>
            <p14:sldId id="402"/>
            <p14:sldId id="366"/>
            <p14:sldId id="427"/>
            <p14:sldId id="428"/>
            <p14:sldId id="429"/>
            <p14:sldId id="430"/>
          </p14:sldIdLst>
        </p14:section>
        <p14:section name="五个问题" id="{0CDCFEEA-AA1F-4037-8CF6-EBFB4E89EBBB}">
          <p14:sldIdLst>
            <p14:sldId id="398"/>
            <p14:sldId id="303"/>
            <p14:sldId id="336"/>
          </p14:sldIdLst>
        </p14:section>
        <p14:section name="结尾" id="{32978CC5-9E79-416A-A5C4-EB744FED6D47}">
          <p14:sldIdLst>
            <p14:sldId id="2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hz001@126.com" initials="s" lastIdx="6" clrIdx="0">
    <p:extLst>
      <p:ext uri="{19B8F6BF-5375-455C-9EA6-DF929625EA0E}">
        <p15:presenceInfo xmlns:p15="http://schemas.microsoft.com/office/powerpoint/2012/main" userId="dd54a0dc9fab7b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86866" autoAdjust="0"/>
  </p:normalViewPr>
  <p:slideViewPr>
    <p:cSldViewPr snapToGrid="0">
      <p:cViewPr varScale="1">
        <p:scale>
          <a:sx n="86" d="100"/>
          <a:sy n="86" d="100"/>
        </p:scale>
        <p:origin x="67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0776A-115D-4E6A-951B-55229C1AF914}" type="datetimeFigureOut">
              <a:rPr lang="zh-CN" altLang="en-US" smtClean="0"/>
              <a:pPr/>
              <a:t>2020/9/11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11D60-9DC1-47F3-B777-41CF4FE375C1}" type="slidenum">
              <a:rPr lang="zh-CN" altLang="en-US" smtClean="0"/>
              <a:pPr/>
              <a:t>‹#›</a:t>
            </a:fld>
            <a:endParaRPr lang="zh-CN" altLang="en-US"/>
          </a:p>
        </p:txBody>
      </p:sp>
    </p:spTree>
    <p:extLst>
      <p:ext uri="{BB962C8B-B14F-4D97-AF65-F5344CB8AC3E}">
        <p14:creationId xmlns:p14="http://schemas.microsoft.com/office/powerpoint/2010/main" val="620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工程硕士 硕士学位论文</a:t>
            </a:r>
          </a:p>
        </p:txBody>
      </p:sp>
      <p:sp>
        <p:nvSpPr>
          <p:cNvPr id="4" name="灯片编号占位符 3"/>
          <p:cNvSpPr>
            <a:spLocks noGrp="1"/>
          </p:cNvSpPr>
          <p:nvPr>
            <p:ph type="sldNum" sz="quarter" idx="10"/>
          </p:nvPr>
        </p:nvSpPr>
        <p:spPr/>
        <p:txBody>
          <a:bodyPr/>
          <a:lstStyle/>
          <a:p>
            <a:fld id="{A0962FA8-AA85-4053-8547-304384BC292A}" type="slidenum">
              <a:rPr lang="zh-CN" altLang="en-US" smtClean="0"/>
              <a:pPr/>
              <a:t>1</a:t>
            </a:fld>
            <a:endParaRPr lang="zh-CN" altLang="en-US"/>
          </a:p>
        </p:txBody>
      </p:sp>
    </p:spTree>
    <p:extLst>
      <p:ext uri="{BB962C8B-B14F-4D97-AF65-F5344CB8AC3E}">
        <p14:creationId xmlns:p14="http://schemas.microsoft.com/office/powerpoint/2010/main" val="194517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32401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62FA8-AA85-4053-8547-304384BC292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7231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62FA8-AA85-4053-8547-304384BC292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5156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62FA8-AA85-4053-8547-304384BC292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4950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62FA8-AA85-4053-8547-304384BC292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8689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72179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48163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5102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05123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pPr>
                <a:defRPr/>
              </a:pPr>
              <a:t>‹#›</a:t>
            </a:fld>
            <a:endParaRPr lang="en-US" altLang="zh-CN"/>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269400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423898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085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369391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9503BF-C29D-4C80-9971-704DEB9EB5A2}" type="slidenum">
              <a:rPr lang="en-US" altLang="zh-CN">
                <a:solidFill>
                  <a:srgbClr val="000000"/>
                </a:solidFill>
              </a:rPr>
              <a:pPr>
                <a:defRPr/>
              </a:pPr>
              <a:t>‹#›</a:t>
            </a:fld>
            <a:endParaRPr lang="en-US" altLang="zh-CN">
              <a:solidFill>
                <a:srgbClr val="000000"/>
              </a:solidFill>
            </a:endParaRPr>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extLst>
      <p:ext uri="{BB962C8B-B14F-4D97-AF65-F5344CB8AC3E}">
        <p14:creationId xmlns:p14="http://schemas.microsoft.com/office/powerpoint/2010/main" val="102848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vl1pPr>
          </a:lstStyle>
          <a:p>
            <a:r>
              <a:rPr lang="zh-CN" altLang="en-US" sz="2000" dirty="0"/>
              <a:t>内容标题区域</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A439F1-587F-4B46-AE4C-D82BC2C352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3899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946528B-B9B9-4E68-8952-1F42D213A426}" type="slidenum">
              <a:rPr lang="en-US" altLang="zh-CN">
                <a:solidFill>
                  <a:srgbClr val="000000"/>
                </a:solidFill>
              </a:rPr>
              <a:pPr>
                <a:defRPr/>
              </a:pPr>
              <a:t>‹#›</a:t>
            </a:fld>
            <a:endParaRPr lang="en-US" altLang="zh-CN">
              <a:solidFill>
                <a:srgbClr val="000000"/>
              </a:solidFill>
            </a:endParaRPr>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extLst>
      <p:ext uri="{BB962C8B-B14F-4D97-AF65-F5344CB8AC3E}">
        <p14:creationId xmlns:p14="http://schemas.microsoft.com/office/powerpoint/2010/main" val="224579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33253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3821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598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42883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75934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78747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29624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90459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04463-8DBD-4F51-801B-C37572A5F4B3}" type="slidenum">
              <a:rPr lang="zh-CN" altLang="en-US" smtClean="0"/>
              <a:pPr/>
              <a:t>‹#›</a:t>
            </a:fld>
            <a:endParaRPr lang="zh-CN" altLang="en-US"/>
          </a:p>
        </p:txBody>
      </p:sp>
    </p:spTree>
    <p:extLst>
      <p:ext uri="{BB962C8B-B14F-4D97-AF65-F5344CB8AC3E}">
        <p14:creationId xmlns:p14="http://schemas.microsoft.com/office/powerpoint/2010/main" val="121759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1976361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CD98D576-A93E-4A83-AEFD-5B9ECC0776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642538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4861" y="1194846"/>
            <a:ext cx="7748672" cy="1470025"/>
          </a:xfrm>
        </p:spPr>
        <p:txBody>
          <a:bodyPr>
            <a:noAutofit/>
          </a:bodyPr>
          <a:lstStyle/>
          <a:p>
            <a:pPr algn="ctr">
              <a:lnSpc>
                <a:spcPct val="150000"/>
              </a:lnSpc>
            </a:pPr>
            <a:r>
              <a:rPr lang="en-US" altLang="zh-CN" sz="2400" dirty="0">
                <a:latin typeface="等线" panose="02010600030101010101" pitchFamily="2" charset="-122"/>
                <a:ea typeface="等线" panose="02010600030101010101" pitchFamily="2" charset="-122"/>
              </a:rPr>
              <a:t>Harmony: </a:t>
            </a:r>
            <a:r>
              <a:rPr lang="zh-CN" altLang="en-US" sz="2400" dirty="0">
                <a:latin typeface="等线" panose="02010600030101010101" pitchFamily="2" charset="-122"/>
                <a:ea typeface="等线" panose="02010600030101010101" pitchFamily="2" charset="-122"/>
              </a:rPr>
              <a:t>基于深度学习的分布式机器学习集群作业放置</a:t>
            </a:r>
            <a:endParaRPr lang="zh-CN" altLang="en-US" sz="1800" dirty="0">
              <a:latin typeface="等线" panose="02010600030101010101" pitchFamily="2" charset="-122"/>
              <a:ea typeface="等线" panose="02010600030101010101" pitchFamily="2" charset="-122"/>
            </a:endParaRPr>
          </a:p>
        </p:txBody>
      </p:sp>
      <p:sp>
        <p:nvSpPr>
          <p:cNvPr id="3" name="TextBox 6"/>
          <p:cNvSpPr txBox="1">
            <a:spLocks noChangeArrowheads="1"/>
          </p:cNvSpPr>
          <p:nvPr/>
        </p:nvSpPr>
        <p:spPr bwMode="auto">
          <a:xfrm>
            <a:off x="4662991" y="5482826"/>
            <a:ext cx="3834245" cy="737959"/>
          </a:xfrm>
          <a:prstGeom prst="rect">
            <a:avLst/>
          </a:prstGeom>
          <a:noFill/>
          <a:ln w="9525">
            <a:noFill/>
            <a:miter lim="800000"/>
            <a:headEnd/>
            <a:tailEnd/>
          </a:ln>
        </p:spPr>
        <p:txBody>
          <a:bodyPr wrap="square">
            <a:spAutoFit/>
          </a:bodyPr>
          <a:lstStyle/>
          <a:p>
            <a:pPr algn="r"/>
            <a:r>
              <a:rPr lang="zh-CN" altLang="en-US" sz="2000" dirty="0">
                <a:latin typeface="等线" panose="02010600030101010101" pitchFamily="2" charset="-122"/>
                <a:ea typeface="等线" panose="02010600030101010101" pitchFamily="2" charset="-122"/>
              </a:rPr>
              <a:t>刘之兵</a:t>
            </a:r>
            <a:endParaRPr lang="en-US" altLang="zh-CN" sz="2000" dirty="0">
              <a:latin typeface="等线" panose="02010600030101010101" pitchFamily="2" charset="-122"/>
              <a:ea typeface="等线" panose="02010600030101010101" pitchFamily="2" charset="-122"/>
            </a:endParaRPr>
          </a:p>
          <a:p>
            <a:pPr algn="r">
              <a:lnSpc>
                <a:spcPts val="2800"/>
              </a:lnSpc>
            </a:pPr>
            <a:r>
              <a:rPr lang="en-US" altLang="zh-CN" sz="2000" dirty="0">
                <a:latin typeface="等线" panose="02010600030101010101" pitchFamily="2" charset="-122"/>
                <a:ea typeface="等线" panose="02010600030101010101" pitchFamily="2" charset="-122"/>
              </a:rPr>
              <a:t>2020</a:t>
            </a:r>
            <a:r>
              <a:rPr lang="zh-CN" altLang="en-US" sz="2000" dirty="0">
                <a:latin typeface="等线" panose="02010600030101010101" pitchFamily="2" charset="-122"/>
                <a:ea typeface="等线" panose="02010600030101010101" pitchFamily="2" charset="-122"/>
              </a:rPr>
              <a:t>年</a:t>
            </a:r>
            <a:r>
              <a:rPr lang="en-US" altLang="zh-CN" sz="2000" dirty="0">
                <a:latin typeface="等线" panose="02010600030101010101" pitchFamily="2" charset="-122"/>
                <a:ea typeface="等线" panose="02010600030101010101" pitchFamily="2" charset="-122"/>
              </a:rPr>
              <a:t>9</a:t>
            </a:r>
            <a:r>
              <a:rPr lang="zh-CN" altLang="en-US" sz="2000" dirty="0">
                <a:latin typeface="等线" panose="02010600030101010101" pitchFamily="2" charset="-122"/>
                <a:ea typeface="等线" panose="02010600030101010101" pitchFamily="2" charset="-122"/>
              </a:rPr>
              <a:t>月</a:t>
            </a:r>
            <a:r>
              <a:rPr lang="en-US" altLang="zh-CN" sz="2000" dirty="0">
                <a:latin typeface="等线" panose="02010600030101010101" pitchFamily="2" charset="-122"/>
                <a:ea typeface="等线" panose="02010600030101010101" pitchFamily="2" charset="-122"/>
              </a:rPr>
              <a:t>11</a:t>
            </a:r>
            <a:r>
              <a:rPr lang="zh-CN" altLang="en-US" sz="2000" dirty="0">
                <a:latin typeface="等线" panose="02010600030101010101" pitchFamily="2" charset="-122"/>
                <a:ea typeface="等线" panose="02010600030101010101" pitchFamily="2" charset="-122"/>
              </a:rPr>
              <a:t>日</a:t>
            </a:r>
          </a:p>
        </p:txBody>
      </p:sp>
    </p:spTree>
    <p:extLst>
      <p:ext uri="{BB962C8B-B14F-4D97-AF65-F5344CB8AC3E}">
        <p14:creationId xmlns:p14="http://schemas.microsoft.com/office/powerpoint/2010/main" val="81411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xfrm>
            <a:off x="4572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深度强化学习应用的困难</a:t>
            </a:r>
            <a:endParaRPr lang="en-US" altLang="zh-CN" sz="20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Action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environment </a:t>
            </a:r>
            <a:r>
              <a:rPr lang="zh-CN" altLang="en-US" sz="1600" dirty="0">
                <a:latin typeface="等线" panose="02010600030101010101" pitchFamily="2" charset="-122"/>
                <a:ea typeface="等线" panose="02010600030101010101" pitchFamily="2" charset="-122"/>
              </a:rPr>
              <a:t>空间都很大，难以快速收敛</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Action </a:t>
            </a:r>
            <a:r>
              <a:rPr lang="zh-CN" altLang="en-US" sz="1600" dirty="0">
                <a:latin typeface="等线" panose="02010600030101010101" pitchFamily="2" charset="-122"/>
                <a:ea typeface="等线" panose="02010600030101010101" pitchFamily="2" charset="-122"/>
              </a:rPr>
              <a:t>空间随任务数、每任务的</a:t>
            </a:r>
            <a:r>
              <a:rPr lang="en-US" altLang="zh-CN" sz="1600" dirty="0">
                <a:latin typeface="等线" panose="02010600030101010101" pitchFamily="2" charset="-122"/>
                <a:ea typeface="等线" panose="02010600030101010101" pitchFamily="2" charset="-122"/>
              </a:rPr>
              <a:t>worker/PS</a:t>
            </a:r>
            <a:r>
              <a:rPr lang="zh-CN" altLang="en-US" sz="1600" dirty="0">
                <a:latin typeface="等线" panose="02010600030101010101" pitchFamily="2" charset="-122"/>
                <a:ea typeface="等线" panose="02010600030101010101" pitchFamily="2" charset="-122"/>
              </a:rPr>
              <a:t>数、服务器数指数增长</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收集足够的 </a:t>
            </a:r>
            <a:r>
              <a:rPr lang="en-US" altLang="zh-CN" sz="1600" dirty="0">
                <a:latin typeface="等线" panose="02010600030101010101" pitchFamily="2" charset="-122"/>
                <a:ea typeface="等线" panose="02010600030101010101" pitchFamily="2" charset="-122"/>
              </a:rPr>
              <a:t>Trace </a:t>
            </a:r>
            <a:r>
              <a:rPr lang="zh-CN" altLang="en-US" sz="1600" dirty="0">
                <a:latin typeface="等线" panose="02010600030101010101" pitchFamily="2" charset="-122"/>
                <a:ea typeface="等线" panose="02010600030101010101" pitchFamily="2" charset="-122"/>
              </a:rPr>
              <a:t>很困难，即使是生产环境使用了几年的集群也难以覆盖所有的部署可能性</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10</a:t>
            </a:fld>
            <a:endParaRPr lang="en-US" altLang="zh-CN" dirty="0">
              <a:solidFill>
                <a:srgbClr val="000000"/>
              </a:solidFill>
            </a:endParaRPr>
          </a:p>
        </p:txBody>
      </p:sp>
    </p:spTree>
    <p:extLst>
      <p:ext uri="{BB962C8B-B14F-4D97-AF65-F5344CB8AC3E}">
        <p14:creationId xmlns:p14="http://schemas.microsoft.com/office/powerpoint/2010/main" val="135055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动机和思路</a:t>
            </a:r>
          </a:p>
          <a:p>
            <a:pPr>
              <a:lnSpc>
                <a:spcPct val="150000"/>
              </a:lnSpc>
            </a:pPr>
            <a:r>
              <a:rPr lang="zh-CN" altLang="en-US" sz="2400" dirty="0">
                <a:latin typeface="等线" panose="02010600030101010101" pitchFamily="2" charset="-122"/>
                <a:ea typeface="等线" panose="02010600030101010101" pitchFamily="2" charset="-122"/>
              </a:rPr>
              <a:t>设计和实现</a:t>
            </a:r>
          </a:p>
          <a:p>
            <a:pPr>
              <a:lnSpc>
                <a:spcPct val="150000"/>
              </a:lnSpc>
            </a:pPr>
            <a:r>
              <a:rPr lang="zh-CN" altLang="en-US" sz="2400" dirty="0">
                <a:latin typeface="等线" panose="02010600030101010101" pitchFamily="2" charset="-122"/>
                <a:ea typeface="等线" panose="02010600030101010101" pitchFamily="2" charset="-122"/>
              </a:rPr>
              <a:t>性能与测试</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400" b="0" i="0" u="none" strike="noStrike" kern="1200" cap="none" spc="0" normalizeH="0" baseline="0" noProof="0" smtClean="0">
                <a:ln>
                  <a:noFill/>
                </a:ln>
                <a:solidFill>
                  <a:srgbClr val="000000"/>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400" b="0" i="0" u="none" strike="noStrike" kern="1200" cap="none" spc="0" normalizeH="0" baseline="0" noProof="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5510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使用黑箱模型</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不依赖细节的性能分析建模</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受当时的围棋和视频流领域的深度增强学习研究的影响</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隐式的把干扰的考量融入神经网络</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输入：集群和作业状态，如剩余可用资源、作业资源需求等</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输出：作业部署决策，如把哪个 </a:t>
            </a:r>
            <a:r>
              <a:rPr lang="en-US" altLang="zh-CN" sz="1600" dirty="0">
                <a:latin typeface="等线" panose="02010600030101010101" pitchFamily="2" charset="-122"/>
                <a:ea typeface="等线" panose="02010600030101010101" pitchFamily="2" charset="-122"/>
              </a:rPr>
              <a:t>worker/PS </a:t>
            </a:r>
            <a:r>
              <a:rPr lang="zh-CN" altLang="en-US" sz="1600" dirty="0">
                <a:latin typeface="等线" panose="02010600030101010101" pitchFamily="2" charset="-122"/>
                <a:ea typeface="等线" panose="02010600030101010101" pitchFamily="2" charset="-122"/>
              </a:rPr>
              <a:t>部署到哪个服务器上</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制造合成的 </a:t>
            </a:r>
            <a:r>
              <a:rPr lang="en-US" altLang="zh-CN" sz="2000" dirty="0">
                <a:latin typeface="等线" panose="02010600030101010101" pitchFamily="2" charset="-122"/>
                <a:ea typeface="等线" panose="02010600030101010101" pitchFamily="2" charset="-122"/>
              </a:rPr>
              <a:t>reward </a:t>
            </a:r>
            <a:r>
              <a:rPr lang="zh-CN" altLang="en-US" sz="2000" dirty="0">
                <a:latin typeface="等线" panose="02010600030101010101" pitchFamily="2" charset="-122"/>
                <a:ea typeface="等线" panose="02010600030101010101" pitchFamily="2" charset="-122"/>
              </a:rPr>
              <a:t>数据</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用来弥补实际采样中不存在的作业部署方案对应的 </a:t>
            </a:r>
            <a:r>
              <a:rPr lang="en-US" altLang="zh-CN" sz="1600" dirty="0">
                <a:latin typeface="等线" panose="02010600030101010101" pitchFamily="2" charset="-122"/>
                <a:ea typeface="等线" panose="02010600030101010101" pitchFamily="2" charset="-122"/>
              </a:rPr>
              <a:t>reward</a:t>
            </a:r>
          </a:p>
          <a:p>
            <a:pPr lvl="1">
              <a:lnSpc>
                <a:spcPct val="150000"/>
              </a:lnSpc>
            </a:pPr>
            <a:r>
              <a:rPr lang="zh-CN" altLang="en-US" sz="1600" dirty="0">
                <a:latin typeface="等线" panose="02010600030101010101" pitchFamily="2" charset="-122"/>
                <a:ea typeface="等线" panose="02010600030101010101" pitchFamily="2" charset="-122"/>
              </a:rPr>
              <a:t>使用神经网络进行奖励建模，而不使用任何分析性的干扰模型</a:t>
            </a:r>
            <a:endParaRPr lang="en-US" altLang="zh-CN" sz="1600" dirty="0">
              <a:latin typeface="等线" panose="02010600030101010101" pitchFamily="2" charset="-122"/>
              <a:ea typeface="等线" panose="02010600030101010101" pitchFamily="2" charset="-122"/>
            </a:endParaRPr>
          </a:p>
          <a:p>
            <a:pPr lvl="1">
              <a:lnSpc>
                <a:spcPct val="150000"/>
              </a:lnSpc>
            </a:pP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12</a:t>
            </a:fld>
            <a:endParaRPr lang="en-US" altLang="zh-CN">
              <a:solidFill>
                <a:srgbClr val="000000"/>
              </a:solidFill>
            </a:endParaRPr>
          </a:p>
        </p:txBody>
      </p:sp>
    </p:spTree>
    <p:extLst>
      <p:ext uri="{BB962C8B-B14F-4D97-AF65-F5344CB8AC3E}">
        <p14:creationId xmlns:p14="http://schemas.microsoft.com/office/powerpoint/2010/main" val="378298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系统设计的输入</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系统针对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模式的分布式任务设计，但可以轻松扩展到处理 </a:t>
            </a:r>
            <a:r>
              <a:rPr lang="en-US" altLang="zh-CN" sz="1600" dirty="0">
                <a:latin typeface="等线" panose="02010600030101010101" pitchFamily="2" charset="-122"/>
                <a:ea typeface="等线" panose="02010600030101010101" pitchFamily="2" charset="-122"/>
              </a:rPr>
              <a:t>all-reduce </a:t>
            </a:r>
            <a:r>
              <a:rPr lang="zh-CN" altLang="en-US" sz="1600" dirty="0">
                <a:latin typeface="等线" panose="02010600030101010101" pitchFamily="2" charset="-122"/>
                <a:ea typeface="等线" panose="02010600030101010101" pitchFamily="2" charset="-122"/>
              </a:rPr>
              <a:t>模式</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提交的作业应该包括以下信息</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每个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或 </a:t>
            </a:r>
            <a:r>
              <a:rPr lang="en-US" altLang="zh-CN" sz="1600" dirty="0" err="1">
                <a:latin typeface="等线" panose="02010600030101010101" pitchFamily="2" charset="-122"/>
                <a:ea typeface="等线" panose="02010600030101010101" pitchFamily="2" charset="-122"/>
              </a:rPr>
              <a:t>ps</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分别需要哪些资源</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和 </a:t>
            </a:r>
            <a:r>
              <a:rPr lang="en-US" altLang="zh-CN" sz="1600" dirty="0" err="1">
                <a:latin typeface="等线" panose="02010600030101010101" pitchFamily="2" charset="-122"/>
                <a:ea typeface="等线" panose="02010600030101010101" pitchFamily="2" charset="-122"/>
              </a:rPr>
              <a:t>ps</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的个数</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总共需要训练多少个 </a:t>
            </a:r>
            <a:r>
              <a:rPr lang="en-US" altLang="zh-CN" sz="1600" dirty="0">
                <a:latin typeface="等线" panose="02010600030101010101" pitchFamily="2" charset="-122"/>
                <a:ea typeface="等线" panose="02010600030101010101" pitchFamily="2" charset="-122"/>
              </a:rPr>
              <a:t>epoch</a:t>
            </a:r>
            <a:r>
              <a:rPr lang="zh-CN" altLang="en-US" sz="1600" dirty="0">
                <a:latin typeface="等线" panose="02010600030101010101" pitchFamily="2" charset="-122"/>
                <a:ea typeface="等线" panose="02010600030101010101" pitchFamily="2" charset="-122"/>
              </a:rPr>
              <a:t>，可以通过历史经验获得，如输入一个已经训练过的类似模型收敛所需 </a:t>
            </a:r>
            <a:r>
              <a:rPr lang="en-US" altLang="zh-CN" sz="1600" dirty="0">
                <a:latin typeface="等线" panose="02010600030101010101" pitchFamily="2" charset="-122"/>
                <a:ea typeface="等线" panose="02010600030101010101" pitchFamily="2" charset="-122"/>
              </a:rPr>
              <a:t>epoch </a:t>
            </a:r>
            <a:r>
              <a:rPr lang="zh-CN" altLang="en-US" sz="1600" dirty="0">
                <a:latin typeface="等线" panose="02010600030101010101" pitchFamily="2" charset="-122"/>
                <a:ea typeface="等线" panose="02010600030101010101" pitchFamily="2" charset="-122"/>
              </a:rPr>
              <a:t>数的上界</a:t>
            </a:r>
            <a:endParaRPr lang="en-US" altLang="zh-CN" sz="1600" dirty="0">
              <a:latin typeface="等线" panose="02010600030101010101" pitchFamily="2" charset="-122"/>
              <a:ea typeface="等线" panose="02010600030101010101" pitchFamily="2" charset="-122"/>
            </a:endParaRPr>
          </a:p>
          <a:p>
            <a:pPr marL="457200">
              <a:lnSpc>
                <a:spcPct val="150000"/>
              </a:lnSpc>
            </a:pPr>
            <a:r>
              <a:rPr lang="zh-CN" altLang="en-US" sz="2000" dirty="0">
                <a:latin typeface="等线" panose="02010600030101010101" pitchFamily="2" charset="-122"/>
                <a:ea typeface="等线" panose="02010600030101010101" pitchFamily="2" charset="-122"/>
              </a:rPr>
              <a:t>系统设计的目标是最小化平均作业完成时间</a:t>
            </a:r>
            <a:endParaRPr lang="en-US" altLang="zh-CN" sz="20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199732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动机和思路</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系统的工作模式</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设计有调度周期，对一个周期内提交的作业进行批处理式的打包调度</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作业部署后一直运行到结束，中间不进行调整和改变</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调度只考虑当前的可用资源</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通过和微软、阿里巴巴等大型 </a:t>
            </a:r>
            <a:r>
              <a:rPr lang="en-US" altLang="zh-CN" sz="1600" dirty="0">
                <a:latin typeface="等线" panose="02010600030101010101" pitchFamily="2" charset="-122"/>
                <a:ea typeface="等线" panose="02010600030101010101" pitchFamily="2" charset="-122"/>
              </a:rPr>
              <a:t>AI </a:t>
            </a:r>
            <a:r>
              <a:rPr lang="zh-CN" altLang="en-US" sz="1600" dirty="0">
                <a:latin typeface="等线" panose="02010600030101010101" pitchFamily="2" charset="-122"/>
                <a:ea typeface="等线" panose="02010600030101010101" pitchFamily="2" charset="-122"/>
              </a:rPr>
              <a:t>公司沟通，作业指明资源需求、部署后不调整是行业现状，动态调整资源分配难以实现</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7D61566-0082-44CA-A2E7-ECE24FB009D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14</a:t>
            </a:fld>
            <a:endParaRPr lang="en-US" altLang="zh-CN">
              <a:solidFill>
                <a:srgbClr val="000000"/>
              </a:solidFill>
            </a:endParaRPr>
          </a:p>
        </p:txBody>
      </p:sp>
    </p:spTree>
    <p:extLst>
      <p:ext uri="{BB962C8B-B14F-4D97-AF65-F5344CB8AC3E}">
        <p14:creationId xmlns:p14="http://schemas.microsoft.com/office/powerpoint/2010/main" val="32864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设计和实现</a:t>
            </a:r>
          </a:p>
          <a:p>
            <a:pPr>
              <a:lnSpc>
                <a:spcPct val="150000"/>
              </a:lnSpc>
            </a:pPr>
            <a:r>
              <a:rPr lang="zh-CN" altLang="en-US" sz="2400" dirty="0">
                <a:latin typeface="等线" panose="02010600030101010101" pitchFamily="2" charset="-122"/>
                <a:ea typeface="等线" panose="02010600030101010101" pitchFamily="2" charset="-122"/>
              </a:rPr>
              <a:t>性能与测试</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400" b="0" i="0" u="none" strike="noStrike" kern="1200" cap="none" spc="0" normalizeH="0" baseline="0" noProof="0" smtClean="0">
                <a:ln>
                  <a:noFill/>
                </a:ln>
                <a:solidFill>
                  <a:srgbClr val="000000"/>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400" b="0" i="0" u="none" strike="noStrike" kern="1200" cap="none" spc="0" normalizeH="0" baseline="0" noProof="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82718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设计和实现</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工作流</a:t>
            </a: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16</a:t>
            </a:fld>
            <a:endParaRPr lang="en-US" altLang="zh-CN">
              <a:solidFill>
                <a:srgbClr val="000000"/>
              </a:solidFill>
            </a:endParaRPr>
          </a:p>
        </p:txBody>
      </p:sp>
      <p:pic>
        <p:nvPicPr>
          <p:cNvPr id="6" name="图片 5">
            <a:extLst>
              <a:ext uri="{FF2B5EF4-FFF2-40B4-BE49-F238E27FC236}">
                <a16:creationId xmlns:a16="http://schemas.microsoft.com/office/drawing/2014/main" id="{F64A85E6-8CD6-4CF3-8C24-937F2F8DB2BF}"/>
              </a:ext>
            </a:extLst>
          </p:cNvPr>
          <p:cNvPicPr>
            <a:picLocks noChangeAspect="1"/>
          </p:cNvPicPr>
          <p:nvPr/>
        </p:nvPicPr>
        <p:blipFill>
          <a:blip r:embed="rId2"/>
          <a:stretch>
            <a:fillRect/>
          </a:stretch>
        </p:blipFill>
        <p:spPr>
          <a:xfrm>
            <a:off x="1644379" y="2066661"/>
            <a:ext cx="5753394" cy="4059502"/>
          </a:xfrm>
          <a:prstGeom prst="rect">
            <a:avLst/>
          </a:prstGeom>
        </p:spPr>
      </p:pic>
    </p:spTree>
    <p:extLst>
      <p:ext uri="{BB962C8B-B14F-4D97-AF65-F5344CB8AC3E}">
        <p14:creationId xmlns:p14="http://schemas.microsoft.com/office/powerpoint/2010/main" val="379347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设计和实现</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离线训练</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使用另一个 </a:t>
            </a:r>
            <a:r>
              <a:rPr lang="en-US" altLang="zh-CN" sz="1600" dirty="0">
                <a:latin typeface="等线" panose="02010600030101010101" pitchFamily="2" charset="-122"/>
                <a:ea typeface="等线" panose="02010600030101010101" pitchFamily="2" charset="-122"/>
              </a:rPr>
              <a:t>NN </a:t>
            </a:r>
            <a:r>
              <a:rPr lang="zh-CN" altLang="en-US" sz="1600" dirty="0">
                <a:latin typeface="等线" panose="02010600030101010101" pitchFamily="2" charset="-122"/>
                <a:ea typeface="等线" panose="02010600030101010101" pitchFamily="2" charset="-122"/>
              </a:rPr>
              <a:t>预测打分，来解决历史数据不足的问题</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训练分两步</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回报模型训练：使用历史 </a:t>
            </a:r>
            <a:r>
              <a:rPr lang="en-US" altLang="zh-CN" sz="1600" dirty="0">
                <a:latin typeface="等线" panose="02010600030101010101" pitchFamily="2" charset="-122"/>
                <a:ea typeface="等线" panose="02010600030101010101" pitchFamily="2" charset="-122"/>
              </a:rPr>
              <a:t>trace</a:t>
            </a:r>
            <a:r>
              <a:rPr lang="zh-CN" altLang="en-US" sz="1600" dirty="0">
                <a:latin typeface="等线" panose="02010600030101010101" pitchFamily="2" charset="-122"/>
                <a:ea typeface="等线" panose="02010600030101010101" pitchFamily="2" charset="-122"/>
              </a:rPr>
              <a:t>，通过监督学习训练神经网络。输入位作业组信息和部署状态，标签是回报（即训练速度）</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深度增强学习训练：输入各种作业组信息和集群可用资源，产生新作业组的部署决策</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在线推理和模型更新</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通过深度增强学习网络推理作业部署，然后观察实际回报</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定期使用在线推理收集的样本重新训练深度增强学习网络和打分的神经网络</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17</a:t>
            </a:fld>
            <a:endParaRPr lang="en-US" altLang="zh-CN">
              <a:solidFill>
                <a:srgbClr val="000000"/>
              </a:solidFill>
            </a:endParaRPr>
          </a:p>
        </p:txBody>
      </p:sp>
    </p:spTree>
    <p:extLst>
      <p:ext uri="{BB962C8B-B14F-4D97-AF65-F5344CB8AC3E}">
        <p14:creationId xmlns:p14="http://schemas.microsoft.com/office/powerpoint/2010/main" val="47905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设计和实现</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深度强化学习网络结构</a:t>
            </a:r>
            <a:endParaRPr lang="en-US" altLang="zh-CN" sz="2000" dirty="0">
              <a:latin typeface="等线" panose="02010600030101010101" pitchFamily="2" charset="-122"/>
              <a:ea typeface="等线" panose="02010600030101010101" pitchFamily="2" charset="-122"/>
            </a:endParaRPr>
          </a:p>
          <a:p>
            <a:pPr lvl="1">
              <a:lnSpc>
                <a:spcPct val="150000"/>
              </a:lnSpc>
            </a:pP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18</a:t>
            </a:fld>
            <a:endParaRPr lang="en-US" altLang="zh-CN">
              <a:solidFill>
                <a:srgbClr val="000000"/>
              </a:solidFill>
            </a:endParaRPr>
          </a:p>
        </p:txBody>
      </p:sp>
      <p:pic>
        <p:nvPicPr>
          <p:cNvPr id="6" name="图片 5">
            <a:extLst>
              <a:ext uri="{FF2B5EF4-FFF2-40B4-BE49-F238E27FC236}">
                <a16:creationId xmlns:a16="http://schemas.microsoft.com/office/drawing/2014/main" id="{5B01366E-9703-4872-A36A-C301A1A99ED1}"/>
              </a:ext>
            </a:extLst>
          </p:cNvPr>
          <p:cNvPicPr>
            <a:picLocks noChangeAspect="1"/>
          </p:cNvPicPr>
          <p:nvPr/>
        </p:nvPicPr>
        <p:blipFill>
          <a:blip r:embed="rId2"/>
          <a:stretch>
            <a:fillRect/>
          </a:stretch>
        </p:blipFill>
        <p:spPr>
          <a:xfrm>
            <a:off x="1752315" y="2058350"/>
            <a:ext cx="5639370" cy="4328443"/>
          </a:xfrm>
          <a:prstGeom prst="rect">
            <a:avLst/>
          </a:prstGeom>
        </p:spPr>
      </p:pic>
    </p:spTree>
    <p:extLst>
      <p:ext uri="{BB962C8B-B14F-4D97-AF65-F5344CB8AC3E}">
        <p14:creationId xmlns:p14="http://schemas.microsoft.com/office/powerpoint/2010/main" val="208665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设计和实现</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深度强化学习状态空间</a:t>
                </a:r>
                <a:endParaRPr lang="en-US" altLang="zh-CN" sz="1600" dirty="0">
                  <a:latin typeface="等线" panose="02010600030101010101" pitchFamily="2" charset="-122"/>
                  <a:ea typeface="等线" panose="02010600030101010101" pitchFamily="2" charset="-122"/>
                </a:endParaRPr>
              </a:p>
              <a:p>
                <a:pPr lvl="1">
                  <a:lnSpc>
                    <a:spcPct val="150000"/>
                  </a:lnSpc>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𝑥</m:t>
                    </m:r>
                  </m:oMath>
                </a14:m>
                <a:r>
                  <a:rPr lang="zh-CN" altLang="en-US" sz="1600" dirty="0">
                    <a:latin typeface="等线" panose="02010600030101010101" pitchFamily="2" charset="-122"/>
                    <a:ea typeface="等线" panose="02010600030101010101" pitchFamily="2" charset="-122"/>
                  </a:rPr>
                  <a:t>：</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𝑁</m:t>
                    </m:r>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𝑥</m:t>
                    </m:r>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𝐿</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二元矩阵，编码作业训练的是什么模型，</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𝑁</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是一个周期内最多同时训练的任务数，</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𝐿</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是集群上最多同时出现的模型的种类数，即对每个任务的类型使用 </a:t>
                </a:r>
                <a:r>
                  <a:rPr lang="en-US" altLang="zh-CN" sz="1600" dirty="0">
                    <a:latin typeface="等线" panose="02010600030101010101" pitchFamily="2" charset="-122"/>
                    <a:ea typeface="等线" panose="02010600030101010101" pitchFamily="2" charset="-122"/>
                  </a:rPr>
                  <a:t>one-hot </a:t>
                </a:r>
                <a:r>
                  <a:rPr lang="zh-CN" altLang="en-US" sz="1600" dirty="0">
                    <a:latin typeface="等线" panose="02010600030101010101" pitchFamily="2" charset="-122"/>
                    <a:ea typeface="等线" panose="02010600030101010101" pitchFamily="2" charset="-122"/>
                  </a:rPr>
                  <a:t>编码</a:t>
                </a:r>
                <a:endParaRPr lang="en-US" altLang="zh-CN" sz="1600" dirty="0">
                  <a:latin typeface="等线" panose="02010600030101010101" pitchFamily="2" charset="-122"/>
                  <a:ea typeface="等线" panose="02010600030101010101" pitchFamily="2" charset="-122"/>
                </a:endParaRPr>
              </a:p>
              <a:p>
                <a:pPr lvl="1">
                  <a:lnSpc>
                    <a:spcPct val="150000"/>
                  </a:lnSpc>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𝑟</m:t>
                    </m:r>
                  </m:oMath>
                </a14:m>
                <a:r>
                  <a:rPr lang="zh-CN" altLang="en-US" sz="1600" dirty="0">
                    <a:latin typeface="等线" panose="02010600030101010101" pitchFamily="2" charset="-122"/>
                    <a:ea typeface="等线" panose="02010600030101010101" pitchFamily="2" charset="-122"/>
                  </a:rPr>
                  <a:t>：</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𝑁</m:t>
                    </m:r>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𝑥</m:t>
                    </m:r>
                    <m:r>
                      <a:rPr lang="en-US" altLang="zh-CN" sz="1600" i="1" dirty="0" smtClean="0">
                        <a:latin typeface="Cambria Math" panose="02040503050406030204" pitchFamily="18" charset="0"/>
                        <a:ea typeface="等线" panose="02010600030101010101" pitchFamily="2" charset="-122"/>
                      </a:rPr>
                      <m:t> 2(1 +</m:t>
                    </m:r>
                    <m:r>
                      <a:rPr lang="en-US" altLang="zh-CN" sz="1600" i="1" dirty="0" smtClean="0">
                        <a:latin typeface="Cambria Math" panose="02040503050406030204" pitchFamily="18" charset="0"/>
                        <a:ea typeface="等线" panose="02010600030101010101" pitchFamily="2" charset="-122"/>
                      </a:rPr>
                      <m:t>𝐾</m:t>
                    </m:r>
                    <m:r>
                      <a:rPr lang="en-US" altLang="zh-CN" sz="1600" i="1" dirty="0" smtClean="0">
                        <a:latin typeface="Cambria Math" panose="02040503050406030204" pitchFamily="18" charset="0"/>
                        <a:ea typeface="等线" panose="02010600030101010101" pitchFamily="2" charset="-122"/>
                      </a:rPr>
                      <m:t>)</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二元矩阵，编码每个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或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的资源需求，</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𝐾</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是资源类型总数，每个向量第一个数字是作业需要的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数量，后面 </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𝐾</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个数字代表了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对 </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𝐾</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类资源的需求量</a:t>
                </a:r>
                <a:endParaRPr lang="en-US" altLang="zh-CN" sz="1600" dirty="0">
                  <a:latin typeface="等线" panose="02010600030101010101" pitchFamily="2" charset="-122"/>
                  <a:ea typeface="等线" panose="02010600030101010101" pitchFamily="2" charset="-122"/>
                </a:endParaRPr>
              </a:p>
              <a:p>
                <a:pPr lvl="1">
                  <a:lnSpc>
                    <a:spcPct val="150000"/>
                  </a:lnSpc>
                </a:pPr>
                <a14:m>
                  <m:oMath xmlns:m="http://schemas.openxmlformats.org/officeDocument/2006/math">
                    <m:acc>
                      <m:accPr>
                        <m:chr m:val="⃗"/>
                        <m:ctrlPr>
                          <a:rPr lang="en-US" altLang="zh-CN" sz="1600" i="1" smtClean="0">
                            <a:latin typeface="Cambria Math" panose="02040503050406030204" pitchFamily="18" charset="0"/>
                            <a:ea typeface="等线" panose="02010600030101010101" pitchFamily="2" charset="-122"/>
                          </a:rPr>
                        </m:ctrlPr>
                      </m:accPr>
                      <m:e>
                        <m:r>
                          <m:rPr>
                            <m:sty m:val="p"/>
                          </m:rPr>
                          <a:rPr lang="en-US" altLang="zh-CN" sz="1600" i="1">
                            <a:latin typeface="Cambria Math" panose="02040503050406030204" pitchFamily="18" charset="0"/>
                            <a:ea typeface="等线" panose="02010600030101010101" pitchFamily="2" charset="-122"/>
                          </a:rPr>
                          <m:t>w</m:t>
                        </m:r>
                      </m:e>
                    </m:acc>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和 </a:t>
                </a:r>
                <a14:m>
                  <m:oMath xmlns:m="http://schemas.openxmlformats.org/officeDocument/2006/math">
                    <m:acc>
                      <m:accPr>
                        <m:chr m:val="⃗"/>
                        <m:ctrlPr>
                          <a:rPr lang="en-US" altLang="zh-CN" sz="1600" i="1">
                            <a:latin typeface="Cambria Math" panose="02040503050406030204" pitchFamily="18" charset="0"/>
                            <a:ea typeface="等线" panose="02010600030101010101" pitchFamily="2" charset="-122"/>
                          </a:rPr>
                        </m:ctrlPr>
                      </m:accPr>
                      <m:e>
                        <m:r>
                          <m:rPr>
                            <m:sty m:val="p"/>
                          </m:rPr>
                          <a:rPr lang="en-US" altLang="zh-CN" sz="1600" i="1" smtClean="0">
                            <a:latin typeface="Cambria Math" panose="02040503050406030204" pitchFamily="18" charset="0"/>
                            <a:ea typeface="等线" panose="02010600030101010101" pitchFamily="2" charset="-122"/>
                          </a:rPr>
                          <m:t>p</m:t>
                        </m:r>
                      </m:e>
                    </m:acc>
                  </m:oMath>
                </a14:m>
                <a:r>
                  <a:rPr lang="zh-CN" altLang="en-US" sz="1600" dirty="0">
                    <a:latin typeface="等线" panose="02010600030101010101" pitchFamily="2" charset="-122"/>
                    <a:ea typeface="等线" panose="02010600030101010101" pitchFamily="2" charset="-122"/>
                  </a:rPr>
                  <a:t>：</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𝑁</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维向量，表示任务的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数和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数</a:t>
                </a:r>
                <a:endParaRPr lang="en-US" altLang="zh-CN" sz="1600" dirty="0">
                  <a:latin typeface="等线" panose="02010600030101010101" pitchFamily="2" charset="-122"/>
                  <a:ea typeface="等线" panose="02010600030101010101" pitchFamily="2" charset="-122"/>
                </a:endParaRPr>
              </a:p>
              <a:p>
                <a:pPr lvl="1">
                  <a:lnSpc>
                    <a:spcPct val="150000"/>
                  </a:lnSpc>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𝑣</m:t>
                    </m:r>
                  </m:oMath>
                </a14:m>
                <a:r>
                  <a:rPr lang="zh-CN" altLang="en-US" sz="1600" dirty="0">
                    <a:latin typeface="等线" panose="02010600030101010101" pitchFamily="2" charset="-122"/>
                    <a:ea typeface="等线" panose="02010600030101010101" pitchFamily="2" charset="-122"/>
                  </a:rPr>
                  <a:t>：</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𝑀</m:t>
                    </m:r>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𝑥</m:t>
                    </m:r>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𝐾</m:t>
                    </m:r>
                    <m:r>
                      <a:rPr lang="en-US" altLang="zh-CN" sz="1600" i="1" dirty="0" smtClean="0">
                        <a:latin typeface="Cambria Math" panose="02040503050406030204" pitchFamily="18" charset="0"/>
                        <a:ea typeface="等线" panose="02010600030101010101" pitchFamily="2" charset="-122"/>
                      </a:rPr>
                      <m:t> </m:t>
                    </m:r>
                  </m:oMath>
                </a14:m>
                <a:r>
                  <a:rPr lang="zh-CN" altLang="en-US" sz="1600" dirty="0">
                    <a:latin typeface="等线" panose="02010600030101010101" pitchFamily="2" charset="-122"/>
                    <a:ea typeface="等线" panose="02010600030101010101" pitchFamily="2" charset="-122"/>
                  </a:rPr>
                  <a:t>维矩阵，代表每台服务器的可用资源数，</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𝑀</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是物理服务器的个数，</a:t>
                </a:r>
                <a14:m>
                  <m:oMath xmlns:m="http://schemas.openxmlformats.org/officeDocument/2006/math">
                    <m:r>
                      <m:rPr>
                        <m:sty m:val="p"/>
                      </m:rPr>
                      <a:rPr lang="en-US" altLang="zh-CN" sz="1600" i="1" dirty="0">
                        <a:latin typeface="Cambria Math" panose="02040503050406030204" pitchFamily="18" charset="0"/>
                        <a:ea typeface="等线" panose="02010600030101010101" pitchFamily="2" charset="-122"/>
                      </a:rPr>
                      <m:t>K</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是可用资源的种类</a:t>
                </a:r>
                <a:endParaRPr lang="en-US" altLang="zh-CN" sz="1600" dirty="0">
                  <a:latin typeface="等线" panose="02010600030101010101" pitchFamily="2" charset="-122"/>
                  <a:ea typeface="等线" panose="02010600030101010101" pitchFamily="2" charset="-122"/>
                </a:endParaRPr>
              </a:p>
              <a:p>
                <a:pPr lvl="1">
                  <a:lnSpc>
                    <a:spcPct val="150000"/>
                  </a:lnSpc>
                </a:pP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𝑑</m:t>
                    </m:r>
                  </m:oMath>
                </a14:m>
                <a:r>
                  <a:rPr lang="zh-CN" altLang="en-US" sz="1600" dirty="0">
                    <a:latin typeface="等线" panose="02010600030101010101" pitchFamily="2" charset="-122"/>
                    <a:ea typeface="等线" panose="02010600030101010101" pitchFamily="2" charset="-122"/>
                  </a:rPr>
                  <a:t>：</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𝑀</m:t>
                    </m:r>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𝑥</m:t>
                    </m:r>
                    <m:r>
                      <a:rPr lang="en-US" altLang="zh-CN" sz="1600" i="1" dirty="0" smtClean="0">
                        <a:latin typeface="Cambria Math" panose="02040503050406030204" pitchFamily="18" charset="0"/>
                        <a:ea typeface="等线" panose="02010600030101010101" pitchFamily="2" charset="-122"/>
                      </a:rPr>
                      <m:t> 2</m:t>
                    </m:r>
                    <m:r>
                      <a:rPr lang="en-US" altLang="zh-CN" sz="1600" i="1" dirty="0" smtClean="0">
                        <a:latin typeface="Cambria Math" panose="02040503050406030204" pitchFamily="18" charset="0"/>
                        <a:ea typeface="等线" panose="02010600030101010101" pitchFamily="2" charset="-122"/>
                      </a:rPr>
                      <m:t>𝑁</m:t>
                    </m:r>
                    <m:r>
                      <a:rPr lang="en-US" altLang="zh-CN" sz="1600" i="1" dirty="0" smtClean="0">
                        <a:latin typeface="Cambria Math" panose="02040503050406030204" pitchFamily="18" charset="0"/>
                        <a:ea typeface="等线" panose="02010600030101010101" pitchFamily="2" charset="-122"/>
                      </a:rPr>
                      <m:t> </m:t>
                    </m:r>
                  </m:oMath>
                </a14:m>
                <a:r>
                  <a:rPr lang="zh-CN" altLang="en-US" sz="1600" dirty="0">
                    <a:latin typeface="等线" panose="02010600030101010101" pitchFamily="2" charset="-122"/>
                    <a:ea typeface="等线" panose="02010600030101010101" pitchFamily="2" charset="-122"/>
                  </a:rPr>
                  <a:t>矩阵，编码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的部署情况，</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𝑀</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是服务器数量，第 </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2</m:t>
                    </m:r>
                    <m:r>
                      <a:rPr lang="en-US" altLang="zh-CN" sz="1600" i="1" dirty="0" smtClean="0">
                        <a:latin typeface="Cambria Math" panose="02040503050406030204" pitchFamily="18" charset="0"/>
                        <a:ea typeface="等线" panose="02010600030101010101" pitchFamily="2" charset="-122"/>
                      </a:rPr>
                      <m:t>𝑛</m:t>
                    </m:r>
                    <m:r>
                      <a:rPr lang="en-US" altLang="zh-CN" sz="1600" i="1" dirty="0" smtClean="0">
                        <a:latin typeface="Cambria Math" panose="02040503050406030204" pitchFamily="18" charset="0"/>
                        <a:ea typeface="等线" panose="02010600030101010101" pitchFamily="2" charset="-122"/>
                      </a:rPr>
                      <m:t>−1</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和第 </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2</m:t>
                    </m:r>
                    <m:r>
                      <a:rPr lang="en-US" altLang="zh-CN" sz="1600" i="1" dirty="0" smtClean="0">
                        <a:latin typeface="Cambria Math" panose="02040503050406030204" pitchFamily="18" charset="0"/>
                        <a:ea typeface="等线" panose="02010600030101010101" pitchFamily="2" charset="-122"/>
                      </a:rPr>
                      <m:t>𝑛</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个元素是作业 </a:t>
                </a:r>
                <a14:m>
                  <m:oMath xmlns:m="http://schemas.openxmlformats.org/officeDocument/2006/math">
                    <m:r>
                      <a:rPr lang="en-US" altLang="zh-CN" sz="1600" i="1" dirty="0" smtClean="0">
                        <a:latin typeface="Cambria Math" panose="02040503050406030204" pitchFamily="18" charset="0"/>
                        <a:ea typeface="等线" panose="02010600030101010101" pitchFamily="2" charset="-122"/>
                      </a:rPr>
                      <m:t>𝑛</m:t>
                    </m:r>
                  </m:oMath>
                </a14:m>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对应的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PS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0200"/>
                <a:ext cx="8155172" cy="4525963"/>
              </a:xfrm>
              <a:blipFill>
                <a:blip r:embed="rId2"/>
                <a:stretch>
                  <a:fillRect l="-523" b="-7278"/>
                </a:stretch>
              </a:blipFill>
              <a:ln w="9525">
                <a:noFill/>
                <a:miter lim="800000"/>
                <a:headEnd/>
                <a:tailEnd/>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7CE68E1-3178-4461-AC4E-A9EB5EB9F5A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19</a:t>
            </a:fld>
            <a:endParaRPr lang="en-US" altLang="zh-CN" dirty="0">
              <a:solidFill>
                <a:srgbClr val="000000"/>
              </a:solidFill>
            </a:endParaRPr>
          </a:p>
        </p:txBody>
      </p:sp>
    </p:spTree>
    <p:extLst>
      <p:ext uri="{BB962C8B-B14F-4D97-AF65-F5344CB8AC3E}">
        <p14:creationId xmlns:p14="http://schemas.microsoft.com/office/powerpoint/2010/main" val="136413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p>
          <a:p>
            <a:pPr>
              <a:lnSpc>
                <a:spcPct val="150000"/>
              </a:lnSpc>
            </a:pPr>
            <a:r>
              <a:rPr lang="zh-CN" altLang="en-US" sz="2400" dirty="0">
                <a:latin typeface="等线" panose="02010600030101010101" pitchFamily="2" charset="-122"/>
                <a:ea typeface="等线" panose="02010600030101010101" pitchFamily="2" charset="-122"/>
              </a:rPr>
              <a:t>设计和实现</a:t>
            </a:r>
          </a:p>
          <a:p>
            <a:pPr>
              <a:lnSpc>
                <a:spcPct val="150000"/>
              </a:lnSpc>
            </a:pPr>
            <a:r>
              <a:rPr lang="zh-CN" altLang="en-US" sz="2400" dirty="0">
                <a:latin typeface="等线" panose="02010600030101010101" pitchFamily="2" charset="-122"/>
                <a:ea typeface="等线" panose="02010600030101010101" pitchFamily="2" charset="-122"/>
              </a:rPr>
              <a:t>性能与测试</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a:t>
            </a:fld>
            <a:endParaRPr lang="en-US" altLang="zh-CN">
              <a:solidFill>
                <a:srgbClr val="000000"/>
              </a:solidFill>
            </a:endParaRPr>
          </a:p>
        </p:txBody>
      </p:sp>
    </p:spTree>
    <p:extLst>
      <p:ext uri="{BB962C8B-B14F-4D97-AF65-F5344CB8AC3E}">
        <p14:creationId xmlns:p14="http://schemas.microsoft.com/office/powerpoint/2010/main" val="94800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p>
          <a:p>
            <a:pPr>
              <a:lnSpc>
                <a:spcPct val="150000"/>
              </a:lnSpc>
            </a:pPr>
            <a:r>
              <a:rPr lang="zh-CN" altLang="en-US" sz="2400" dirty="0">
                <a:latin typeface="等线" panose="02010600030101010101" pitchFamily="2" charset="-122"/>
                <a:ea typeface="等线" panose="02010600030101010101" pitchFamily="2" charset="-122"/>
              </a:rPr>
              <a:t>设计和实现</a:t>
            </a: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性能与测试</a:t>
            </a:r>
            <a:endParaRPr lang="en-US" altLang="zh-CN" sz="2400"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400" b="0" i="0" u="none" strike="noStrike" kern="1200" cap="none" spc="0" normalizeH="0" baseline="0" noProof="0" smtClean="0">
                <a:ln>
                  <a:noFill/>
                </a:ln>
                <a:solidFill>
                  <a:srgbClr val="000000"/>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400" b="0" i="0" u="none" strike="noStrike" kern="1200" cap="none" spc="0" normalizeH="0" baseline="0" noProof="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91460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性能与测试</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实现</a:t>
            </a:r>
          </a:p>
          <a:p>
            <a:pPr lvl="1">
              <a:lnSpc>
                <a:spcPct val="150000"/>
              </a:lnSpc>
            </a:pPr>
            <a:r>
              <a:rPr lang="zh-CN" altLang="en-US" sz="1600" dirty="0">
                <a:latin typeface="等线" panose="02010600030101010101" pitchFamily="2" charset="-122"/>
                <a:ea typeface="等线" panose="02010600030101010101" pitchFamily="2" charset="-122"/>
              </a:rPr>
              <a:t>在 </a:t>
            </a:r>
            <a:r>
              <a:rPr lang="en-US" altLang="zh-CN" sz="1600" dirty="0">
                <a:latin typeface="等线" panose="02010600030101010101" pitchFamily="2" charset="-122"/>
                <a:ea typeface="等线" panose="02010600030101010101" pitchFamily="2" charset="-122"/>
              </a:rPr>
              <a:t>Kubernetes 1.7 </a:t>
            </a:r>
            <a:r>
              <a:rPr lang="zh-CN" altLang="en-US" sz="1600" dirty="0">
                <a:latin typeface="等线" panose="02010600030101010101" pitchFamily="2" charset="-122"/>
                <a:ea typeface="等线" panose="02010600030101010101" pitchFamily="2" charset="-122"/>
              </a:rPr>
              <a:t>上使用 </a:t>
            </a:r>
            <a:r>
              <a:rPr lang="en-US" altLang="zh-CN" sz="1600" dirty="0">
                <a:latin typeface="等线" panose="02010600030101010101" pitchFamily="2" charset="-122"/>
                <a:ea typeface="等线" panose="02010600030101010101" pitchFamily="2" charset="-122"/>
              </a:rPr>
              <a:t>python </a:t>
            </a:r>
            <a:r>
              <a:rPr lang="zh-CN" altLang="en-US" sz="1600" dirty="0">
                <a:latin typeface="等线" panose="02010600030101010101" pitchFamily="2" charset="-122"/>
                <a:ea typeface="等线" panose="02010600030101010101" pitchFamily="2" charset="-122"/>
              </a:rPr>
              <a:t>将 </a:t>
            </a:r>
            <a:r>
              <a:rPr lang="en-US" altLang="zh-CN" sz="1600" dirty="0">
                <a:latin typeface="等线" panose="02010600030101010101" pitchFamily="2" charset="-122"/>
                <a:ea typeface="等线" panose="02010600030101010101" pitchFamily="2" charset="-122"/>
              </a:rPr>
              <a:t>Harmony </a:t>
            </a:r>
            <a:r>
              <a:rPr lang="zh-CN" altLang="en-US" sz="1600" dirty="0">
                <a:latin typeface="等线" panose="02010600030101010101" pitchFamily="2" charset="-122"/>
                <a:ea typeface="等线" panose="02010600030101010101" pitchFamily="2" charset="-122"/>
              </a:rPr>
              <a:t>实现为一个自定义调度器</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运行在 </a:t>
            </a:r>
            <a:r>
              <a:rPr lang="en-US" altLang="zh-CN" sz="1600" dirty="0">
                <a:latin typeface="等线" panose="02010600030101010101" pitchFamily="2" charset="-122"/>
                <a:ea typeface="等线" panose="02010600030101010101" pitchFamily="2" charset="-122"/>
              </a:rPr>
              <a:t>docker container </a:t>
            </a:r>
            <a:r>
              <a:rPr lang="zh-CN" altLang="en-US" sz="1600" dirty="0">
                <a:latin typeface="等线" panose="02010600030101010101" pitchFamily="2" charset="-122"/>
                <a:ea typeface="等线" panose="02010600030101010101" pitchFamily="2" charset="-122"/>
              </a:rPr>
              <a:t>中</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训练数据存储在 </a:t>
            </a:r>
            <a:r>
              <a:rPr lang="en-US" altLang="zh-CN" sz="1600" dirty="0">
                <a:latin typeface="等线" panose="02010600030101010101" pitchFamily="2" charset="-122"/>
                <a:ea typeface="等线" panose="02010600030101010101" pitchFamily="2" charset="-122"/>
              </a:rPr>
              <a:t>HDFS 2.8 </a:t>
            </a:r>
            <a:r>
              <a:rPr lang="zh-CN" altLang="en-US" sz="1600" dirty="0">
                <a:latin typeface="等线" panose="02010600030101010101" pitchFamily="2" charset="-122"/>
                <a:ea typeface="等线" panose="02010600030101010101" pitchFamily="2" charset="-122"/>
              </a:rPr>
              <a:t>上</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err="1">
                <a:latin typeface="等线" panose="02010600030101010101" pitchFamily="2" charset="-122"/>
                <a:ea typeface="等线" panose="02010600030101010101" pitchFamily="2" charset="-122"/>
              </a:rPr>
              <a:t>Hormony</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使用 </a:t>
            </a:r>
            <a:r>
              <a:rPr lang="en-US" altLang="zh-CN" sz="1600" dirty="0">
                <a:latin typeface="等线" panose="02010600030101010101" pitchFamily="2" charset="-122"/>
                <a:ea typeface="等线" panose="02010600030101010101" pitchFamily="2" charset="-122"/>
              </a:rPr>
              <a:t>HTTP </a:t>
            </a:r>
            <a:r>
              <a:rPr lang="zh-CN" altLang="en-US" sz="1600" dirty="0">
                <a:latin typeface="等线" panose="02010600030101010101" pitchFamily="2" charset="-122"/>
                <a:ea typeface="等线" panose="02010600030101010101" pitchFamily="2" charset="-122"/>
              </a:rPr>
              <a:t>请求与 </a:t>
            </a:r>
            <a:r>
              <a:rPr lang="en-US" altLang="zh-CN" sz="1600" dirty="0">
                <a:latin typeface="等线" panose="02010600030101010101" pitchFamily="2" charset="-122"/>
                <a:ea typeface="等线" panose="02010600030101010101" pitchFamily="2" charset="-122"/>
              </a:rPr>
              <a:t>Kubernetes API </a:t>
            </a:r>
            <a:r>
              <a:rPr lang="zh-CN" altLang="en-US" sz="1600" dirty="0">
                <a:latin typeface="等线" panose="02010600030101010101" pitchFamily="2" charset="-122"/>
                <a:ea typeface="等线" panose="02010600030101010101" pitchFamily="2" charset="-122"/>
              </a:rPr>
              <a:t>服务器交互</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训练作业使用 </a:t>
            </a:r>
            <a:r>
              <a:rPr lang="en-US" altLang="zh-CN" sz="1600" dirty="0" err="1">
                <a:latin typeface="等线" panose="02010600030101010101" pitchFamily="2" charset="-122"/>
                <a:ea typeface="等线" panose="02010600030101010101" pitchFamily="2" charset="-122"/>
              </a:rPr>
              <a:t>MXNet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框架</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深度增强学习训练</a:t>
            </a:r>
            <a:endParaRPr lang="en-US" altLang="zh-CN" sz="12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使用 </a:t>
            </a:r>
            <a:r>
              <a:rPr lang="en-US" altLang="zh-CN" sz="1600" dirty="0" err="1">
                <a:latin typeface="等线" panose="02010600030101010101" pitchFamily="2" charset="-122"/>
                <a:ea typeface="等线" panose="02010600030101010101" pitchFamily="2" charset="-122"/>
              </a:rPr>
              <a:t>TnesorFlow</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库实现，</a:t>
            </a:r>
            <a:r>
              <a:rPr lang="en-US" altLang="zh-CN" sz="1600" dirty="0">
                <a:latin typeface="等线" panose="02010600030101010101" pitchFamily="2" charset="-122"/>
                <a:ea typeface="等线" panose="02010600030101010101" pitchFamily="2" charset="-122"/>
              </a:rPr>
              <a:t>3 </a:t>
            </a:r>
            <a:r>
              <a:rPr lang="zh-CN" altLang="en-US" sz="1600" dirty="0">
                <a:latin typeface="等线" panose="02010600030101010101" pitchFamily="2" charset="-122"/>
                <a:ea typeface="等线" panose="02010600030101010101" pitchFamily="2" charset="-122"/>
              </a:rPr>
              <a:t>个隐藏层，各有 </a:t>
            </a:r>
            <a:r>
              <a:rPr lang="en-US" altLang="zh-CN" sz="1600" dirty="0">
                <a:latin typeface="等线" panose="02010600030101010101" pitchFamily="2" charset="-122"/>
                <a:ea typeface="等线" panose="02010600030101010101" pitchFamily="2" charset="-122"/>
              </a:rPr>
              <a:t>196</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196</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128 </a:t>
            </a:r>
            <a:r>
              <a:rPr lang="zh-CN" altLang="en-US" sz="1600" dirty="0">
                <a:latin typeface="等线" panose="02010600030101010101" pitchFamily="2" charset="-122"/>
                <a:ea typeface="等线" panose="02010600030101010101" pitchFamily="2" charset="-122"/>
              </a:rPr>
              <a:t>个神经元</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使用</a:t>
            </a:r>
            <a:r>
              <a:rPr lang="en-US" altLang="zh-CN" sz="1600" dirty="0">
                <a:latin typeface="等线" panose="02010600030101010101" pitchFamily="2" charset="-122"/>
                <a:ea typeface="等线" panose="02010600030101010101" pitchFamily="2" charset="-122"/>
              </a:rPr>
              <a:t> 20 </a:t>
            </a:r>
            <a:r>
              <a:rPr lang="zh-CN" altLang="en-US" sz="1600" dirty="0">
                <a:latin typeface="等线" panose="02010600030101010101" pitchFamily="2" charset="-122"/>
                <a:ea typeface="等线" panose="02010600030101010101" pitchFamily="2" charset="-122"/>
              </a:rPr>
              <a:t>个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并行训练，数据样本来自回报预测模型</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使用 </a:t>
            </a:r>
            <a:r>
              <a:rPr lang="en-US" altLang="zh-CN" sz="1600" dirty="0">
                <a:latin typeface="等线" panose="02010600030101010101" pitchFamily="2" charset="-122"/>
                <a:ea typeface="等线" panose="02010600030101010101" pitchFamily="2" charset="-122"/>
              </a:rPr>
              <a:t>Adam </a:t>
            </a:r>
            <a:r>
              <a:rPr lang="zh-CN" altLang="en-US" sz="1600" dirty="0">
                <a:latin typeface="等线" panose="02010600030101010101" pitchFamily="2" charset="-122"/>
                <a:ea typeface="等线" panose="02010600030101010101" pitchFamily="2" charset="-122"/>
              </a:rPr>
              <a:t>优化器，学习率 </a:t>
            </a:r>
            <a:r>
              <a:rPr lang="en-US" altLang="zh-CN" sz="1600" dirty="0">
                <a:latin typeface="等线" panose="02010600030101010101" pitchFamily="2" charset="-122"/>
                <a:ea typeface="等线" panose="02010600030101010101" pitchFamily="2" charset="-122"/>
              </a:rPr>
              <a:t>0.0001</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mini-batch </a:t>
            </a:r>
            <a:r>
              <a:rPr lang="zh-CN" altLang="en-US" sz="1600" dirty="0">
                <a:latin typeface="等线" panose="02010600030101010101" pitchFamily="2" charset="-122"/>
                <a:ea typeface="等线" panose="02010600030101010101" pitchFamily="2" charset="-122"/>
              </a:rPr>
              <a:t>大小为 </a:t>
            </a:r>
            <a:r>
              <a:rPr lang="en-US" altLang="zh-CN" sz="1600" dirty="0">
                <a:latin typeface="等线" panose="02010600030101010101" pitchFamily="2" charset="-122"/>
                <a:ea typeface="等线" panose="02010600030101010101" pitchFamily="2" charset="-122"/>
              </a:rPr>
              <a:t>32 </a:t>
            </a:r>
            <a:r>
              <a:rPr lang="zh-CN" altLang="en-US" sz="1600" dirty="0">
                <a:latin typeface="等线" panose="02010600030101010101" pitchFamily="2" charset="-122"/>
                <a:ea typeface="等线" panose="02010600030101010101" pitchFamily="2" charset="-122"/>
              </a:rPr>
              <a:t>个每 </a:t>
            </a:r>
            <a:r>
              <a:rPr lang="en-US" altLang="zh-CN" sz="1600" dirty="0">
                <a:latin typeface="等线" panose="02010600030101010101" pitchFamily="2" charset="-122"/>
                <a:ea typeface="等线" panose="02010600030101010101" pitchFamily="2" charset="-122"/>
              </a:rPr>
              <a:t>worker</a:t>
            </a:r>
          </a:p>
          <a:p>
            <a:pPr lvl="2">
              <a:lnSpc>
                <a:spcPct val="150000"/>
              </a:lnSpc>
            </a:pPr>
            <a:r>
              <a:rPr lang="en-US" altLang="zh-CN" sz="1600" dirty="0">
                <a:latin typeface="等线" panose="02010600030101010101" pitchFamily="2" charset="-122"/>
                <a:ea typeface="等线" panose="02010600030101010101" pitchFamily="2" charset="-122"/>
              </a:rPr>
              <a:t>Reward discount factor γ = 0.9</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experience replay buffer size = 8192 </a:t>
            </a:r>
            <a:r>
              <a:rPr lang="zh-CN" altLang="en-US" sz="1600" dirty="0">
                <a:latin typeface="等线" panose="02010600030101010101" pitchFamily="2" charset="-122"/>
                <a:ea typeface="等线" panose="02010600030101010101" pitchFamily="2" charset="-122"/>
              </a:rPr>
              <a:t>样例</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a:latin typeface="等线" panose="02010600030101010101" pitchFamily="2" charset="-122"/>
                <a:ea typeface="等线" panose="02010600030101010101" pitchFamily="2" charset="-122"/>
              </a:rPr>
              <a:t>Greedy exploration factor = 0.5, entropy weight β = 0.5</a:t>
            </a:r>
          </a:p>
        </p:txBody>
      </p:sp>
      <p:sp>
        <p:nvSpPr>
          <p:cNvPr id="4" name="灯片编号占位符 3">
            <a:extLst>
              <a:ext uri="{FF2B5EF4-FFF2-40B4-BE49-F238E27FC236}">
                <a16:creationId xmlns:a16="http://schemas.microsoft.com/office/drawing/2014/main" id="{CA831D77-8DE7-4FA5-9EF7-E4772854540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21</a:t>
            </a:fld>
            <a:endParaRPr lang="en-US" altLang="zh-CN">
              <a:solidFill>
                <a:srgbClr val="000000"/>
              </a:solidFill>
            </a:endParaRPr>
          </a:p>
        </p:txBody>
      </p:sp>
    </p:spTree>
    <p:extLst>
      <p:ext uri="{BB962C8B-B14F-4D97-AF65-F5344CB8AC3E}">
        <p14:creationId xmlns:p14="http://schemas.microsoft.com/office/powerpoint/2010/main" val="117592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性能与测试</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实现</a:t>
            </a:r>
          </a:p>
          <a:p>
            <a:pPr lvl="1">
              <a:lnSpc>
                <a:spcPct val="150000"/>
              </a:lnSpc>
            </a:pPr>
            <a:r>
              <a:rPr lang="zh-CN" altLang="en-US" sz="1600" dirty="0">
                <a:latin typeface="等线" panose="02010600030101010101" pitchFamily="2" charset="-122"/>
                <a:ea typeface="等线" panose="02010600030101010101" pitchFamily="2" charset="-122"/>
              </a:rPr>
              <a:t>回报模型训练</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使用 </a:t>
            </a:r>
            <a:r>
              <a:rPr lang="en-US" altLang="zh-CN" sz="1600" dirty="0">
                <a:latin typeface="等线" panose="02010600030101010101" pitchFamily="2" charset="-122"/>
                <a:ea typeface="等线" panose="02010600030101010101" pitchFamily="2" charset="-122"/>
              </a:rPr>
              <a:t>TensorFlow </a:t>
            </a:r>
            <a:r>
              <a:rPr lang="zh-CN" altLang="en-US" sz="1600" dirty="0">
                <a:latin typeface="等线" panose="02010600030101010101" pitchFamily="2" charset="-122"/>
                <a:ea typeface="等线" panose="02010600030101010101" pitchFamily="2" charset="-122"/>
              </a:rPr>
              <a:t>实现，</a:t>
            </a:r>
            <a:r>
              <a:rPr lang="en-US" altLang="zh-CN" sz="1600" dirty="0">
                <a:latin typeface="等线" panose="02010600030101010101" pitchFamily="2" charset="-122"/>
                <a:ea typeface="等线" panose="02010600030101010101" pitchFamily="2" charset="-122"/>
              </a:rPr>
              <a:t>3</a:t>
            </a:r>
            <a:r>
              <a:rPr lang="zh-CN" altLang="en-US" sz="1600" dirty="0">
                <a:latin typeface="等线" panose="02010600030101010101" pitchFamily="2" charset="-122"/>
                <a:ea typeface="等线" panose="02010600030101010101" pitchFamily="2" charset="-122"/>
              </a:rPr>
              <a:t> 个隐藏层，每层 </a:t>
            </a:r>
            <a:r>
              <a:rPr lang="en-US" altLang="zh-CN" sz="1600" dirty="0">
                <a:latin typeface="等线" panose="02010600030101010101" pitchFamily="2" charset="-122"/>
                <a:ea typeface="等线" panose="02010600030101010101" pitchFamily="2" charset="-122"/>
              </a:rPr>
              <a:t>196 </a:t>
            </a:r>
            <a:r>
              <a:rPr lang="zh-CN" altLang="en-US" sz="1600" dirty="0">
                <a:latin typeface="等线" panose="02010600030101010101" pitchFamily="2" charset="-122"/>
                <a:ea typeface="等线" panose="02010600030101010101" pitchFamily="2" charset="-122"/>
              </a:rPr>
              <a:t>或 </a:t>
            </a:r>
            <a:r>
              <a:rPr lang="en-US" altLang="zh-CN" sz="1600" dirty="0">
                <a:latin typeface="等线" panose="02010600030101010101" pitchFamily="2" charset="-122"/>
                <a:ea typeface="等线" panose="02010600030101010101" pitchFamily="2" charset="-122"/>
              </a:rPr>
              <a:t>128 </a:t>
            </a:r>
            <a:r>
              <a:rPr lang="zh-CN" altLang="en-US" sz="1600" dirty="0">
                <a:latin typeface="等线" panose="02010600030101010101" pitchFamily="2" charset="-122"/>
                <a:ea typeface="等线" panose="02010600030101010101" pitchFamily="2" charset="-122"/>
              </a:rPr>
              <a:t>个神经元</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使用 </a:t>
            </a:r>
            <a:r>
              <a:rPr lang="en-US" altLang="zh-CN" sz="1600" dirty="0">
                <a:latin typeface="等线" panose="02010600030101010101" pitchFamily="2" charset="-122"/>
                <a:ea typeface="等线" panose="02010600030101010101" pitchFamily="2" charset="-122"/>
              </a:rPr>
              <a:t>Adam </a:t>
            </a:r>
            <a:r>
              <a:rPr lang="zh-CN" altLang="en-US" sz="1600" dirty="0">
                <a:latin typeface="等线" panose="02010600030101010101" pitchFamily="2" charset="-122"/>
                <a:ea typeface="等线" panose="02010600030101010101" pitchFamily="2" charset="-122"/>
              </a:rPr>
              <a:t>优化器，固定学习率为 </a:t>
            </a:r>
            <a:r>
              <a:rPr lang="en-US" altLang="zh-CN" sz="1600" dirty="0">
                <a:latin typeface="等线" panose="02010600030101010101" pitchFamily="2" charset="-122"/>
                <a:ea typeface="等线" panose="02010600030101010101" pitchFamily="2" charset="-122"/>
              </a:rPr>
              <a:t>0.005</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batch-size </a:t>
            </a:r>
            <a:r>
              <a:rPr lang="zh-CN" altLang="en-US" sz="1600" dirty="0">
                <a:latin typeface="等线" panose="02010600030101010101" pitchFamily="2" charset="-122"/>
                <a:ea typeface="等线" panose="02010600030101010101" pitchFamily="2" charset="-122"/>
              </a:rPr>
              <a:t>为 </a:t>
            </a:r>
            <a:r>
              <a:rPr lang="en-US" altLang="zh-CN" sz="1600" dirty="0">
                <a:latin typeface="等线" panose="02010600030101010101" pitchFamily="2" charset="-122"/>
                <a:ea typeface="等线" panose="02010600030101010101" pitchFamily="2" charset="-122"/>
              </a:rPr>
              <a:t>32 </a:t>
            </a:r>
            <a:r>
              <a:rPr lang="zh-CN" altLang="en-US" sz="1600" dirty="0">
                <a:latin typeface="等线" panose="02010600030101010101" pitchFamily="2" charset="-122"/>
                <a:ea typeface="等线" panose="02010600030101010101" pitchFamily="2" charset="-122"/>
              </a:rPr>
              <a:t>个样本</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使用 </a:t>
            </a:r>
            <a:r>
              <a:rPr lang="en-US" altLang="zh-CN" sz="1600" dirty="0">
                <a:latin typeface="等线" panose="02010600030101010101" pitchFamily="2" charset="-122"/>
                <a:ea typeface="等线" panose="02010600030101010101" pitchFamily="2" charset="-122"/>
              </a:rPr>
              <a:t>batch normalization </a:t>
            </a:r>
            <a:r>
              <a:rPr lang="zh-CN" altLang="en-US" sz="1600" dirty="0">
                <a:latin typeface="等线" panose="02010600030101010101" pitchFamily="2" charset="-122"/>
                <a:ea typeface="等线" panose="02010600030101010101" pitchFamily="2" charset="-122"/>
              </a:rPr>
              <a:t>加速收敛</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训练数据来自自有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集群，使用随机配置需求生成作业，随机部署，测量训练速度，生成的作业和 </a:t>
            </a:r>
            <a:r>
              <a:rPr lang="en-US" altLang="zh-CN" sz="1600" dirty="0">
                <a:latin typeface="等线" panose="02010600030101010101" pitchFamily="2" charset="-122"/>
                <a:ea typeface="等线" panose="02010600030101010101" pitchFamily="2" charset="-122"/>
              </a:rPr>
              <a:t>worker PS </a:t>
            </a:r>
            <a:r>
              <a:rPr lang="zh-CN" altLang="en-US" sz="1600" dirty="0">
                <a:latin typeface="等线" panose="02010600030101010101" pitchFamily="2" charset="-122"/>
                <a:ea typeface="等线" panose="02010600030101010101" pitchFamily="2" charset="-122"/>
              </a:rPr>
              <a:t>配置文件的数量足以榨干集群的容量</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CA831D77-8DE7-4FA5-9EF7-E4772854540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22</a:t>
            </a:fld>
            <a:endParaRPr lang="en-US" altLang="zh-CN">
              <a:solidFill>
                <a:srgbClr val="000000"/>
              </a:solidFill>
            </a:endParaRPr>
          </a:p>
        </p:txBody>
      </p:sp>
    </p:spTree>
    <p:extLst>
      <p:ext uri="{BB962C8B-B14F-4D97-AF65-F5344CB8AC3E}">
        <p14:creationId xmlns:p14="http://schemas.microsoft.com/office/powerpoint/2010/main" val="834636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性能与测试</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验证方法</a:t>
            </a:r>
          </a:p>
          <a:p>
            <a:pPr lvl="1">
              <a:lnSpc>
                <a:spcPct val="150000"/>
              </a:lnSpc>
            </a:pPr>
            <a:r>
              <a:rPr lang="zh-CN" altLang="en-US" sz="1600" dirty="0">
                <a:latin typeface="等线" panose="02010600030101010101" pitchFamily="2" charset="-122"/>
                <a:ea typeface="等线" panose="02010600030101010101" pitchFamily="2" charset="-122"/>
              </a:rPr>
              <a:t>测试集群</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a:latin typeface="等线" panose="02010600030101010101" pitchFamily="2" charset="-122"/>
                <a:ea typeface="等线" panose="02010600030101010101" pitchFamily="2" charset="-122"/>
              </a:rPr>
              <a:t>6 </a:t>
            </a:r>
            <a:r>
              <a:rPr lang="zh-CN" altLang="en-US" sz="1600" dirty="0">
                <a:latin typeface="等线" panose="02010600030101010101" pitchFamily="2" charset="-122"/>
                <a:ea typeface="等线" panose="02010600030101010101" pitchFamily="2" charset="-122"/>
              </a:rPr>
              <a:t>个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服务器</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a:latin typeface="等线" panose="02010600030101010101" pitchFamily="2" charset="-122"/>
                <a:ea typeface="等线" panose="02010600030101010101" pitchFamily="2" charset="-122"/>
              </a:rPr>
              <a:t>Dell Networking Z9100-ON 100GbE </a:t>
            </a:r>
            <a:r>
              <a:rPr lang="zh-CN" altLang="en-US" sz="1600" dirty="0">
                <a:latin typeface="等线" panose="02010600030101010101" pitchFamily="2" charset="-122"/>
                <a:ea typeface="等线" panose="02010600030101010101" pitchFamily="2" charset="-122"/>
              </a:rPr>
              <a:t>交换机</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a:latin typeface="等线" panose="02010600030101010101" pitchFamily="2" charset="-122"/>
                <a:ea typeface="等线" panose="02010600030101010101" pitchFamily="2" charset="-122"/>
              </a:rPr>
              <a:t>8 </a:t>
            </a:r>
            <a:r>
              <a:rPr lang="zh-CN" altLang="en-US" sz="1600" dirty="0">
                <a:latin typeface="等线" panose="02010600030101010101" pitchFamily="2" charset="-122"/>
                <a:ea typeface="等线" panose="02010600030101010101" pitchFamily="2" charset="-122"/>
              </a:rPr>
              <a:t>核 </a:t>
            </a:r>
            <a:r>
              <a:rPr lang="en-US" altLang="zh-CN" sz="1600" dirty="0">
                <a:latin typeface="等线" panose="02010600030101010101" pitchFamily="2" charset="-122"/>
                <a:ea typeface="等线" panose="02010600030101010101" pitchFamily="2" charset="-122"/>
              </a:rPr>
              <a:t>E5-1660 CPU</a:t>
            </a:r>
            <a:r>
              <a:rPr lang="zh-CN" altLang="en-US" sz="1600" dirty="0">
                <a:latin typeface="等线" panose="02010600030101010101" pitchFamily="2" charset="-122"/>
                <a:ea typeface="等线" panose="02010600030101010101" pitchFamily="2" charset="-122"/>
              </a:rPr>
              <a:t>，双路 </a:t>
            </a:r>
            <a:r>
              <a:rPr lang="en-US" altLang="zh-CN" sz="1600" dirty="0">
                <a:latin typeface="等线" panose="02010600030101010101" pitchFamily="2" charset="-122"/>
                <a:ea typeface="等线" panose="02010600030101010101" pitchFamily="2" charset="-122"/>
              </a:rPr>
              <a:t>GTX 1080 </a:t>
            </a:r>
            <a:r>
              <a:rPr lang="en-US" altLang="zh-CN" sz="1600" dirty="0" err="1">
                <a:latin typeface="等线" panose="02010600030101010101" pitchFamily="2" charset="-122"/>
                <a:ea typeface="等线" panose="02010600030101010101" pitchFamily="2" charset="-122"/>
              </a:rPr>
              <a:t>Ti</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48GB RAM</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MCX413A-GCAT 50GbE NIC</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480 GB SSD, 4 TB HDD</a:t>
            </a:r>
          </a:p>
          <a:p>
            <a:pPr lvl="1">
              <a:lnSpc>
                <a:spcPct val="150000"/>
              </a:lnSpc>
            </a:pPr>
            <a:r>
              <a:rPr lang="zh-CN" altLang="en-US" sz="1600" dirty="0">
                <a:latin typeface="等线" panose="02010600030101010101" pitchFamily="2" charset="-122"/>
                <a:ea typeface="等线" panose="02010600030101010101" pitchFamily="2" charset="-122"/>
              </a:rPr>
              <a:t>工作负载</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随机提交作业，周期时长 </a:t>
            </a:r>
            <a:r>
              <a:rPr lang="en-US" altLang="zh-CN" sz="1600" dirty="0">
                <a:latin typeface="等线" panose="02010600030101010101" pitchFamily="2" charset="-122"/>
                <a:ea typeface="等线" panose="02010600030101010101" pitchFamily="2" charset="-122"/>
              </a:rPr>
              <a:t>20 </a:t>
            </a:r>
            <a:r>
              <a:rPr lang="zh-CN" altLang="en-US" sz="1600" dirty="0">
                <a:latin typeface="等线" panose="02010600030101010101" pitchFamily="2" charset="-122"/>
                <a:ea typeface="等线" panose="02010600030101010101" pitchFamily="2" charset="-122"/>
              </a:rPr>
              <a:t>分钟，平均每个周期提交三个作业</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每次随机选择一个训练任务，随机生成</a:t>
            </a:r>
            <a:r>
              <a:rPr lang="en-US" altLang="zh-CN" sz="1600" dirty="0">
                <a:latin typeface="等线" panose="02010600030101010101" pitchFamily="2" charset="-122"/>
                <a:ea typeface="等线" panose="02010600030101010101" pitchFamily="2" charset="-122"/>
              </a:rPr>
              <a:t> worker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各 </a:t>
            </a:r>
            <a:r>
              <a:rPr lang="en-US" altLang="zh-CN" sz="1600" dirty="0">
                <a:latin typeface="等线" panose="02010600030101010101" pitchFamily="2" charset="-122"/>
                <a:ea typeface="等线" panose="02010600030101010101" pitchFamily="2" charset="-122"/>
              </a:rPr>
              <a:t>1-3 </a:t>
            </a:r>
            <a:r>
              <a:rPr lang="zh-CN" altLang="en-US" sz="1600" dirty="0">
                <a:latin typeface="等线" panose="02010600030101010101" pitchFamily="2" charset="-122"/>
                <a:ea typeface="等线" panose="02010600030101010101" pitchFamily="2" charset="-122"/>
              </a:rPr>
              <a:t>个</a:t>
            </a:r>
            <a:endParaRPr lang="en-US" altLang="zh-CN" sz="1600" dirty="0">
              <a:latin typeface="等线" panose="02010600030101010101" pitchFamily="2" charset="-122"/>
              <a:ea typeface="等线" panose="02010600030101010101" pitchFamily="2" charset="-122"/>
            </a:endParaRPr>
          </a:p>
          <a:p>
            <a:pPr lvl="2">
              <a:lnSpc>
                <a:spcPct val="150000"/>
              </a:lnSpc>
            </a:pPr>
            <a:r>
              <a:rPr lang="zh-CN" altLang="en-US" sz="1600" dirty="0">
                <a:latin typeface="等线" panose="02010600030101010101" pitchFamily="2" charset="-122"/>
                <a:ea typeface="等线" panose="02010600030101010101" pitchFamily="2" charset="-122"/>
              </a:rPr>
              <a:t>对于数据集特别大的训练任务，如 </a:t>
            </a:r>
            <a:r>
              <a:rPr lang="en-US" altLang="zh-CN" sz="1600" dirty="0">
                <a:latin typeface="等线" panose="02010600030101010101" pitchFamily="2" charset="-122"/>
                <a:ea typeface="等线" panose="02010600030101010101" pitchFamily="2" charset="-122"/>
              </a:rPr>
              <a:t>ImageNet</a:t>
            </a:r>
            <a:r>
              <a:rPr lang="zh-CN" altLang="en-US" sz="1600" dirty="0">
                <a:latin typeface="等线" panose="02010600030101010101" pitchFamily="2" charset="-122"/>
                <a:ea typeface="等线" panose="02010600030101010101" pitchFamily="2" charset="-122"/>
              </a:rPr>
              <a:t>，对数据集下采样以保证作业能在一个合适的时长内完成</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CA831D77-8DE7-4FA5-9EF7-E4772854540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23</a:t>
            </a:fld>
            <a:endParaRPr lang="en-US" altLang="zh-CN" dirty="0">
              <a:solidFill>
                <a:srgbClr val="000000"/>
              </a:solidFill>
            </a:endParaRPr>
          </a:p>
        </p:txBody>
      </p:sp>
    </p:spTree>
    <p:extLst>
      <p:ext uri="{BB962C8B-B14F-4D97-AF65-F5344CB8AC3E}">
        <p14:creationId xmlns:p14="http://schemas.microsoft.com/office/powerpoint/2010/main" val="427617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性能与测试</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验证方法</a:t>
            </a:r>
          </a:p>
          <a:p>
            <a:pPr lvl="1">
              <a:lnSpc>
                <a:spcPct val="150000"/>
              </a:lnSpc>
            </a:pPr>
            <a:r>
              <a:rPr lang="zh-CN" altLang="en-US" sz="1600" dirty="0">
                <a:latin typeface="等线" panose="02010600030101010101" pitchFamily="2" charset="-122"/>
                <a:ea typeface="等线" panose="02010600030101010101" pitchFamily="2" charset="-122"/>
              </a:rPr>
              <a:t>基线</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en-US" altLang="zh-CN" sz="1600" dirty="0">
                <a:latin typeface="等线" panose="02010600030101010101" pitchFamily="2" charset="-122"/>
                <a:ea typeface="等线" panose="02010600030101010101" pitchFamily="2" charset="-122"/>
              </a:rPr>
              <a:t>Load Balancing (LB)</a:t>
            </a:r>
            <a:r>
              <a:rPr lang="zh-CN" altLang="en-US" sz="1600" dirty="0">
                <a:latin typeface="等线" panose="02010600030101010101" pitchFamily="2" charset="-122"/>
                <a:ea typeface="等线" panose="02010600030101010101" pitchFamily="2" charset="-122"/>
              </a:rPr>
              <a:t>：部署作业到负载最低的服务器</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en-US" altLang="zh-CN" sz="1600" dirty="0">
                <a:latin typeface="等线" panose="02010600030101010101" pitchFamily="2" charset="-122"/>
                <a:ea typeface="等线" panose="02010600030101010101" pitchFamily="2" charset="-122"/>
              </a:rPr>
              <a:t>Tetris</a:t>
            </a:r>
            <a:r>
              <a:rPr lang="zh-CN" altLang="en-US" sz="1600" dirty="0">
                <a:latin typeface="等线" panose="02010600030101010101" pitchFamily="2" charset="-122"/>
                <a:ea typeface="等线" panose="02010600030101010101" pitchFamily="2" charset="-122"/>
              </a:rPr>
              <a:t>：使用多源背包来部署作业，避免资源碎片化</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en-US" altLang="zh-CN" sz="1600" dirty="0">
                <a:latin typeface="等线" panose="02010600030101010101" pitchFamily="2" charset="-122"/>
                <a:ea typeface="等线" panose="02010600030101010101" pitchFamily="2" charset="-122"/>
              </a:rPr>
              <a:t>Least Interference First (LIF-Line, LIF-Quad)</a:t>
            </a:r>
            <a:r>
              <a:rPr lang="zh-CN" altLang="en-US" sz="1600" dirty="0">
                <a:latin typeface="等线" panose="02010600030101010101" pitchFamily="2" charset="-122"/>
                <a:ea typeface="等线" panose="02010600030101010101" pitchFamily="2" charset="-122"/>
              </a:rPr>
              <a:t>：建立一个线性或非线性的干扰模型，假设作业性能下降是 </a:t>
            </a:r>
            <a:r>
              <a:rPr lang="en-US" altLang="zh-CN" sz="1600" dirty="0">
                <a:latin typeface="等线" panose="02010600030101010101" pitchFamily="2" charset="-122"/>
                <a:ea typeface="等线" panose="02010600030101010101" pitchFamily="2" charset="-122"/>
              </a:rPr>
              <a:t>CPU </a:t>
            </a:r>
            <a:r>
              <a:rPr lang="zh-CN" altLang="en-US" sz="1600" dirty="0">
                <a:latin typeface="等线" panose="02010600030101010101" pitchFamily="2" charset="-122"/>
                <a:ea typeface="等线" panose="02010600030101010101" pitchFamily="2" charset="-122"/>
              </a:rPr>
              <a:t>和网络带宽的函数，通过分析每个机器学习模型在不同 </a:t>
            </a:r>
            <a:r>
              <a:rPr lang="en-US" altLang="zh-CN" sz="1600" dirty="0">
                <a:latin typeface="等线" panose="02010600030101010101" pitchFamily="2" charset="-122"/>
                <a:ea typeface="等线" panose="02010600030101010101" pitchFamily="2" charset="-122"/>
              </a:rPr>
              <a:t>CPU </a:t>
            </a:r>
            <a:r>
              <a:rPr lang="zh-CN" altLang="en-US" sz="1600" dirty="0">
                <a:latin typeface="等线" panose="02010600030101010101" pitchFamily="2" charset="-122"/>
                <a:ea typeface="等线" panose="02010600030101010101" pitchFamily="2" charset="-122"/>
              </a:rPr>
              <a:t>和网络带宽下的性能，使用最小二乘法求解模型系数，测试集群比较符合线性和二次的模型，当要部署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或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的时候，算法计算对服务器上所有任务的干扰分（性能下降），然后选择影响最小的服务器</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CA831D77-8DE7-4FA5-9EF7-E4772854540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24</a:t>
            </a:fld>
            <a:endParaRPr lang="en-US" altLang="zh-CN" dirty="0">
              <a:solidFill>
                <a:srgbClr val="000000"/>
              </a:solidFill>
            </a:endParaRPr>
          </a:p>
        </p:txBody>
      </p:sp>
    </p:spTree>
    <p:extLst>
      <p:ext uri="{BB962C8B-B14F-4D97-AF65-F5344CB8AC3E}">
        <p14:creationId xmlns:p14="http://schemas.microsoft.com/office/powerpoint/2010/main" val="294555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性能与测试</a:t>
            </a:r>
          </a:p>
        </p:txBody>
      </p:sp>
      <p:sp>
        <p:nvSpPr>
          <p:cNvPr id="3" name="内容占位符 2"/>
          <p:cNvSpPr>
            <a:spLocks noGrp="1"/>
          </p:cNvSpPr>
          <p:nvPr>
            <p:ph idx="1"/>
          </p:nvPr>
        </p:nvSpPr>
        <p:spPr>
          <a:xfrm>
            <a:off x="457200" y="1600200"/>
            <a:ext cx="8155172"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性能</a:t>
            </a:r>
          </a:p>
          <a:p>
            <a:pPr lvl="1">
              <a:lnSpc>
                <a:spcPct val="150000"/>
              </a:lnSpc>
            </a:pPr>
            <a:r>
              <a:rPr lang="zh-CN" altLang="en-US" sz="1600" dirty="0">
                <a:latin typeface="等线" panose="02010600030101010101" pitchFamily="2" charset="-122"/>
                <a:ea typeface="等线" panose="02010600030101010101" pitchFamily="2" charset="-122"/>
              </a:rPr>
              <a:t>测试方式</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默认的统一随机分布</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泊松过程，每个周期到两个任务</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从 </a:t>
            </a:r>
            <a:r>
              <a:rPr lang="en-US" altLang="zh-CN" sz="1600" dirty="0">
                <a:latin typeface="等线" panose="02010600030101010101" pitchFamily="2" charset="-122"/>
                <a:ea typeface="等线" panose="02010600030101010101" pitchFamily="2" charset="-122"/>
              </a:rPr>
              <a:t>Google </a:t>
            </a:r>
            <a:r>
              <a:rPr lang="zh-CN" altLang="en-US" sz="1600" dirty="0">
                <a:latin typeface="等线" panose="02010600030101010101" pitchFamily="2" charset="-122"/>
                <a:ea typeface="等线" panose="02010600030101010101" pitchFamily="2" charset="-122"/>
              </a:rPr>
              <a:t>集群 </a:t>
            </a:r>
            <a:r>
              <a:rPr lang="en-US" altLang="zh-CN" sz="1600" dirty="0">
                <a:latin typeface="等线" panose="02010600030101010101" pitchFamily="2" charset="-122"/>
                <a:ea typeface="等线" panose="02010600030101010101" pitchFamily="2" charset="-122"/>
              </a:rPr>
              <a:t>trace </a:t>
            </a:r>
            <a:r>
              <a:rPr lang="zh-CN" altLang="en-US" sz="1600" dirty="0">
                <a:latin typeface="等线" panose="02010600030101010101" pitchFamily="2" charset="-122"/>
                <a:ea typeface="等线" panose="02010600030101010101" pitchFamily="2" charset="-122"/>
              </a:rPr>
              <a:t>中抽取的样例，下采样了作业的提交率</a:t>
            </a:r>
            <a:endParaRPr lang="en-US" altLang="zh-CN"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Harmony </a:t>
            </a:r>
            <a:r>
              <a:rPr lang="zh-CN" altLang="en-US" sz="1600" dirty="0">
                <a:latin typeface="等线" panose="02010600030101010101" pitchFamily="2" charset="-122"/>
                <a:ea typeface="等线" panose="02010600030101010101" pitchFamily="2" charset="-122"/>
              </a:rPr>
              <a:t>在三种测试方法中相比较各个 </a:t>
            </a:r>
            <a:r>
              <a:rPr lang="en-US" altLang="zh-CN" sz="1600" dirty="0">
                <a:latin typeface="等线" panose="02010600030101010101" pitchFamily="2" charset="-122"/>
                <a:ea typeface="等线" panose="02010600030101010101" pitchFamily="2" charset="-122"/>
              </a:rPr>
              <a:t>Baseline </a:t>
            </a:r>
            <a:r>
              <a:rPr lang="zh-CN" altLang="en-US" sz="1600" dirty="0">
                <a:latin typeface="等线" panose="02010600030101010101" pitchFamily="2" charset="-122"/>
                <a:ea typeface="等线" panose="02010600030101010101" pitchFamily="2" charset="-122"/>
              </a:rPr>
              <a:t>提高了不同周期平均作业完成时间 </a:t>
            </a:r>
            <a:r>
              <a:rPr lang="en-US" altLang="zh-CN" sz="1600" dirty="0">
                <a:latin typeface="等线" panose="02010600030101010101" pitchFamily="2" charset="-122"/>
                <a:ea typeface="等线" panose="02010600030101010101" pitchFamily="2" charset="-122"/>
              </a:rPr>
              <a:t>25%</a:t>
            </a:r>
          </a:p>
        </p:txBody>
      </p:sp>
      <p:sp>
        <p:nvSpPr>
          <p:cNvPr id="4" name="灯片编号占位符 3">
            <a:extLst>
              <a:ext uri="{FF2B5EF4-FFF2-40B4-BE49-F238E27FC236}">
                <a16:creationId xmlns:a16="http://schemas.microsoft.com/office/drawing/2014/main" id="{CA831D77-8DE7-4FA5-9EF7-E4772854540B}"/>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25</a:t>
            </a:fld>
            <a:endParaRPr lang="en-US" altLang="zh-CN" dirty="0">
              <a:solidFill>
                <a:srgbClr val="000000"/>
              </a:solidFill>
            </a:endParaRPr>
          </a:p>
        </p:txBody>
      </p:sp>
      <p:pic>
        <p:nvPicPr>
          <p:cNvPr id="6" name="图片 5">
            <a:extLst>
              <a:ext uri="{FF2B5EF4-FFF2-40B4-BE49-F238E27FC236}">
                <a16:creationId xmlns:a16="http://schemas.microsoft.com/office/drawing/2014/main" id="{533C5BFE-5B8C-4357-A214-F02BF63C5645}"/>
              </a:ext>
            </a:extLst>
          </p:cNvPr>
          <p:cNvPicPr>
            <a:picLocks noChangeAspect="1"/>
          </p:cNvPicPr>
          <p:nvPr/>
        </p:nvPicPr>
        <p:blipFill>
          <a:blip r:embed="rId2"/>
          <a:stretch>
            <a:fillRect/>
          </a:stretch>
        </p:blipFill>
        <p:spPr>
          <a:xfrm>
            <a:off x="954349" y="4520660"/>
            <a:ext cx="7235301" cy="1962690"/>
          </a:xfrm>
          <a:prstGeom prst="rect">
            <a:avLst/>
          </a:prstGeom>
        </p:spPr>
      </p:pic>
    </p:spTree>
    <p:extLst>
      <p:ext uri="{BB962C8B-B14F-4D97-AF65-F5344CB8AC3E}">
        <p14:creationId xmlns:p14="http://schemas.microsoft.com/office/powerpoint/2010/main" val="361808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p>
          <a:p>
            <a:pPr>
              <a:lnSpc>
                <a:spcPct val="150000"/>
              </a:lnSpc>
            </a:pPr>
            <a:r>
              <a:rPr lang="zh-CN" altLang="en-US" sz="2400" dirty="0">
                <a:latin typeface="等线" panose="02010600030101010101" pitchFamily="2" charset="-122"/>
                <a:ea typeface="等线" panose="02010600030101010101" pitchFamily="2" charset="-122"/>
              </a:rPr>
              <a:t>设计和实现</a:t>
            </a:r>
          </a:p>
          <a:p>
            <a:pPr>
              <a:lnSpc>
                <a:spcPct val="150000"/>
              </a:lnSpc>
            </a:pPr>
            <a:r>
              <a:rPr lang="zh-CN" altLang="en-US" sz="2400" dirty="0">
                <a:latin typeface="等线" panose="02010600030101010101" pitchFamily="2" charset="-122"/>
                <a:ea typeface="等线" panose="02010600030101010101" pitchFamily="2" charset="-122"/>
              </a:rPr>
              <a:t>性能与测试</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总结：</a:t>
            </a:r>
            <a:r>
              <a:rPr lang="en-US" altLang="zh-CN" sz="2400" dirty="0">
                <a:solidFill>
                  <a:srgbClr val="FF0000"/>
                </a:solidFill>
                <a:latin typeface="等线" panose="02010600030101010101" pitchFamily="2" charset="-122"/>
                <a:ea typeface="等线" panose="02010600030101010101" pitchFamily="2" charset="-122"/>
              </a:rPr>
              <a:t>5</a:t>
            </a:r>
            <a:r>
              <a:rPr lang="zh-CN" altLang="en-US" sz="2400" dirty="0">
                <a:solidFill>
                  <a:srgbClr val="FF0000"/>
                </a:solidFill>
                <a:latin typeface="等线" panose="02010600030101010101" pitchFamily="2" charset="-122"/>
                <a:ea typeface="等线" panose="02010600030101010101" pitchFamily="2" charset="-122"/>
              </a:rPr>
              <a:t>个问题</a:t>
            </a:r>
            <a:endParaRPr lang="en-US" altLang="zh-CN" sz="2400" dirty="0">
              <a:solidFill>
                <a:srgbClr val="FF0000"/>
              </a:solidFill>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mj-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26</a:t>
            </a:fld>
            <a:endParaRPr lang="en-US" altLang="zh-CN">
              <a:solidFill>
                <a:srgbClr val="000000"/>
              </a:solidFill>
            </a:endParaRPr>
          </a:p>
        </p:txBody>
      </p:sp>
    </p:spTree>
    <p:extLst>
      <p:ext uri="{BB962C8B-B14F-4D97-AF65-F5344CB8AC3E}">
        <p14:creationId xmlns:p14="http://schemas.microsoft.com/office/powerpoint/2010/main" val="90554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摘要和简介：</a:t>
            </a:r>
            <a:r>
              <a:rPr lang="en-US" altLang="zh-CN" dirty="0">
                <a:latin typeface="等线" panose="02010600030101010101" pitchFamily="2" charset="-122"/>
                <a:ea typeface="等线" panose="02010600030101010101" pitchFamily="2" charset="-122"/>
              </a:rPr>
              <a:t>5</a:t>
            </a:r>
            <a:r>
              <a:rPr lang="zh-CN" altLang="en-US" dirty="0">
                <a:latin typeface="等线" panose="02010600030101010101" pitchFamily="2" charset="-122"/>
                <a:ea typeface="等线" panose="02010600030101010101" pitchFamily="2" charset="-122"/>
              </a:rPr>
              <a:t>个问题</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What the paper is about</a:t>
            </a:r>
          </a:p>
          <a:p>
            <a:pPr lvl="1">
              <a:lnSpc>
                <a:spcPct val="150000"/>
              </a:lnSpc>
            </a:pPr>
            <a:r>
              <a:rPr lang="en-US" altLang="zh-CN" sz="1600" dirty="0">
                <a:latin typeface="等线" panose="02010600030101010101" pitchFamily="2" charset="-122"/>
                <a:ea typeface="等线" panose="02010600030101010101" pitchFamily="2" charset="-122"/>
              </a:rPr>
              <a:t>Harmony</a:t>
            </a:r>
            <a:r>
              <a:rPr lang="zh-CN" altLang="en-US" sz="1600" dirty="0">
                <a:latin typeface="等线" panose="02010600030101010101" pitchFamily="2" charset="-122"/>
                <a:ea typeface="等线" panose="02010600030101010101" pitchFamily="2" charset="-122"/>
              </a:rPr>
              <a:t>，一个用于调度深度学习任务的集群作业调度器</a:t>
            </a:r>
          </a:p>
          <a:p>
            <a:pPr>
              <a:lnSpc>
                <a:spcPct val="150000"/>
              </a:lnSpc>
            </a:pPr>
            <a:r>
              <a:rPr lang="en-US" altLang="zh-CN" sz="2000" dirty="0">
                <a:latin typeface="等线" panose="02010600030101010101" pitchFamily="2" charset="-122"/>
                <a:ea typeface="等线" panose="02010600030101010101" pitchFamily="2" charset="-122"/>
              </a:rPr>
              <a:t>What problem it solves</a:t>
            </a:r>
          </a:p>
          <a:p>
            <a:pPr lvl="1">
              <a:lnSpc>
                <a:spcPct val="150000"/>
              </a:lnSpc>
            </a:pPr>
            <a:r>
              <a:rPr lang="zh-CN" altLang="en-US" sz="1600" dirty="0">
                <a:latin typeface="等线" panose="02010600030101010101" pitchFamily="2" charset="-122"/>
                <a:ea typeface="等线" panose="02010600030101010101" pitchFamily="2" charset="-122"/>
              </a:rPr>
              <a:t>考虑了作业之间相互干扰</a:t>
            </a:r>
            <a:endParaRPr lang="en-US" altLang="zh-CN" sz="1600" dirty="0">
              <a:latin typeface="等线" panose="02010600030101010101" pitchFamily="2" charset="-122"/>
              <a:ea typeface="等线" panose="02010600030101010101" pitchFamily="2" charset="-122"/>
            </a:endParaRPr>
          </a:p>
          <a:p>
            <a:pPr>
              <a:lnSpc>
                <a:spcPct val="150000"/>
              </a:lnSpc>
            </a:pPr>
            <a:r>
              <a:rPr lang="en-US" altLang="zh-CN" sz="2000" dirty="0">
                <a:latin typeface="等线" panose="02010600030101010101" pitchFamily="2" charset="-122"/>
                <a:ea typeface="等线" panose="02010600030101010101" pitchFamily="2" charset="-122"/>
              </a:rPr>
              <a:t>Why the problem is interesting</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可以缩短集群的作业完成时间</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7A003C34-C4BA-4545-AC68-9E979B71499C}"/>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27</a:t>
            </a:fld>
            <a:endParaRPr lang="en-US" altLang="zh-CN">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摘要和简介：</a:t>
            </a:r>
            <a:r>
              <a:rPr lang="en-US" altLang="zh-CN" dirty="0">
                <a:latin typeface="等线" panose="02010600030101010101" pitchFamily="2" charset="-122"/>
                <a:ea typeface="等线" panose="02010600030101010101" pitchFamily="2" charset="-122"/>
              </a:rPr>
              <a:t>5</a:t>
            </a:r>
            <a:r>
              <a:rPr lang="zh-CN" altLang="en-US" dirty="0">
                <a:latin typeface="等线" panose="02010600030101010101" pitchFamily="2" charset="-122"/>
                <a:ea typeface="等线" panose="02010600030101010101" pitchFamily="2" charset="-122"/>
              </a:rPr>
              <a:t>个问题</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2000" dirty="0">
                <a:latin typeface="等线" panose="02010600030101010101" pitchFamily="2" charset="-122"/>
                <a:ea typeface="等线" panose="02010600030101010101" pitchFamily="2" charset="-122"/>
              </a:rPr>
              <a:t>What is really new (and what isn’t)</a:t>
            </a:r>
          </a:p>
          <a:p>
            <a:pPr lvl="1">
              <a:lnSpc>
                <a:spcPct val="150000"/>
              </a:lnSpc>
            </a:pPr>
            <a:r>
              <a:rPr lang="zh-CN" altLang="en-US" sz="1600" dirty="0">
                <a:latin typeface="等线" panose="02010600030101010101" pitchFamily="2" charset="-122"/>
                <a:ea typeface="等线" panose="02010600030101010101" pitchFamily="2" charset="-122"/>
              </a:rPr>
              <a:t>能识别系统性能降级，使用深度强化学习，可以应对未知的动态干扰</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使用了多种技术解决深度增强学习可能无法收敛到好的作业部署策略的问题，如 </a:t>
            </a:r>
            <a:r>
              <a:rPr lang="en-US" altLang="zh-CN" sz="1600" dirty="0">
                <a:latin typeface="等线" panose="02010600030101010101" pitchFamily="2" charset="-122"/>
                <a:ea typeface="等线" panose="02010600030101010101" pitchFamily="2" charset="-122"/>
              </a:rPr>
              <a:t>actor-critic </a:t>
            </a:r>
            <a:r>
              <a:rPr lang="zh-CN" altLang="en-US" sz="1600" dirty="0">
                <a:latin typeface="等线" panose="02010600030101010101" pitchFamily="2" charset="-122"/>
                <a:ea typeface="等线" panose="02010600030101010101" pitchFamily="2" charset="-122"/>
              </a:rPr>
              <a:t>算法、</a:t>
            </a:r>
            <a:r>
              <a:rPr lang="en-US" altLang="zh-CN" sz="1600" dirty="0">
                <a:latin typeface="等线" panose="02010600030101010101" pitchFamily="2" charset="-122"/>
                <a:ea typeface="等线" panose="02010600030101010101" pitchFamily="2" charset="-122"/>
              </a:rPr>
              <a:t>job-aware action space exploration</a:t>
            </a:r>
            <a:r>
              <a:rPr lang="zh-CN" altLang="en-US" sz="1600" dirty="0">
                <a:latin typeface="等线" panose="02010600030101010101" pitchFamily="2" charset="-122"/>
                <a:ea typeface="等线" panose="02010600030101010101" pitchFamily="2" charset="-122"/>
              </a:rPr>
              <a:t> 和 </a:t>
            </a:r>
            <a:r>
              <a:rPr lang="en-US" altLang="zh-CN" sz="1600" dirty="0">
                <a:latin typeface="等线" panose="02010600030101010101" pitchFamily="2" charset="-122"/>
                <a:ea typeface="等线" panose="02010600030101010101" pitchFamily="2" charset="-122"/>
              </a:rPr>
              <a:t>experience replay</a:t>
            </a:r>
          </a:p>
          <a:p>
            <a:pPr lvl="1">
              <a:lnSpc>
                <a:spcPct val="150000"/>
              </a:lnSpc>
            </a:pPr>
            <a:r>
              <a:rPr lang="zh-CN" altLang="en-US" sz="1600" dirty="0">
                <a:latin typeface="等线" panose="02010600030101010101" pitchFamily="2" charset="-122"/>
                <a:ea typeface="等线" panose="02010600030101010101" pitchFamily="2" charset="-122"/>
              </a:rPr>
              <a:t>建立了一个辅助的回报预测模型，使用有限的历史数据预测不同部署决策的回报</a:t>
            </a:r>
          </a:p>
          <a:p>
            <a:pPr>
              <a:lnSpc>
                <a:spcPct val="150000"/>
              </a:lnSpc>
            </a:pPr>
            <a:r>
              <a:rPr lang="en-US" altLang="zh-CN" sz="2000" dirty="0">
                <a:latin typeface="等线" panose="02010600030101010101" pitchFamily="2" charset="-122"/>
                <a:ea typeface="等线" panose="02010600030101010101" pitchFamily="2" charset="-122"/>
              </a:rPr>
              <a:t>Why it's so neat</a:t>
            </a:r>
          </a:p>
          <a:p>
            <a:pPr lvl="1">
              <a:lnSpc>
                <a:spcPct val="150000"/>
              </a:lnSpc>
            </a:pPr>
            <a:r>
              <a:rPr lang="zh-CN" altLang="en-US" sz="1600" dirty="0">
                <a:latin typeface="等线" panose="02010600030101010101" pitchFamily="2" charset="-122"/>
                <a:ea typeface="等线" panose="02010600030101010101" pitchFamily="2" charset="-122"/>
              </a:rPr>
              <a:t>根据在 </a:t>
            </a:r>
            <a:r>
              <a:rPr lang="en-US" altLang="zh-CN" sz="1600" dirty="0">
                <a:latin typeface="等线" panose="02010600030101010101" pitchFamily="2" charset="-122"/>
                <a:ea typeface="等线" panose="02010600030101010101" pitchFamily="2" charset="-122"/>
              </a:rPr>
              <a:t>k8s </a:t>
            </a:r>
            <a:r>
              <a:rPr lang="zh-CN" altLang="en-US" sz="1600" dirty="0">
                <a:latin typeface="等线" panose="02010600030101010101" pitchFamily="2" charset="-122"/>
                <a:ea typeface="等线" panose="02010600030101010101" pitchFamily="2" charset="-122"/>
              </a:rPr>
              <a:t>上的原型实验，相比较广泛应用的调度策略（如 </a:t>
            </a:r>
            <a:r>
              <a:rPr lang="en-US" altLang="zh-CN" sz="1600" dirty="0">
                <a:latin typeface="等线" panose="02010600030101010101" pitchFamily="2" charset="-122"/>
                <a:ea typeface="等线" panose="02010600030101010101" pitchFamily="2" charset="-122"/>
              </a:rPr>
              <a:t>multi-resource bin packing</a:t>
            </a:r>
            <a:r>
              <a:rPr lang="zh-CN" altLang="en-US" sz="1600" dirty="0">
                <a:latin typeface="等线" panose="02010600030101010101" pitchFamily="2" charset="-122"/>
                <a:ea typeface="等线" panose="02010600030101010101" pitchFamily="2" charset="-122"/>
              </a:rPr>
              <a:t>）在不同设置下，平均作业完成时间改进了 </a:t>
            </a:r>
            <a:r>
              <a:rPr lang="en-US" altLang="zh-CN" sz="1600" dirty="0">
                <a:latin typeface="等线" panose="02010600030101010101" pitchFamily="2" charset="-122"/>
                <a:ea typeface="等线" panose="02010600030101010101" pitchFamily="2" charset="-122"/>
              </a:rPr>
              <a:t>25%</a:t>
            </a:r>
            <a:endParaRPr lang="zh-CN" altLang="en-US"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F0EEA0BA-DD9D-4E22-884A-EC5FE7AFB4AE}"/>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28</a:t>
            </a:fld>
            <a:endParaRPr lang="en-US" altLang="zh-CN">
              <a:solidFill>
                <a:srgbClr val="000000"/>
              </a:solidFill>
            </a:endParaRPr>
          </a:p>
        </p:txBody>
      </p:sp>
    </p:spTree>
    <p:extLst>
      <p:ext uri="{BB962C8B-B14F-4D97-AF65-F5344CB8AC3E}">
        <p14:creationId xmlns:p14="http://schemas.microsoft.com/office/powerpoint/2010/main" val="403478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7886"/>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4000" b="1" dirty="0">
                <a:solidFill>
                  <a:srgbClr val="FFFFFF"/>
                </a:solidFill>
                <a:latin typeface="等线" panose="02010600030101010101" pitchFamily="2" charset="-122"/>
                <a:ea typeface="等线" panose="02010600030101010101" pitchFamily="2" charset="-122"/>
              </a:rPr>
              <a:t>谢谢！</a:t>
            </a:r>
          </a:p>
        </p:txBody>
      </p:sp>
      <p:sp>
        <p:nvSpPr>
          <p:cNvPr id="3" name="灯片编号占位符 2">
            <a:extLst>
              <a:ext uri="{FF2B5EF4-FFF2-40B4-BE49-F238E27FC236}">
                <a16:creationId xmlns:a16="http://schemas.microsoft.com/office/drawing/2014/main" id="{F6BF0406-8974-4642-A135-FBE282167A48}"/>
              </a:ext>
            </a:extLst>
          </p:cNvPr>
          <p:cNvSpPr>
            <a:spLocks noGrp="1"/>
          </p:cNvSpPr>
          <p:nvPr>
            <p:ph type="sldNum" sz="quarter" idx="12"/>
          </p:nvPr>
        </p:nvSpPr>
        <p:spPr/>
        <p:txBody>
          <a:bodyPr/>
          <a:lstStyle/>
          <a:p>
            <a:pPr>
              <a:defRPr/>
            </a:pPr>
            <a:fld id="{B946528B-B9B9-4E68-8952-1F42D213A426}" type="slidenum">
              <a:rPr lang="en-US" altLang="zh-CN" smtClean="0">
                <a:solidFill>
                  <a:srgbClr val="000000"/>
                </a:solidFill>
              </a:rPr>
              <a:pPr>
                <a:defRPr/>
              </a:pPr>
              <a:t>29</a:t>
            </a:fld>
            <a:endParaRPr lang="en-US" altLang="zh-CN">
              <a:solidFill>
                <a:srgbClr val="000000"/>
              </a:solidFill>
            </a:endParaRPr>
          </a:p>
        </p:txBody>
      </p:sp>
    </p:spTree>
    <p:extLst>
      <p:ext uri="{BB962C8B-B14F-4D97-AF65-F5344CB8AC3E}">
        <p14:creationId xmlns:p14="http://schemas.microsoft.com/office/powerpoint/2010/main" val="49352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3212" y="1588670"/>
            <a:ext cx="4834880" cy="4525963"/>
          </a:xfrm>
        </p:spPr>
        <p:txBody>
          <a:bodyPr/>
          <a:lstStyle/>
          <a:p>
            <a:pPr>
              <a:lnSpc>
                <a:spcPct val="150000"/>
              </a:lnSpc>
            </a:pPr>
            <a:r>
              <a:rPr lang="zh-CN" altLang="en-US" sz="2400" dirty="0">
                <a:solidFill>
                  <a:srgbClr val="FF0000"/>
                </a:solidFill>
                <a:latin typeface="等线" panose="02010600030101010101" pitchFamily="2" charset="-122"/>
                <a:ea typeface="等线" panose="02010600030101010101" pitchFamily="2" charset="-122"/>
              </a:rPr>
              <a:t>研究背景</a:t>
            </a:r>
          </a:p>
          <a:p>
            <a:pPr>
              <a:lnSpc>
                <a:spcPct val="150000"/>
              </a:lnSpc>
            </a:pPr>
            <a:r>
              <a:rPr lang="zh-CN" altLang="en-US" sz="2400" dirty="0">
                <a:latin typeface="等线" panose="02010600030101010101" pitchFamily="2" charset="-122"/>
                <a:ea typeface="等线" panose="02010600030101010101" pitchFamily="2" charset="-122"/>
              </a:rPr>
              <a:t>动机和思路</a:t>
            </a:r>
          </a:p>
          <a:p>
            <a:pPr>
              <a:lnSpc>
                <a:spcPct val="150000"/>
              </a:lnSpc>
            </a:pPr>
            <a:r>
              <a:rPr lang="zh-CN" altLang="en-US" sz="2400" dirty="0">
                <a:latin typeface="等线" panose="02010600030101010101" pitchFamily="2" charset="-122"/>
                <a:ea typeface="等线" panose="02010600030101010101" pitchFamily="2" charset="-122"/>
              </a:rPr>
              <a:t>设计和实现</a:t>
            </a:r>
          </a:p>
          <a:p>
            <a:pPr>
              <a:lnSpc>
                <a:spcPct val="150000"/>
              </a:lnSpc>
            </a:pPr>
            <a:r>
              <a:rPr lang="zh-CN" altLang="en-US" sz="2400" dirty="0">
                <a:latin typeface="等线" panose="02010600030101010101" pitchFamily="2" charset="-122"/>
                <a:ea typeface="等线" panose="02010600030101010101" pitchFamily="2" charset="-122"/>
              </a:rPr>
              <a:t>性能与测试</a:t>
            </a:r>
            <a:endParaRPr lang="en-US" altLang="zh-CN" sz="2400" dirty="0">
              <a:latin typeface="等线" panose="02010600030101010101" pitchFamily="2" charset="-122"/>
              <a:ea typeface="等线" panose="02010600030101010101" pitchFamily="2" charset="-122"/>
            </a:endParaRPr>
          </a:p>
          <a:p>
            <a:pPr>
              <a:lnSpc>
                <a:spcPct val="150000"/>
              </a:lnSpc>
            </a:pPr>
            <a:r>
              <a:rPr lang="zh-CN" altLang="en-US" sz="2400" dirty="0">
                <a:latin typeface="等线" panose="02010600030101010101" pitchFamily="2" charset="-122"/>
                <a:ea typeface="等线" panose="02010600030101010101" pitchFamily="2" charset="-122"/>
              </a:rPr>
              <a:t>总结：</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个问题</a:t>
            </a:r>
            <a:endParaRPr lang="en-US" altLang="zh-CN" sz="2400" dirty="0">
              <a:latin typeface="等线" panose="02010600030101010101" pitchFamily="2" charset="-122"/>
              <a:ea typeface="等线" panose="02010600030101010101" pitchFamily="2" charset="-122"/>
            </a:endParaRPr>
          </a:p>
        </p:txBody>
      </p:sp>
      <p:sp>
        <p:nvSpPr>
          <p:cNvPr id="5" name="标题 1"/>
          <p:cNvSpPr txBox="1">
            <a:spLocks/>
          </p:cNvSpPr>
          <p:nvPr/>
        </p:nvSpPr>
        <p:spPr bwMode="auto">
          <a:xfrm>
            <a:off x="495300" y="561380"/>
            <a:ext cx="10541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rPr>
              <a:t>提纲</a:t>
            </a:r>
          </a:p>
        </p:txBody>
      </p:sp>
      <p:sp>
        <p:nvSpPr>
          <p:cNvPr id="2" name="灯片编号占位符 1">
            <a:extLst>
              <a:ext uri="{FF2B5EF4-FFF2-40B4-BE49-F238E27FC236}">
                <a16:creationId xmlns:a16="http://schemas.microsoft.com/office/drawing/2014/main" id="{7FFA5310-1AB9-4380-A358-41D65E82A96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A439F1-587F-4B46-AE4C-D82BC2C3528D}" type="slidenum">
              <a:rPr kumimoji="0" lang="en-US" altLang="zh-CN" sz="1400" b="0" i="0" u="none" strike="noStrike" kern="1200" cap="none" spc="0" normalizeH="0" baseline="0" noProof="0" smtClean="0">
                <a:ln>
                  <a:noFill/>
                </a:ln>
                <a:solidFill>
                  <a:srgbClr val="000000"/>
                </a:solidFill>
                <a:effectLst/>
                <a:uLnTx/>
                <a:uFillTx/>
                <a:latin typeface="Arial"/>
                <a:ea typeface="宋体"/>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400" b="0" i="0" u="none" strike="noStrike" kern="1200" cap="none" spc="0" normalizeH="0" baseline="0" noProof="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4361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集群部署深度学习应用普遍，如何部署作业到不同节点成为基本挑战</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有些集群调度器（如 </a:t>
            </a:r>
            <a:r>
              <a:rPr lang="en-US" altLang="zh-CN" sz="1600" dirty="0">
                <a:latin typeface="等线" panose="02010600030101010101" pitchFamily="2" charset="-122"/>
                <a:ea typeface="等线" panose="02010600030101010101" pitchFamily="2" charset="-122"/>
              </a:rPr>
              <a:t>Borg</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Mesos </a:t>
            </a:r>
            <a:r>
              <a:rPr lang="zh-CN" altLang="en-US" sz="1600" dirty="0">
                <a:latin typeface="等线" panose="02010600030101010101" pitchFamily="2" charset="-122"/>
                <a:ea typeface="等线" panose="02010600030101010101" pitchFamily="2" charset="-122"/>
              </a:rPr>
              <a:t>等）倾向于超卖</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即使没有超卖，部署在同一个物理服务器上的作业也会相互干扰，导致性能无法预期</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作业会争夺底层资源，如 </a:t>
            </a:r>
            <a:r>
              <a:rPr lang="en-US" altLang="zh-CN" sz="2000" dirty="0">
                <a:latin typeface="等线" panose="02010600030101010101" pitchFamily="2" charset="-122"/>
                <a:ea typeface="等线" panose="02010600030101010101" pitchFamily="2" charset="-122"/>
              </a:rPr>
              <a:t>CPU cache</a:t>
            </a:r>
            <a:r>
              <a:rPr lang="zh-CN" altLang="en-US" sz="2000" dirty="0">
                <a:latin typeface="等线" panose="02010600030101010101" pitchFamily="2" charset="-122"/>
                <a:ea typeface="等线" panose="02010600030101010101" pitchFamily="2" charset="-122"/>
              </a:rPr>
              <a:t>、磁盘 </a:t>
            </a:r>
            <a:r>
              <a:rPr lang="en-US" altLang="zh-CN" sz="2000" dirty="0">
                <a:latin typeface="等线" panose="02010600030101010101" pitchFamily="2" charset="-122"/>
                <a:ea typeface="等线" panose="02010600030101010101" pitchFamily="2" charset="-122"/>
              </a:rPr>
              <a:t>IO</a:t>
            </a:r>
            <a:r>
              <a:rPr lang="zh-CN" altLang="en-US" sz="2000" dirty="0">
                <a:latin typeface="等线" panose="02010600030101010101" pitchFamily="2" charset="-122"/>
                <a:ea typeface="等线" panose="02010600030101010101" pitchFamily="2" charset="-122"/>
              </a:rPr>
              <a:t>、网络 </a:t>
            </a:r>
            <a:r>
              <a:rPr lang="en-US" altLang="zh-CN" sz="2000" dirty="0">
                <a:latin typeface="等线" panose="02010600030101010101" pitchFamily="2" charset="-122"/>
                <a:ea typeface="等线" panose="02010600030101010101" pitchFamily="2" charset="-122"/>
              </a:rPr>
              <a:t>IO</a:t>
            </a:r>
            <a:r>
              <a:rPr lang="zh-CN" altLang="en-US" sz="2000" dirty="0">
                <a:latin typeface="等线" panose="02010600030101010101" pitchFamily="2" charset="-122"/>
                <a:ea typeface="等线" panose="02010600030101010101" pitchFamily="2" charset="-122"/>
              </a:rPr>
              <a:t>、总线，这些资源通常不被现代的集群调度器考虑在内</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如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上不同的作业可能会在同时在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CPU </a:t>
            </a:r>
            <a:r>
              <a:rPr lang="zh-CN" altLang="en-US" sz="1600" dirty="0">
                <a:latin typeface="等线" panose="02010600030101010101" pitchFamily="2" charset="-122"/>
                <a:ea typeface="等线" panose="02010600030101010101" pitchFamily="2" charset="-122"/>
              </a:rPr>
              <a:t>之间交换数据，竞争 </a:t>
            </a:r>
            <a:r>
              <a:rPr lang="en-US" altLang="zh-CN" sz="1600" dirty="0">
                <a:latin typeface="等线" panose="02010600030101010101" pitchFamily="2" charset="-122"/>
                <a:ea typeface="等线" panose="02010600030101010101" pitchFamily="2" charset="-122"/>
              </a:rPr>
              <a:t>PCI-E </a:t>
            </a:r>
            <a:r>
              <a:rPr lang="zh-CN" altLang="en-US" sz="1600" dirty="0">
                <a:latin typeface="等线" panose="02010600030101010101" pitchFamily="2" charset="-122"/>
                <a:ea typeface="等线" panose="02010600030101010101" pitchFamily="2" charset="-122"/>
              </a:rPr>
              <a:t>带宽（显存带宽）</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当 </a:t>
            </a:r>
            <a:r>
              <a:rPr lang="en-US" altLang="zh-CN" sz="1600" dirty="0">
                <a:latin typeface="等线" panose="02010600030101010101" pitchFamily="2" charset="-122"/>
                <a:ea typeface="等线" panose="02010600030101010101" pitchFamily="2" charset="-122"/>
              </a:rPr>
              <a:t>NUMA </a:t>
            </a:r>
            <a:r>
              <a:rPr lang="zh-CN" altLang="en-US" sz="1600" dirty="0">
                <a:latin typeface="等线" panose="02010600030101010101" pitchFamily="2" charset="-122"/>
                <a:ea typeface="等线" panose="02010600030101010101" pitchFamily="2" charset="-122"/>
              </a:rPr>
              <a:t>架构的两个 </a:t>
            </a:r>
            <a:r>
              <a:rPr lang="en-US" altLang="zh-CN" sz="1600" dirty="0">
                <a:latin typeface="等线" panose="02010600030101010101" pitchFamily="2" charset="-122"/>
                <a:ea typeface="等线" panose="02010600030101010101" pitchFamily="2" charset="-122"/>
              </a:rPr>
              <a:t>GPU </a:t>
            </a:r>
            <a:r>
              <a:rPr lang="zh-CN" altLang="en-US" sz="1600" dirty="0">
                <a:latin typeface="等线" panose="02010600030101010101" pitchFamily="2" charset="-122"/>
                <a:ea typeface="等线" panose="02010600030101010101" pitchFamily="2" charset="-122"/>
              </a:rPr>
              <a:t>没有被分配到同一个 </a:t>
            </a:r>
            <a:r>
              <a:rPr lang="en-US" altLang="zh-CN" sz="1600" dirty="0">
                <a:latin typeface="等线" panose="02010600030101010101" pitchFamily="2" charset="-122"/>
                <a:ea typeface="等线" panose="02010600030101010101" pitchFamily="2" charset="-122"/>
              </a:rPr>
              <a:t>CPU </a:t>
            </a:r>
            <a:r>
              <a:rPr lang="zh-CN" altLang="en-US" sz="1600" dirty="0">
                <a:latin typeface="等线" panose="02010600030101010101" pitchFamily="2" charset="-122"/>
                <a:ea typeface="等线" panose="02010600030101010101" pitchFamily="2" charset="-122"/>
              </a:rPr>
              <a:t>上时</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26B3FC4A-63EE-4C24-A03E-6A11E5B53678}"/>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4</a:t>
            </a:fld>
            <a:endParaRPr lang="en-US" altLang="zh-CN">
              <a:solidFill>
                <a:srgbClr val="000000"/>
              </a:solidFill>
            </a:endParaRPr>
          </a:p>
        </p:txBody>
      </p:sp>
    </p:spTree>
    <p:extLst>
      <p:ext uri="{BB962C8B-B14F-4D97-AF65-F5344CB8AC3E}">
        <p14:creationId xmlns:p14="http://schemas.microsoft.com/office/powerpoint/2010/main" val="324965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不同的机器学习任务类型混布时干扰级别不同</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取决于模型和用户编写的训练程序</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典型 </a:t>
            </a:r>
            <a:r>
              <a:rPr lang="en-US" altLang="zh-CN" sz="1600" dirty="0">
                <a:latin typeface="等线" panose="02010600030101010101" pitchFamily="2" charset="-122"/>
                <a:ea typeface="等线" panose="02010600030101010101" pitchFamily="2" charset="-122"/>
              </a:rPr>
              <a:t>CPU </a:t>
            </a:r>
            <a:r>
              <a:rPr lang="zh-CN" altLang="en-US" sz="1600" dirty="0">
                <a:latin typeface="等线" panose="02010600030101010101" pitchFamily="2" charset="-122"/>
                <a:ea typeface="等线" panose="02010600030101010101" pitchFamily="2" charset="-122"/>
              </a:rPr>
              <a:t>密集型任务：</a:t>
            </a:r>
            <a:r>
              <a:rPr lang="en-US" altLang="zh-CN" sz="1600" dirty="0">
                <a:latin typeface="等线" panose="02010600030101010101" pitchFamily="2" charset="-122"/>
                <a:ea typeface="等线" panose="02010600030101010101" pitchFamily="2" charset="-122"/>
              </a:rPr>
              <a:t>CTC</a:t>
            </a:r>
          </a:p>
          <a:p>
            <a:pPr lvl="1">
              <a:lnSpc>
                <a:spcPct val="150000"/>
              </a:lnSpc>
            </a:pPr>
            <a:r>
              <a:rPr lang="zh-CN" altLang="en-US" sz="1600" dirty="0">
                <a:latin typeface="等线" panose="02010600030101010101" pitchFamily="2" charset="-122"/>
                <a:ea typeface="等线" panose="02010600030101010101" pitchFamily="2" charset="-122"/>
              </a:rPr>
              <a:t>典型磁盘 </a:t>
            </a:r>
            <a:r>
              <a:rPr lang="en-US" altLang="zh-CN" sz="1600" dirty="0">
                <a:latin typeface="等线" panose="02010600030101010101" pitchFamily="2" charset="-122"/>
                <a:ea typeface="等线" panose="02010600030101010101" pitchFamily="2" charset="-122"/>
              </a:rPr>
              <a:t>IO </a:t>
            </a:r>
            <a:r>
              <a:rPr lang="zh-CN" altLang="en-US" sz="1600" dirty="0">
                <a:latin typeface="等线" panose="02010600030101010101" pitchFamily="2" charset="-122"/>
                <a:ea typeface="等线" panose="02010600030101010101" pitchFamily="2" charset="-122"/>
              </a:rPr>
              <a:t>密集型任务：</a:t>
            </a:r>
            <a:r>
              <a:rPr lang="en-US" altLang="zh-CN" sz="1600" dirty="0" err="1">
                <a:latin typeface="等线" panose="02010600030101010101" pitchFamily="2" charset="-122"/>
                <a:ea typeface="等线" panose="02010600030101010101" pitchFamily="2" charset="-122"/>
              </a:rPr>
              <a:t>AlexNet</a:t>
            </a:r>
            <a:r>
              <a:rPr lang="zh-CN" altLang="en-US" sz="1600" dirty="0">
                <a:latin typeface="等线" panose="02010600030101010101" pitchFamily="2" charset="-122"/>
                <a:ea typeface="等线" panose="02010600030101010101" pitchFamily="2" charset="-122"/>
              </a:rPr>
              <a:t>，需要大量从硬盘读取图片进行预处理</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典型高网络带宽消耗型任务：</a:t>
            </a:r>
            <a:r>
              <a:rPr lang="en-US" altLang="zh-CN" sz="1600" dirty="0">
                <a:latin typeface="等线" panose="02010600030101010101" pitchFamily="2" charset="-122"/>
                <a:ea typeface="等线" panose="02010600030101010101" pitchFamily="2" charset="-122"/>
              </a:rPr>
              <a:t>VGG-16 </a:t>
            </a:r>
            <a:r>
              <a:rPr lang="zh-CN" altLang="en-US" sz="1600" dirty="0">
                <a:latin typeface="等线" panose="02010600030101010101" pitchFamily="2" charset="-122"/>
                <a:ea typeface="等线" panose="02010600030101010101" pitchFamily="2" charset="-122"/>
              </a:rPr>
              <a:t>网络规模大，但 </a:t>
            </a:r>
            <a:r>
              <a:rPr lang="en-US" altLang="zh-CN" sz="1600" dirty="0">
                <a:latin typeface="等线" panose="02010600030101010101" pitchFamily="2" charset="-122"/>
                <a:ea typeface="等线" panose="02010600030101010101" pitchFamily="2" charset="-122"/>
              </a:rPr>
              <a:t>batch size </a:t>
            </a:r>
            <a:r>
              <a:rPr lang="zh-CN" altLang="en-US" sz="1600" dirty="0">
                <a:latin typeface="等线" panose="02010600030101010101" pitchFamily="2" charset="-122"/>
                <a:ea typeface="等线" panose="02010600030101010101" pitchFamily="2" charset="-122"/>
              </a:rPr>
              <a:t>小</a:t>
            </a:r>
            <a:endParaRPr lang="en-US" altLang="zh-CN" sz="1600" dirty="0">
              <a:latin typeface="等线" panose="02010600030101010101" pitchFamily="2" charset="-122"/>
              <a:ea typeface="等线" panose="02010600030101010101" pitchFamily="2" charset="-122"/>
            </a:endParaRPr>
          </a:p>
          <a:p>
            <a:pPr>
              <a:lnSpc>
                <a:spcPct val="150000"/>
              </a:lnSpc>
            </a:pPr>
            <a:r>
              <a:rPr lang="zh-CN" altLang="en-US" sz="2000" dirty="0">
                <a:latin typeface="等线" panose="02010600030101010101" pitchFamily="2" charset="-122"/>
                <a:ea typeface="等线" panose="02010600030101010101" pitchFamily="2" charset="-122"/>
              </a:rPr>
              <a:t>现有系统不能利用低等级干扰来优化性能</a:t>
            </a:r>
            <a:endParaRPr lang="en-US" altLang="zh-CN" sz="20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已有的广泛应用的集群调度器难以获取潜在的作业干扰等级，大部分忽视了干扰的存在，如 </a:t>
            </a:r>
            <a:r>
              <a:rPr lang="en-US" altLang="zh-CN" sz="1600" dirty="0">
                <a:latin typeface="等线" panose="02010600030101010101" pitchFamily="2" charset="-122"/>
                <a:ea typeface="等线" panose="02010600030101010101" pitchFamily="2" charset="-122"/>
              </a:rPr>
              <a:t>Yarn</a:t>
            </a:r>
            <a:r>
              <a:rPr lang="zh-CN" altLang="en-US" sz="1600"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Mesos</a:t>
            </a:r>
          </a:p>
          <a:p>
            <a:pPr lvl="1">
              <a:lnSpc>
                <a:spcPct val="150000"/>
              </a:lnSpc>
            </a:pPr>
            <a:r>
              <a:rPr lang="zh-CN" altLang="en-US" sz="1600" dirty="0">
                <a:latin typeface="等线" panose="02010600030101010101" pitchFamily="2" charset="-122"/>
                <a:ea typeface="等线" panose="02010600030101010101" pitchFamily="2" charset="-122"/>
              </a:rPr>
              <a:t>研究性的系统大多基于显式干扰模型，通过特定的观察结论或假设，依赖手工设计的启发式规则来处理干扰，如 </a:t>
            </a:r>
            <a:r>
              <a:rPr lang="en-US" altLang="zh-CN" sz="1600" dirty="0">
                <a:latin typeface="等线" panose="02010600030101010101" pitchFamily="2" charset="-122"/>
                <a:ea typeface="等线" panose="02010600030101010101" pitchFamily="2" charset="-122"/>
              </a:rPr>
              <a:t>MapReduce </a:t>
            </a:r>
            <a:r>
              <a:rPr lang="zh-CN" altLang="en-US" sz="1600" dirty="0">
                <a:latin typeface="等线" panose="02010600030101010101" pitchFamily="2" charset="-122"/>
                <a:ea typeface="等线" panose="02010600030101010101" pitchFamily="2" charset="-122"/>
              </a:rPr>
              <a:t>中的网络竞争和高性能计算中的 </a:t>
            </a:r>
            <a:r>
              <a:rPr lang="en-US" altLang="zh-CN" sz="1600" dirty="0">
                <a:latin typeface="等线" panose="02010600030101010101" pitchFamily="2" charset="-122"/>
                <a:ea typeface="等线" panose="02010600030101010101" pitchFamily="2" charset="-122"/>
              </a:rPr>
              <a:t>cache </a:t>
            </a:r>
            <a:r>
              <a:rPr lang="zh-CN" altLang="en-US" sz="1600" dirty="0">
                <a:latin typeface="等线" panose="02010600030101010101" pitchFamily="2" charset="-122"/>
                <a:ea typeface="等线" panose="02010600030101010101" pitchFamily="2" charset="-122"/>
              </a:rPr>
              <a:t>访问密度的相关研究</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5</a:t>
            </a:fld>
            <a:endParaRPr lang="en-US" altLang="zh-CN" dirty="0">
              <a:solidFill>
                <a:srgbClr val="000000"/>
              </a:solidFill>
            </a:endParaRPr>
          </a:p>
        </p:txBody>
      </p:sp>
    </p:spTree>
    <p:extLst>
      <p:ext uri="{BB962C8B-B14F-4D97-AF65-F5344CB8AC3E}">
        <p14:creationId xmlns:p14="http://schemas.microsoft.com/office/powerpoint/2010/main" val="29024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案例研究 </a:t>
            </a:r>
            <a:r>
              <a:rPr lang="en-US" altLang="zh-CN" sz="2000" dirty="0">
                <a:latin typeface="等线" panose="02010600030101010101" pitchFamily="2" charset="-122"/>
                <a:ea typeface="等线" panose="02010600030101010101" pitchFamily="2" charset="-122"/>
              </a:rPr>
              <a:t>1</a:t>
            </a: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bin packing vs. standalone execution</a:t>
            </a:r>
          </a:p>
          <a:p>
            <a:pPr lvl="1">
              <a:lnSpc>
                <a:spcPct val="150000"/>
              </a:lnSpc>
            </a:pPr>
            <a:r>
              <a:rPr lang="zh-CN" altLang="en-US" sz="1600" dirty="0">
                <a:latin typeface="等线" panose="02010600030101010101" pitchFamily="2" charset="-122"/>
                <a:ea typeface="等线" panose="02010600030101010101" pitchFamily="2" charset="-122"/>
              </a:rPr>
              <a:t>运行六个任务，每个任务一个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一个 </a:t>
            </a:r>
            <a:r>
              <a:rPr lang="en-US" altLang="zh-CN" sz="1600" dirty="0" err="1">
                <a:latin typeface="等线" panose="02010600030101010101" pitchFamily="2" charset="-122"/>
                <a:ea typeface="等线" panose="02010600030101010101" pitchFamily="2" charset="-122"/>
              </a:rPr>
              <a:t>ps</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实验组一使用独立服务器</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实验组二使用三台服务器，使用多源背包</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测试执行速度（单位时间训练的 </a:t>
            </a:r>
            <a:r>
              <a:rPr lang="en-US" altLang="zh-CN" sz="1600" dirty="0">
                <a:latin typeface="等线" panose="02010600030101010101" pitchFamily="2" charset="-122"/>
                <a:ea typeface="等线" panose="02010600030101010101" pitchFamily="2" charset="-122"/>
              </a:rPr>
              <a:t>epoch</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减速的百分比如图一所示（越低越好），平均降速</a:t>
            </a:r>
            <a:r>
              <a:rPr lang="en-US" altLang="zh-CN" sz="1600" dirty="0">
                <a:latin typeface="等线" panose="02010600030101010101" pitchFamily="2" charset="-122"/>
                <a:ea typeface="等线" panose="02010600030101010101" pitchFamily="2" charset="-122"/>
              </a:rPr>
              <a:t>33%</a:t>
            </a:r>
          </a:p>
          <a:p>
            <a:pPr lvl="1">
              <a:lnSpc>
                <a:spcPct val="150000"/>
              </a:lnSpc>
            </a:pPr>
            <a:r>
              <a:rPr lang="en-US" altLang="zh-CN" sz="1600" dirty="0" err="1">
                <a:latin typeface="等线" panose="02010600030101010101" pitchFamily="2" charset="-122"/>
                <a:ea typeface="等线" panose="02010600030101010101" pitchFamily="2" charset="-122"/>
              </a:rPr>
              <a:t>ps</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worker </a:t>
            </a:r>
            <a:r>
              <a:rPr lang="zh-CN" altLang="en-US" sz="1600" dirty="0">
                <a:latin typeface="等线" panose="02010600030101010101" pitchFamily="2" charset="-122"/>
                <a:ea typeface="等线" panose="02010600030101010101" pitchFamily="2" charset="-122"/>
              </a:rPr>
              <a:t>越多，降速越严重</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6</a:t>
            </a:fld>
            <a:endParaRPr lang="en-US" altLang="zh-CN" dirty="0">
              <a:solidFill>
                <a:srgbClr val="000000"/>
              </a:solidFill>
            </a:endParaRPr>
          </a:p>
        </p:txBody>
      </p:sp>
      <p:pic>
        <p:nvPicPr>
          <p:cNvPr id="9" name="图片 8">
            <a:extLst>
              <a:ext uri="{FF2B5EF4-FFF2-40B4-BE49-F238E27FC236}">
                <a16:creationId xmlns:a16="http://schemas.microsoft.com/office/drawing/2014/main" id="{96A382F7-72BD-4630-8063-61C3503C30A9}"/>
              </a:ext>
            </a:extLst>
          </p:cNvPr>
          <p:cNvPicPr>
            <a:picLocks noChangeAspect="1"/>
          </p:cNvPicPr>
          <p:nvPr/>
        </p:nvPicPr>
        <p:blipFill rotWithShape="1">
          <a:blip r:embed="rId2">
            <a:extLst>
              <a:ext uri="{28A0092B-C50C-407E-A947-70E740481C1C}">
                <a14:useLocalDpi xmlns:a14="http://schemas.microsoft.com/office/drawing/2010/main" val="0"/>
              </a:ext>
            </a:extLst>
          </a:blip>
          <a:srcRect t="18694"/>
          <a:stretch/>
        </p:blipFill>
        <p:spPr>
          <a:xfrm>
            <a:off x="5459768" y="2166152"/>
            <a:ext cx="3605968" cy="1331273"/>
          </a:xfrm>
          <a:prstGeom prst="rect">
            <a:avLst/>
          </a:prstGeom>
        </p:spPr>
      </p:pic>
      <p:pic>
        <p:nvPicPr>
          <p:cNvPr id="11" name="图片 10">
            <a:extLst>
              <a:ext uri="{FF2B5EF4-FFF2-40B4-BE49-F238E27FC236}">
                <a16:creationId xmlns:a16="http://schemas.microsoft.com/office/drawing/2014/main" id="{709DCC1F-4E8A-42FC-B7B6-906F18DC2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370" y="3693876"/>
            <a:ext cx="2296214" cy="2551349"/>
          </a:xfrm>
          <a:prstGeom prst="rect">
            <a:avLst/>
          </a:prstGeom>
        </p:spPr>
      </p:pic>
    </p:spTree>
    <p:extLst>
      <p:ext uri="{BB962C8B-B14F-4D97-AF65-F5344CB8AC3E}">
        <p14:creationId xmlns:p14="http://schemas.microsoft.com/office/powerpoint/2010/main" val="323274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案例研究 </a:t>
            </a:r>
            <a:r>
              <a:rPr lang="en-US" altLang="zh-CN" sz="2000" dirty="0">
                <a:latin typeface="等线" panose="02010600030101010101" pitchFamily="2" charset="-122"/>
                <a:ea typeface="等线" panose="02010600030101010101" pitchFamily="2" charset="-122"/>
              </a:rPr>
              <a:t>2</a:t>
            </a: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pair-wise interference level</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将案例 </a:t>
            </a:r>
            <a:r>
              <a:rPr lang="en-US" altLang="zh-CN" sz="1600" dirty="0">
                <a:latin typeface="等线" panose="02010600030101010101" pitchFamily="2" charset="-122"/>
                <a:ea typeface="等线" panose="02010600030101010101" pitchFamily="2" charset="-122"/>
              </a:rPr>
              <a:t>1 </a:t>
            </a:r>
            <a:r>
              <a:rPr lang="zh-CN" altLang="en-US" sz="1600" dirty="0">
                <a:latin typeface="等线" panose="02010600030101010101" pitchFamily="2" charset="-122"/>
                <a:ea typeface="等线" panose="02010600030101010101" pitchFamily="2" charset="-122"/>
              </a:rPr>
              <a:t>中的任务两两混布，研究性能下降情况</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如图二所示，有些任务的混布性能下降不多，如</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err="1">
                <a:latin typeface="等线" panose="02010600030101010101" pitchFamily="2" charset="-122"/>
                <a:ea typeface="等线" panose="02010600030101010101" pitchFamily="2" charset="-122"/>
              </a:rPr>
              <a:t>ResNet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WLM </a:t>
            </a:r>
            <a:r>
              <a:rPr lang="zh-CN" altLang="en-US" sz="1600" dirty="0">
                <a:latin typeface="等线" panose="02010600030101010101" pitchFamily="2" charset="-122"/>
                <a:ea typeface="等线" panose="02010600030101010101" pitchFamily="2" charset="-122"/>
              </a:rPr>
              <a:t>混布</a:t>
            </a:r>
            <a:endParaRPr lang="en-US" altLang="zh-CN" sz="1600" dirty="0">
              <a:latin typeface="等线" panose="02010600030101010101" pitchFamily="2" charset="-122"/>
              <a:ea typeface="等线" panose="02010600030101010101" pitchFamily="2" charset="-122"/>
            </a:endParaRPr>
          </a:p>
          <a:p>
            <a:pPr lvl="2">
              <a:lnSpc>
                <a:spcPct val="150000"/>
              </a:lnSpc>
            </a:pPr>
            <a:r>
              <a:rPr lang="en-US" altLang="zh-CN" sz="1600" dirty="0" err="1">
                <a:latin typeface="等线" panose="02010600030101010101" pitchFamily="2" charset="-122"/>
                <a:ea typeface="等线" panose="02010600030101010101" pitchFamily="2" charset="-122"/>
              </a:rPr>
              <a:t>ResNet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Seq2Seq </a:t>
            </a:r>
            <a:r>
              <a:rPr lang="zh-CN" altLang="en-US" sz="1600" dirty="0">
                <a:latin typeface="等线" panose="02010600030101010101" pitchFamily="2" charset="-122"/>
                <a:ea typeface="等线" panose="02010600030101010101" pitchFamily="2" charset="-122"/>
              </a:rPr>
              <a:t>混布</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7</a:t>
            </a:fld>
            <a:endParaRPr lang="en-US" altLang="zh-CN" dirty="0">
              <a:solidFill>
                <a:srgbClr val="000000"/>
              </a:solidFill>
            </a:endParaRPr>
          </a:p>
        </p:txBody>
      </p:sp>
      <p:pic>
        <p:nvPicPr>
          <p:cNvPr id="6" name="图片 5">
            <a:extLst>
              <a:ext uri="{FF2B5EF4-FFF2-40B4-BE49-F238E27FC236}">
                <a16:creationId xmlns:a16="http://schemas.microsoft.com/office/drawing/2014/main" id="{FB7D010F-3581-4191-B452-3F9FD0199EAB}"/>
              </a:ext>
            </a:extLst>
          </p:cNvPr>
          <p:cNvPicPr>
            <a:picLocks noChangeAspect="1"/>
          </p:cNvPicPr>
          <p:nvPr/>
        </p:nvPicPr>
        <p:blipFill>
          <a:blip r:embed="rId2"/>
          <a:stretch>
            <a:fillRect/>
          </a:stretch>
        </p:blipFill>
        <p:spPr>
          <a:xfrm>
            <a:off x="5751787" y="1992505"/>
            <a:ext cx="3002540" cy="2872989"/>
          </a:xfrm>
          <a:prstGeom prst="rect">
            <a:avLst/>
          </a:prstGeom>
        </p:spPr>
      </p:pic>
    </p:spTree>
    <p:extLst>
      <p:ext uri="{BB962C8B-B14F-4D97-AF65-F5344CB8AC3E}">
        <p14:creationId xmlns:p14="http://schemas.microsoft.com/office/powerpoint/2010/main" val="1671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案例研究 </a:t>
            </a: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 </a:t>
            </a:r>
            <a:r>
              <a:rPr lang="en-US" altLang="zh-CN" sz="2000" dirty="0">
                <a:latin typeface="等线" panose="02010600030101010101" pitchFamily="2" charset="-122"/>
                <a:ea typeface="等线" panose="02010600030101010101" pitchFamily="2" charset="-122"/>
              </a:rPr>
              <a:t>placement under representative policies </a:t>
            </a:r>
            <a:r>
              <a:rPr lang="zh-CN" altLang="en-US" sz="2000" dirty="0">
                <a:latin typeface="等线" panose="02010600030101010101" pitchFamily="2" charset="-122"/>
                <a:ea typeface="等线" panose="02010600030101010101" pitchFamily="2" charset="-122"/>
              </a:rPr>
              <a:t>实验描述</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对比三种作业部署策略</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负载均衡，每个任务部署到尽可能多的服务器，用于 </a:t>
            </a:r>
            <a:r>
              <a:rPr lang="en-US" altLang="zh-CN" sz="1600" dirty="0">
                <a:latin typeface="等线" panose="02010600030101010101" pitchFamily="2" charset="-122"/>
                <a:ea typeface="等线" panose="02010600030101010101" pitchFamily="2" charset="-122"/>
              </a:rPr>
              <a:t>Mesos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Kubernetes</a:t>
            </a: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多源背包，使用尽可能少的服务器，目前被 </a:t>
            </a:r>
            <a:r>
              <a:rPr lang="en-US" altLang="zh-CN" sz="1600" dirty="0">
                <a:latin typeface="等线" panose="02010600030101010101" pitchFamily="2" charset="-122"/>
                <a:ea typeface="等线" panose="02010600030101010101" pitchFamily="2" charset="-122"/>
              </a:rPr>
              <a:t>Google Borg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Tetris </a:t>
            </a:r>
            <a:r>
              <a:rPr lang="zh-CN" altLang="en-US" sz="1600" dirty="0">
                <a:latin typeface="等线" panose="02010600030101010101" pitchFamily="2" charset="-122"/>
                <a:ea typeface="等线" panose="02010600030101010101" pitchFamily="2" charset="-122"/>
              </a:rPr>
              <a:t>采用</a:t>
            </a:r>
            <a:endParaRPr lang="en-US" altLang="zh-CN" sz="1600" dirty="0">
              <a:latin typeface="等线" panose="02010600030101010101" pitchFamily="2" charset="-122"/>
              <a:ea typeface="等线" panose="02010600030101010101" pitchFamily="2" charset="-122"/>
            </a:endParaRPr>
          </a:p>
          <a:p>
            <a:pPr marL="1257300" lvl="2" indent="-342900">
              <a:lnSpc>
                <a:spcPct val="150000"/>
              </a:lnSpc>
              <a:buFont typeface="+mj-ea"/>
              <a:buAutoNum type="circleNumDbPlain"/>
            </a:pPr>
            <a:r>
              <a:rPr lang="zh-CN" altLang="en-US" sz="1600" dirty="0">
                <a:latin typeface="等线" panose="02010600030101010101" pitchFamily="2" charset="-122"/>
                <a:ea typeface="等线" panose="02010600030101010101" pitchFamily="2" charset="-122"/>
              </a:rPr>
              <a:t>独立运行</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测试使用两个机器学习作业，</a:t>
            </a:r>
            <a:r>
              <a:rPr lang="en-US" altLang="zh-CN" sz="1600" dirty="0">
                <a:latin typeface="等线" panose="02010600030101010101" pitchFamily="2" charset="-122"/>
                <a:ea typeface="等线" panose="02010600030101010101" pitchFamily="2" charset="-122"/>
              </a:rPr>
              <a:t>CTC </a:t>
            </a:r>
            <a:r>
              <a:rPr lang="zh-CN" altLang="en-US" sz="1600" dirty="0">
                <a:latin typeface="等线" panose="02010600030101010101" pitchFamily="2" charset="-122"/>
                <a:ea typeface="等线" panose="02010600030101010101" pitchFamily="2" charset="-122"/>
              </a:rPr>
              <a:t>和 </a:t>
            </a:r>
            <a:r>
              <a:rPr lang="en-US" altLang="zh-CN" sz="1600" dirty="0">
                <a:latin typeface="等线" panose="02010600030101010101" pitchFamily="2" charset="-122"/>
                <a:ea typeface="等线" panose="02010600030101010101" pitchFamily="2" charset="-122"/>
              </a:rPr>
              <a:t>VGG-16 </a:t>
            </a:r>
            <a:r>
              <a:rPr lang="zh-CN" altLang="en-US" sz="1600" dirty="0">
                <a:latin typeface="等线" panose="02010600030101010101" pitchFamily="2" charset="-122"/>
                <a:ea typeface="等线" panose="02010600030101010101" pitchFamily="2" charset="-122"/>
              </a:rPr>
              <a:t>或 </a:t>
            </a:r>
            <a:r>
              <a:rPr lang="en-US" altLang="zh-CN" sz="1600" dirty="0">
                <a:latin typeface="等线" panose="02010600030101010101" pitchFamily="2" charset="-122"/>
                <a:ea typeface="等线" panose="02010600030101010101" pitchFamily="2" charset="-122"/>
              </a:rPr>
              <a:t>ResNeXt-110</a:t>
            </a:r>
            <a:r>
              <a:rPr lang="zh-CN" altLang="en-US" sz="1600" dirty="0">
                <a:latin typeface="等线" panose="02010600030101010101" pitchFamily="2" charset="-122"/>
                <a:ea typeface="等线" panose="02010600030101010101" pitchFamily="2" charset="-122"/>
              </a:rPr>
              <a:t>，每个作业各有一个 </a:t>
            </a:r>
            <a:r>
              <a:rPr lang="en-US" altLang="zh-CN" sz="1600" dirty="0">
                <a:latin typeface="等线" panose="02010600030101010101" pitchFamily="2" charset="-122"/>
                <a:ea typeface="等线" panose="02010600030101010101" pitchFamily="2" charset="-122"/>
              </a:rPr>
              <a:t>PS </a:t>
            </a:r>
            <a:r>
              <a:rPr lang="zh-CN" altLang="en-US" sz="1600" dirty="0">
                <a:latin typeface="等线" panose="02010600030101010101" pitchFamily="2" charset="-122"/>
                <a:ea typeface="等线" panose="02010600030101010101" pitchFamily="2" charset="-122"/>
              </a:rPr>
              <a:t>和一个 </a:t>
            </a:r>
            <a:r>
              <a:rPr lang="en-US" altLang="zh-CN" sz="1600" dirty="0">
                <a:latin typeface="等线" panose="02010600030101010101" pitchFamily="2" charset="-122"/>
                <a:ea typeface="等线" panose="02010600030101010101" pitchFamily="2" charset="-122"/>
              </a:rPr>
              <a:t>worker</a:t>
            </a:r>
          </a:p>
          <a:p>
            <a:pPr lvl="1">
              <a:lnSpc>
                <a:spcPct val="150000"/>
              </a:lnSpc>
            </a:pPr>
            <a:r>
              <a:rPr lang="zh-CN" altLang="en-US" sz="1600" dirty="0">
                <a:latin typeface="等线" panose="02010600030101010101" pitchFamily="2" charset="-122"/>
                <a:ea typeface="等线" panose="02010600030101010101" pitchFamily="2" charset="-122"/>
              </a:rPr>
              <a:t>共两台服务器，每台服务器最多容纳 </a:t>
            </a:r>
            <a:r>
              <a:rPr lang="en-US" altLang="zh-CN" sz="1600" dirty="0">
                <a:latin typeface="等线" panose="02010600030101010101" pitchFamily="2" charset="-122"/>
                <a:ea typeface="等线" panose="02010600030101010101" pitchFamily="2" charset="-122"/>
              </a:rPr>
              <a:t>4 </a:t>
            </a:r>
            <a:r>
              <a:rPr lang="zh-CN" altLang="en-US" sz="1600" dirty="0">
                <a:latin typeface="等线" panose="02010600030101010101" pitchFamily="2" charset="-122"/>
                <a:ea typeface="等线" panose="02010600030101010101" pitchFamily="2" charset="-122"/>
              </a:rPr>
              <a:t>个程序实例</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8</a:t>
            </a:fld>
            <a:endParaRPr lang="en-US" altLang="zh-CN" dirty="0">
              <a:solidFill>
                <a:srgbClr val="000000"/>
              </a:solidFill>
            </a:endParaRPr>
          </a:p>
        </p:txBody>
      </p:sp>
      <p:pic>
        <p:nvPicPr>
          <p:cNvPr id="11" name="图片 10">
            <a:extLst>
              <a:ext uri="{FF2B5EF4-FFF2-40B4-BE49-F238E27FC236}">
                <a16:creationId xmlns:a16="http://schemas.microsoft.com/office/drawing/2014/main" id="{A665C681-7DBD-4577-B620-97BA8C30C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304" y="5016312"/>
            <a:ext cx="6235543" cy="1602886"/>
          </a:xfrm>
          <a:prstGeom prst="rect">
            <a:avLst/>
          </a:prstGeom>
        </p:spPr>
      </p:pic>
    </p:spTree>
    <p:extLst>
      <p:ext uri="{BB962C8B-B14F-4D97-AF65-F5344CB8AC3E}">
        <p14:creationId xmlns:p14="http://schemas.microsoft.com/office/powerpoint/2010/main" val="30321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561380"/>
            <a:ext cx="4025776" cy="648072"/>
          </a:xfrm>
        </p:spPr>
        <p:txBody>
          <a:bodyPr/>
          <a:lstStyle/>
          <a:p>
            <a:pPr algn="l"/>
            <a:r>
              <a:rPr lang="zh-CN" altLang="en-US" dirty="0">
                <a:latin typeface="等线" panose="02010600030101010101" pitchFamily="2" charset="-122"/>
                <a:ea typeface="等线" panose="02010600030101010101" pitchFamily="2" charset="-122"/>
              </a:rPr>
              <a:t>研究背景</a:t>
            </a:r>
          </a:p>
        </p:txBody>
      </p:sp>
      <p:sp>
        <p:nvSpPr>
          <p:cNvPr id="3" name="内容占位符 2"/>
          <p:cNvSpPr>
            <a:spLocks noGrp="1"/>
          </p:cNvSpPr>
          <p:nvPr>
            <p:ph idx="1"/>
          </p:nvPr>
        </p:nvSpPr>
        <p:spPr>
          <a:xfrm>
            <a:off x="457200" y="1600200"/>
            <a:ext cx="5215631" cy="4525963"/>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zh-CN" altLang="en-US" sz="2000" dirty="0">
                <a:latin typeface="等线" panose="02010600030101010101" pitchFamily="2" charset="-122"/>
                <a:ea typeface="等线" panose="02010600030101010101" pitchFamily="2" charset="-122"/>
              </a:rPr>
              <a:t>案例研究 </a:t>
            </a: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 结果和分析</a:t>
            </a:r>
            <a:endParaRPr lang="en-US" altLang="zh-CN" sz="12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独占性能最好，但资源利用率低</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理想情况下，背包策略应该比负载均衡资源利用率和性能好，因为它避免了跨物理机的通信</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但当第二个作业是 </a:t>
            </a:r>
            <a:r>
              <a:rPr lang="en-US" altLang="zh-CN" sz="1600" dirty="0" err="1">
                <a:latin typeface="等线" panose="02010600030101010101" pitchFamily="2" charset="-122"/>
                <a:ea typeface="等线" panose="02010600030101010101" pitchFamily="2" charset="-122"/>
              </a:rPr>
              <a:t>ResNeXt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时并不是这样，因为 </a:t>
            </a:r>
            <a:r>
              <a:rPr lang="en-US" altLang="zh-CN" sz="1600" dirty="0" err="1">
                <a:latin typeface="等线" panose="02010600030101010101" pitchFamily="2" charset="-122"/>
                <a:ea typeface="等线" panose="02010600030101010101" pitchFamily="2" charset="-122"/>
              </a:rPr>
              <a:t>ResNeXt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会和 </a:t>
            </a:r>
            <a:r>
              <a:rPr lang="en-US" altLang="zh-CN" sz="1600" dirty="0">
                <a:latin typeface="等线" panose="02010600030101010101" pitchFamily="2" charset="-122"/>
                <a:ea typeface="等线" panose="02010600030101010101" pitchFamily="2" charset="-122"/>
              </a:rPr>
              <a:t>CTC </a:t>
            </a:r>
            <a:r>
              <a:rPr lang="zh-CN" altLang="en-US" sz="1600" dirty="0">
                <a:latin typeface="等线" panose="02010600030101010101" pitchFamily="2" charset="-122"/>
                <a:ea typeface="等线" panose="02010600030101010101" pitchFamily="2" charset="-122"/>
              </a:rPr>
              <a:t>发生更严重的互相干扰</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补测混布不同数量的 </a:t>
            </a:r>
            <a:r>
              <a:rPr lang="en-US" altLang="zh-CN" sz="1600" dirty="0">
                <a:latin typeface="等线" panose="02010600030101010101" pitchFamily="2" charset="-122"/>
                <a:ea typeface="等线" panose="02010600030101010101" pitchFamily="2" charset="-122"/>
              </a:rPr>
              <a:t>CTC </a:t>
            </a:r>
            <a:r>
              <a:rPr lang="zh-CN" altLang="en-US" sz="1600" dirty="0">
                <a:latin typeface="等线" panose="02010600030101010101" pitchFamily="2" charset="-122"/>
                <a:ea typeface="等线" panose="02010600030101010101" pitchFamily="2" charset="-122"/>
              </a:rPr>
              <a:t>任务时，</a:t>
            </a:r>
            <a:r>
              <a:rPr lang="en-US" altLang="zh-CN" sz="1600" dirty="0">
                <a:latin typeface="等线" panose="02010600030101010101" pitchFamily="2" charset="-122"/>
                <a:ea typeface="等线" panose="02010600030101010101" pitchFamily="2" charset="-122"/>
              </a:rPr>
              <a:t>VGG </a:t>
            </a:r>
            <a:r>
              <a:rPr lang="zh-CN" altLang="en-US" sz="1600" dirty="0">
                <a:latin typeface="等线" panose="02010600030101010101" pitchFamily="2" charset="-122"/>
                <a:ea typeface="等线" panose="02010600030101010101" pitchFamily="2" charset="-122"/>
              </a:rPr>
              <a:t>和 </a:t>
            </a:r>
            <a:r>
              <a:rPr lang="en-US" altLang="zh-CN" sz="1600" dirty="0" err="1">
                <a:latin typeface="等线" panose="02010600030101010101" pitchFamily="2" charset="-122"/>
                <a:ea typeface="等线" panose="02010600030101010101" pitchFamily="2" charset="-122"/>
              </a:rPr>
              <a:t>ResNeXt</a:t>
            </a: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的训练速度曲线</a:t>
            </a:r>
            <a:endParaRPr lang="en-US" altLang="zh-CN" sz="1600" dirty="0">
              <a:latin typeface="等线" panose="02010600030101010101" pitchFamily="2" charset="-122"/>
              <a:ea typeface="等线" panose="02010600030101010101" pitchFamily="2" charset="-122"/>
            </a:endParaRPr>
          </a:p>
          <a:p>
            <a:pPr lvl="1">
              <a:lnSpc>
                <a:spcPct val="150000"/>
              </a:lnSpc>
            </a:pPr>
            <a:r>
              <a:rPr lang="zh-CN" altLang="en-US" sz="1600" dirty="0">
                <a:latin typeface="等线" panose="02010600030101010101" pitchFamily="2" charset="-122"/>
                <a:ea typeface="等线" panose="02010600030101010101" pitchFamily="2" charset="-122"/>
              </a:rPr>
              <a:t>当混布作业更多时，性能干扰更严重，这三种策略都无法满足需求</a:t>
            </a:r>
            <a:endParaRPr lang="en-US" altLang="zh-CN" sz="1600" dirty="0">
              <a:latin typeface="等线" panose="02010600030101010101" pitchFamily="2" charset="-122"/>
              <a:ea typeface="等线" panose="02010600030101010101" pitchFamily="2" charset="-122"/>
            </a:endParaRPr>
          </a:p>
        </p:txBody>
      </p:sp>
      <p:sp>
        <p:nvSpPr>
          <p:cNvPr id="4" name="灯片编号占位符 3">
            <a:extLst>
              <a:ext uri="{FF2B5EF4-FFF2-40B4-BE49-F238E27FC236}">
                <a16:creationId xmlns:a16="http://schemas.microsoft.com/office/drawing/2014/main" id="{D2D33241-278C-453A-831F-10389628D113}"/>
              </a:ext>
            </a:extLst>
          </p:cNvPr>
          <p:cNvSpPr>
            <a:spLocks noGrp="1"/>
          </p:cNvSpPr>
          <p:nvPr>
            <p:ph type="sldNum" sz="quarter" idx="12"/>
          </p:nvPr>
        </p:nvSpPr>
        <p:spPr/>
        <p:txBody>
          <a:bodyPr/>
          <a:lstStyle/>
          <a:p>
            <a:pPr>
              <a:defRPr/>
            </a:pPr>
            <a:fld id="{40A439F1-587F-4B46-AE4C-D82BC2C3528D}" type="slidenum">
              <a:rPr lang="en-US" altLang="zh-CN" smtClean="0">
                <a:solidFill>
                  <a:srgbClr val="000000"/>
                </a:solidFill>
              </a:rPr>
              <a:pPr>
                <a:defRPr/>
              </a:pPr>
              <a:t>9</a:t>
            </a:fld>
            <a:endParaRPr lang="en-US" altLang="zh-CN" dirty="0">
              <a:solidFill>
                <a:srgbClr val="000000"/>
              </a:solidFill>
            </a:endParaRPr>
          </a:p>
        </p:txBody>
      </p:sp>
      <p:pic>
        <p:nvPicPr>
          <p:cNvPr id="6" name="图片 5">
            <a:extLst>
              <a:ext uri="{FF2B5EF4-FFF2-40B4-BE49-F238E27FC236}">
                <a16:creationId xmlns:a16="http://schemas.microsoft.com/office/drawing/2014/main" id="{1CE782C6-114D-4822-9787-345A26463191}"/>
              </a:ext>
            </a:extLst>
          </p:cNvPr>
          <p:cNvPicPr>
            <a:picLocks noChangeAspect="1"/>
          </p:cNvPicPr>
          <p:nvPr/>
        </p:nvPicPr>
        <p:blipFill>
          <a:blip r:embed="rId2"/>
          <a:stretch>
            <a:fillRect/>
          </a:stretch>
        </p:blipFill>
        <p:spPr>
          <a:xfrm>
            <a:off x="5773627" y="2091653"/>
            <a:ext cx="2913173" cy="2148226"/>
          </a:xfrm>
          <a:prstGeom prst="rect">
            <a:avLst/>
          </a:prstGeom>
        </p:spPr>
      </p:pic>
      <p:pic>
        <p:nvPicPr>
          <p:cNvPr id="8" name="图片 7">
            <a:extLst>
              <a:ext uri="{FF2B5EF4-FFF2-40B4-BE49-F238E27FC236}">
                <a16:creationId xmlns:a16="http://schemas.microsoft.com/office/drawing/2014/main" id="{4D27AAD2-B1A3-4383-B8F8-D4FD97FE0196}"/>
              </a:ext>
            </a:extLst>
          </p:cNvPr>
          <p:cNvPicPr>
            <a:picLocks noChangeAspect="1"/>
          </p:cNvPicPr>
          <p:nvPr/>
        </p:nvPicPr>
        <p:blipFill>
          <a:blip r:embed="rId3"/>
          <a:stretch>
            <a:fillRect/>
          </a:stretch>
        </p:blipFill>
        <p:spPr>
          <a:xfrm>
            <a:off x="5800261" y="4239879"/>
            <a:ext cx="2913173" cy="2202802"/>
          </a:xfrm>
          <a:prstGeom prst="rect">
            <a:avLst/>
          </a:prstGeom>
        </p:spPr>
      </p:pic>
    </p:spTree>
    <p:extLst>
      <p:ext uri="{BB962C8B-B14F-4D97-AF65-F5344CB8AC3E}">
        <p14:creationId xmlns:p14="http://schemas.microsoft.com/office/powerpoint/2010/main" val="220427198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4272</TotalTime>
  <Words>2047</Words>
  <Application>Microsoft Office PowerPoint</Application>
  <PresentationFormat>全屏显示(4:3)</PresentationFormat>
  <Paragraphs>227</Paragraphs>
  <Slides>29</Slides>
  <Notes>7</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29</vt:i4>
      </vt:variant>
    </vt:vector>
  </HeadingPairs>
  <TitlesOfParts>
    <vt:vector size="37" baseType="lpstr">
      <vt:lpstr>等线</vt:lpstr>
      <vt:lpstr>Arial</vt:lpstr>
      <vt:lpstr>Calibri</vt:lpstr>
      <vt:lpstr>Calibri Light</vt:lpstr>
      <vt:lpstr>Cambria Math</vt:lpstr>
      <vt:lpstr>Office 主题</vt:lpstr>
      <vt:lpstr>模板 中国科学院信息工程研究所PPT模板</vt:lpstr>
      <vt:lpstr>1_模板 中国科学院信息工程研究所PPT模板</vt:lpstr>
      <vt:lpstr>Harmony: 基于深度学习的分布式机器学习集群作业放置</vt:lpstr>
      <vt:lpstr>PowerPoint 演示文稿</vt:lpstr>
      <vt:lpstr>PowerPoint 演示文稿</vt:lpstr>
      <vt:lpstr>研究背景</vt:lpstr>
      <vt:lpstr>研究背景</vt:lpstr>
      <vt:lpstr>研究背景</vt:lpstr>
      <vt:lpstr>研究背景</vt:lpstr>
      <vt:lpstr>研究背景</vt:lpstr>
      <vt:lpstr>研究背景</vt:lpstr>
      <vt:lpstr>研究背景</vt:lpstr>
      <vt:lpstr>PowerPoint 演示文稿</vt:lpstr>
      <vt:lpstr>动机和思路</vt:lpstr>
      <vt:lpstr>动机和思路</vt:lpstr>
      <vt:lpstr>动机和思路</vt:lpstr>
      <vt:lpstr>PowerPoint 演示文稿</vt:lpstr>
      <vt:lpstr>设计和实现</vt:lpstr>
      <vt:lpstr>设计和实现</vt:lpstr>
      <vt:lpstr>设计和实现</vt:lpstr>
      <vt:lpstr>设计和实现</vt:lpstr>
      <vt:lpstr>PowerPoint 演示文稿</vt:lpstr>
      <vt:lpstr>性能与测试</vt:lpstr>
      <vt:lpstr>性能与测试</vt:lpstr>
      <vt:lpstr>性能与测试</vt:lpstr>
      <vt:lpstr>性能与测试</vt:lpstr>
      <vt:lpstr>性能与测试</vt:lpstr>
      <vt:lpstr>PowerPoint 演示文稿</vt:lpstr>
      <vt:lpstr>摘要和简介：5个问题</vt:lpstr>
      <vt:lpstr>摘要和简介：5个问题</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图片分类算法的小样本和小类间差异问题研究</dc:title>
  <cp:lastModifiedBy>Ran Leng</cp:lastModifiedBy>
  <cp:revision>388</cp:revision>
  <dcterms:created xsi:type="dcterms:W3CDTF">2019-03-05T03:15:04Z</dcterms:created>
  <dcterms:modified xsi:type="dcterms:W3CDTF">2020-09-11T07:14:00Z</dcterms:modified>
</cp:coreProperties>
</file>