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337" r:id="rId2"/>
    <p:sldId id="786" r:id="rId3"/>
    <p:sldId id="684" r:id="rId4"/>
    <p:sldId id="685" r:id="rId5"/>
    <p:sldId id="751" r:id="rId6"/>
    <p:sldId id="688" r:id="rId7"/>
    <p:sldId id="689" r:id="rId8"/>
    <p:sldId id="709" r:id="rId9"/>
    <p:sldId id="690" r:id="rId10"/>
    <p:sldId id="748" r:id="rId11"/>
    <p:sldId id="691" r:id="rId12"/>
    <p:sldId id="787" r:id="rId13"/>
    <p:sldId id="803" r:id="rId14"/>
    <p:sldId id="767" r:id="rId15"/>
    <p:sldId id="812" r:id="rId16"/>
    <p:sldId id="789" r:id="rId17"/>
    <p:sldId id="763" r:id="rId18"/>
    <p:sldId id="697" r:id="rId19"/>
    <p:sldId id="736" r:id="rId20"/>
    <p:sldId id="731" r:id="rId21"/>
    <p:sldId id="808" r:id="rId22"/>
    <p:sldId id="742" r:id="rId23"/>
    <p:sldId id="760" r:id="rId24"/>
    <p:sldId id="761" r:id="rId25"/>
    <p:sldId id="764" r:id="rId26"/>
    <p:sldId id="741" r:id="rId27"/>
    <p:sldId id="732" r:id="rId28"/>
    <p:sldId id="811" r:id="rId29"/>
    <p:sldId id="810" r:id="rId30"/>
    <p:sldId id="757" r:id="rId3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CB8"/>
    <a:srgbClr val="E4F3F4"/>
    <a:srgbClr val="D7F5D8"/>
    <a:srgbClr val="FF9999"/>
    <a:srgbClr val="BEE396"/>
    <a:srgbClr val="FFDF7F"/>
    <a:srgbClr val="76973E"/>
    <a:srgbClr val="CE4F56"/>
    <a:srgbClr val="C39F3E"/>
    <a:srgbClr val="E6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45488" autoAdjust="0"/>
  </p:normalViewPr>
  <p:slideViewPr>
    <p:cSldViewPr>
      <p:cViewPr>
        <p:scale>
          <a:sx n="75" d="100"/>
          <a:sy n="75" d="100"/>
        </p:scale>
        <p:origin x="-1338" y="54"/>
      </p:cViewPr>
      <p:guideLst>
        <p:guide orient="horz" pos="2160"/>
        <p:guide pos="29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20766870@qq.com" userId="57e3581f57375e2e" providerId="LiveId" clId="{3A0D455F-D04B-4CA3-B159-142B22217732}"/>
    <pc:docChg chg="undo custSel delSld modSld">
      <pc:chgData name="1220766870@qq.com" userId="57e3581f57375e2e" providerId="LiveId" clId="{3A0D455F-D04B-4CA3-B159-142B22217732}" dt="2018-11-15T15:21:37.208" v="923" actId="2696"/>
      <pc:docMkLst>
        <pc:docMk/>
      </pc:docMkLst>
      <pc:sldChg chg="delSp modSp">
        <pc:chgData name="1220766870@qq.com" userId="57e3581f57375e2e" providerId="LiveId" clId="{3A0D455F-D04B-4CA3-B159-142B22217732}" dt="2018-11-15T15:05:04.596" v="566"/>
        <pc:sldMkLst>
          <pc:docMk/>
          <pc:sldMk cId="0" sldId="606"/>
        </pc:sldMkLst>
        <pc:spChg chg="mod">
          <ac:chgData name="1220766870@qq.com" userId="57e3581f57375e2e" providerId="LiveId" clId="{3A0D455F-D04B-4CA3-B159-142B22217732}" dt="2018-11-15T14:57:42.110" v="374"/>
          <ac:spMkLst>
            <pc:docMk/>
            <pc:sldMk cId="0" sldId="606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5:05:04.596" v="566"/>
          <ac:spMkLst>
            <pc:docMk/>
            <pc:sldMk cId="0" sldId="606"/>
            <ac:spMk id="21507" creationId="{00000000-0000-0000-0000-000000000000}"/>
          </ac:spMkLst>
        </pc:spChg>
        <pc:picChg chg="del mod">
          <ac:chgData name="1220766870@qq.com" userId="57e3581f57375e2e" providerId="LiveId" clId="{3A0D455F-D04B-4CA3-B159-142B22217732}" dt="2018-11-15T15:02:57.185" v="508" actId="478"/>
          <ac:picMkLst>
            <pc:docMk/>
            <pc:sldMk cId="0" sldId="606"/>
            <ac:picMk id="3" creationId="{00000000-0000-0000-0000-000000000000}"/>
          </ac:picMkLst>
        </pc:picChg>
      </pc:sldChg>
      <pc:sldChg chg="del">
        <pc:chgData name="1220766870@qq.com" userId="57e3581f57375e2e" providerId="LiveId" clId="{3A0D455F-D04B-4CA3-B159-142B22217732}" dt="2018-11-15T15:11:10.713" v="648" actId="2696"/>
        <pc:sldMkLst>
          <pc:docMk/>
          <pc:sldMk cId="0" sldId="607"/>
        </pc:sldMkLst>
      </pc:sldChg>
      <pc:sldChg chg="del">
        <pc:chgData name="1220766870@qq.com" userId="57e3581f57375e2e" providerId="LiveId" clId="{3A0D455F-D04B-4CA3-B159-142B22217732}" dt="2018-11-15T14:37:04.394" v="15" actId="2696"/>
        <pc:sldMkLst>
          <pc:docMk/>
          <pc:sldMk cId="0" sldId="609"/>
        </pc:sldMkLst>
      </pc:sldChg>
      <pc:sldChg chg="modSp">
        <pc:chgData name="1220766870@qq.com" userId="57e3581f57375e2e" providerId="LiveId" clId="{3A0D455F-D04B-4CA3-B159-142B22217732}" dt="2018-11-15T14:58:59.754" v="404" actId="207"/>
        <pc:sldMkLst>
          <pc:docMk/>
          <pc:sldMk cId="0" sldId="610"/>
        </pc:sldMkLst>
        <pc:spChg chg="mod">
          <ac:chgData name="1220766870@qq.com" userId="57e3581f57375e2e" providerId="LiveId" clId="{3A0D455F-D04B-4CA3-B159-142B22217732}" dt="2018-11-15T14:38:56.048" v="35"/>
          <ac:spMkLst>
            <pc:docMk/>
            <pc:sldMk cId="0" sldId="610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8:59.754" v="404" actId="207"/>
          <ac:spMkLst>
            <pc:docMk/>
            <pc:sldMk cId="0" sldId="610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5:11:31.707" v="650" actId="2696"/>
        <pc:sldMkLst>
          <pc:docMk/>
          <pc:sldMk cId="0" sldId="611"/>
        </pc:sldMkLst>
      </pc:sldChg>
      <pc:sldChg chg="modSp del">
        <pc:chgData name="1220766870@qq.com" userId="57e3581f57375e2e" providerId="LiveId" clId="{3A0D455F-D04B-4CA3-B159-142B22217732}" dt="2018-11-15T15:11:08.630" v="647" actId="2696"/>
        <pc:sldMkLst>
          <pc:docMk/>
          <pc:sldMk cId="0" sldId="614"/>
        </pc:sldMkLst>
        <pc:spChg chg="mod">
          <ac:chgData name="1220766870@qq.com" userId="57e3581f57375e2e" providerId="LiveId" clId="{3A0D455F-D04B-4CA3-B159-142B22217732}" dt="2018-11-15T14:35:32.588" v="5" actId="27636"/>
          <ac:spMkLst>
            <pc:docMk/>
            <pc:sldMk cId="0" sldId="614"/>
            <ac:spMk id="21507" creationId="{00000000-0000-0000-0000-000000000000}"/>
          </ac:spMkLst>
        </pc:spChg>
      </pc:sldChg>
      <pc:sldChg chg="modSp del">
        <pc:chgData name="1220766870@qq.com" userId="57e3581f57375e2e" providerId="LiveId" clId="{3A0D455F-D04B-4CA3-B159-142B22217732}" dt="2018-11-15T15:11:27.295" v="649" actId="2696"/>
        <pc:sldMkLst>
          <pc:docMk/>
          <pc:sldMk cId="0" sldId="615"/>
        </pc:sldMkLst>
        <pc:spChg chg="mod">
          <ac:chgData name="1220766870@qq.com" userId="57e3581f57375e2e" providerId="LiveId" clId="{3A0D455F-D04B-4CA3-B159-142B22217732}" dt="2018-11-15T14:35:32.608" v="6" actId="27636"/>
          <ac:spMkLst>
            <pc:docMk/>
            <pc:sldMk cId="0" sldId="615"/>
            <ac:spMk id="21507" creationId="{00000000-0000-0000-0000-000000000000}"/>
          </ac:spMkLst>
        </pc:spChg>
      </pc:sldChg>
      <pc:sldChg chg="addSp">
        <pc:chgData name="1220766870@qq.com" userId="57e3581f57375e2e" providerId="LiveId" clId="{3A0D455F-D04B-4CA3-B159-142B22217732}" dt="2018-11-15T15:11:49.435" v="651"/>
        <pc:sldMkLst>
          <pc:docMk/>
          <pc:sldMk cId="0" sldId="616"/>
        </pc:sldMkLst>
        <pc:spChg chg="add">
          <ac:chgData name="1220766870@qq.com" userId="57e3581f57375e2e" providerId="LiveId" clId="{3A0D455F-D04B-4CA3-B159-142B22217732}" dt="2018-11-15T15:11:49.435" v="651"/>
          <ac:spMkLst>
            <pc:docMk/>
            <pc:sldMk cId="0" sldId="616"/>
            <ac:spMk id="11" creationId="{91967441-C5E9-4CD3-99DC-8D3D9EA1C581}"/>
          </ac:spMkLst>
        </pc:spChg>
      </pc:sldChg>
      <pc:sldChg chg="modSp">
        <pc:chgData name="1220766870@qq.com" userId="57e3581f57375e2e" providerId="LiveId" clId="{3A0D455F-D04B-4CA3-B159-142B22217732}" dt="2018-11-15T14:35:32.647" v="7" actId="27636"/>
        <pc:sldMkLst>
          <pc:docMk/>
          <pc:sldMk cId="0" sldId="628"/>
        </pc:sldMkLst>
        <pc:spChg chg="mod">
          <ac:chgData name="1220766870@qq.com" userId="57e3581f57375e2e" providerId="LiveId" clId="{3A0D455F-D04B-4CA3-B159-142B22217732}" dt="2018-11-15T14:35:32.647" v="7" actId="27636"/>
          <ac:spMkLst>
            <pc:docMk/>
            <pc:sldMk cId="0" sldId="628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82" v="9" actId="27636"/>
        <pc:sldMkLst>
          <pc:docMk/>
          <pc:sldMk cId="0" sldId="647"/>
        </pc:sldMkLst>
        <pc:spChg chg="mod">
          <ac:chgData name="1220766870@qq.com" userId="57e3581f57375e2e" providerId="LiveId" clId="{3A0D455F-D04B-4CA3-B159-142B22217732}" dt="2018-11-15T14:35:32.682" v="9" actId="27636"/>
          <ac:spMkLst>
            <pc:docMk/>
            <pc:sldMk cId="0" sldId="647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67" v="8" actId="27636"/>
        <pc:sldMkLst>
          <pc:docMk/>
          <pc:sldMk cId="0" sldId="649"/>
        </pc:sldMkLst>
        <pc:spChg chg="mod">
          <ac:chgData name="1220766870@qq.com" userId="57e3581f57375e2e" providerId="LiveId" clId="{3A0D455F-D04B-4CA3-B159-142B22217732}" dt="2018-11-15T14:35:32.667" v="8" actId="27636"/>
          <ac:spMkLst>
            <pc:docMk/>
            <pc:sldMk cId="0" sldId="649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4:35:52.716" v="14" actId="2696"/>
        <pc:sldMkLst>
          <pc:docMk/>
          <pc:sldMk cId="0" sldId="661"/>
        </pc:sldMkLst>
      </pc:sldChg>
      <pc:sldChg chg="modSp">
        <pc:chgData name="1220766870@qq.com" userId="57e3581f57375e2e" providerId="LiveId" clId="{3A0D455F-D04B-4CA3-B159-142B22217732}" dt="2018-11-15T14:37:19.253" v="17"/>
        <pc:sldMkLst>
          <pc:docMk/>
          <pc:sldMk cId="0" sldId="662"/>
        </pc:sldMkLst>
        <pc:spChg chg="mod">
          <ac:chgData name="1220766870@qq.com" userId="57e3581f57375e2e" providerId="LiveId" clId="{3A0D455F-D04B-4CA3-B159-142B22217732}" dt="2018-11-15T14:37:19.253" v="17"/>
          <ac:spMkLst>
            <pc:docMk/>
            <pc:sldMk cId="0" sldId="662"/>
            <ac:spMk id="21506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35:35.604" v="13"/>
          <ac:spMkLst>
            <pc:docMk/>
            <pc:sldMk cId="0" sldId="662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7:55.838" v="21" actId="207"/>
        <pc:sldMkLst>
          <pc:docMk/>
          <pc:sldMk cId="773906059" sldId="663"/>
        </pc:sldMkLst>
        <pc:spChg chg="mod">
          <ac:chgData name="1220766870@qq.com" userId="57e3581f57375e2e" providerId="LiveId" clId="{3A0D455F-D04B-4CA3-B159-142B22217732}" dt="2018-11-15T14:37:55.838" v="21" actId="207"/>
          <ac:spMkLst>
            <pc:docMk/>
            <pc:sldMk cId="773906059" sldId="663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8:35.300" v="26" actId="113"/>
        <pc:sldMkLst>
          <pc:docMk/>
          <pc:sldMk cId="2431969470" sldId="664"/>
        </pc:sldMkLst>
        <pc:spChg chg="mod">
          <ac:chgData name="1220766870@qq.com" userId="57e3581f57375e2e" providerId="LiveId" clId="{3A0D455F-D04B-4CA3-B159-142B22217732}" dt="2018-11-15T14:38:35.300" v="26" actId="113"/>
          <ac:spMkLst>
            <pc:docMk/>
            <pc:sldMk cId="2431969470" sldId="664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53:27.039" v="364"/>
        <pc:sldMkLst>
          <pc:docMk/>
          <pc:sldMk cId="866903700" sldId="665"/>
        </pc:sldMkLst>
        <pc:spChg chg="mod">
          <ac:chgData name="1220766870@qq.com" userId="57e3581f57375e2e" providerId="LiveId" clId="{3A0D455F-D04B-4CA3-B159-142B22217732}" dt="2018-11-15T14:39:33.122" v="53"/>
          <ac:spMkLst>
            <pc:docMk/>
            <pc:sldMk cId="866903700" sldId="665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3:27.039" v="364"/>
          <ac:spMkLst>
            <pc:docMk/>
            <pc:sldMk cId="866903700" sldId="665"/>
            <ac:spMk id="21507" creationId="{00000000-0000-0000-0000-000000000000}"/>
          </ac:spMkLst>
        </pc:spChg>
      </pc:sldChg>
      <pc:sldChg chg="addSp modSp">
        <pc:chgData name="1220766870@qq.com" userId="57e3581f57375e2e" providerId="LiveId" clId="{3A0D455F-D04B-4CA3-B159-142B22217732}" dt="2018-11-15T15:10:27.748" v="646" actId="20577"/>
        <pc:sldMkLst>
          <pc:docMk/>
          <pc:sldMk cId="2306535759" sldId="666"/>
        </pc:sldMkLst>
        <pc:spChg chg="mod">
          <ac:chgData name="1220766870@qq.com" userId="57e3581f57375e2e" providerId="LiveId" clId="{3A0D455F-D04B-4CA3-B159-142B22217732}" dt="2018-11-15T15:10:27.748" v="646" actId="20577"/>
          <ac:spMkLst>
            <pc:docMk/>
            <pc:sldMk cId="2306535759" sldId="666"/>
            <ac:spMk id="21507" creationId="{00000000-0000-0000-0000-000000000000}"/>
          </ac:spMkLst>
        </pc:spChg>
        <pc:picChg chg="add mod">
          <ac:chgData name="1220766870@qq.com" userId="57e3581f57375e2e" providerId="LiveId" clId="{3A0D455F-D04B-4CA3-B159-142B22217732}" dt="2018-11-15T15:08:09.205" v="587" actId="1076"/>
          <ac:picMkLst>
            <pc:docMk/>
            <pc:sldMk cId="2306535759" sldId="666"/>
            <ac:picMk id="4" creationId="{1A98979F-B6DB-49B6-816A-89076046B9CE}"/>
          </ac:picMkLst>
        </pc:picChg>
      </pc:sldChg>
      <pc:sldChg chg="delSp modSp">
        <pc:chgData name="1220766870@qq.com" userId="57e3581f57375e2e" providerId="LiveId" clId="{3A0D455F-D04B-4CA3-B159-142B22217732}" dt="2018-11-15T15:21:33.184" v="922" actId="20577"/>
        <pc:sldMkLst>
          <pc:docMk/>
          <pc:sldMk cId="1506574559" sldId="667"/>
        </pc:sldMkLst>
        <pc:spChg chg="mod">
          <ac:chgData name="1220766870@qq.com" userId="57e3581f57375e2e" providerId="LiveId" clId="{3A0D455F-D04B-4CA3-B159-142B22217732}" dt="2018-11-15T15:21:33.184" v="922" actId="20577"/>
          <ac:spMkLst>
            <pc:docMk/>
            <pc:sldMk cId="1506574559" sldId="667"/>
            <ac:spMk id="21507" creationId="{00000000-0000-0000-0000-000000000000}"/>
          </ac:spMkLst>
        </pc:spChg>
        <pc:picChg chg="del">
          <ac:chgData name="1220766870@qq.com" userId="57e3581f57375e2e" providerId="LiveId" clId="{3A0D455F-D04B-4CA3-B159-142B22217732}" dt="2018-11-15T15:13:31.812" v="660" actId="478"/>
          <ac:picMkLst>
            <pc:docMk/>
            <pc:sldMk cId="1506574559" sldId="667"/>
            <ac:picMk id="4" creationId="{1A98979F-B6DB-49B6-816A-89076046B9CE}"/>
          </ac:picMkLst>
        </pc:picChg>
      </pc:sldChg>
      <pc:sldChg chg="modSp del">
        <pc:chgData name="1220766870@qq.com" userId="57e3581f57375e2e" providerId="LiveId" clId="{3A0D455F-D04B-4CA3-B159-142B22217732}" dt="2018-11-15T15:21:37.208" v="923" actId="2696"/>
        <pc:sldMkLst>
          <pc:docMk/>
          <pc:sldMk cId="3663558285" sldId="668"/>
        </pc:sldMkLst>
        <pc:spChg chg="mod">
          <ac:chgData name="1220766870@qq.com" userId="57e3581f57375e2e" providerId="LiveId" clId="{3A0D455F-D04B-4CA3-B159-142B22217732}" dt="2018-11-15T15:21:01.208" v="916"/>
          <ac:spMkLst>
            <pc:docMk/>
            <pc:sldMk cId="3663558285" sldId="668"/>
            <ac:spMk id="2150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pPr/>
              <a:t>2021/1/7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19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10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11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943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CBB8A1E-B75A-473E-9031-AD6848A96711}" type="slidenum">
              <a:rPr lang="en-US" altLang="zh-CN" smtClean="0">
                <a:latin typeface="微软雅黑" pitchFamily="34" charset="-122"/>
              </a:rPr>
              <a:pPr eaLnBrk="1" hangingPunct="1"/>
              <a:t>13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CBB8A1E-B75A-473E-9031-AD6848A96711}" type="slidenum">
              <a:rPr lang="en-US" altLang="zh-CN" smtClean="0">
                <a:latin typeface="微软雅黑" pitchFamily="34" charset="-122"/>
              </a:rPr>
              <a:pPr eaLnBrk="1" hangingPunct="1"/>
              <a:t>14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15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16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43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17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lnSpc>
                <a:spcPct val="100000"/>
              </a:lnSpc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18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lnSpc>
                <a:spcPct val="100000"/>
              </a:lnSpc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19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94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20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21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23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24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25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26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27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28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43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29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FDE26FD-1509-4124-A465-1EEA518D02C7}" type="slidenum">
              <a:rPr lang="en-US" altLang="zh-CN" smtClean="0">
                <a:latin typeface="微软雅黑" pitchFamily="34" charset="-122"/>
              </a:rPr>
              <a:pPr eaLnBrk="1" hangingPunct="1"/>
              <a:t>3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25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40D7B0F-64C6-4F5E-8EFB-6098964E7821}" type="slidenum">
              <a:rPr lang="en-US" altLang="zh-CN" smtClean="0">
                <a:latin typeface="微软雅黑" pitchFamily="34" charset="-122"/>
              </a:rPr>
              <a:pPr eaLnBrk="1" hangingPunct="1"/>
              <a:t>4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5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6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7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CBB8A1E-B75A-473E-9031-AD6848A96711}" type="slidenum">
              <a:rPr lang="en-US" altLang="zh-CN" smtClean="0">
                <a:latin typeface="微软雅黑" pitchFamily="34" charset="-122"/>
              </a:rPr>
              <a:pPr eaLnBrk="1" hangingPunct="1"/>
              <a:t>8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9C74C1-0AAE-4565-BAFC-2307F87CA72B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9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just"/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85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E3EA5CCA-986A-4CC9-8C58-F9F7966A7C28}" type="datetime1">
              <a:rPr lang="zh-CN" altLang="en-US" smtClean="0"/>
              <a:pPr>
                <a:defRPr/>
              </a:pPr>
              <a:t>2021/1/7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2FAEEB5C-835C-42BD-AD24-1ED6573D82D2}" type="datetime1">
              <a:rPr lang="zh-CN" altLang="en-US" smtClean="0"/>
              <a:pPr>
                <a:defRPr/>
              </a:pPr>
              <a:t>2021/1/7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995C5F5E-8F7D-4FC9-8622-20ADF1BC4436}" type="datetime1">
              <a:rPr lang="zh-CN" altLang="en-US" smtClean="0"/>
              <a:pPr>
                <a:defRPr/>
              </a:pPr>
              <a:t>2021/1/7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56DE34FE-105D-467B-A24A-9C9DCD3BC89A}" type="datetime1">
              <a:rPr lang="zh-CN" altLang="en-US" smtClean="0"/>
              <a:pPr/>
              <a:t>2021/1/7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740D6C49-6199-4D54-A8BA-DD1EDEB2C5E7}" type="datetime1">
              <a:rPr lang="zh-CN" altLang="en-US" smtClean="0"/>
              <a:pPr>
                <a:defRPr/>
              </a:pPr>
              <a:t>2021/1/7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wmf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emf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3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5.bin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gif"/><Relationship Id="rId5" Type="http://schemas.openxmlformats.org/officeDocument/2006/relationships/image" Target="../media/image36.png"/><Relationship Id="rId10" Type="http://schemas.openxmlformats.org/officeDocument/2006/relationships/image" Target="../media/image35.wmf"/><Relationship Id="rId4" Type="http://schemas.openxmlformats.org/officeDocument/2006/relationships/notesSlide" Target="../notesSlides/notesSlide20.xml"/><Relationship Id="rId9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41.png"/><Relationship Id="rId4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8304" y="5361960"/>
            <a:ext cx="149660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姚春荣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23720" y="1555502"/>
            <a:ext cx="7128600" cy="1441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The energy efficiency of CNN inference on GPUs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80"/>
    </mc:Choice>
    <mc:Fallback xmlns="">
      <p:transition spd="slow" advTm="174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DVFS 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(Dynamic Voltage and Frequency Scaling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 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01435"/>
              </p:ext>
            </p:extLst>
          </p:nvPr>
        </p:nvGraphicFramePr>
        <p:xfrm>
          <a:off x="1659595" y="2146304"/>
          <a:ext cx="57927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9343"/>
                <a:gridCol w="1124649"/>
                <a:gridCol w="1132205"/>
                <a:gridCol w="1176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Device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Tesla M40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Tesla P4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Tesla V100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Maxwell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Pascal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Volta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core freq.(MHz)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[532,1114]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[455,1531]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[135,1530]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Core freq. levels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 freq.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(MHz)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4365104"/>
            <a:ext cx="36769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The overhead of DVFS</a:t>
            </a:r>
          </a:p>
        </p:txBody>
      </p:sp>
      <p:pic>
        <p:nvPicPr>
          <p:cNvPr id="6" name="图片 5" descr="D:\姚春荣\2020寒假文档\code\matlab\调度\Data\DVFS_overhead\dvfs_overhead.em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5736" y="5085184"/>
            <a:ext cx="4320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920623"/>
              </p:ext>
            </p:extLst>
          </p:nvPr>
        </p:nvGraphicFramePr>
        <p:xfrm>
          <a:off x="6732240" y="5472608"/>
          <a:ext cx="974207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4" name="Equation" r:id="rId6" imgW="520248" imgH="177646" progId="Equation.DSMT4">
                  <p:embed/>
                </p:oleObj>
              </mc:Choice>
              <mc:Fallback>
                <p:oleObj name="Equation" r:id="rId6" imgW="520248" imgH="177646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472608"/>
                        <a:ext cx="974207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913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42254"/>
              </p:ext>
            </p:extLst>
          </p:nvPr>
        </p:nvGraphicFramePr>
        <p:xfrm>
          <a:off x="2627784" y="4628238"/>
          <a:ext cx="2405887" cy="52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91" name="Equation" r:id="rId5" imgW="748975" imgH="215806" progId="Equation.DSMT4">
                  <p:embed/>
                </p:oleObj>
              </mc:Choice>
              <mc:Fallback>
                <p:oleObj name="Equation" r:id="rId5" imgW="748975" imgH="215806" progId="Equation.DSMT4">
                  <p:embed/>
                  <p:pic>
                    <p:nvPicPr>
                      <p:cNvPr id="0" name="Picture 2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628238"/>
                        <a:ext cx="2405887" cy="528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 descr="D:\姚春荣\2020寒假文档\code\matlab\能耗单GPU调度\实验结果数据保存\resluts\拟合数据_profiler\DVFS\PowerSaving.emf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59227" y="2448139"/>
            <a:ext cx="3398492" cy="241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724129" y="4922708"/>
            <a:ext cx="3133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relationship between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frequency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power 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ower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saving achievable by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voltage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333420"/>
              </p:ext>
            </p:extLst>
          </p:nvPr>
        </p:nvGraphicFramePr>
        <p:xfrm>
          <a:off x="3203848" y="5445224"/>
          <a:ext cx="1512168" cy="72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92" name="Equation" r:id="rId8" imgW="876300" imgH="419100" progId="Equation.DSMT4">
                  <p:embed/>
                </p:oleObj>
              </mc:Choice>
              <mc:Fallback>
                <p:oleObj name="Equation" r:id="rId8" imgW="876300" imgH="419100" progId="Equation.DSMT4">
                  <p:embed/>
                  <p:pic>
                    <p:nvPicPr>
                      <p:cNvPr id="0" name="Picture 2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445224"/>
                        <a:ext cx="1512168" cy="7232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DVFS 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(Dynamic Voltage and Frequency Scaling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 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1772816"/>
            <a:ext cx="3676995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Energy-saving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34621"/>
              </p:ext>
            </p:extLst>
          </p:nvPr>
        </p:nvGraphicFramePr>
        <p:xfrm>
          <a:off x="3189450" y="3789040"/>
          <a:ext cx="105069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93" name="Equation" r:id="rId10" imgW="380835" imgH="380835" progId="Equation.DSMT4">
                  <p:embed/>
                </p:oleObj>
              </mc:Choice>
              <mc:Fallback>
                <p:oleObj name="Equation" r:id="rId10" imgW="380835" imgH="380835" progId="Equation.DSMT4">
                  <p:embed/>
                  <p:pic>
                    <p:nvPicPr>
                      <p:cNvPr id="0" name="Picture 2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450" y="3789040"/>
                        <a:ext cx="1050696" cy="720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862324"/>
              </p:ext>
            </p:extLst>
          </p:nvPr>
        </p:nvGraphicFramePr>
        <p:xfrm>
          <a:off x="2411760" y="2636912"/>
          <a:ext cx="2785182" cy="39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94" name="Equation" r:id="rId12" imgW="1244060" imgH="177723" progId="Equation.DSMT4">
                  <p:embed/>
                </p:oleObj>
              </mc:Choice>
              <mc:Fallback>
                <p:oleObj name="Equation" r:id="rId12" imgW="1244060" imgH="177723" progId="Equation.DSMT4">
                  <p:embed/>
                  <p:pic>
                    <p:nvPicPr>
                      <p:cNvPr id="0" name="Picture 2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636912"/>
                        <a:ext cx="2785182" cy="397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91680" y="3356992"/>
            <a:ext cx="37444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Time &amp; frequency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1680" y="4243154"/>
            <a:ext cx="37444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Power &amp; frequency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91680" y="5013176"/>
            <a:ext cx="3744415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Frequency &amp; Voltage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14811" y="2132856"/>
            <a:ext cx="3744415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Energy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90560"/>
              </p:ext>
            </p:extLst>
          </p:nvPr>
        </p:nvGraphicFramePr>
        <p:xfrm>
          <a:off x="2390775" y="3020889"/>
          <a:ext cx="23923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95" name="Equation" r:id="rId14" imgW="1193800" imgH="203200" progId="Equation.DSMT4">
                  <p:embed/>
                </p:oleObj>
              </mc:Choice>
              <mc:Fallback>
                <p:oleObj name="Equation" r:id="rId14" imgW="1193800" imgH="203200" progId="Equation.DSMT4">
                  <p:embed/>
                  <p:pic>
                    <p:nvPicPr>
                      <p:cNvPr id="0" name="Picture 2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020889"/>
                        <a:ext cx="23923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4788024" y="4865616"/>
            <a:ext cx="936104" cy="9804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7504" y="6237312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 Dynamic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voltage frequency scaling (DVFS) for microprocessors power and energy reduction, Electrical and Electronics Engineering. Vol. 12. 2005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 ]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87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2667000" y="1916832"/>
            <a:ext cx="4281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Estimation of energy</a:t>
            </a:r>
          </a:p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Energy efficiency</a:t>
            </a:r>
          </a:p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544666"/>
      </p:ext>
    </p:extLst>
  </p:cSld>
  <p:clrMapOvr>
    <a:masterClrMapping/>
  </p:clrMapOvr>
  <p:transition advTm="6530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882249F-93B6-4739-A529-CBD7E46EB50C}" type="slidenum">
              <a:rPr lang="en-US" altLang="zh-CN" smtClean="0">
                <a:latin typeface="微软雅黑" pitchFamily="34" charset="-122"/>
              </a:rPr>
              <a:pPr eaLnBrk="1" hangingPunct="1"/>
              <a:t>13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W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here is the energy consumed?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90" y="2492896"/>
            <a:ext cx="58483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19500" y="373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06" y="6453336"/>
            <a:ext cx="7608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[Efficient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Processing of Deep Neural Networks: A Tutorial and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Survey, Proc. IEEE, 2017] 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45" y="4478018"/>
            <a:ext cx="5159575" cy="191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53" y="1865827"/>
            <a:ext cx="6912768" cy="39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6410214"/>
      </p:ext>
    </p:extLst>
  </p:cSld>
  <p:clrMapOvr>
    <a:masterClrMapping/>
  </p:clrMapOvr>
  <p:transition advTm="6530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882249F-93B6-4739-A529-CBD7E46EB50C}" type="slidenum">
              <a:rPr lang="en-US" altLang="zh-CN" smtClean="0">
                <a:latin typeface="微软雅黑" pitchFamily="34" charset="-122"/>
              </a:rPr>
              <a:pPr eaLnBrk="1" hangingPunct="1"/>
              <a:t>14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Taxonomy of power estimation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6453336"/>
            <a:ext cx="5940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[Estimation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of energy consumption in machine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learning, JPDC, 2019]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418" y="1872800"/>
            <a:ext cx="33215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Direct measurement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4889" y="2358324"/>
            <a:ext cx="2233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Watt-meters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Power sensors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080" y="3212976"/>
            <a:ext cx="53751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Power estimation models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4888" y="3711639"/>
            <a:ext cx="278717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Application-level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4149080"/>
            <a:ext cx="60846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counters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(PMCs) using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regression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341987"/>
              </p:ext>
            </p:extLst>
          </p:nvPr>
        </p:nvGraphicFramePr>
        <p:xfrm>
          <a:off x="3511550" y="4488408"/>
          <a:ext cx="28686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9" name="Equation" r:id="rId5" imgW="1384200" imgH="393480" progId="Equation.DSMT4">
                  <p:embed/>
                </p:oleObj>
              </mc:Choice>
              <mc:Fallback>
                <p:oleObj name="Equation" r:id="rId5" imgW="138420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4488408"/>
                        <a:ext cx="2868613" cy="81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34888" y="5229200"/>
            <a:ext cx="278717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Instruction-level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3728" y="5733256"/>
            <a:ext cx="6336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Running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set of curated micro-benchmarks where each benchmark loops over a target instruction type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56826127"/>
      </p:ext>
    </p:extLst>
  </p:cSld>
  <p:clrMapOvr>
    <a:masterClrMapping/>
  </p:clrMapOvr>
  <p:transition advTm="65305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6808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Energy measurement of CNN inference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74755"/>
            <a:ext cx="4923206" cy="47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03648" y="4622656"/>
            <a:ext cx="2232248" cy="8640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4206200"/>
            <a:ext cx="2788268" cy="1887096"/>
          </a:xfrm>
          <a:prstGeom prst="rect">
            <a:avLst/>
          </a:prstGeom>
          <a:noFill/>
          <a:ln>
            <a:solidFill>
              <a:srgbClr val="080CB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82728" y="4263604"/>
            <a:ext cx="28803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Model-level energy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2728" y="5054704"/>
            <a:ext cx="25708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Layer-level energy</a:t>
            </a:r>
          </a:p>
        </p:txBody>
      </p:sp>
      <p:cxnSp>
        <p:nvCxnSpPr>
          <p:cNvPr id="9" name="直接箭头连接符 8"/>
          <p:cNvCxnSpPr>
            <a:stCxn id="4" idx="3"/>
            <a:endCxn id="8" idx="1"/>
          </p:cNvCxnSpPr>
          <p:nvPr/>
        </p:nvCxnSpPr>
        <p:spPr>
          <a:xfrm>
            <a:off x="3635896" y="5054704"/>
            <a:ext cx="946832" cy="276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1"/>
          </p:cNvCxnSpPr>
          <p:nvPr/>
        </p:nvCxnSpPr>
        <p:spPr>
          <a:xfrm flipV="1">
            <a:off x="3975892" y="4540603"/>
            <a:ext cx="606836" cy="400565"/>
          </a:xfrm>
          <a:prstGeom prst="straightConnector1">
            <a:avLst/>
          </a:prstGeom>
          <a:ln>
            <a:solidFill>
              <a:srgbClr val="080CB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59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2667000" y="1916832"/>
            <a:ext cx="4281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Estimation of energy</a:t>
            </a:r>
          </a:p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Energy efficiency</a:t>
            </a:r>
          </a:p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247175"/>
      </p:ext>
    </p:extLst>
  </p:cSld>
  <p:clrMapOvr>
    <a:masterClrMapping/>
  </p:clrMapOvr>
  <p:transition advTm="65305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Performance 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&amp;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Energy 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418" y="2010906"/>
            <a:ext cx="771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energy consumption does not correspond to the performance.</a:t>
            </a:r>
          </a:p>
        </p:txBody>
      </p:sp>
      <p:sp>
        <p:nvSpPr>
          <p:cNvPr id="6" name="矩形 5"/>
          <p:cNvSpPr/>
          <p:nvPr/>
        </p:nvSpPr>
        <p:spPr>
          <a:xfrm>
            <a:off x="306062" y="5736158"/>
            <a:ext cx="78663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[Designing Energy-Efficient Convolutional Neural Networks using Energy-Aware Pruning, 2017, CVPR]</a:t>
            </a:r>
          </a:p>
          <a:p>
            <a:pPr indent="457200" algn="just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[An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Energy and GPU-Computation Efficient Backbone Network for Real-Time Object Detection, 2019,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CVPR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2771343"/>
            <a:ext cx="69127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SqueezeNet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has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CN" altLang="zh-CN" dirty="0"/>
              <a:t>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fewer weights than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it consumes 33% more energy than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DenseNet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adopts 1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convolution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bottleneck architecture for reducing FLOPs, which results in rather increasing the number of layers with smaller operand tensor.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GPU-computation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becomes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inefficiency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20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320844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Energy efficiency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426" y="2500306"/>
            <a:ext cx="31775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CNN inference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6866" y="1895295"/>
            <a:ext cx="54353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ratio of computing capacity to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power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3282" y="3144742"/>
            <a:ext cx="6270329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Model-level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5858" y="4725144"/>
            <a:ext cx="6270329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Layer-level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235827"/>
              </p:ext>
            </p:extLst>
          </p:nvPr>
        </p:nvGraphicFramePr>
        <p:xfrm>
          <a:off x="2498873" y="3727460"/>
          <a:ext cx="509746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3" name="Equation" r:id="rId5" imgW="3098800" imgH="647700" progId="Equation.DSMT4">
                  <p:embed/>
                </p:oleObj>
              </mc:Choice>
              <mc:Fallback>
                <p:oleObj name="Equation" r:id="rId5" imgW="3098800" imgH="647700" progId="Equation.DSMT4">
                  <p:embed/>
                  <p:pic>
                    <p:nvPicPr>
                      <p:cNvPr id="0" name="Picture 1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873" y="3727460"/>
                        <a:ext cx="5097463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97928"/>
              </p:ext>
            </p:extLst>
          </p:nvPr>
        </p:nvGraphicFramePr>
        <p:xfrm>
          <a:off x="2534277" y="5373216"/>
          <a:ext cx="4485995" cy="117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4" name="Equation" r:id="rId7" imgW="2667000" imgH="673100" progId="Equation.DSMT4">
                  <p:embed/>
                </p:oleObj>
              </mc:Choice>
              <mc:Fallback>
                <p:oleObj name="Equation" r:id="rId7" imgW="2667000" imgH="673100" progId="Equation.DSMT4">
                  <p:embed/>
                  <p:pic>
                    <p:nvPicPr>
                      <p:cNvPr id="0" name="Picture 1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277" y="5373216"/>
                        <a:ext cx="4485995" cy="1176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436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565671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Energy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efficiency &amp;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Latency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图片 5" descr="D:\CharlesYao\Code\Matlab\GPU\benchmark重写版实验\GPU\energyefficiency_latency_tf_batchsize128_m40_p4_v100.em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2276872"/>
            <a:ext cx="4320480" cy="30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71406" y="5445224"/>
            <a:ext cx="4140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Comparison the energy efficiency and latency of CNN inference on different GPUs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2556"/>
              </p:ext>
            </p:extLst>
          </p:nvPr>
        </p:nvGraphicFramePr>
        <p:xfrm>
          <a:off x="4523804" y="5013176"/>
          <a:ext cx="4584700" cy="104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0906"/>
                <a:gridCol w="1007935"/>
                <a:gridCol w="858711"/>
                <a:gridCol w="10571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Device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Tesla</a:t>
                      </a:r>
                      <a:r>
                        <a:rPr lang="en-US" altLang="zh-CN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M40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Tesla</a:t>
                      </a:r>
                      <a:r>
                        <a:rPr lang="en-US" altLang="zh-CN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Tesl</a:t>
                      </a:r>
                      <a:r>
                        <a:rPr lang="en-US" altLang="zh-CN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</a:t>
                      </a: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V100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2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Max Power</a:t>
                      </a:r>
                      <a:r>
                        <a:rPr lang="en-US" altLang="zh-CN" sz="14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(Watts)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FP32 </a:t>
                      </a:r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(TFLOPs)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20187" y="1988840"/>
            <a:ext cx="4752527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The latency is the best on V100;  </a:t>
            </a:r>
          </a:p>
          <a:p>
            <a:pPr marL="0" lvl="1" algn="just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The energy efficiency is the best on P4;</a:t>
            </a:r>
          </a:p>
          <a:p>
            <a:pPr marL="0" lvl="1" algn="just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We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choose the appropriate GPU according to different inference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tasks;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lvl="2" indent="-285750" algn="just">
              <a:lnSpc>
                <a:spcPct val="120000"/>
              </a:lnSpc>
              <a:buFont typeface="Wingdings" pitchFamily="2" charset="2"/>
              <a:buChar char="p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Real-time and interactive tasks have strict runtime requirements. (V100)</a:t>
            </a:r>
          </a:p>
          <a:p>
            <a:pPr marL="742950" lvl="2" indent="-285750" algn="just">
              <a:lnSpc>
                <a:spcPct val="120000"/>
              </a:lnSpc>
              <a:buFont typeface="Wingdings" pitchFamily="2" charset="2"/>
              <a:buChar char="p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Background tasks focus more on energy consumption than latency. (P4)</a:t>
            </a:r>
          </a:p>
        </p:txBody>
      </p:sp>
      <p:sp>
        <p:nvSpPr>
          <p:cNvPr id="4" name="矩形 3"/>
          <p:cNvSpPr/>
          <p:nvPr/>
        </p:nvSpPr>
        <p:spPr>
          <a:xfrm>
            <a:off x="7783102" y="5356667"/>
            <a:ext cx="528788" cy="35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FF0000"/>
                </a:solidFill>
              </a:rPr>
              <a:t>4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×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76852" y="5699348"/>
            <a:ext cx="792088" cy="35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FF0000"/>
                </a:solidFill>
              </a:rPr>
              <a:t>2.85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×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6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67000" y="1916832"/>
            <a:ext cx="4281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Estimation of energy</a:t>
            </a:r>
          </a:p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Energy efficiency</a:t>
            </a:r>
          </a:p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567073"/>
      </p:ext>
    </p:extLst>
  </p:cSld>
  <p:clrMapOvr>
    <a:masterClrMapping/>
  </p:clrMapOvr>
  <p:transition advTm="65305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44824"/>
            <a:ext cx="547260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565671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Roofline model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4818" name="Picture 2" descr="https://timgsa.baidu.com/timg?image&amp;quality=80&amp;size=b9999_10000&amp;sec=1607854243199&amp;di=f3465427f055a3c8b6071f758d3ced55&amp;imgtype=0&amp;src=http%3A%2F%2Fpic3.zhimg.com%2Fv2-cafb93b9a31fca2d7c84951555762e59_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20215"/>
              </p:ext>
            </p:extLst>
          </p:nvPr>
        </p:nvGraphicFramePr>
        <p:xfrm>
          <a:off x="4897443" y="2996952"/>
          <a:ext cx="2949513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380"/>
                <a:gridCol w="661861"/>
                <a:gridCol w="617411"/>
                <a:gridCol w="6618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Device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Tesla </a:t>
                      </a:r>
                    </a:p>
                    <a:p>
                      <a:pPr algn="ctr"/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M40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Tesla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P4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Tesla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V100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FP32</a:t>
                      </a:r>
                    </a:p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(TFLOPs)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2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Bandwidth</a:t>
                      </a:r>
                    </a:p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(GB/s)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860032" y="3573016"/>
            <a:ext cx="4032448" cy="42935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0032" y="4077073"/>
            <a:ext cx="4032448" cy="43204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726462"/>
              </p:ext>
            </p:extLst>
          </p:nvPr>
        </p:nvGraphicFramePr>
        <p:xfrm>
          <a:off x="8313748" y="4077073"/>
          <a:ext cx="33946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12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Picture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748" y="4077073"/>
                        <a:ext cx="33946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51861"/>
              </p:ext>
            </p:extLst>
          </p:nvPr>
        </p:nvGraphicFramePr>
        <p:xfrm>
          <a:off x="8308032" y="3638259"/>
          <a:ext cx="351532" cy="351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13" name="Equation" r:id="rId9" imgW="126720" imgH="126720" progId="Equation.DSMT4">
                  <p:embed/>
                </p:oleObj>
              </mc:Choice>
              <mc:Fallback>
                <p:oleObj name="Equation" r:id="rId9" imgW="126720" imgH="126720" progId="Equation.DSMT4">
                  <p:embed/>
                  <p:pic>
                    <p:nvPicPr>
                      <p:cNvPr id="0" name="Picture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032" y="3638259"/>
                        <a:ext cx="351532" cy="3515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216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36867" name="图片 24" descr="说明: D:\CharlesYao\Code\Matlab\GPU\benchmark重写版实验\GPU\roofline_conputation_memeory.emf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2420888"/>
            <a:ext cx="23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76" y="4706904"/>
            <a:ext cx="1643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(a) Performance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42" descr="说明: D:\CharlesYao\Code\Matlab\GPU\benchmark重写版实验\GPU\roofline_power_energy\roofline_power.emf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16" y="2420888"/>
            <a:ext cx="23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857620" y="4706904"/>
            <a:ext cx="1285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(b) Power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图片 43" descr="说明: D:\CharlesYao\Code\Matlab\GPU\benchmark重写版实验\GPU\roofline_power_energy\roofline_efficiency.emf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420888"/>
            <a:ext cx="23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6143636" y="4706904"/>
            <a:ext cx="2000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(c) Energy efficiency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85918" y="5135532"/>
            <a:ext cx="6357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The roofline model of CNN inference on different GPUs (log scale)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1285860"/>
            <a:ext cx="565671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Roofline model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9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36867" name="图片 24" descr="说明: D:\CharlesYao\Code\Matlab\GPU\benchmark重写版实验\GPU\roofline_conputation_memeory.emf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92896"/>
            <a:ext cx="360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9932" y="2771343"/>
            <a:ext cx="482453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 majority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CNNs are bottlenecked by computing, while VGG-16 is memory bandwidth-bound 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P4;</a:t>
            </a: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GPUs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do not exploit the parallelism from the model depth and small convolution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kernels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72" y="1285860"/>
            <a:ext cx="565671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Roofline model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6866" y="1895295"/>
            <a:ext cx="23389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6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36866" name="图片 42" descr="说明: D:\CharlesYao\Code\Matlab\GPU\benchmark重写版实验\GPU\roofline_power_energy\roofline_power.emf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00306"/>
            <a:ext cx="360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9932" y="2996952"/>
            <a:ext cx="48245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FLOPs consume more of the power budget than memory access operations 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GPUs;</a:t>
            </a: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power becomes a bottleneck, we can increase the operational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intensity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68" y="4293096"/>
            <a:ext cx="854312" cy="8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1472" y="1285860"/>
            <a:ext cx="565671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Roofline model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6866" y="1895295"/>
            <a:ext cx="233899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Power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6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36865" name="图片 43" descr="说明: D:\CharlesYao\Code\Matlab\GPU\benchmark重写版实验\GPU\roofline_power_energy\roofline_efficiency.emf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" y="2492896"/>
            <a:ext cx="360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9932" y="2564904"/>
            <a:ext cx="48245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There is an intersection point between P4 and V100, which means that the most energy-efficient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GPU platform is based on the operational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intensity;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V100 is suitable for large models (e.g.,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VGGNet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P4 is suitable for small models (e.g.,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Inception,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SqueezeNet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68" y="4221088"/>
            <a:ext cx="854312" cy="95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472" y="1285860"/>
            <a:ext cx="565671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Roofline model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6866" y="1895295"/>
            <a:ext cx="36351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efficiency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6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565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CNN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models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6087" y="4357553"/>
            <a:ext cx="37403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Per-layer energy consumption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Average power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07205"/>
              </p:ext>
            </p:extLst>
          </p:nvPr>
        </p:nvGraphicFramePr>
        <p:xfrm>
          <a:off x="1115616" y="2571744"/>
          <a:ext cx="6854825" cy="1447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5080"/>
                <a:gridCol w="763905"/>
                <a:gridCol w="1670367"/>
                <a:gridCol w="1381443"/>
                <a:gridCol w="17640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Networks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Depth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altLang="zh-CN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size (MB)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#</a:t>
                      </a:r>
                      <a:r>
                        <a:rPr lang="en-US" altLang="zh-CN" sz="1600" b="1" kern="1200" dirty="0" err="1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Params</a:t>
                      </a: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(M)</a:t>
                      </a:r>
                      <a:endParaRPr lang="zh-CN" altLang="en-US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MACs</a:t>
                      </a:r>
                      <a:r>
                        <a:rPr lang="en-US" altLang="zh-CN" sz="16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(GFLOPs)</a:t>
                      </a:r>
                      <a:endParaRPr lang="zh-CN" altLang="en-US" sz="16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VGG-16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138.3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15.5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2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25.6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Inception-v3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27.2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265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36866" y="1895295"/>
            <a:ext cx="543533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Per-layer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consumption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 descr="D:\CharlesYao\Code\Matlab\GPU\benchmark重写版实验\CNN models\layer_energy\energy_layer.emf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7496"/>
            <a:ext cx="61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643042" y="5589240"/>
            <a:ext cx="667337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Convolutional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layers are the most energy-consuming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1285860"/>
            <a:ext cx="565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CNN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models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5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36866" y="1895295"/>
            <a:ext cx="543533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Average power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 descr="D:\CharlesYao\Code\Matlab\GPU\benchmark重写版实验\CNN models\layer_power\avg_power_layer_type.emf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2786058"/>
            <a:ext cx="54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D:\CharlesYao\Code\Matlab\GPU\benchmark重写版实验\CNN models\cache_hit_rate\cacheHit_layerType.emf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786322"/>
            <a:ext cx="54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868144" y="2924944"/>
            <a:ext cx="3000364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Due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the cache, the power consumption of all layers is relatively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balanced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8144" y="5077116"/>
            <a:ext cx="30003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convolutional layer has higher data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locality;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285860"/>
            <a:ext cx="565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CNN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models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16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2667000" y="1916832"/>
            <a:ext cx="4281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Estimation of energy</a:t>
            </a:r>
          </a:p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Energy efficiency</a:t>
            </a:r>
          </a:p>
          <a:p>
            <a:pPr marL="285750" indent="-285750" eaLnBrk="1" latinLnBrk="0" hangingPunct="1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0387"/>
      </p:ext>
    </p:extLst>
  </p:cSld>
  <p:clrMapOvr>
    <a:masterClrMapping/>
  </p:clrMapOvr>
  <p:transition advTm="65305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6808840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Conclusion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2132856"/>
            <a:ext cx="65527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DVFS is a technology to trade-off performance 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The Roofline model is used to provide performance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estimates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Large model and more memory reference lead to more energy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consumption;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energy consumption does not correspond to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B52D9B9-05BC-4E29-AE9C-493F56F71F73}" type="slidenum">
              <a:rPr lang="en-US" altLang="zh-CN" smtClean="0">
                <a:latin typeface="微软雅黑" pitchFamily="34" charset="-122"/>
              </a:rPr>
              <a:pPr eaLnBrk="1" hangingPunct="1"/>
              <a:t>3</a:t>
            </a:fld>
            <a:endParaRPr lang="en-US" altLang="zh-CN" dirty="0" smtClean="0">
              <a:latin typeface="微软雅黑" pitchFamily="34" charset="-122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4083050"/>
            <a:ext cx="200818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922463"/>
            <a:ext cx="20066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5414963"/>
            <a:ext cx="198437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263900"/>
            <a:ext cx="31051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箭头连接符 20"/>
          <p:cNvCxnSpPr/>
          <p:nvPr/>
        </p:nvCxnSpPr>
        <p:spPr>
          <a:xfrm>
            <a:off x="2589213" y="2581275"/>
            <a:ext cx="576262" cy="863600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484438" y="3789363"/>
            <a:ext cx="719137" cy="0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466975" y="4705350"/>
            <a:ext cx="720725" cy="0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555875" y="5157788"/>
            <a:ext cx="576263" cy="792162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标注 25"/>
          <p:cNvSpPr/>
          <p:nvPr/>
        </p:nvSpPr>
        <p:spPr>
          <a:xfrm>
            <a:off x="7102475" y="1922463"/>
            <a:ext cx="1795463" cy="781050"/>
          </a:xfrm>
          <a:prstGeom prst="cloudCallout">
            <a:avLst>
              <a:gd name="adj1" fmla="val -86929"/>
              <a:gd name="adj2" fmla="val 14536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agle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7102475" y="3009900"/>
            <a:ext cx="1868488" cy="927100"/>
          </a:xfrm>
          <a:prstGeom prst="cloudCallout">
            <a:avLst>
              <a:gd name="adj1" fmla="val -85554"/>
              <a:gd name="adj2" fmla="val 505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Football 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World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 Cup</a:t>
            </a:r>
            <a:endParaRPr lang="zh-CN" dirty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8" name="云形标注 27"/>
          <p:cNvSpPr/>
          <p:nvPr/>
        </p:nvSpPr>
        <p:spPr>
          <a:xfrm>
            <a:off x="7102475" y="4241800"/>
            <a:ext cx="1868488" cy="817563"/>
          </a:xfrm>
          <a:prstGeom prst="cloudCallout">
            <a:avLst>
              <a:gd name="adj1" fmla="val -86675"/>
              <a:gd name="adj2" fmla="val -5263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Hello, thank you</a:t>
            </a:r>
            <a:endParaRPr lang="zh-CN" dirty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7102475" y="5414963"/>
            <a:ext cx="1868488" cy="817562"/>
          </a:xfrm>
          <a:prstGeom prst="cloudCallout">
            <a:avLst>
              <a:gd name="adj1" fmla="val -87253"/>
              <a:gd name="adj2" fmla="val -1365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Winter Olympics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9713" name="组合 31"/>
          <p:cNvGrpSpPr>
            <a:grpSpLocks/>
          </p:cNvGrpSpPr>
          <p:nvPr/>
        </p:nvGrpSpPr>
        <p:grpSpPr bwMode="auto">
          <a:xfrm>
            <a:off x="396875" y="3101975"/>
            <a:ext cx="2006600" cy="1139825"/>
            <a:chOff x="624" y="4885"/>
            <a:chExt cx="3162" cy="1794"/>
          </a:xfrm>
        </p:grpSpPr>
        <p:pic>
          <p:nvPicPr>
            <p:cNvPr id="29714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4885"/>
              <a:ext cx="3162" cy="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矩形 29"/>
            <p:cNvSpPr/>
            <p:nvPr/>
          </p:nvSpPr>
          <p:spPr>
            <a:xfrm>
              <a:off x="1747" y="5060"/>
              <a:ext cx="911" cy="1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625" y="5257"/>
              <a:ext cx="545" cy="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Extensive 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application of deep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learning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409247"/>
      </p:ext>
    </p:extLst>
  </p:cSld>
  <p:clrMapOvr>
    <a:masterClrMapping/>
  </p:clrMapOvr>
  <p:transition advTm="65305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555365" y="3714750"/>
            <a:ext cx="472503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i="1" dirty="0">
                <a:solidFill>
                  <a:srgbClr val="FFFF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8521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CF55913-5A1E-4E1B-82A4-D7005B9DBF11}" type="slidenum">
              <a:rPr lang="en-US" altLang="zh-CN" smtClean="0">
                <a:latin typeface="微软雅黑" pitchFamily="34" charset="-122"/>
              </a:rPr>
              <a:pPr eaLnBrk="1" hangingPunct="1"/>
              <a:t>4</a:t>
            </a:fld>
            <a:endParaRPr lang="en-US" altLang="zh-CN" smtClean="0">
              <a:latin typeface="微软雅黑" pitchFamily="34" charset="-122"/>
            </a:endParaRPr>
          </a:p>
        </p:txBody>
      </p:sp>
      <p:pic>
        <p:nvPicPr>
          <p:cNvPr id="30725" name="图片 7" descr="https://community.paperspace.com/uploads/default/original/1X/68a609422f6a724da0402b6e427c94b760756c6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24376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12613" y="4293096"/>
            <a:ext cx="7459787" cy="1793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Training &amp; Inference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777384"/>
      </p:ext>
    </p:extLst>
  </p:cSld>
  <p:clrMapOvr>
    <a:masterClrMapping/>
  </p:clrMapOvr>
  <p:transition spd="slow" advTm="7625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Inference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0418" y="2150854"/>
            <a:ext cx="7353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Inference requires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billions of queries per day and is surpassing training 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datacenters (Facebook);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Compared with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the inference is a larger energy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80-90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% of the cost of neural networks lies in inference processing (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NVIDIA);</a:t>
            </a:r>
          </a:p>
        </p:txBody>
      </p:sp>
      <p:sp>
        <p:nvSpPr>
          <p:cNvPr id="6" name="矩形 5"/>
          <p:cNvSpPr/>
          <p:nvPr/>
        </p:nvSpPr>
        <p:spPr>
          <a:xfrm>
            <a:off x="144016" y="6228601"/>
            <a:ext cx="7956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[Applied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machine learning at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 A datacenter infrastructure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perspective, 2018, HPCA]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[Google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Cloud Doubles Down On NVIDIA GPUs For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Inference, 2019]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3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992480"/>
            <a:ext cx="4001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User satisfaction of CNN-based applications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Inference tasks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418" y="1872800"/>
            <a:ext cx="58575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Real-time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tasks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(e.g., autonomous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driving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Interactive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tasks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e.g.,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translate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defRPr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Background tasks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6837" y="3463840"/>
            <a:ext cx="27871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mperceptible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Tolerable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Unusable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+ 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107504" y="6453336"/>
            <a:ext cx="7938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Towards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Pervasive and User Satisfactory CNN across GPU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Microarchitectures, 2017, HPCA]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08" y="3356992"/>
            <a:ext cx="3802532" cy="264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56837" y="2354273"/>
            <a:ext cx="2787171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mperceptible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837" y="5522625"/>
            <a:ext cx="27871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mperceptible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aseline="-25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74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3074" name="Picture 2" descr="D:\CharlesYao\2020文档\paper\GPU能耗研究PPT\参考资料\CPU_GPU_FPGA_ASIC_3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7375"/>
            <a:ext cx="6480720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Hardware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3816" y="2319263"/>
            <a:ext cx="1516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ield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rogrammable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ate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Array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6256" y="2780928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Application Specific Integrated Circuit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865" y="2060848"/>
            <a:ext cx="1224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Graphic Processing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nit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0986" y="1556792"/>
            <a:ext cx="118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Central Processing Unit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0" name="Picture 2" descr="https://loilo.tv/upload/file/1533/cuda_EN_0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97" y="4449664"/>
            <a:ext cx="4349879" cy="22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28184" y="4869160"/>
            <a:ext cx="2448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(5% ALU)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GPU (40% ALU)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48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882249F-93B6-4739-A529-CBD7E46EB50C}" type="slidenum">
              <a:rPr lang="en-US" altLang="zh-CN" smtClean="0">
                <a:latin typeface="微软雅黑" pitchFamily="34" charset="-122"/>
              </a:rPr>
              <a:pPr eaLnBrk="1" hangingPunct="1"/>
              <a:t>8</a:t>
            </a:fld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GPU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70830"/>
            <a:ext cx="6372922" cy="377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5576" y="1916832"/>
            <a:ext cx="63367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CUDA (Compute Unified Device Architecture)</a:t>
            </a:r>
          </a:p>
        </p:txBody>
      </p:sp>
      <p:sp>
        <p:nvSpPr>
          <p:cNvPr id="6" name="矩形 5"/>
          <p:cNvSpPr/>
          <p:nvPr/>
        </p:nvSpPr>
        <p:spPr>
          <a:xfrm>
            <a:off x="6084169" y="2967335"/>
            <a:ext cx="1080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S</a:t>
            </a:r>
            <a:r>
              <a:rPr lang="zh-CN" altLang="zh-CN" sz="1200" dirty="0" smtClean="0"/>
              <a:t>treaming 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</a:t>
            </a:r>
            <a:r>
              <a:rPr lang="zh-CN" altLang="zh-CN" sz="1200" dirty="0" smtClean="0"/>
              <a:t>ocessor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9665" y="3789040"/>
            <a:ext cx="1260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Streaming Multiprocessor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8058847"/>
      </p:ext>
    </p:extLst>
  </p:cSld>
  <p:clrMapOvr>
    <a:masterClrMapping/>
  </p:clrMapOvr>
  <p:transition advTm="6530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3A592-5E5B-459B-9E9D-586B7FB58A53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6" name="图片 5" descr="C:\Users\CHARLE~1\AppData\Local\Temp\1605603956(1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32" y="4616422"/>
            <a:ext cx="4104456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71472" y="1285860"/>
            <a:ext cx="803297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DVFS </a:t>
            </a: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(Dynamic Voltage and Frequency Scaling</a:t>
            </a:r>
            <a:r>
              <a:rPr 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  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418" y="1872800"/>
            <a:ext cx="7353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It is a technology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 trade-off performance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and power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sets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frequencies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NVIDIA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nvidia-smi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and NVIDIA Management Library (NVML) to control these frequencies.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789" y="2843460"/>
            <a:ext cx="2787171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Core frequency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Memory frequency</a:t>
            </a:r>
          </a:p>
        </p:txBody>
      </p:sp>
      <p:sp>
        <p:nvSpPr>
          <p:cNvPr id="4" name="矩形 3"/>
          <p:cNvSpPr/>
          <p:nvPr/>
        </p:nvSpPr>
        <p:spPr>
          <a:xfrm>
            <a:off x="2555776" y="5301208"/>
            <a:ext cx="3456384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3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4"/>
    </mc:Choice>
    <mc:Fallback xmlns="">
      <p:transition spd="slow" advTm="7625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5396</TotalTime>
  <Words>1110</Words>
  <Application>Microsoft Office PowerPoint</Application>
  <PresentationFormat>全屏显示(4:3)</PresentationFormat>
  <Paragraphs>272</Paragraphs>
  <Slides>30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模板 中国科学院信息工程研究所PPT模板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CharlesYao</cp:lastModifiedBy>
  <cp:revision>1759</cp:revision>
  <cp:lastPrinted>2020-12-17T01:42:51Z</cp:lastPrinted>
  <dcterms:created xsi:type="dcterms:W3CDTF">2012-06-15T07:17:00Z</dcterms:created>
  <dcterms:modified xsi:type="dcterms:W3CDTF">2021-01-07T10:23:05Z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