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1.jpg" ContentType="image/png"/>
  <Override PartName="/ppt/media/image12.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9" r:id="rId1"/>
  </p:sldMasterIdLst>
  <p:notesMasterIdLst>
    <p:notesMasterId r:id="rId32"/>
  </p:notesMasterIdLst>
  <p:handoutMasterIdLst>
    <p:handoutMasterId r:id="rId33"/>
  </p:handoutMasterIdLst>
  <p:sldIdLst>
    <p:sldId id="453" r:id="rId2"/>
    <p:sldId id="446" r:id="rId3"/>
    <p:sldId id="443" r:id="rId4"/>
    <p:sldId id="445" r:id="rId5"/>
    <p:sldId id="448" r:id="rId6"/>
    <p:sldId id="456" r:id="rId7"/>
    <p:sldId id="457" r:id="rId8"/>
    <p:sldId id="458" r:id="rId9"/>
    <p:sldId id="459" r:id="rId10"/>
    <p:sldId id="460" r:id="rId11"/>
    <p:sldId id="461" r:id="rId12"/>
    <p:sldId id="474" r:id="rId13"/>
    <p:sldId id="473" r:id="rId14"/>
    <p:sldId id="450" r:id="rId15"/>
    <p:sldId id="462" r:id="rId16"/>
    <p:sldId id="463" r:id="rId17"/>
    <p:sldId id="464" r:id="rId18"/>
    <p:sldId id="465" r:id="rId19"/>
    <p:sldId id="466" r:id="rId20"/>
    <p:sldId id="467" r:id="rId21"/>
    <p:sldId id="469" r:id="rId22"/>
    <p:sldId id="470" r:id="rId23"/>
    <p:sldId id="471" r:id="rId24"/>
    <p:sldId id="478" r:id="rId25"/>
    <p:sldId id="479" r:id="rId26"/>
    <p:sldId id="472" r:id="rId27"/>
    <p:sldId id="475" r:id="rId28"/>
    <p:sldId id="476" r:id="rId29"/>
    <p:sldId id="477" r:id="rId30"/>
    <p:sldId id="454" r:id="rId31"/>
  </p:sldIdLst>
  <p:sldSz cx="9144000" cy="5143500" type="screen16x9"/>
  <p:notesSz cx="6858000" cy="9144000"/>
  <p:defaultTextStyle>
    <a:defPPr>
      <a:defRPr lang="it-IT"/>
    </a:defPPr>
    <a:lvl1pPr algn="l" defTabSz="366702" rtl="0" fontAlgn="base">
      <a:spcBef>
        <a:spcPct val="0"/>
      </a:spcBef>
      <a:spcAft>
        <a:spcPct val="0"/>
      </a:spcAft>
      <a:defRPr sz="2600" kern="1200">
        <a:solidFill>
          <a:srgbClr val="000000"/>
        </a:solidFill>
        <a:latin typeface="Gill Sans" charset="0"/>
        <a:ea typeface="ＭＳ Ｐゴシック" charset="0"/>
        <a:cs typeface="ＭＳ Ｐゴシック" charset="0"/>
        <a:sym typeface="Gill Sans" charset="0"/>
      </a:defRPr>
    </a:lvl1pPr>
    <a:lvl2pPr marL="215238" indent="71746" algn="l" defTabSz="366702" rtl="0" fontAlgn="base">
      <a:spcBef>
        <a:spcPct val="0"/>
      </a:spcBef>
      <a:spcAft>
        <a:spcPct val="0"/>
      </a:spcAft>
      <a:defRPr sz="2600" kern="1200">
        <a:solidFill>
          <a:srgbClr val="000000"/>
        </a:solidFill>
        <a:latin typeface="Gill Sans" charset="0"/>
        <a:ea typeface="ＭＳ Ｐゴシック" charset="0"/>
        <a:cs typeface="ＭＳ Ｐゴシック" charset="0"/>
        <a:sym typeface="Gill Sans" charset="0"/>
      </a:defRPr>
    </a:lvl2pPr>
    <a:lvl3pPr marL="430477" indent="143492" algn="l" defTabSz="366702" rtl="0" fontAlgn="base">
      <a:spcBef>
        <a:spcPct val="0"/>
      </a:spcBef>
      <a:spcAft>
        <a:spcPct val="0"/>
      </a:spcAft>
      <a:defRPr sz="2600" kern="1200">
        <a:solidFill>
          <a:srgbClr val="000000"/>
        </a:solidFill>
        <a:latin typeface="Gill Sans" charset="0"/>
        <a:ea typeface="ＭＳ Ｐゴシック" charset="0"/>
        <a:cs typeface="ＭＳ Ｐゴシック" charset="0"/>
        <a:sym typeface="Gill Sans" charset="0"/>
      </a:defRPr>
    </a:lvl3pPr>
    <a:lvl4pPr marL="645715" indent="215238" algn="l" defTabSz="366702" rtl="0" fontAlgn="base">
      <a:spcBef>
        <a:spcPct val="0"/>
      </a:spcBef>
      <a:spcAft>
        <a:spcPct val="0"/>
      </a:spcAft>
      <a:defRPr sz="2600" kern="1200">
        <a:solidFill>
          <a:srgbClr val="000000"/>
        </a:solidFill>
        <a:latin typeface="Gill Sans" charset="0"/>
        <a:ea typeface="ＭＳ Ｐゴシック" charset="0"/>
        <a:cs typeface="ＭＳ Ｐゴシック" charset="0"/>
        <a:sym typeface="Gill Sans" charset="0"/>
      </a:defRPr>
    </a:lvl4pPr>
    <a:lvl5pPr marL="860953" indent="286984" algn="l" defTabSz="366702" rtl="0" fontAlgn="base">
      <a:spcBef>
        <a:spcPct val="0"/>
      </a:spcBef>
      <a:spcAft>
        <a:spcPct val="0"/>
      </a:spcAft>
      <a:defRPr sz="2600" kern="1200">
        <a:solidFill>
          <a:srgbClr val="000000"/>
        </a:solidFill>
        <a:latin typeface="Gill Sans" charset="0"/>
        <a:ea typeface="ＭＳ Ｐゴシック" charset="0"/>
        <a:cs typeface="ＭＳ Ｐゴシック" charset="0"/>
        <a:sym typeface="Gill Sans" charset="0"/>
      </a:defRPr>
    </a:lvl5pPr>
    <a:lvl6pPr marL="1434922" algn="l" defTabSz="286984" rtl="0" eaLnBrk="1" latinLnBrk="0" hangingPunct="1">
      <a:defRPr sz="2600" kern="1200">
        <a:solidFill>
          <a:srgbClr val="000000"/>
        </a:solidFill>
        <a:latin typeface="Gill Sans" charset="0"/>
        <a:ea typeface="ＭＳ Ｐゴシック" charset="0"/>
        <a:cs typeface="ＭＳ Ｐゴシック" charset="0"/>
        <a:sym typeface="Gill Sans" charset="0"/>
      </a:defRPr>
    </a:lvl6pPr>
    <a:lvl7pPr marL="1721907" algn="l" defTabSz="286984" rtl="0" eaLnBrk="1" latinLnBrk="0" hangingPunct="1">
      <a:defRPr sz="2600" kern="1200">
        <a:solidFill>
          <a:srgbClr val="000000"/>
        </a:solidFill>
        <a:latin typeface="Gill Sans" charset="0"/>
        <a:ea typeface="ＭＳ Ｐゴシック" charset="0"/>
        <a:cs typeface="ＭＳ Ｐゴシック" charset="0"/>
        <a:sym typeface="Gill Sans" charset="0"/>
      </a:defRPr>
    </a:lvl7pPr>
    <a:lvl8pPr marL="2008891" algn="l" defTabSz="286984" rtl="0" eaLnBrk="1" latinLnBrk="0" hangingPunct="1">
      <a:defRPr sz="2600" kern="1200">
        <a:solidFill>
          <a:srgbClr val="000000"/>
        </a:solidFill>
        <a:latin typeface="Gill Sans" charset="0"/>
        <a:ea typeface="ＭＳ Ｐゴシック" charset="0"/>
        <a:cs typeface="ＭＳ Ｐゴシック" charset="0"/>
        <a:sym typeface="Gill Sans" charset="0"/>
      </a:defRPr>
    </a:lvl8pPr>
    <a:lvl9pPr marL="2295876" algn="l" defTabSz="286984" rtl="0" eaLnBrk="1" latinLnBrk="0" hangingPunct="1">
      <a:defRPr sz="2600" kern="1200">
        <a:solidFill>
          <a:srgbClr val="000000"/>
        </a:solidFill>
        <a:latin typeface="Gill Sans" charset="0"/>
        <a:ea typeface="ＭＳ Ｐゴシック" charset="0"/>
        <a:cs typeface="ＭＳ Ｐゴシック" charset="0"/>
        <a:sym typeface="Gill Sans" charset="0"/>
      </a:defRPr>
    </a:lvl9pPr>
  </p:defaultTextStyle>
  <p:extLst>
    <p:ext uri="{EFAFB233-063F-42B5-8137-9DF3F51BA10A}">
      <p15:sldGuideLst xmlns:p15="http://schemas.microsoft.com/office/powerpoint/2012/main">
        <p15:guide id="2" orient="horz" pos="1439" userDrawn="1">
          <p15:clr>
            <a:srgbClr val="A4A3A4"/>
          </p15:clr>
        </p15:guide>
        <p15:guide id="4" pos="3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14042"/>
    <a:srgbClr val="1AA55D"/>
    <a:srgbClr val="404040"/>
    <a:srgbClr val="D82531"/>
    <a:srgbClr val="302B2C"/>
    <a:srgbClr val="5E5B5C"/>
    <a:srgbClr val="FFFFFF"/>
    <a:srgbClr val="2F2A2B"/>
    <a:srgbClr val="2E29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95" autoAdjust="0"/>
    <p:restoredTop sz="87382" autoAdjust="0"/>
  </p:normalViewPr>
  <p:slideViewPr>
    <p:cSldViewPr>
      <p:cViewPr varScale="1">
        <p:scale>
          <a:sx n="149" d="100"/>
          <a:sy n="149" d="100"/>
        </p:scale>
        <p:origin x="1408" y="184"/>
      </p:cViewPr>
      <p:guideLst>
        <p:guide orient="horz" pos="1439"/>
        <p:guide pos="340"/>
      </p:guideLst>
    </p:cSldViewPr>
  </p:slideViewPr>
  <p:notesTextViewPr>
    <p:cViewPr>
      <p:scale>
        <a:sx n="1" d="1"/>
        <a:sy n="1" d="1"/>
      </p:scale>
      <p:origin x="0" y="0"/>
    </p:cViewPr>
  </p:notesTextViewPr>
  <p:sorterViewPr>
    <p:cViewPr>
      <p:scale>
        <a:sx n="66" d="100"/>
        <a:sy n="66" d="100"/>
      </p:scale>
      <p:origin x="0" y="0"/>
    </p:cViewPr>
  </p:sorterViewPr>
  <p:notesViewPr>
    <p:cSldViewPr showGuides="1">
      <p:cViewPr varScale="1">
        <p:scale>
          <a:sx n="55" d="100"/>
          <a:sy n="55" d="100"/>
        </p:scale>
        <p:origin x="2386" y="43"/>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7907B9-85EF-487D-823B-D1BB0095AA51}" type="datetimeFigureOut">
              <a:rPr lang="it-IT" smtClean="0"/>
              <a:t>07/05/15</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745190-8487-4EE8-8F1E-38F7A8F2D5FE}" type="slidenum">
              <a:rPr lang="it-IT" smtClean="0"/>
              <a:t>‹n.›</a:t>
            </a:fld>
            <a:endParaRPr lang="it-IT"/>
          </a:p>
        </p:txBody>
      </p:sp>
    </p:spTree>
    <p:extLst>
      <p:ext uri="{BB962C8B-B14F-4D97-AF65-F5344CB8AC3E}">
        <p14:creationId xmlns:p14="http://schemas.microsoft.com/office/powerpoint/2010/main" val="1234120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p:cNvSpPr>
          <p:nvPr>
            <p:ph type="sldImg" idx="2"/>
          </p:nvPr>
        </p:nvSpPr>
        <p:spPr bwMode="auto">
          <a:xfrm>
            <a:off x="381000" y="685800"/>
            <a:ext cx="6096000" cy="3429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074" name="Rectangle 2"/>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it-IT" noProof="0" smtClean="0">
                <a:sym typeface="Lucida Grande" charset="0"/>
              </a:rPr>
              <a:t>Click to edit Master text styles</a:t>
            </a:r>
          </a:p>
          <a:p>
            <a:pPr lvl="1"/>
            <a:r>
              <a:rPr lang="it-IT" noProof="0" smtClean="0">
                <a:sym typeface="Lucida Grande" charset="0"/>
              </a:rPr>
              <a:t>Second level</a:t>
            </a:r>
          </a:p>
          <a:p>
            <a:pPr lvl="2"/>
            <a:r>
              <a:rPr lang="it-IT" noProof="0" smtClean="0">
                <a:sym typeface="Lucida Grande" charset="0"/>
              </a:rPr>
              <a:t>Third level</a:t>
            </a:r>
          </a:p>
          <a:p>
            <a:pPr lvl="3"/>
            <a:r>
              <a:rPr lang="it-IT" noProof="0" smtClean="0">
                <a:sym typeface="Lucida Grande" charset="0"/>
              </a:rPr>
              <a:t>Fourth level</a:t>
            </a:r>
          </a:p>
          <a:p>
            <a:pPr lvl="4"/>
            <a:r>
              <a:rPr lang="it-IT" noProof="0" smtClean="0">
                <a:sym typeface="Lucida Grande" charset="0"/>
              </a:rPr>
              <a:t>Fifth level</a:t>
            </a:r>
          </a:p>
        </p:txBody>
      </p:sp>
    </p:spTree>
    <p:extLst>
      <p:ext uri="{BB962C8B-B14F-4D97-AF65-F5344CB8AC3E}">
        <p14:creationId xmlns:p14="http://schemas.microsoft.com/office/powerpoint/2010/main" val="387092393"/>
      </p:ext>
    </p:extLst>
  </p:cSld>
  <p:clrMap bg1="lt1" tx1="dk1" bg2="lt2" tx2="dk2" accent1="accent1" accent2="accent2" accent3="accent3" accent4="accent4" accent5="accent5" accent6="accent6" hlink="hlink" folHlink="folHlink"/>
  <p:notesStyle>
    <a:lvl1pPr algn="l" defTabSz="366702" rtl="0" eaLnBrk="0" fontAlgn="base" hangingPunct="0">
      <a:spcBef>
        <a:spcPct val="0"/>
      </a:spcBef>
      <a:spcAft>
        <a:spcPct val="0"/>
      </a:spcAft>
      <a:defRPr sz="1400" kern="1200">
        <a:solidFill>
          <a:srgbClr val="000000"/>
        </a:solidFill>
        <a:latin typeface="Lucida Grande" charset="0"/>
        <a:ea typeface="ＭＳ Ｐゴシック" charset="0"/>
        <a:cs typeface="Lucida Grande" charset="0"/>
        <a:sym typeface="Lucida Grande" charset="0"/>
      </a:defRPr>
    </a:lvl1pPr>
    <a:lvl2pPr marL="143492" algn="l" defTabSz="366702"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2pPr>
    <a:lvl3pPr marL="286984" algn="l" defTabSz="366702"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3pPr>
    <a:lvl4pPr marL="430477" algn="l" defTabSz="366702"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4pPr>
    <a:lvl5pPr marL="573969" algn="l" defTabSz="366702"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5pPr>
    <a:lvl6pPr marL="1434922" algn="l" defTabSz="573969" rtl="0" eaLnBrk="1" latinLnBrk="0" hangingPunct="1">
      <a:defRPr sz="800" kern="1200">
        <a:solidFill>
          <a:schemeClr val="tx1"/>
        </a:solidFill>
        <a:latin typeface="+mn-lt"/>
        <a:ea typeface="+mn-ea"/>
        <a:cs typeface="+mn-cs"/>
      </a:defRPr>
    </a:lvl6pPr>
    <a:lvl7pPr marL="1721907" algn="l" defTabSz="573969" rtl="0" eaLnBrk="1" latinLnBrk="0" hangingPunct="1">
      <a:defRPr sz="800" kern="1200">
        <a:solidFill>
          <a:schemeClr val="tx1"/>
        </a:solidFill>
        <a:latin typeface="+mn-lt"/>
        <a:ea typeface="+mn-ea"/>
        <a:cs typeface="+mn-cs"/>
      </a:defRPr>
    </a:lvl7pPr>
    <a:lvl8pPr marL="2008891" algn="l" defTabSz="573969" rtl="0" eaLnBrk="1" latinLnBrk="0" hangingPunct="1">
      <a:defRPr sz="800" kern="1200">
        <a:solidFill>
          <a:schemeClr val="tx1"/>
        </a:solidFill>
        <a:latin typeface="+mn-lt"/>
        <a:ea typeface="+mn-ea"/>
        <a:cs typeface="+mn-cs"/>
      </a:defRPr>
    </a:lvl8pPr>
    <a:lvl9pPr marL="2295876" algn="l" defTabSz="57396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55298" name="Notes Placeholder 2"/>
          <p:cNvSpPr>
            <a:spLocks noGrp="1"/>
          </p:cNvSpPr>
          <p:nvPr>
            <p:ph type="body" idx="1"/>
          </p:nvPr>
        </p:nvSpPr>
        <p:spPr>
          <a:noFill/>
          <a:extLst>
            <a:ext uri="{FAA26D3D-D897-4be2-8F04-BA451C77F1D7}">
              <ma14:placeholderFlag xmlns:ma14="http://schemas.microsoft.com/office/mac/drawingml/2011/main" val="1"/>
            </a:ext>
            <a:ext uri="{91240B29-F687-4f45-9708-019B960494DF}">
              <a14:hiddenLine xmlns:a14="http://schemas.microsoft.com/office/drawing/2010/main" xmlns="" w="12700" cap="rnd">
                <a:solidFill>
                  <a:srgbClr val="000000"/>
                </a:solidFill>
                <a:round/>
                <a:headEnd/>
                <a:tailEnd/>
              </a14:hiddenLine>
            </a:ext>
          </a:extLst>
        </p:spPr>
        <p:txBody>
          <a:bodyPr/>
          <a:lstStyle/>
          <a:p>
            <a:endParaRPr lang="en-US" dirty="0"/>
          </a:p>
        </p:txBody>
      </p:sp>
    </p:spTree>
    <p:extLst>
      <p:ext uri="{BB962C8B-B14F-4D97-AF65-F5344CB8AC3E}">
        <p14:creationId xmlns:p14="http://schemas.microsoft.com/office/powerpoint/2010/main" val="602314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t>
            </a:r>
            <a:r>
              <a:rPr lang="en-US" dirty="0" err="1" smtClean="0"/>
              <a:t>ScalaTags</a:t>
            </a:r>
            <a:r>
              <a:rPr lang="en-US" dirty="0" smtClean="0"/>
              <a:t> is pure </a:t>
            </a:r>
            <a:r>
              <a:rPr lang="en-US" dirty="0" err="1" smtClean="0"/>
              <a:t>Scala</a:t>
            </a:r>
            <a:r>
              <a:rPr lang="en-US" dirty="0" smtClean="0"/>
              <a:t>, any editor that understands </a:t>
            </a:r>
            <a:r>
              <a:rPr lang="en-US" dirty="0" err="1" smtClean="0"/>
              <a:t>Scala</a:t>
            </a:r>
            <a:r>
              <a:rPr lang="en-US" dirty="0" smtClean="0"/>
              <a:t> will understand </a:t>
            </a:r>
            <a:r>
              <a:rPr lang="en-US" dirty="0" err="1" smtClean="0"/>
              <a:t>scalatags.Text</a:t>
            </a:r>
            <a:r>
              <a:rPr lang="en-US" dirty="0" smtClean="0"/>
              <a:t>. Not only do you get syntax highlighting, you also get code completion:</a:t>
            </a:r>
          </a:p>
          <a:p>
            <a:endParaRPr lang="en-US" dirty="0" smtClean="0"/>
          </a:p>
          <a:p>
            <a:r>
              <a:rPr lang="en-US" dirty="0" smtClean="0"/>
              <a:t>Autocomplete</a:t>
            </a:r>
          </a:p>
          <a:p>
            <a:r>
              <a:rPr lang="en-US" dirty="0" smtClean="0"/>
              <a:t>and Error Highlighting:</a:t>
            </a:r>
          </a:p>
          <a:p>
            <a:endParaRPr lang="en-US" dirty="0" smtClean="0"/>
          </a:p>
          <a:p>
            <a:r>
              <a:rPr lang="en-US" dirty="0" smtClean="0"/>
              <a:t>Error Highlighting</a:t>
            </a:r>
          </a:p>
          <a:p>
            <a:r>
              <a:rPr lang="en-US" dirty="0" smtClean="0"/>
              <a:t>and in-editor documentation:</a:t>
            </a:r>
          </a:p>
          <a:p>
            <a:endParaRPr lang="en-US" dirty="0" smtClean="0"/>
          </a:p>
          <a:p>
            <a:r>
              <a:rPr lang="en-US" dirty="0" smtClean="0"/>
              <a:t>Inline Documentation</a:t>
            </a:r>
          </a:p>
          <a:p>
            <a:r>
              <a:rPr lang="en-US" dirty="0" smtClean="0"/>
              <a:t>And all the other good things (jump to definition, extract method, etc.) you're used to in a statically typed language. </a:t>
            </a:r>
            <a:r>
              <a:rPr lang="en-US" smtClean="0"/>
              <a:t>No more digging around in templates which mess up the highlighting of your HTML editor, or waiting months for the correct plugin to materialize.</a:t>
            </a:r>
          </a:p>
          <a:p>
            <a:endParaRPr lang="en-US"/>
          </a:p>
        </p:txBody>
      </p:sp>
    </p:spTree>
    <p:extLst>
      <p:ext uri="{BB962C8B-B14F-4D97-AF65-F5344CB8AC3E}">
        <p14:creationId xmlns:p14="http://schemas.microsoft.com/office/powerpoint/2010/main" val="2097868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86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t>
            </a:r>
            <a:r>
              <a:rPr lang="en-US" dirty="0" err="1" smtClean="0"/>
              <a:t>ScalaTags</a:t>
            </a:r>
            <a:r>
              <a:rPr lang="en-US" dirty="0" smtClean="0"/>
              <a:t> is pure </a:t>
            </a:r>
            <a:r>
              <a:rPr lang="en-US" dirty="0" err="1" smtClean="0"/>
              <a:t>Scala</a:t>
            </a:r>
            <a:r>
              <a:rPr lang="en-US" dirty="0" smtClean="0"/>
              <a:t>, any editor that understands </a:t>
            </a:r>
            <a:r>
              <a:rPr lang="en-US" dirty="0" err="1" smtClean="0"/>
              <a:t>Scala</a:t>
            </a:r>
            <a:r>
              <a:rPr lang="en-US" dirty="0" smtClean="0"/>
              <a:t> will understand </a:t>
            </a:r>
            <a:r>
              <a:rPr lang="en-US" dirty="0" err="1" smtClean="0"/>
              <a:t>scalatags.Text</a:t>
            </a:r>
            <a:r>
              <a:rPr lang="en-US" dirty="0" smtClean="0"/>
              <a:t>. Not only do you get syntax highlighting, you also get code completion:</a:t>
            </a:r>
          </a:p>
          <a:p>
            <a:endParaRPr lang="en-US" dirty="0" smtClean="0"/>
          </a:p>
          <a:p>
            <a:r>
              <a:rPr lang="en-US" dirty="0" smtClean="0"/>
              <a:t>Autocomplete</a:t>
            </a:r>
          </a:p>
          <a:p>
            <a:r>
              <a:rPr lang="en-US" dirty="0" smtClean="0"/>
              <a:t>and Error Highlighting:</a:t>
            </a:r>
          </a:p>
          <a:p>
            <a:endParaRPr lang="en-US" dirty="0" smtClean="0"/>
          </a:p>
          <a:p>
            <a:r>
              <a:rPr lang="en-US" dirty="0" smtClean="0"/>
              <a:t>Error Highlighting</a:t>
            </a:r>
          </a:p>
          <a:p>
            <a:r>
              <a:rPr lang="en-US" dirty="0" smtClean="0"/>
              <a:t>and in-editor documentation:</a:t>
            </a:r>
          </a:p>
          <a:p>
            <a:endParaRPr lang="en-US" dirty="0" smtClean="0"/>
          </a:p>
          <a:p>
            <a:r>
              <a:rPr lang="en-US" dirty="0" smtClean="0"/>
              <a:t>Inline Documentation</a:t>
            </a:r>
          </a:p>
          <a:p>
            <a:r>
              <a:rPr lang="en-US" dirty="0" smtClean="0"/>
              <a:t>And all the other good things (jump to definition, extract method, etc.) you're used to in a statically typed language. No more digging around in templates which mess up the highlighting of your HTML editor, or waiting months for the correct plugin to materialize.</a:t>
            </a:r>
          </a:p>
          <a:p>
            <a:endParaRPr lang="en-US" dirty="0"/>
          </a:p>
        </p:txBody>
      </p:sp>
    </p:spTree>
    <p:extLst>
      <p:ext uri="{BB962C8B-B14F-4D97-AF65-F5344CB8AC3E}">
        <p14:creationId xmlns:p14="http://schemas.microsoft.com/office/powerpoint/2010/main" val="2097868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t>
            </a:r>
            <a:r>
              <a:rPr lang="en-US" dirty="0" err="1" smtClean="0"/>
              <a:t>ScalaTags</a:t>
            </a:r>
            <a:r>
              <a:rPr lang="en-US" dirty="0" smtClean="0"/>
              <a:t> is pure </a:t>
            </a:r>
            <a:r>
              <a:rPr lang="en-US" dirty="0" err="1" smtClean="0"/>
              <a:t>Scala</a:t>
            </a:r>
            <a:r>
              <a:rPr lang="en-US" dirty="0" smtClean="0"/>
              <a:t>, any editor that understands </a:t>
            </a:r>
            <a:r>
              <a:rPr lang="en-US" dirty="0" err="1" smtClean="0"/>
              <a:t>Scala</a:t>
            </a:r>
            <a:r>
              <a:rPr lang="en-US" dirty="0" smtClean="0"/>
              <a:t> will understand </a:t>
            </a:r>
            <a:r>
              <a:rPr lang="en-US" dirty="0" err="1" smtClean="0"/>
              <a:t>scalatags.Text</a:t>
            </a:r>
            <a:r>
              <a:rPr lang="en-US" dirty="0" smtClean="0"/>
              <a:t>. Not only do you get syntax highlighting, you also get code completion:</a:t>
            </a:r>
          </a:p>
          <a:p>
            <a:endParaRPr lang="en-US" dirty="0" smtClean="0"/>
          </a:p>
          <a:p>
            <a:r>
              <a:rPr lang="en-US" dirty="0" smtClean="0"/>
              <a:t>Autocomplete</a:t>
            </a:r>
          </a:p>
          <a:p>
            <a:r>
              <a:rPr lang="en-US" dirty="0" smtClean="0"/>
              <a:t>and Error Highlighting:</a:t>
            </a:r>
          </a:p>
          <a:p>
            <a:endParaRPr lang="en-US" dirty="0" smtClean="0"/>
          </a:p>
          <a:p>
            <a:r>
              <a:rPr lang="en-US" dirty="0" smtClean="0"/>
              <a:t>Error Highlighting</a:t>
            </a:r>
          </a:p>
          <a:p>
            <a:r>
              <a:rPr lang="en-US" dirty="0" smtClean="0"/>
              <a:t>and in-editor documentation:</a:t>
            </a:r>
          </a:p>
          <a:p>
            <a:endParaRPr lang="en-US" dirty="0" smtClean="0"/>
          </a:p>
          <a:p>
            <a:r>
              <a:rPr lang="en-US" dirty="0" smtClean="0"/>
              <a:t>Inline Documentation</a:t>
            </a:r>
          </a:p>
          <a:p>
            <a:r>
              <a:rPr lang="en-US" dirty="0" smtClean="0"/>
              <a:t>And all the other good things (jump to definition, extract method, etc.) you're used to in a statically typed language. No more digging around in templates which mess up the highlighting of your HTML editor, or waiting months for the correct plugin to materialize.</a:t>
            </a:r>
          </a:p>
          <a:p>
            <a:endParaRPr lang="en-US" dirty="0"/>
          </a:p>
        </p:txBody>
      </p:sp>
    </p:spTree>
    <p:extLst>
      <p:ext uri="{BB962C8B-B14F-4D97-AF65-F5344CB8AC3E}">
        <p14:creationId xmlns:p14="http://schemas.microsoft.com/office/powerpoint/2010/main" val="2097868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t>
            </a:r>
            <a:r>
              <a:rPr lang="en-US" dirty="0" err="1" smtClean="0"/>
              <a:t>ScalaTags</a:t>
            </a:r>
            <a:r>
              <a:rPr lang="en-US" dirty="0" smtClean="0"/>
              <a:t> is pure </a:t>
            </a:r>
            <a:r>
              <a:rPr lang="en-US" dirty="0" err="1" smtClean="0"/>
              <a:t>Scala</a:t>
            </a:r>
            <a:r>
              <a:rPr lang="en-US" dirty="0" smtClean="0"/>
              <a:t>, any editor that understands </a:t>
            </a:r>
            <a:r>
              <a:rPr lang="en-US" dirty="0" err="1" smtClean="0"/>
              <a:t>Scala</a:t>
            </a:r>
            <a:r>
              <a:rPr lang="en-US" dirty="0" smtClean="0"/>
              <a:t> will understand </a:t>
            </a:r>
            <a:r>
              <a:rPr lang="en-US" dirty="0" err="1" smtClean="0"/>
              <a:t>scalatags.Text</a:t>
            </a:r>
            <a:r>
              <a:rPr lang="en-US" dirty="0" smtClean="0"/>
              <a:t>. Not only do you get syntax highlighting, you also get code completion:</a:t>
            </a:r>
          </a:p>
          <a:p>
            <a:endParaRPr lang="en-US" dirty="0" smtClean="0"/>
          </a:p>
          <a:p>
            <a:r>
              <a:rPr lang="en-US" dirty="0" smtClean="0"/>
              <a:t>Autocomplete</a:t>
            </a:r>
          </a:p>
          <a:p>
            <a:r>
              <a:rPr lang="en-US" dirty="0" smtClean="0"/>
              <a:t>and Error Highlighting:</a:t>
            </a:r>
          </a:p>
          <a:p>
            <a:endParaRPr lang="en-US" dirty="0" smtClean="0"/>
          </a:p>
          <a:p>
            <a:r>
              <a:rPr lang="en-US" dirty="0" smtClean="0"/>
              <a:t>Error Highlighting</a:t>
            </a:r>
          </a:p>
          <a:p>
            <a:r>
              <a:rPr lang="en-US" dirty="0" smtClean="0"/>
              <a:t>and in-editor documentation:</a:t>
            </a:r>
          </a:p>
          <a:p>
            <a:endParaRPr lang="en-US" dirty="0" smtClean="0"/>
          </a:p>
          <a:p>
            <a:r>
              <a:rPr lang="en-US" dirty="0" smtClean="0"/>
              <a:t>Inline Documentation</a:t>
            </a:r>
          </a:p>
          <a:p>
            <a:r>
              <a:rPr lang="en-US" dirty="0" smtClean="0"/>
              <a:t>And all the other good things (jump to definition, extract method, etc.) you're used to in a statically typed language. No more digging around in templates which mess up the highlighting of your HTML editor, or waiting months for the correct plugin to materialize.</a:t>
            </a:r>
          </a:p>
          <a:p>
            <a:endParaRPr lang="en-US" dirty="0"/>
          </a:p>
        </p:txBody>
      </p:sp>
    </p:spTree>
    <p:extLst>
      <p:ext uri="{BB962C8B-B14F-4D97-AF65-F5344CB8AC3E}">
        <p14:creationId xmlns:p14="http://schemas.microsoft.com/office/powerpoint/2010/main" val="2097868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 tempting to think of React JS as just another JavaScript framework, along the lines of Angular JS and Ember JS. This entirely misses why it was created and the problems it solves.</a:t>
            </a:r>
          </a:p>
          <a:p>
            <a:endParaRPr lang="en-US" dirty="0" smtClean="0"/>
          </a:p>
          <a:p>
            <a:r>
              <a:rPr lang="en-US" dirty="0" smtClean="0"/>
              <a:t>React is not designed to solve problems specific to web applications. Rather, it is designed to solve problems for all applications.</a:t>
            </a:r>
          </a:p>
          <a:p>
            <a:endParaRPr lang="en-US" dirty="0" smtClean="0"/>
          </a:p>
          <a:p>
            <a:r>
              <a:rPr lang="en-US" dirty="0" smtClean="0"/>
              <a:t>This sounds like buzz until you look at where React is going. Its first uses were in web applications, specifically Facebook and </a:t>
            </a:r>
            <a:r>
              <a:rPr lang="en-US" dirty="0" err="1" smtClean="0"/>
              <a:t>Instagram</a:t>
            </a:r>
            <a:r>
              <a:rPr lang="en-US" dirty="0" smtClean="0"/>
              <a:t>. Now, though, it’s rapidly moving past that:</a:t>
            </a:r>
          </a:p>
          <a:p>
            <a:endParaRPr lang="en-US" dirty="0" smtClean="0"/>
          </a:p>
          <a:p>
            <a:r>
              <a:rPr lang="en-US" dirty="0" smtClean="0"/>
              <a:t>Facebook used it to build a native </a:t>
            </a:r>
            <a:r>
              <a:rPr lang="en-US" dirty="0" err="1" smtClean="0"/>
              <a:t>iOS</a:t>
            </a:r>
            <a:r>
              <a:rPr lang="en-US" dirty="0" smtClean="0"/>
              <a:t> mobile app, and is open sourcing react-native to allow anyone to do the same for </a:t>
            </a:r>
            <a:r>
              <a:rPr lang="en-US" dirty="0" err="1" smtClean="0"/>
              <a:t>iOS</a:t>
            </a:r>
            <a:r>
              <a:rPr lang="en-US" dirty="0" smtClean="0"/>
              <a:t> and Android. Learn more from Facebook’s recent React conference: overview, deep dive.</a:t>
            </a:r>
          </a:p>
          <a:p>
            <a:r>
              <a:rPr lang="en-US" dirty="0" err="1" smtClean="0"/>
              <a:t>Flipboard</a:t>
            </a:r>
            <a:r>
              <a:rPr lang="en-US" dirty="0" smtClean="0"/>
              <a:t> used it to power canvas graphics on its web site, which unlike the traditional browser DOM can operate with video-like smoothness. They open sourced this add-on to React.</a:t>
            </a:r>
          </a:p>
          <a:p>
            <a:r>
              <a:rPr lang="en-US" dirty="0" smtClean="0"/>
              <a:t>Netflix uses it to create TV interfaces. Hear about it in their own words.</a:t>
            </a:r>
          </a:p>
          <a:p>
            <a:r>
              <a:rPr lang="en-US" dirty="0" smtClean="0"/>
              <a:t>It’s used on both the server-side and the client-side. React doesn’t need a web browser to work.</a:t>
            </a:r>
          </a:p>
          <a:p>
            <a:r>
              <a:rPr lang="en-US" dirty="0" smtClean="0"/>
              <a:t>Why is React gaining traction on so many platforms, unlike other JavaScript frameworks?</a:t>
            </a:r>
          </a:p>
          <a:p>
            <a:endParaRPr lang="en-US" dirty="0" smtClean="0"/>
          </a:p>
          <a:p>
            <a:r>
              <a:rPr lang="en-US" dirty="0" smtClean="0"/>
              <a:t>It’s simple: React presents a better model for development, generally.</a:t>
            </a:r>
          </a:p>
          <a:p>
            <a:endParaRPr lang="en-US" dirty="0" smtClean="0"/>
          </a:p>
          <a:p>
            <a:r>
              <a:rPr lang="en-US" dirty="0" err="1" smtClean="0"/>
              <a:t>React’s</a:t>
            </a:r>
            <a:r>
              <a:rPr lang="en-US" dirty="0" smtClean="0"/>
              <a:t> impact is best explained by its side effects:</a:t>
            </a:r>
          </a:p>
          <a:p>
            <a:endParaRPr lang="en-US" dirty="0" smtClean="0"/>
          </a:p>
          <a:p>
            <a:r>
              <a:rPr lang="en-US" dirty="0" smtClean="0"/>
              <a:t>Your code is clear. It is arranged into components, each with its own defined responsibility.  Learn more about structure.</a:t>
            </a:r>
          </a:p>
          <a:p>
            <a:r>
              <a:rPr lang="en-US" dirty="0" smtClean="0"/>
              <a:t>Your app is predictable. It’s very clear where data flows, and what happens when a user does something. Learn more about data flow.</a:t>
            </a:r>
          </a:p>
          <a:p>
            <a:r>
              <a:rPr lang="en-US" dirty="0" smtClean="0"/>
              <a:t>Your app is fast. React is really, really fast, creating a better experience for users, even if you have a ton of data. See this example.</a:t>
            </a:r>
          </a:p>
          <a:p>
            <a:r>
              <a:rPr lang="en-US" dirty="0" smtClean="0"/>
              <a:t>Your app is standards-based. React adds layers only when it needs to. You feel like you are actually writing JavaScript and HTML, not some magic template language.</a:t>
            </a:r>
          </a:p>
          <a:p>
            <a:r>
              <a:rPr lang="en-US" dirty="0" smtClean="0"/>
              <a:t>Surprise, you’re an app developer. React breaks down barriers across platforms, by applying its same model across the board. This means that once you learn the React way of structuring an web application, you have a huge head start on developing a native </a:t>
            </a:r>
            <a:r>
              <a:rPr lang="en-US" dirty="0" err="1" smtClean="0"/>
              <a:t>iOS</a:t>
            </a:r>
            <a:r>
              <a:rPr lang="en-US" dirty="0" smtClean="0"/>
              <a:t> or Android app, thanks to react-native. Surely this will happen to other platforms.</a:t>
            </a:r>
          </a:p>
          <a:p>
            <a:r>
              <a:rPr lang="en-US" dirty="0" smtClean="0"/>
              <a:t>So, get to know React, even if you don’t see a need for it in your current projects. Far more than a shiny new JavaScript framework,  it could represent a new standard for structuring applications.</a:t>
            </a:r>
          </a:p>
          <a:p>
            <a:endParaRPr lang="en-US" dirty="0" smtClean="0"/>
          </a:p>
          <a:p>
            <a:r>
              <a:rPr lang="en-US" dirty="0" smtClean="0"/>
              <a:t>See also, the benefits of adding React to a real-world Rails app, and a deep dive into React in Rails.</a:t>
            </a:r>
          </a:p>
          <a:p>
            <a:endParaRPr lang="en-US" dirty="0"/>
          </a:p>
        </p:txBody>
      </p:sp>
    </p:spTree>
    <p:extLst>
      <p:ext uri="{BB962C8B-B14F-4D97-AF65-F5344CB8AC3E}">
        <p14:creationId xmlns:p14="http://schemas.microsoft.com/office/powerpoint/2010/main" val="2097868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868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868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2077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840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works very well with small projects, but big projects</a:t>
            </a:r>
            <a:r>
              <a:rPr lang="en-US" baseline="0" dirty="0" smtClean="0"/>
              <a:t> are difficult to manage</a:t>
            </a:r>
            <a:endParaRPr lang="en-US" dirty="0"/>
          </a:p>
        </p:txBody>
      </p:sp>
    </p:spTree>
    <p:extLst>
      <p:ext uri="{BB962C8B-B14F-4D97-AF65-F5344CB8AC3E}">
        <p14:creationId xmlns:p14="http://schemas.microsoft.com/office/powerpoint/2010/main" val="1409732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401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9132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55298" name="Notes Placeholder 2"/>
          <p:cNvSpPr>
            <a:spLocks noGrp="1"/>
          </p:cNvSpPr>
          <p:nvPr>
            <p:ph type="body" idx="1"/>
          </p:nvPr>
        </p:nvSpPr>
        <p:spPr>
          <a:noFill/>
          <a:extLst>
            <a:ext uri="{FAA26D3D-D897-4be2-8F04-BA451C77F1D7}">
              <ma14:placeholderFlag xmlns:ma14="http://schemas.microsoft.com/office/mac/drawingml/2011/main" val="1"/>
            </a:ext>
            <a:ext uri="{91240B29-F687-4f45-9708-019B960494DF}">
              <a14:hiddenLine xmlns:a14="http://schemas.microsoft.com/office/drawing/2010/main" xmlns="" w="12700" cap="rnd">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4173637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u="none" strike="noStrike" kern="1200" dirty="0" smtClean="0">
                <a:solidFill>
                  <a:schemeClr val="tx1"/>
                </a:solidFill>
                <a:latin typeface="Lucida Grande" charset="0"/>
                <a:ea typeface="ＭＳ Ｐゴシック" charset="0"/>
                <a:cs typeface="Lucida Grande" charset="0"/>
                <a:sym typeface="Lucida Grande" charset="0"/>
              </a:rPr>
              <a:t>It</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llows you to write your web application entirely in </a:t>
            </a: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a:t>
            </a:r>
          </a:p>
          <a:p>
            <a:endParaRPr lang="en-US" sz="1400" b="0" i="0" u="none" strike="noStrike" kern="1200" baseline="0" dirty="0" smtClean="0">
              <a:solidFill>
                <a:schemeClr val="tx1"/>
              </a:solidFill>
              <a:latin typeface="Lucida Grande" charset="0"/>
              <a:ea typeface="ＭＳ Ｐゴシック" charset="0"/>
              <a:cs typeface="Lucida Grande" charset="0"/>
              <a:sym typeface="Lucida Grande" charset="0"/>
            </a:endParaRPr>
          </a:p>
          <a:p>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compiles full-fledged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code down to JavaScript, which can be integrated in your Web application.</a:t>
            </a:r>
          </a:p>
          <a:p>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It provides very good interoperability with JavaScript code, both from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to JavaScript and vice versa. E.g., use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jQuery</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and HTML5 from your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code.Since</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as a language and also its library rely on java standard library, so it is impossible to support all of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without supporting some of java. hence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includes partial part of java standard library , written in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itself</a:t>
            </a:r>
          </a:p>
          <a:p>
            <a:endParaRPr lang="en-US" sz="1400" b="0" i="0" u="none" strike="noStrike" kern="1200" baseline="0" dirty="0" smtClean="0">
              <a:solidFill>
                <a:schemeClr val="tx1"/>
              </a:solidFill>
              <a:latin typeface="Lucida Grande" charset="0"/>
              <a:ea typeface="ＭＳ Ｐゴシック" charset="0"/>
              <a:cs typeface="Lucida Grande" charset="0"/>
              <a:sym typeface="Lucida Grande" charset="0"/>
            </a:endParaRPr>
          </a:p>
          <a:p>
            <a:endParaRPr lang="en-US" sz="1400" b="0" i="0" u="none" strike="noStrike" kern="1200" baseline="0" dirty="0" smtClean="0">
              <a:solidFill>
                <a:schemeClr val="tx1"/>
              </a:solidFill>
              <a:latin typeface="Lucida Grande" charset="0"/>
              <a:ea typeface="ＭＳ Ｐゴシック" charset="0"/>
              <a:cs typeface="Lucida Grande" charset="0"/>
              <a:sym typeface="Lucida Grande" charset="0"/>
            </a:endParaRPr>
          </a:p>
          <a:p>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If you are developing rich internet application in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and you are using all goodness of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but you are sacrificing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javascript</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interoperability, then you can use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 a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to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javascript</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compiler. So that you can build entire web application in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javascript</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backend for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endParaRPr lang="en-US" sz="1400" b="0" i="0" u="none" strike="noStrike" kern="1200" baseline="0" dirty="0" smtClean="0">
              <a:solidFill>
                <a:schemeClr val="tx1"/>
              </a:solidFill>
              <a:latin typeface="Lucida Grande" charset="0"/>
              <a:ea typeface="ＭＳ Ｐゴシック" charset="0"/>
              <a:cs typeface="Lucida Grande" charset="0"/>
              <a:sym typeface="Lucida Grande" charset="0"/>
            </a:endParaRPr>
          </a:p>
          <a:p>
            <a:endParaRPr lang="en-US" sz="1400" b="0" i="0" u="none" strike="noStrike" kern="1200" baseline="0" dirty="0" smtClean="0">
              <a:solidFill>
                <a:schemeClr val="tx1"/>
              </a:solidFill>
              <a:latin typeface="Lucida Grande" charset="0"/>
              <a:ea typeface="ＭＳ Ｐゴシック" charset="0"/>
              <a:cs typeface="Lucida Grande" charset="0"/>
              <a:sym typeface="Lucida Grande" charset="0"/>
            </a:endParaRPr>
          </a:p>
          <a:p>
            <a:r>
              <a:rPr lang="en-US" sz="1400" b="0" i="0" u="none" strike="noStrike" kern="1200" dirty="0" smtClean="0">
                <a:solidFill>
                  <a:schemeClr val="tx1"/>
                </a:solidFill>
                <a:latin typeface="Lucida Grande" charset="0"/>
                <a:ea typeface="ＭＳ Ｐゴシック" charset="0"/>
                <a:cs typeface="Lucida Grande" charset="0"/>
                <a:sym typeface="Lucida Grande" charset="0"/>
              </a:rPr>
              <a:t>It</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llows you to write your web application entirely in </a:t>
            </a: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a:t>
            </a:r>
          </a:p>
          <a:p>
            <a:endParaRPr lang="en-US" sz="1400" b="0" i="0" u="none" strike="noStrike" kern="1200" baseline="0" dirty="0" smtClean="0">
              <a:solidFill>
                <a:schemeClr val="tx1"/>
              </a:solidFill>
              <a:latin typeface="Lucida Grande" charset="0"/>
              <a:ea typeface="ＭＳ Ｐゴシック" charset="0"/>
              <a:cs typeface="Lucida Grande" charset="0"/>
              <a:sym typeface="Lucida Grande" charset="0"/>
            </a:endParaRPr>
          </a:p>
          <a:p>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compiles full-fledged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code down to JavaScript, which can be integrated in your Web application.</a:t>
            </a:r>
          </a:p>
          <a:p>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It provides very good interoperability with JavaScript code, both from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to JavaScript and vice versa. E.g., use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jQuery</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and HTML5 from your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code.Since</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as a language and also its library rely on java standard library, so it is impossible to support all of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without supporting some of java. hence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includes partial part of java standard library , written in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itself</a:t>
            </a:r>
          </a:p>
          <a:p>
            <a:endParaRPr lang="en-US" sz="1400" b="0" i="0" u="none" strike="noStrike" kern="1200" baseline="0" dirty="0" smtClean="0">
              <a:solidFill>
                <a:schemeClr val="tx1"/>
              </a:solidFill>
              <a:latin typeface="Lucida Grande" charset="0"/>
              <a:ea typeface="ＭＳ Ｐゴシック" charset="0"/>
              <a:cs typeface="Lucida Grande" charset="0"/>
              <a:sym typeface="Lucida Grande" charset="0"/>
            </a:endParaRPr>
          </a:p>
          <a:p>
            <a:endParaRPr lang="en-US" sz="1400" b="0" i="0" u="none" strike="noStrike" kern="1200" baseline="0" dirty="0" smtClean="0">
              <a:solidFill>
                <a:schemeClr val="tx1"/>
              </a:solidFill>
              <a:latin typeface="Lucida Grande" charset="0"/>
              <a:ea typeface="ＭＳ Ｐゴシック" charset="0"/>
              <a:cs typeface="Lucida Grande" charset="0"/>
              <a:sym typeface="Lucida Grande" charset="0"/>
            </a:endParaRPr>
          </a:p>
          <a:p>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If you are developing rich internet application in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and you are using all goodness of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but you are sacrificing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javascript</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interoperability, then you can use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 a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to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javascript</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compiler. So that you can build entire web application in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javascript</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backend for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endParaRPr lang="en-US" sz="1400" b="0" i="0" u="none" strike="noStrike" kern="1200" baseline="0" dirty="0" smtClean="0">
              <a:solidFill>
                <a:schemeClr val="tx1"/>
              </a:solidFill>
              <a:latin typeface="Lucida Grande" charset="0"/>
              <a:ea typeface="ＭＳ Ｐゴシック" charset="0"/>
              <a:cs typeface="Lucida Grande" charset="0"/>
              <a:sym typeface="Lucida Grande" charset="0"/>
            </a:endParaRPr>
          </a:p>
          <a:p>
            <a:endParaRPr lang="en-US" dirty="0" smtClean="0"/>
          </a:p>
          <a:p>
            <a:endParaRPr lang="en-US" sz="1400" b="0" i="0" u="none" strike="noStrike" kern="1200" baseline="0" dirty="0" smtClean="0">
              <a:solidFill>
                <a:schemeClr val="tx1"/>
              </a:solidFill>
              <a:latin typeface="Lucida Grande" charset="0"/>
              <a:ea typeface="ＭＳ Ｐゴシック" charset="0"/>
              <a:cs typeface="Lucida Grande" charset="0"/>
              <a:sym typeface="Lucida Grande" charset="0"/>
            </a:endParaRPr>
          </a:p>
          <a:p>
            <a:endParaRPr lang="en-US" dirty="0"/>
          </a:p>
        </p:txBody>
      </p:sp>
    </p:spTree>
    <p:extLst>
      <p:ext uri="{BB962C8B-B14F-4D97-AF65-F5344CB8AC3E}">
        <p14:creationId xmlns:p14="http://schemas.microsoft.com/office/powerpoint/2010/main" val="140833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compiles your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code to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javascript</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code. its just a usual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compiler that takes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code and produces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javascript</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code instead of JVM byte code.</a:t>
            </a:r>
          </a:p>
          <a:p>
            <a:endParaRPr lang="en-US" sz="1400" b="0" i="0" u="none" strike="noStrike" kern="1200" baseline="0" dirty="0" smtClean="0">
              <a:solidFill>
                <a:schemeClr val="tx1"/>
              </a:solidFill>
              <a:latin typeface="Lucida Grande" charset="0"/>
              <a:ea typeface="ＭＳ Ｐゴシック" charset="0"/>
              <a:cs typeface="Lucida Grande" charset="0"/>
              <a:sym typeface="Lucida Grande" charset="0"/>
            </a:endParaRPr>
          </a:p>
          <a:p>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on the other hand,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js-scala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is a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library providing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composable</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javascript</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code generator. You can use them in your usual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program to write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javascript</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program generator.  your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program will be compile into JVM byte code using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compiler and executing of this program generates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javascript</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program.</a:t>
            </a:r>
          </a:p>
          <a:p>
            <a:endParaRPr lang="en-US" sz="1400" b="0" i="0" u="none" strike="noStrike" kern="1200" baseline="0" dirty="0" smtClean="0">
              <a:solidFill>
                <a:schemeClr val="tx1"/>
              </a:solidFill>
              <a:latin typeface="Lucida Grande" charset="0"/>
              <a:ea typeface="ＭＳ Ｐゴシック" charset="0"/>
              <a:cs typeface="Lucida Grande" charset="0"/>
              <a:sym typeface="Lucida Grande" charset="0"/>
            </a:endParaRPr>
          </a:p>
          <a:p>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The main difference is that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js-scala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is a library while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is a compiler. Suppose that you want to write a JavaScript program solving a given problem. In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js-scala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you write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aScala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program generating a JavaScript program solving the given problem. In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you write a </a:t>
            </a: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Scala</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program solving the given problem</a:t>
            </a:r>
          </a:p>
          <a:p>
            <a:endParaRPr lang="en-US" dirty="0"/>
          </a:p>
        </p:txBody>
      </p:sp>
    </p:spTree>
    <p:extLst>
      <p:ext uri="{BB962C8B-B14F-4D97-AF65-F5344CB8AC3E}">
        <p14:creationId xmlns:p14="http://schemas.microsoft.com/office/powerpoint/2010/main" val="140833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parseInt</a:t>
            </a:r>
            <a:r>
              <a:rPr lang="en-US" dirty="0" smtClean="0"/>
              <a:t> receives two arguments: string and radix:</a:t>
            </a:r>
          </a:p>
          <a:p>
            <a:endParaRPr lang="en-US" dirty="0" smtClean="0"/>
          </a:p>
          <a:p>
            <a:r>
              <a:rPr lang="en-US" dirty="0" err="1" smtClean="0"/>
              <a:t>var</a:t>
            </a:r>
            <a:r>
              <a:rPr lang="en-US" dirty="0" smtClean="0"/>
              <a:t> </a:t>
            </a:r>
            <a:r>
              <a:rPr lang="en-US" dirty="0" err="1" smtClean="0"/>
              <a:t>intValue</a:t>
            </a:r>
            <a:r>
              <a:rPr lang="en-US" dirty="0" smtClean="0"/>
              <a:t> = </a:t>
            </a:r>
            <a:r>
              <a:rPr lang="en-US" dirty="0" err="1" smtClean="0"/>
              <a:t>parseInt</a:t>
            </a:r>
            <a:r>
              <a:rPr lang="en-US" dirty="0" smtClean="0"/>
              <a:t>(string[, radix]);</a:t>
            </a:r>
          </a:p>
          <a:p>
            <a:r>
              <a:rPr lang="en-US" dirty="0" smtClean="0"/>
              <a:t>while map handler's second argument is index:</a:t>
            </a:r>
          </a:p>
          <a:p>
            <a:endParaRPr lang="en-US" dirty="0" smtClean="0"/>
          </a:p>
          <a:p>
            <a:r>
              <a:rPr lang="en-US" dirty="0" smtClean="0"/>
              <a:t>... callback is invoked with three arguments: the value of the element, the index of the element, and the Array object being traversed.</a:t>
            </a:r>
          </a:p>
          <a:p>
            <a:endParaRPr lang="en-US" dirty="0" smtClean="0"/>
          </a:p>
          <a:p>
            <a:r>
              <a:rPr lang="en-US" dirty="0" smtClean="0"/>
              <a:t>['10','10','10','10','10'].map(function(x){return </a:t>
            </a:r>
            <a:r>
              <a:rPr lang="en-US" dirty="0" err="1" smtClean="0"/>
              <a:t>parseInt</a:t>
            </a:r>
            <a:r>
              <a:rPr lang="en-US" dirty="0" smtClean="0"/>
              <a:t>(x);})</a:t>
            </a:r>
          </a:p>
        </p:txBody>
      </p:sp>
    </p:spTree>
    <p:extLst>
      <p:ext uri="{BB962C8B-B14F-4D97-AF65-F5344CB8AC3E}">
        <p14:creationId xmlns:p14="http://schemas.microsoft.com/office/powerpoint/2010/main" val="140833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33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dirty="0" smtClean="0">
                <a:solidFill>
                  <a:schemeClr val="tx1"/>
                </a:solidFill>
                <a:latin typeface="Lucida Grande" charset="0"/>
                <a:ea typeface="ＭＳ Ｐゴシック" charset="0"/>
                <a:cs typeface="Lucida Grande" charset="0"/>
                <a:sym typeface="Lucida Grande" charset="0"/>
              </a:rPr>
              <a:t>Number and characters have same </a:t>
            </a: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semantices</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on JVM except 4 </a:t>
            </a: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exceptionSince</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JavaScript doesn't have a native float type, we sometimes represent Floats using doubles/numbers, rather than with lower-precision 32-bit </a:t>
            </a: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floatsUnlike</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the JVM where dividing an integer type by 0 throws an exception, in </a:t>
            </a: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integer division by 0 is undefined. Instance tests (and consequently pattern matching) on any of Byte, Short, </a:t>
            </a: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Int</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Float, Double are based on the value and not the type they were created with. Calling </a:t>
            </a: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toString</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on a Float or a Double that holds an integral value, will not append ".0" to that value. This is due to how numeric values are represented at runtime in </a:t>
            </a: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Scala.js</a:t>
            </a:r>
            <a:endParaRPr lang="en-US" sz="1400" b="0" i="0" u="none" strike="noStrike" kern="1200" dirty="0" smtClean="0">
              <a:solidFill>
                <a:schemeClr val="tx1"/>
              </a:solidFill>
              <a:latin typeface="Lucida Grande" charset="0"/>
              <a:ea typeface="ＭＳ Ｐゴシック" charset="0"/>
              <a:cs typeface="Lucida Grande" charset="0"/>
              <a:sym typeface="Lucida Grande"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u="none" strike="noStrike" kern="1200" dirty="0" smtClean="0">
              <a:solidFill>
                <a:schemeClr val="tx1"/>
              </a:solidFill>
              <a:latin typeface="Lucida Grande" charset="0"/>
              <a:ea typeface="ＭＳ Ｐゴシック" charset="0"/>
              <a:cs typeface="Lucida Grande" charset="0"/>
              <a:sym typeface="Lucida Grande"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a:t>
            </a: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scala.Unit</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is represented using JavaScript's undefined. Therefore, calling </a:t>
            </a: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toString</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on Unit will </a:t>
            </a: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returnundefined</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rather than ().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dirty="0" smtClean="0">
                <a:solidFill>
                  <a:schemeClr val="tx1"/>
                </a:solidFill>
                <a:latin typeface="Lucida Grande" charset="0"/>
                <a:ea typeface="ＭＳ Ｐゴシック" charset="0"/>
                <a:cs typeface="Lucida Grande" charset="0"/>
                <a:sym typeface="Lucida Grande" charset="0"/>
              </a:rPr>
              <a:t>JavaScript regular expressions are slightly different from Java regular expressions. The support for regular expressions in </a:t>
            </a: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Scala.js</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is implemented on top of JavaScript regexes.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u="none" strike="noStrike" kern="1200" dirty="0" smtClean="0">
              <a:solidFill>
                <a:schemeClr val="tx1"/>
              </a:solidFill>
              <a:latin typeface="Lucida Grande" charset="0"/>
              <a:ea typeface="ＭＳ Ｐゴシック" charset="0"/>
              <a:cs typeface="Lucida Grande" charset="0"/>
              <a:sym typeface="Lucida Grande"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StackOverFlowError</a:t>
            </a:r>
            <a:r>
              <a:rPr lang="en-US" sz="1400" b="0" i="0" u="none" strike="noStrike" kern="1200" dirty="0" smtClean="0">
                <a:solidFill>
                  <a:schemeClr val="tx1"/>
                </a:solidFill>
                <a:latin typeface="Lucida Grande" charset="0"/>
                <a:ea typeface="ＭＳ Ｐゴシック" charset="0"/>
                <a:cs typeface="Lucida Grande" charset="0"/>
                <a:sym typeface="Lucida Grande" charset="0"/>
              </a:rPr>
              <a:t> is unsupported</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err="1" smtClean="0">
                <a:solidFill>
                  <a:schemeClr val="tx1"/>
                </a:solidFill>
                <a:latin typeface="Lucida Grande" charset="0"/>
                <a:ea typeface="ＭＳ Ｐゴシック" charset="0"/>
                <a:cs typeface="Lucida Grande" charset="0"/>
                <a:sym typeface="Lucida Grande" charset="0"/>
              </a:rPr>
              <a:t>NullPointerException</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is reported as Type error</a:t>
            </a:r>
            <a:endParaRPr lang="en-US" sz="1400" b="0" i="0" u="none" strike="noStrike" kern="1200" dirty="0" smtClean="0">
              <a:solidFill>
                <a:schemeClr val="tx1"/>
              </a:solidFill>
              <a:latin typeface="Lucida Grande" charset="0"/>
              <a:ea typeface="ＭＳ Ｐゴシック" charset="0"/>
              <a:cs typeface="Lucida Grande" charset="0"/>
              <a:sym typeface="Lucida Grande"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dirty="0" err="1" smtClean="0">
                <a:solidFill>
                  <a:schemeClr val="tx1"/>
                </a:solidFill>
                <a:latin typeface="Lucida Grande" charset="0"/>
                <a:ea typeface="ＭＳ Ｐゴシック" charset="0"/>
                <a:cs typeface="Lucida Grande" charset="0"/>
                <a:sym typeface="Lucida Grande" charset="0"/>
              </a:rPr>
              <a:t>ArrayIndexOutOfBoundsException</a:t>
            </a:r>
            <a:r>
              <a:rPr lang="en-US" sz="1400" b="0" i="0" u="none" strike="noStrike" kern="1200" baseline="0" dirty="0" smtClean="0">
                <a:solidFill>
                  <a:schemeClr val="tx1"/>
                </a:solidFill>
                <a:latin typeface="Lucida Grande" charset="0"/>
                <a:ea typeface="ＭＳ Ｐゴシック" charset="0"/>
                <a:cs typeface="Lucida Grande" charset="0"/>
                <a:sym typeface="Lucida Grande" charset="0"/>
              </a:rPr>
              <a:t> is never throw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u="none" strike="noStrike" kern="1200" dirty="0" smtClean="0">
              <a:solidFill>
                <a:schemeClr val="tx1"/>
              </a:solidFill>
              <a:latin typeface="Lucida Grande" charset="0"/>
              <a:ea typeface="ＭＳ Ｐゴシック" charset="0"/>
              <a:cs typeface="Lucida Grande" charset="0"/>
              <a:sym typeface="Lucida Grande"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u="none" strike="noStrike" kern="1200" dirty="0" smtClean="0">
              <a:solidFill>
                <a:schemeClr val="tx1"/>
              </a:solidFill>
              <a:latin typeface="Lucida Grande" charset="0"/>
              <a:ea typeface="ＭＳ Ｐゴシック" charset="0"/>
              <a:cs typeface="Lucida Grande" charset="0"/>
              <a:sym typeface="Lucida Grande" charset="0"/>
            </a:endParaRPr>
          </a:p>
          <a:p>
            <a:endParaRPr lang="en-US" dirty="0" smtClean="0"/>
          </a:p>
          <a:p>
            <a:endParaRPr lang="en-US" dirty="0"/>
          </a:p>
        </p:txBody>
      </p:sp>
    </p:spTree>
    <p:extLst>
      <p:ext uri="{BB962C8B-B14F-4D97-AF65-F5344CB8AC3E}">
        <p14:creationId xmlns:p14="http://schemas.microsoft.com/office/powerpoint/2010/main" val="140833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37116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t>
            </a:r>
            <a:r>
              <a:rPr lang="en-US" dirty="0" err="1" smtClean="0"/>
              <a:t>ScalaTags</a:t>
            </a:r>
            <a:r>
              <a:rPr lang="en-US" dirty="0" smtClean="0"/>
              <a:t> is pure </a:t>
            </a:r>
            <a:r>
              <a:rPr lang="en-US" dirty="0" err="1" smtClean="0"/>
              <a:t>Scala</a:t>
            </a:r>
            <a:r>
              <a:rPr lang="en-US" dirty="0" smtClean="0"/>
              <a:t>, any editor that understands </a:t>
            </a:r>
            <a:r>
              <a:rPr lang="en-US" dirty="0" err="1" smtClean="0"/>
              <a:t>Scala</a:t>
            </a:r>
            <a:r>
              <a:rPr lang="en-US" dirty="0" smtClean="0"/>
              <a:t> will understand </a:t>
            </a:r>
            <a:r>
              <a:rPr lang="en-US" dirty="0" err="1" smtClean="0"/>
              <a:t>scalatags.Text</a:t>
            </a:r>
            <a:r>
              <a:rPr lang="en-US" dirty="0" smtClean="0"/>
              <a:t>. Not only do you get syntax highlighting, you also get code completion:</a:t>
            </a:r>
          </a:p>
          <a:p>
            <a:endParaRPr lang="en-US" dirty="0" smtClean="0"/>
          </a:p>
          <a:p>
            <a:r>
              <a:rPr lang="en-US" dirty="0" smtClean="0"/>
              <a:t>Autocomplete</a:t>
            </a:r>
          </a:p>
          <a:p>
            <a:r>
              <a:rPr lang="en-US" dirty="0" smtClean="0"/>
              <a:t>and Error Highlighting:</a:t>
            </a:r>
          </a:p>
          <a:p>
            <a:endParaRPr lang="en-US" dirty="0" smtClean="0"/>
          </a:p>
          <a:p>
            <a:r>
              <a:rPr lang="en-US" dirty="0" smtClean="0"/>
              <a:t>Error Highlighting</a:t>
            </a:r>
          </a:p>
          <a:p>
            <a:r>
              <a:rPr lang="en-US" dirty="0" smtClean="0"/>
              <a:t>and in-editor documentation:</a:t>
            </a:r>
          </a:p>
          <a:p>
            <a:endParaRPr lang="en-US" dirty="0" smtClean="0"/>
          </a:p>
          <a:p>
            <a:r>
              <a:rPr lang="en-US" dirty="0" smtClean="0"/>
              <a:t>Inline Documentation</a:t>
            </a:r>
          </a:p>
          <a:p>
            <a:r>
              <a:rPr lang="en-US" dirty="0" smtClean="0"/>
              <a:t>And all the other good things (jump to definition, extract method, etc.) you're used to in a statically typed language. No more digging around in templates which mess up the highlighting of your HTML editor, or waiting months for the correct plugin to materialize.</a:t>
            </a:r>
          </a:p>
          <a:p>
            <a:endParaRPr lang="en-US" dirty="0"/>
          </a:p>
        </p:txBody>
      </p:sp>
    </p:spTree>
    <p:extLst>
      <p:ext uri="{BB962C8B-B14F-4D97-AF65-F5344CB8AC3E}">
        <p14:creationId xmlns:p14="http://schemas.microsoft.com/office/powerpoint/2010/main" val="209786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pic>
        <p:nvPicPr>
          <p:cNvPr id="4" name="Immagine 3"/>
          <p:cNvPicPr>
            <a:picLocks noChangeAspect="1"/>
          </p:cNvPicPr>
          <p:nvPr userDrawn="1"/>
        </p:nvPicPr>
        <p:blipFill>
          <a:blip r:embed="rId2"/>
          <a:stretch>
            <a:fillRect/>
          </a:stretch>
        </p:blipFill>
        <p:spPr>
          <a:xfrm>
            <a:off x="-440977" y="-251145"/>
            <a:ext cx="2486250" cy="1541250"/>
          </a:xfrm>
          <a:prstGeom prst="rect">
            <a:avLst/>
          </a:prstGeom>
        </p:spPr>
      </p:pic>
      <p:sp>
        <p:nvSpPr>
          <p:cNvPr id="19" name="Segnaposto contenuto 9"/>
          <p:cNvSpPr>
            <a:spLocks noGrp="1"/>
          </p:cNvSpPr>
          <p:nvPr>
            <p:ph sz="quarter" idx="16" hasCustomPrompt="1"/>
          </p:nvPr>
        </p:nvSpPr>
        <p:spPr>
          <a:xfrm>
            <a:off x="521270" y="2089522"/>
            <a:ext cx="7939162" cy="2642468"/>
          </a:xfrm>
        </p:spPr>
        <p:txBody>
          <a:bodyPr/>
          <a:lstStyle>
            <a:lvl1pPr algn="l">
              <a:defRPr sz="1400" b="0">
                <a:solidFill>
                  <a:schemeClr val="bg1">
                    <a:lumMod val="50000"/>
                  </a:schemeClr>
                </a:solidFill>
                <a:latin typeface="Arial" panose="020B0604020202020204" pitchFamily="34" charset="0"/>
                <a:cs typeface="Arial" panose="020B0604020202020204" pitchFamily="34" charset="0"/>
              </a:defRPr>
            </a:lvl1pPr>
          </a:lstStyle>
          <a:p>
            <a:pPr lvl="0"/>
            <a:r>
              <a:rPr lang="it-IT" dirty="0" smtClean="0"/>
              <a:t>Fare clic per modificare il testo</a:t>
            </a:r>
          </a:p>
        </p:txBody>
      </p:sp>
      <p:sp>
        <p:nvSpPr>
          <p:cNvPr id="20" name="Segnaposto testo 17"/>
          <p:cNvSpPr>
            <a:spLocks noGrp="1"/>
          </p:cNvSpPr>
          <p:nvPr>
            <p:ph type="body" sz="quarter" idx="14" hasCustomPrompt="1"/>
          </p:nvPr>
        </p:nvSpPr>
        <p:spPr>
          <a:xfrm>
            <a:off x="521270" y="1226096"/>
            <a:ext cx="5544442" cy="288504"/>
          </a:xfrm>
        </p:spPr>
        <p:txBody>
          <a:bodyPr/>
          <a:lstStyle>
            <a:lvl1pPr algn="l">
              <a:defRPr sz="1600" b="1" baseline="0">
                <a:solidFill>
                  <a:srgbClr val="7F7F7F"/>
                </a:solidFill>
                <a:latin typeface="Arial Black" panose="020B0A04020102020204" pitchFamily="34" charset="0"/>
                <a:cs typeface="Arial" panose="020B0604020202020204" pitchFamily="34" charset="0"/>
              </a:defRPr>
            </a:lvl1pPr>
            <a:lvl2pPr>
              <a:defRPr/>
            </a:lvl2pPr>
            <a:lvl3pPr>
              <a:defRPr/>
            </a:lvl3pPr>
            <a:lvl4pPr>
              <a:defRPr/>
            </a:lvl4pPr>
            <a:lvl5pPr>
              <a:defRPr/>
            </a:lvl5pPr>
          </a:lstStyle>
          <a:p>
            <a:pPr lvl="0"/>
            <a:r>
              <a:rPr lang="it-IT" dirty="0" smtClean="0"/>
              <a:t>Fare clic per modificare il titolo</a:t>
            </a:r>
            <a:endParaRPr lang="it-IT" dirty="0"/>
          </a:p>
        </p:txBody>
      </p:sp>
      <p:sp>
        <p:nvSpPr>
          <p:cNvPr id="21" name="Segnaposto testo 17"/>
          <p:cNvSpPr>
            <a:spLocks noGrp="1"/>
          </p:cNvSpPr>
          <p:nvPr>
            <p:ph type="body" sz="quarter" idx="15" hasCustomPrompt="1"/>
          </p:nvPr>
        </p:nvSpPr>
        <p:spPr>
          <a:xfrm>
            <a:off x="521270" y="1648892"/>
            <a:ext cx="5544442" cy="288504"/>
          </a:xfrm>
        </p:spPr>
        <p:txBody>
          <a:bodyPr/>
          <a:lstStyle>
            <a:lvl1pPr algn="l">
              <a:defRPr sz="1600" b="1" baseline="0">
                <a:solidFill>
                  <a:srgbClr val="7F7F7F"/>
                </a:solidFill>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it-IT" dirty="0" smtClean="0"/>
              <a:t>Fare clic per modificare il sottotitolo</a:t>
            </a:r>
            <a:endParaRPr lang="it-IT" dirty="0"/>
          </a:p>
        </p:txBody>
      </p:sp>
    </p:spTree>
    <p:extLst>
      <p:ext uri="{BB962C8B-B14F-4D97-AF65-F5344CB8AC3E}">
        <p14:creationId xmlns:p14="http://schemas.microsoft.com/office/powerpoint/2010/main" val="11457837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zioni">
    <p:spTree>
      <p:nvGrpSpPr>
        <p:cNvPr id="1" name=""/>
        <p:cNvGrpSpPr/>
        <p:nvPr/>
      </p:nvGrpSpPr>
      <p:grpSpPr>
        <a:xfrm>
          <a:off x="0" y="0"/>
          <a:ext cx="0" cy="0"/>
          <a:chOff x="0" y="0"/>
          <a:chExt cx="0" cy="0"/>
        </a:xfrm>
      </p:grpSpPr>
      <p:pic>
        <p:nvPicPr>
          <p:cNvPr id="2" name="Immagine 1"/>
          <p:cNvPicPr>
            <a:picLocks noChangeAspect="1"/>
          </p:cNvPicPr>
          <p:nvPr userDrawn="1"/>
        </p:nvPicPr>
        <p:blipFill>
          <a:blip r:embed="rId2"/>
          <a:stretch>
            <a:fillRect/>
          </a:stretch>
        </p:blipFill>
        <p:spPr>
          <a:xfrm>
            <a:off x="-900608" y="411510"/>
            <a:ext cx="2486250" cy="3993750"/>
          </a:xfrm>
          <a:prstGeom prst="rect">
            <a:avLst/>
          </a:prstGeom>
        </p:spPr>
      </p:pic>
      <p:sp>
        <p:nvSpPr>
          <p:cNvPr id="6" name="Segnaposto testo 4"/>
          <p:cNvSpPr>
            <a:spLocks noGrp="1"/>
          </p:cNvSpPr>
          <p:nvPr>
            <p:ph type="body" sz="quarter" idx="10" hasCustomPrompt="1"/>
          </p:nvPr>
        </p:nvSpPr>
        <p:spPr>
          <a:xfrm>
            <a:off x="2034705" y="1998861"/>
            <a:ext cx="6048672" cy="1572587"/>
          </a:xfrm>
        </p:spPr>
        <p:txBody>
          <a:bodyPr/>
          <a:lstStyle>
            <a:lvl1pPr>
              <a:defRPr sz="3200" b="1" baseline="0">
                <a:solidFill>
                  <a:srgbClr val="404040"/>
                </a:solidFill>
                <a:latin typeface="Arial Black" panose="020B0A04020102020204" pitchFamily="34" charset="0"/>
              </a:defRPr>
            </a:lvl1pPr>
          </a:lstStyle>
          <a:p>
            <a:pPr lvl="0"/>
            <a:r>
              <a:rPr lang="it-IT" dirty="0" smtClean="0"/>
              <a:t>1. FARE CLIC PER MODIFICARE IL TITOLO</a:t>
            </a:r>
            <a:endParaRPr lang="it-IT" dirty="0"/>
          </a:p>
        </p:txBody>
      </p:sp>
    </p:spTree>
    <p:extLst>
      <p:ext uri="{BB962C8B-B14F-4D97-AF65-F5344CB8AC3E}">
        <p14:creationId xmlns:p14="http://schemas.microsoft.com/office/powerpoint/2010/main" val="32047885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ertina">
    <p:spTree>
      <p:nvGrpSpPr>
        <p:cNvPr id="1" name=""/>
        <p:cNvGrpSpPr/>
        <p:nvPr/>
      </p:nvGrpSpPr>
      <p:grpSpPr>
        <a:xfrm>
          <a:off x="0" y="0"/>
          <a:ext cx="0" cy="0"/>
          <a:chOff x="0" y="0"/>
          <a:chExt cx="0" cy="0"/>
        </a:xfrm>
      </p:grpSpPr>
      <p:pic>
        <p:nvPicPr>
          <p:cNvPr id="11" name="Immagine 10"/>
          <p:cNvPicPr>
            <a:picLocks noChangeAspect="1"/>
          </p:cNvPicPr>
          <p:nvPr userDrawn="1"/>
        </p:nvPicPr>
        <p:blipFill rotWithShape="1">
          <a:blip r:embed="rId2">
            <a:extLst>
              <a:ext uri="{28A0092B-C50C-407E-A947-70E740481C1C}">
                <a14:useLocalDpi xmlns:a14="http://schemas.microsoft.com/office/drawing/2010/main" val="0"/>
              </a:ext>
            </a:extLst>
          </a:blip>
          <a:srcRect l="453" t="399" r="47118" b="-399"/>
          <a:stretch/>
        </p:blipFill>
        <p:spPr>
          <a:xfrm>
            <a:off x="517" y="-20539"/>
            <a:ext cx="4350766" cy="5224331"/>
          </a:xfrm>
          <a:prstGeom prst="rect">
            <a:avLst/>
          </a:prstGeom>
        </p:spPr>
      </p:pic>
      <p:sp>
        <p:nvSpPr>
          <p:cNvPr id="13" name="AutoShape 3"/>
          <p:cNvSpPr>
            <a:spLocks/>
          </p:cNvSpPr>
          <p:nvPr userDrawn="1"/>
        </p:nvSpPr>
        <p:spPr bwMode="auto">
          <a:xfrm>
            <a:off x="4281962" y="3706487"/>
            <a:ext cx="4862038" cy="59345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algn="ctr" hangingPunct="0">
              <a:defRPr/>
            </a:pPr>
            <a:r>
              <a:rPr lang="en-GB" sz="1100" b="1" dirty="0" smtClean="0">
                <a:solidFill>
                  <a:schemeClr val="tx1">
                    <a:lumMod val="50000"/>
                    <a:lumOff val="50000"/>
                  </a:schemeClr>
                </a:solidFill>
                <a:latin typeface="Arial" panose="020B0604020202020204" pitchFamily="34" charset="0"/>
                <a:cs typeface="Arial" panose="020B0604020202020204" pitchFamily="34" charset="0"/>
                <a:sym typeface="Gotham" charset="0"/>
              </a:rPr>
              <a:t>MILAN - 08TH OF MAY - 2015</a:t>
            </a:r>
          </a:p>
          <a:p>
            <a:pPr algn="ctr" hangingPunct="0">
              <a:defRPr/>
            </a:pPr>
            <a:endParaRPr lang="en-GB" sz="1100" b="1" dirty="0">
              <a:solidFill>
                <a:schemeClr val="tx1">
                  <a:lumMod val="50000"/>
                  <a:lumOff val="50000"/>
                </a:schemeClr>
              </a:solidFill>
              <a:latin typeface="Arial" panose="020B0604020202020204" pitchFamily="34" charset="0"/>
              <a:cs typeface="Arial" panose="020B0604020202020204" pitchFamily="34" charset="0"/>
              <a:sym typeface="Gotham" charset="0"/>
            </a:endParaRPr>
          </a:p>
        </p:txBody>
      </p:sp>
      <p:sp>
        <p:nvSpPr>
          <p:cNvPr id="14" name="Rettangolo 13"/>
          <p:cNvSpPr/>
          <p:nvPr userDrawn="1"/>
        </p:nvSpPr>
        <p:spPr bwMode="auto">
          <a:xfrm>
            <a:off x="-1" y="1995686"/>
            <a:ext cx="4351283" cy="1512168"/>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50800" tIns="50800" rIns="50800" bIns="50800" numCol="1" rtlCol="0" anchor="ctr" anchorCtr="0" compatLnSpc="1">
            <a:prstTxWarp prst="textNoShape">
              <a:avLst/>
            </a:prstTxWarp>
          </a:bodyPr>
          <a:lstStyle/>
          <a:p>
            <a:pPr marL="342900" marR="0" indent="0" algn="ctr" defTabSz="584200" rtl="0" eaLnBrk="1" fontAlgn="base" latinLnBrk="0" hangingPunct="0">
              <a:lnSpc>
                <a:spcPct val="100000"/>
              </a:lnSpc>
              <a:spcBef>
                <a:spcPct val="0"/>
              </a:spcBef>
              <a:spcAft>
                <a:spcPct val="0"/>
              </a:spcAft>
              <a:buClrTx/>
              <a:buSzTx/>
              <a:buFontTx/>
              <a:buNone/>
              <a:tabLst/>
            </a:pPr>
            <a:endParaRPr kumimoji="0" lang="it-IT" sz="4200" b="0" i="0" u="none" strike="noStrike" cap="none" normalizeH="0" baseline="0" smtClean="0">
              <a:ln>
                <a:noFill/>
              </a:ln>
              <a:solidFill>
                <a:srgbClr val="000000"/>
              </a:solidFill>
              <a:effectLst/>
              <a:latin typeface="Gill Sans" charset="0"/>
              <a:ea typeface="Gill Sans" charset="0"/>
              <a:cs typeface="Gill Sans" charset="0"/>
              <a:sym typeface="Gill Sans" charset="0"/>
            </a:endParaRPr>
          </a:p>
        </p:txBody>
      </p:sp>
      <p:pic>
        <p:nvPicPr>
          <p:cNvPr id="12" name="Immagine 11"/>
          <p:cNvPicPr>
            <a:picLocks noChangeAspect="1"/>
          </p:cNvPicPr>
          <p:nvPr userDrawn="1"/>
        </p:nvPicPr>
        <p:blipFill>
          <a:blip r:embed="rId3"/>
          <a:stretch>
            <a:fillRect/>
          </a:stretch>
        </p:blipFill>
        <p:spPr>
          <a:xfrm>
            <a:off x="539552" y="2306638"/>
            <a:ext cx="3249495" cy="812374"/>
          </a:xfrm>
          <a:prstGeom prst="rect">
            <a:avLst/>
          </a:prstGeom>
        </p:spPr>
      </p:pic>
      <p:sp>
        <p:nvSpPr>
          <p:cNvPr id="15" name="Rettangolo 14"/>
          <p:cNvSpPr/>
          <p:nvPr userDrawn="1"/>
        </p:nvSpPr>
        <p:spPr>
          <a:xfrm>
            <a:off x="4281963" y="4414902"/>
            <a:ext cx="4862037" cy="276999"/>
          </a:xfrm>
          <a:prstGeom prst="rect">
            <a:avLst/>
          </a:prstGeom>
        </p:spPr>
        <p:txBody>
          <a:bodyPr wrap="square">
            <a:spAutoFit/>
          </a:bodyPr>
          <a:lstStyle/>
          <a:p>
            <a:pPr algn="ctr"/>
            <a:r>
              <a:rPr lang="en-GB" sz="1200" dirty="0">
                <a:solidFill>
                  <a:schemeClr val="tx1">
                    <a:lumMod val="50000"/>
                    <a:lumOff val="50000"/>
                  </a:schemeClr>
                </a:solidFill>
                <a:latin typeface="Arial" panose="020B0604020202020204" pitchFamily="34" charset="0"/>
                <a:cs typeface="Arial" panose="020B0604020202020204" pitchFamily="34" charset="0"/>
                <a:sym typeface="Gotham" charset="0"/>
              </a:rPr>
              <a:t>PARTNERS</a:t>
            </a:r>
            <a:endParaRPr lang="it-IT"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6" name="Immagin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1138" y="4785592"/>
            <a:ext cx="1055238" cy="199703"/>
          </a:xfrm>
          <a:prstGeom prst="rect">
            <a:avLst/>
          </a:prstGeom>
        </p:spPr>
      </p:pic>
      <p:pic>
        <p:nvPicPr>
          <p:cNvPr id="17" name="Immagin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508104" y="4776740"/>
            <a:ext cx="1008705" cy="222392"/>
          </a:xfrm>
          <a:prstGeom prst="rect">
            <a:avLst/>
          </a:prstGeom>
        </p:spPr>
      </p:pic>
      <p:sp>
        <p:nvSpPr>
          <p:cNvPr id="18" name="Segnaposto testo 2"/>
          <p:cNvSpPr>
            <a:spLocks noGrp="1"/>
          </p:cNvSpPr>
          <p:nvPr>
            <p:ph type="body" sz="quarter" idx="10" hasCustomPrompt="1"/>
          </p:nvPr>
        </p:nvSpPr>
        <p:spPr>
          <a:xfrm>
            <a:off x="4351282" y="1155181"/>
            <a:ext cx="4792718" cy="387460"/>
          </a:xfrm>
        </p:spPr>
        <p:txBody>
          <a:bodyPr/>
          <a:lstStyle>
            <a:lvl1pPr>
              <a:defRPr sz="1600" baseline="0">
                <a:solidFill>
                  <a:srgbClr val="1AA55D"/>
                </a:solidFill>
                <a:latin typeface="Arial Black" panose="020B0A04020102020204" pitchFamily="34" charset="0"/>
              </a:defRPr>
            </a:lvl1pPr>
          </a:lstStyle>
          <a:p>
            <a:pPr lvl="0"/>
            <a:r>
              <a:rPr lang="it-IT" dirty="0" smtClean="0"/>
              <a:t>Fare clic per modificare il titolo</a:t>
            </a:r>
            <a:endParaRPr lang="it-IT" dirty="0"/>
          </a:p>
        </p:txBody>
      </p:sp>
      <p:sp>
        <p:nvSpPr>
          <p:cNvPr id="20" name="Segnaposto testo 2"/>
          <p:cNvSpPr>
            <a:spLocks noGrp="1"/>
          </p:cNvSpPr>
          <p:nvPr>
            <p:ph type="body" sz="quarter" idx="11" hasCustomPrompt="1"/>
          </p:nvPr>
        </p:nvSpPr>
        <p:spPr>
          <a:xfrm>
            <a:off x="4351282" y="2633475"/>
            <a:ext cx="4792718" cy="387460"/>
          </a:xfrm>
        </p:spPr>
        <p:txBody>
          <a:bodyPr/>
          <a:lstStyle>
            <a:lvl1pPr>
              <a:defRPr sz="1600" b="1" baseline="0">
                <a:solidFill>
                  <a:srgbClr val="414042"/>
                </a:solidFill>
                <a:latin typeface="Arial" panose="020B0604020202020204" pitchFamily="34" charset="0"/>
                <a:cs typeface="Arial" panose="020B0604020202020204" pitchFamily="34" charset="0"/>
              </a:defRPr>
            </a:lvl1pPr>
          </a:lstStyle>
          <a:p>
            <a:pPr lvl="0"/>
            <a:r>
              <a:rPr lang="it-IT" dirty="0" smtClean="0"/>
              <a:t>Fare clic per modificare il nome</a:t>
            </a:r>
            <a:endParaRPr lang="it-IT" dirty="0"/>
          </a:p>
        </p:txBody>
      </p:sp>
    </p:spTree>
    <p:extLst>
      <p:ext uri="{BB962C8B-B14F-4D97-AF65-F5344CB8AC3E}">
        <p14:creationId xmlns:p14="http://schemas.microsoft.com/office/powerpoint/2010/main" val="37287673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ina di chiusura">
    <p:spTree>
      <p:nvGrpSpPr>
        <p:cNvPr id="1" name=""/>
        <p:cNvGrpSpPr/>
        <p:nvPr/>
      </p:nvGrpSpPr>
      <p:grpSpPr>
        <a:xfrm>
          <a:off x="0" y="0"/>
          <a:ext cx="0" cy="0"/>
          <a:chOff x="0" y="0"/>
          <a:chExt cx="0" cy="0"/>
        </a:xfrm>
      </p:grpSpPr>
      <p:pic>
        <p:nvPicPr>
          <p:cNvPr id="11" name="Immagine 10"/>
          <p:cNvPicPr>
            <a:picLocks noChangeAspect="1"/>
          </p:cNvPicPr>
          <p:nvPr userDrawn="1"/>
        </p:nvPicPr>
        <p:blipFill rotWithShape="1">
          <a:blip r:embed="rId2">
            <a:extLst>
              <a:ext uri="{28A0092B-C50C-407E-A947-70E740481C1C}">
                <a14:useLocalDpi xmlns:a14="http://schemas.microsoft.com/office/drawing/2010/main" val="0"/>
              </a:ext>
            </a:extLst>
          </a:blip>
          <a:srcRect l="453" t="399" r="47118" b="-399"/>
          <a:stretch/>
        </p:blipFill>
        <p:spPr>
          <a:xfrm>
            <a:off x="517" y="-20539"/>
            <a:ext cx="4350766" cy="5224331"/>
          </a:xfrm>
          <a:prstGeom prst="rect">
            <a:avLst/>
          </a:prstGeom>
        </p:spPr>
      </p:pic>
      <p:sp>
        <p:nvSpPr>
          <p:cNvPr id="13" name="AutoShape 3"/>
          <p:cNvSpPr>
            <a:spLocks/>
          </p:cNvSpPr>
          <p:nvPr userDrawn="1"/>
        </p:nvSpPr>
        <p:spPr bwMode="auto">
          <a:xfrm>
            <a:off x="4281962" y="3706487"/>
            <a:ext cx="4862038" cy="59345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algn="ctr" hangingPunct="0">
              <a:defRPr/>
            </a:pPr>
            <a:r>
              <a:rPr lang="en-GB" sz="1100" b="1" dirty="0" smtClean="0">
                <a:solidFill>
                  <a:schemeClr val="tx1">
                    <a:lumMod val="50000"/>
                    <a:lumOff val="50000"/>
                  </a:schemeClr>
                </a:solidFill>
                <a:latin typeface="Arial" panose="020B0604020202020204" pitchFamily="34" charset="0"/>
                <a:cs typeface="Arial" panose="020B0604020202020204" pitchFamily="34" charset="0"/>
                <a:sym typeface="Gotham" charset="0"/>
              </a:rPr>
              <a:t>MILAN - 08TH OF MAY - 2015</a:t>
            </a:r>
          </a:p>
          <a:p>
            <a:pPr algn="ctr" hangingPunct="0">
              <a:defRPr/>
            </a:pPr>
            <a:endParaRPr lang="en-GB" sz="1100" b="1" dirty="0">
              <a:solidFill>
                <a:schemeClr val="tx1">
                  <a:lumMod val="50000"/>
                  <a:lumOff val="50000"/>
                </a:schemeClr>
              </a:solidFill>
              <a:latin typeface="Arial" panose="020B0604020202020204" pitchFamily="34" charset="0"/>
              <a:cs typeface="Arial" panose="020B0604020202020204" pitchFamily="34" charset="0"/>
              <a:sym typeface="Gotham" charset="0"/>
            </a:endParaRPr>
          </a:p>
        </p:txBody>
      </p:sp>
      <p:sp>
        <p:nvSpPr>
          <p:cNvPr id="14" name="Rettangolo 13"/>
          <p:cNvSpPr/>
          <p:nvPr userDrawn="1"/>
        </p:nvSpPr>
        <p:spPr bwMode="auto">
          <a:xfrm>
            <a:off x="-1" y="1995686"/>
            <a:ext cx="4351283" cy="1512168"/>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50800" tIns="50800" rIns="50800" bIns="50800" numCol="1" rtlCol="0" anchor="ctr" anchorCtr="0" compatLnSpc="1">
            <a:prstTxWarp prst="textNoShape">
              <a:avLst/>
            </a:prstTxWarp>
          </a:bodyPr>
          <a:lstStyle/>
          <a:p>
            <a:pPr marL="342900" marR="0" indent="0" algn="ctr" defTabSz="584200" rtl="0" eaLnBrk="1" fontAlgn="base" latinLnBrk="0" hangingPunct="0">
              <a:lnSpc>
                <a:spcPct val="100000"/>
              </a:lnSpc>
              <a:spcBef>
                <a:spcPct val="0"/>
              </a:spcBef>
              <a:spcAft>
                <a:spcPct val="0"/>
              </a:spcAft>
              <a:buClrTx/>
              <a:buSzTx/>
              <a:buFontTx/>
              <a:buNone/>
              <a:tabLst/>
            </a:pPr>
            <a:endParaRPr kumimoji="0" lang="it-IT" sz="4200" b="0" i="0" u="none" strike="noStrike" cap="none" normalizeH="0" baseline="0" smtClean="0">
              <a:ln>
                <a:noFill/>
              </a:ln>
              <a:solidFill>
                <a:srgbClr val="000000"/>
              </a:solidFill>
              <a:effectLst/>
              <a:latin typeface="Gill Sans" charset="0"/>
              <a:ea typeface="Gill Sans" charset="0"/>
              <a:cs typeface="Gill Sans" charset="0"/>
              <a:sym typeface="Gill Sans" charset="0"/>
            </a:endParaRPr>
          </a:p>
        </p:txBody>
      </p:sp>
      <p:pic>
        <p:nvPicPr>
          <p:cNvPr id="12" name="Immagine 11"/>
          <p:cNvPicPr>
            <a:picLocks noChangeAspect="1"/>
          </p:cNvPicPr>
          <p:nvPr userDrawn="1"/>
        </p:nvPicPr>
        <p:blipFill>
          <a:blip r:embed="rId3"/>
          <a:stretch>
            <a:fillRect/>
          </a:stretch>
        </p:blipFill>
        <p:spPr>
          <a:xfrm>
            <a:off x="539552" y="2306638"/>
            <a:ext cx="3249495" cy="812374"/>
          </a:xfrm>
          <a:prstGeom prst="rect">
            <a:avLst/>
          </a:prstGeom>
        </p:spPr>
      </p:pic>
      <p:sp>
        <p:nvSpPr>
          <p:cNvPr id="15" name="Rettangolo 14"/>
          <p:cNvSpPr/>
          <p:nvPr userDrawn="1"/>
        </p:nvSpPr>
        <p:spPr>
          <a:xfrm>
            <a:off x="4281963" y="4414902"/>
            <a:ext cx="4862037" cy="276999"/>
          </a:xfrm>
          <a:prstGeom prst="rect">
            <a:avLst/>
          </a:prstGeom>
        </p:spPr>
        <p:txBody>
          <a:bodyPr wrap="square">
            <a:spAutoFit/>
          </a:bodyPr>
          <a:lstStyle/>
          <a:p>
            <a:pPr algn="ctr"/>
            <a:r>
              <a:rPr lang="en-GB" sz="1200" dirty="0">
                <a:solidFill>
                  <a:schemeClr val="tx1">
                    <a:lumMod val="50000"/>
                    <a:lumOff val="50000"/>
                  </a:schemeClr>
                </a:solidFill>
                <a:latin typeface="Arial" panose="020B0604020202020204" pitchFamily="34" charset="0"/>
                <a:cs typeface="Arial" panose="020B0604020202020204" pitchFamily="34" charset="0"/>
                <a:sym typeface="Gotham" charset="0"/>
              </a:rPr>
              <a:t>PARTNERS</a:t>
            </a:r>
            <a:endParaRPr lang="it-IT"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6" name="Immagin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1138" y="4785592"/>
            <a:ext cx="1055238" cy="199703"/>
          </a:xfrm>
          <a:prstGeom prst="rect">
            <a:avLst/>
          </a:prstGeom>
        </p:spPr>
      </p:pic>
      <p:pic>
        <p:nvPicPr>
          <p:cNvPr id="17" name="Immagin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508104" y="4776740"/>
            <a:ext cx="1008705" cy="222392"/>
          </a:xfrm>
          <a:prstGeom prst="rect">
            <a:avLst/>
          </a:prstGeom>
        </p:spPr>
      </p:pic>
      <p:sp>
        <p:nvSpPr>
          <p:cNvPr id="22" name="Segnaposto testo 2"/>
          <p:cNvSpPr>
            <a:spLocks noGrp="1"/>
          </p:cNvSpPr>
          <p:nvPr>
            <p:ph type="body" sz="quarter" idx="10" hasCustomPrompt="1"/>
          </p:nvPr>
        </p:nvSpPr>
        <p:spPr>
          <a:xfrm>
            <a:off x="4351282" y="1083190"/>
            <a:ext cx="4792718" cy="387460"/>
          </a:xfrm>
        </p:spPr>
        <p:txBody>
          <a:bodyPr/>
          <a:lstStyle>
            <a:lvl1pPr>
              <a:defRPr sz="3600" b="1" baseline="0">
                <a:solidFill>
                  <a:srgbClr val="1AA55D"/>
                </a:solidFill>
                <a:latin typeface="Arial" panose="020B0604020202020204" pitchFamily="34" charset="0"/>
                <a:cs typeface="Arial" panose="020B0604020202020204" pitchFamily="34" charset="0"/>
              </a:defRPr>
            </a:lvl1pPr>
          </a:lstStyle>
          <a:p>
            <a:pPr lvl="0"/>
            <a:r>
              <a:rPr lang="it-IT" dirty="0" smtClean="0"/>
              <a:t>MODIFICA</a:t>
            </a:r>
            <a:endParaRPr lang="it-IT" dirty="0"/>
          </a:p>
        </p:txBody>
      </p:sp>
      <p:sp>
        <p:nvSpPr>
          <p:cNvPr id="24" name="Segnaposto testo 2"/>
          <p:cNvSpPr>
            <a:spLocks noGrp="1"/>
          </p:cNvSpPr>
          <p:nvPr>
            <p:ph type="body" sz="quarter" idx="11" hasCustomPrompt="1"/>
          </p:nvPr>
        </p:nvSpPr>
        <p:spPr>
          <a:xfrm>
            <a:off x="4351282" y="2136957"/>
            <a:ext cx="4792718" cy="387460"/>
          </a:xfrm>
        </p:spPr>
        <p:txBody>
          <a:bodyPr/>
          <a:lstStyle>
            <a:lvl1pPr>
              <a:defRPr sz="1050" b="0" baseline="0">
                <a:solidFill>
                  <a:srgbClr val="7F7F7F"/>
                </a:solidFill>
                <a:latin typeface="Arial" panose="020B0604020202020204" pitchFamily="34" charset="0"/>
                <a:cs typeface="Arial" panose="020B0604020202020204" pitchFamily="34" charset="0"/>
              </a:defRPr>
            </a:lvl1pPr>
          </a:lstStyle>
          <a:p>
            <a:pPr lvl="0"/>
            <a:r>
              <a:rPr lang="en-US" dirty="0" smtClean="0"/>
              <a:t>Speaker name and email</a:t>
            </a:r>
          </a:p>
          <a:p>
            <a:pPr lvl="0"/>
            <a:endParaRPr lang="en-US" dirty="0" smtClean="0"/>
          </a:p>
          <a:p>
            <a:pPr lvl="0"/>
            <a:r>
              <a:rPr lang="en-US" dirty="0" smtClean="0"/>
              <a:t>08</a:t>
            </a:r>
          </a:p>
        </p:txBody>
      </p:sp>
      <p:sp>
        <p:nvSpPr>
          <p:cNvPr id="25" name="Segnaposto testo 2"/>
          <p:cNvSpPr>
            <a:spLocks noGrp="1"/>
          </p:cNvSpPr>
          <p:nvPr>
            <p:ph type="body" sz="quarter" idx="12" hasCustomPrompt="1"/>
          </p:nvPr>
        </p:nvSpPr>
        <p:spPr>
          <a:xfrm>
            <a:off x="4351282" y="1828267"/>
            <a:ext cx="4792718" cy="387460"/>
          </a:xfrm>
        </p:spPr>
        <p:txBody>
          <a:bodyPr/>
          <a:lstStyle>
            <a:lvl1pPr>
              <a:defRPr sz="1050" b="1" baseline="0">
                <a:solidFill>
                  <a:srgbClr val="7F7F7F"/>
                </a:solidFill>
                <a:latin typeface="Arial" panose="020B0604020202020204" pitchFamily="34" charset="0"/>
                <a:cs typeface="Arial" panose="020B0604020202020204" pitchFamily="34" charset="0"/>
              </a:defRPr>
            </a:lvl1pPr>
          </a:lstStyle>
          <a:p>
            <a:pPr lvl="0"/>
            <a:r>
              <a:rPr lang="en-US" dirty="0" smtClean="0"/>
              <a:t>COMPANY</a:t>
            </a:r>
          </a:p>
        </p:txBody>
      </p:sp>
    </p:spTree>
    <p:extLst>
      <p:ext uri="{BB962C8B-B14F-4D97-AF65-F5344CB8AC3E}">
        <p14:creationId xmlns:p14="http://schemas.microsoft.com/office/powerpoint/2010/main" val="6246617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unto ele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37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pic>
        <p:nvPicPr>
          <p:cNvPr id="2" name="Immagine 1"/>
          <p:cNvPicPr>
            <a:picLocks noChangeAspect="1"/>
          </p:cNvPicPr>
          <p:nvPr userDrawn="1"/>
        </p:nvPicPr>
        <p:blipFill>
          <a:blip r:embed="rId2"/>
          <a:stretch>
            <a:fillRect/>
          </a:stretch>
        </p:blipFill>
        <p:spPr>
          <a:xfrm>
            <a:off x="-440977" y="-262987"/>
            <a:ext cx="2486250" cy="1541250"/>
          </a:xfrm>
          <a:prstGeom prst="rect">
            <a:avLst/>
          </a:prstGeom>
        </p:spPr>
      </p:pic>
      <p:sp>
        <p:nvSpPr>
          <p:cNvPr id="30" name="Segnaposto testo 17"/>
          <p:cNvSpPr>
            <a:spLocks noGrp="1"/>
          </p:cNvSpPr>
          <p:nvPr>
            <p:ph type="body" sz="quarter" idx="15" hasCustomPrompt="1"/>
          </p:nvPr>
        </p:nvSpPr>
        <p:spPr>
          <a:xfrm>
            <a:off x="2221625" y="150155"/>
            <a:ext cx="5544442" cy="288504"/>
          </a:xfrm>
        </p:spPr>
        <p:txBody>
          <a:bodyPr/>
          <a:lstStyle>
            <a:lvl1pPr algn="l">
              <a:defRPr sz="1600" b="1" baseline="0">
                <a:solidFill>
                  <a:srgbClr val="7F7F7F"/>
                </a:solidFill>
                <a:latin typeface="Arial Black" panose="020B0A04020102020204" pitchFamily="34" charset="0"/>
                <a:cs typeface="Arial" panose="020B0604020202020204" pitchFamily="34" charset="0"/>
              </a:defRPr>
            </a:lvl1pPr>
            <a:lvl2pPr>
              <a:defRPr/>
            </a:lvl2pPr>
            <a:lvl3pPr>
              <a:defRPr/>
            </a:lvl3pPr>
            <a:lvl4pPr>
              <a:defRPr/>
            </a:lvl4pPr>
            <a:lvl5pPr>
              <a:defRPr/>
            </a:lvl5pPr>
          </a:lstStyle>
          <a:p>
            <a:pPr lvl="0"/>
            <a:r>
              <a:rPr lang="it-IT" dirty="0" smtClean="0"/>
              <a:t>Fare clic per modificare il sottotitolo</a:t>
            </a:r>
            <a:endParaRPr lang="it-IT" dirty="0"/>
          </a:p>
        </p:txBody>
      </p:sp>
      <p:sp>
        <p:nvSpPr>
          <p:cNvPr id="32" name="Segnaposto testo 17"/>
          <p:cNvSpPr>
            <a:spLocks noGrp="1"/>
          </p:cNvSpPr>
          <p:nvPr>
            <p:ph type="body" sz="quarter" idx="17" hasCustomPrompt="1"/>
          </p:nvPr>
        </p:nvSpPr>
        <p:spPr>
          <a:xfrm>
            <a:off x="2237988" y="547540"/>
            <a:ext cx="5544442" cy="288504"/>
          </a:xfrm>
        </p:spPr>
        <p:txBody>
          <a:bodyPr/>
          <a:lstStyle>
            <a:lvl1pPr algn="l">
              <a:defRPr sz="1600" b="1" baseline="0">
                <a:solidFill>
                  <a:srgbClr val="7F7F7F"/>
                </a:solidFill>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it-IT" dirty="0" smtClean="0"/>
              <a:t>Fare clic per modificare il sottotitolo</a:t>
            </a:r>
            <a:endParaRPr lang="it-IT" dirty="0"/>
          </a:p>
        </p:txBody>
      </p:sp>
      <p:sp>
        <p:nvSpPr>
          <p:cNvPr id="34" name="Segnaposto contenuto 9"/>
          <p:cNvSpPr>
            <a:spLocks noGrp="1"/>
          </p:cNvSpPr>
          <p:nvPr>
            <p:ph sz="quarter" idx="16" hasCustomPrompt="1"/>
          </p:nvPr>
        </p:nvSpPr>
        <p:spPr>
          <a:xfrm>
            <a:off x="544522" y="1435068"/>
            <a:ext cx="8059926" cy="3170093"/>
          </a:xfrm>
        </p:spPr>
        <p:txBody>
          <a:bodyPr/>
          <a:lstStyle>
            <a:lvl1pPr algn="l">
              <a:defRPr sz="1400" b="0">
                <a:solidFill>
                  <a:schemeClr val="bg1">
                    <a:lumMod val="50000"/>
                  </a:schemeClr>
                </a:solidFill>
                <a:latin typeface="Arial" panose="020B0604020202020204" pitchFamily="34" charset="0"/>
                <a:cs typeface="Arial" panose="020B0604020202020204" pitchFamily="34" charset="0"/>
              </a:defRPr>
            </a:lvl1pPr>
          </a:lstStyle>
          <a:p>
            <a:pPr lvl="0"/>
            <a:r>
              <a:rPr lang="it-IT" dirty="0" smtClean="0"/>
              <a:t>Fare clic per modificare il testo</a:t>
            </a:r>
          </a:p>
        </p:txBody>
      </p:sp>
    </p:spTree>
    <p:extLst>
      <p:ext uri="{BB962C8B-B14F-4D97-AF65-F5344CB8AC3E}">
        <p14:creationId xmlns:p14="http://schemas.microsoft.com/office/powerpoint/2010/main" val="22216417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pic>
        <p:nvPicPr>
          <p:cNvPr id="2" name="Immagine 1"/>
          <p:cNvPicPr>
            <a:picLocks noChangeAspect="1"/>
          </p:cNvPicPr>
          <p:nvPr userDrawn="1"/>
        </p:nvPicPr>
        <p:blipFill>
          <a:blip r:embed="rId2"/>
          <a:stretch>
            <a:fillRect/>
          </a:stretch>
        </p:blipFill>
        <p:spPr>
          <a:xfrm>
            <a:off x="-440977" y="-262987"/>
            <a:ext cx="2486250" cy="1541250"/>
          </a:xfrm>
          <a:prstGeom prst="rect">
            <a:avLst/>
          </a:prstGeom>
        </p:spPr>
      </p:pic>
      <p:sp>
        <p:nvSpPr>
          <p:cNvPr id="9" name="Segnaposto contenuto 9"/>
          <p:cNvSpPr>
            <a:spLocks noGrp="1"/>
          </p:cNvSpPr>
          <p:nvPr>
            <p:ph sz="quarter" idx="16" hasCustomPrompt="1"/>
          </p:nvPr>
        </p:nvSpPr>
        <p:spPr>
          <a:xfrm>
            <a:off x="521270" y="2089522"/>
            <a:ext cx="7939162" cy="2642468"/>
          </a:xfrm>
        </p:spPr>
        <p:txBody>
          <a:bodyPr/>
          <a:lstStyle>
            <a:lvl1pPr algn="l">
              <a:defRPr sz="1400" b="0">
                <a:solidFill>
                  <a:schemeClr val="bg1">
                    <a:lumMod val="50000"/>
                  </a:schemeClr>
                </a:solidFill>
                <a:latin typeface="Arial" panose="020B0604020202020204" pitchFamily="34" charset="0"/>
                <a:cs typeface="Arial" panose="020B0604020202020204" pitchFamily="34" charset="0"/>
              </a:defRPr>
            </a:lvl1pPr>
          </a:lstStyle>
          <a:p>
            <a:pPr lvl="0"/>
            <a:r>
              <a:rPr lang="it-IT" dirty="0" smtClean="0"/>
              <a:t>Fare clic per modificare il testo</a:t>
            </a:r>
          </a:p>
        </p:txBody>
      </p:sp>
      <p:sp>
        <p:nvSpPr>
          <p:cNvPr id="12" name="Segnaposto testo 17"/>
          <p:cNvSpPr>
            <a:spLocks noGrp="1"/>
          </p:cNvSpPr>
          <p:nvPr>
            <p:ph type="body" sz="quarter" idx="14" hasCustomPrompt="1"/>
          </p:nvPr>
        </p:nvSpPr>
        <p:spPr>
          <a:xfrm>
            <a:off x="521270" y="1226096"/>
            <a:ext cx="5544442" cy="288504"/>
          </a:xfrm>
        </p:spPr>
        <p:txBody>
          <a:bodyPr/>
          <a:lstStyle>
            <a:lvl1pPr algn="l">
              <a:defRPr sz="1600" b="1" baseline="0">
                <a:solidFill>
                  <a:srgbClr val="7F7F7F"/>
                </a:solidFill>
                <a:latin typeface="Arial Black" panose="020B0A04020102020204" pitchFamily="34" charset="0"/>
                <a:cs typeface="Arial" panose="020B0604020202020204" pitchFamily="34" charset="0"/>
              </a:defRPr>
            </a:lvl1pPr>
            <a:lvl2pPr>
              <a:defRPr/>
            </a:lvl2pPr>
            <a:lvl3pPr>
              <a:defRPr/>
            </a:lvl3pPr>
            <a:lvl4pPr>
              <a:defRPr/>
            </a:lvl4pPr>
            <a:lvl5pPr>
              <a:defRPr/>
            </a:lvl5pPr>
          </a:lstStyle>
          <a:p>
            <a:pPr lvl="0"/>
            <a:r>
              <a:rPr lang="it-IT" dirty="0" smtClean="0"/>
              <a:t>Fare clic per modificare il titolo</a:t>
            </a:r>
            <a:endParaRPr lang="it-IT" dirty="0"/>
          </a:p>
        </p:txBody>
      </p:sp>
      <p:sp>
        <p:nvSpPr>
          <p:cNvPr id="13" name="Segnaposto testo 17"/>
          <p:cNvSpPr>
            <a:spLocks noGrp="1"/>
          </p:cNvSpPr>
          <p:nvPr>
            <p:ph type="body" sz="quarter" idx="15" hasCustomPrompt="1"/>
          </p:nvPr>
        </p:nvSpPr>
        <p:spPr>
          <a:xfrm>
            <a:off x="521270" y="1648892"/>
            <a:ext cx="5544442" cy="288504"/>
          </a:xfrm>
        </p:spPr>
        <p:txBody>
          <a:bodyPr/>
          <a:lstStyle>
            <a:lvl1pPr algn="l">
              <a:defRPr sz="1600" b="1" baseline="0">
                <a:solidFill>
                  <a:srgbClr val="7F7F7F"/>
                </a:solidFill>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it-IT" dirty="0" smtClean="0"/>
              <a:t>Fare clic per modificare il sottotitolo</a:t>
            </a:r>
            <a:endParaRPr lang="it-IT" dirty="0"/>
          </a:p>
        </p:txBody>
      </p:sp>
    </p:spTree>
    <p:extLst>
      <p:ext uri="{BB962C8B-B14F-4D97-AF65-F5344CB8AC3E}">
        <p14:creationId xmlns:p14="http://schemas.microsoft.com/office/powerpoint/2010/main" val="2011286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 ">
    <p:spTree>
      <p:nvGrpSpPr>
        <p:cNvPr id="1" name=""/>
        <p:cNvGrpSpPr/>
        <p:nvPr/>
      </p:nvGrpSpPr>
      <p:grpSpPr>
        <a:xfrm>
          <a:off x="0" y="0"/>
          <a:ext cx="0" cy="0"/>
          <a:chOff x="0" y="0"/>
          <a:chExt cx="0" cy="0"/>
        </a:xfrm>
      </p:grpSpPr>
      <p:pic>
        <p:nvPicPr>
          <p:cNvPr id="2" name="Immagine 1"/>
          <p:cNvPicPr>
            <a:picLocks noChangeAspect="1"/>
          </p:cNvPicPr>
          <p:nvPr userDrawn="1"/>
        </p:nvPicPr>
        <p:blipFill>
          <a:blip r:embed="rId2"/>
          <a:stretch>
            <a:fillRect/>
          </a:stretch>
        </p:blipFill>
        <p:spPr>
          <a:xfrm>
            <a:off x="-440977" y="-262987"/>
            <a:ext cx="2486250" cy="1541250"/>
          </a:xfrm>
          <a:prstGeom prst="rect">
            <a:avLst/>
          </a:prstGeom>
        </p:spPr>
      </p:pic>
      <p:sp>
        <p:nvSpPr>
          <p:cNvPr id="16" name="Segnaposto immagine 14"/>
          <p:cNvSpPr>
            <a:spLocks noGrp="1"/>
          </p:cNvSpPr>
          <p:nvPr>
            <p:ph type="pic" sz="quarter" idx="13"/>
          </p:nvPr>
        </p:nvSpPr>
        <p:spPr>
          <a:xfrm>
            <a:off x="539750" y="1542624"/>
            <a:ext cx="2232025" cy="1510603"/>
          </a:xfrm>
        </p:spPr>
        <p:txBody>
          <a:bodyPr/>
          <a:lstStyle/>
          <a:p>
            <a:endParaRPr lang="it-IT"/>
          </a:p>
        </p:txBody>
      </p:sp>
      <p:sp>
        <p:nvSpPr>
          <p:cNvPr id="19" name="Segnaposto testo 17"/>
          <p:cNvSpPr>
            <a:spLocks noGrp="1"/>
          </p:cNvSpPr>
          <p:nvPr>
            <p:ph type="body" sz="quarter" idx="14" hasCustomPrompt="1"/>
          </p:nvPr>
        </p:nvSpPr>
        <p:spPr>
          <a:xfrm>
            <a:off x="3010227" y="1203126"/>
            <a:ext cx="5544442" cy="288504"/>
          </a:xfrm>
        </p:spPr>
        <p:txBody>
          <a:bodyPr/>
          <a:lstStyle>
            <a:lvl1pPr algn="l">
              <a:defRPr sz="1600" b="1" baseline="0">
                <a:solidFill>
                  <a:srgbClr val="302B2C"/>
                </a:solidFill>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it-IT" dirty="0" smtClean="0"/>
              <a:t>Fare clic per modificare il titolo</a:t>
            </a:r>
            <a:endParaRPr lang="it-IT" dirty="0"/>
          </a:p>
        </p:txBody>
      </p:sp>
      <p:sp>
        <p:nvSpPr>
          <p:cNvPr id="21" name="Segnaposto testo 17"/>
          <p:cNvSpPr>
            <a:spLocks noGrp="1"/>
          </p:cNvSpPr>
          <p:nvPr>
            <p:ph type="body" sz="quarter" idx="15" hasCustomPrompt="1"/>
          </p:nvPr>
        </p:nvSpPr>
        <p:spPr>
          <a:xfrm>
            <a:off x="3017123" y="1494608"/>
            <a:ext cx="5544442" cy="288504"/>
          </a:xfrm>
        </p:spPr>
        <p:txBody>
          <a:bodyPr/>
          <a:lstStyle>
            <a:lvl1pPr algn="l">
              <a:defRPr sz="1600" b="1" baseline="0">
                <a:solidFill>
                  <a:srgbClr val="7F7F7F"/>
                </a:solidFill>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it-IT" dirty="0" smtClean="0"/>
              <a:t>Fare clic per modificare il sottotitolo</a:t>
            </a:r>
            <a:endParaRPr lang="it-IT" dirty="0"/>
          </a:p>
        </p:txBody>
      </p:sp>
      <p:sp>
        <p:nvSpPr>
          <p:cNvPr id="23" name="Segnaposto contenuto 9"/>
          <p:cNvSpPr>
            <a:spLocks noGrp="1"/>
          </p:cNvSpPr>
          <p:nvPr>
            <p:ph sz="quarter" idx="16" hasCustomPrompt="1"/>
          </p:nvPr>
        </p:nvSpPr>
        <p:spPr>
          <a:xfrm>
            <a:off x="2987823" y="1995686"/>
            <a:ext cx="5566845" cy="360040"/>
          </a:xfrm>
        </p:spPr>
        <p:txBody>
          <a:bodyPr/>
          <a:lstStyle>
            <a:lvl1pPr algn="l">
              <a:defRPr sz="1400" b="0">
                <a:solidFill>
                  <a:schemeClr val="bg1">
                    <a:lumMod val="50000"/>
                  </a:schemeClr>
                </a:solidFill>
                <a:latin typeface="Arial" panose="020B0604020202020204" pitchFamily="34" charset="0"/>
                <a:cs typeface="Arial" panose="020B0604020202020204" pitchFamily="34" charset="0"/>
              </a:defRPr>
            </a:lvl1pPr>
          </a:lstStyle>
          <a:p>
            <a:pPr lvl="0"/>
            <a:r>
              <a:rPr lang="it-IT" dirty="0" smtClean="0"/>
              <a:t>Fare clic per modificare il testo</a:t>
            </a:r>
          </a:p>
        </p:txBody>
      </p:sp>
    </p:spTree>
    <p:extLst>
      <p:ext uri="{BB962C8B-B14F-4D97-AF65-F5344CB8AC3E}">
        <p14:creationId xmlns:p14="http://schemas.microsoft.com/office/powerpoint/2010/main" val="18476740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pic>
        <p:nvPicPr>
          <p:cNvPr id="2" name="Immagine 1"/>
          <p:cNvPicPr>
            <a:picLocks noChangeAspect="1"/>
          </p:cNvPicPr>
          <p:nvPr userDrawn="1"/>
        </p:nvPicPr>
        <p:blipFill>
          <a:blip r:embed="rId2"/>
          <a:stretch>
            <a:fillRect/>
          </a:stretch>
        </p:blipFill>
        <p:spPr>
          <a:xfrm>
            <a:off x="-440977" y="-262987"/>
            <a:ext cx="2486250" cy="1541250"/>
          </a:xfrm>
          <a:prstGeom prst="rect">
            <a:avLst/>
          </a:prstGeom>
        </p:spPr>
      </p:pic>
      <p:sp>
        <p:nvSpPr>
          <p:cNvPr id="16" name="Segnaposto immagine 14"/>
          <p:cNvSpPr>
            <a:spLocks noGrp="1"/>
          </p:cNvSpPr>
          <p:nvPr>
            <p:ph type="pic" sz="quarter" idx="13"/>
          </p:nvPr>
        </p:nvSpPr>
        <p:spPr>
          <a:xfrm>
            <a:off x="483428" y="1967425"/>
            <a:ext cx="2720420" cy="2138045"/>
          </a:xfrm>
        </p:spPr>
        <p:txBody>
          <a:bodyPr/>
          <a:lstStyle/>
          <a:p>
            <a:endParaRPr lang="it-IT" dirty="0"/>
          </a:p>
        </p:txBody>
      </p:sp>
      <p:sp>
        <p:nvSpPr>
          <p:cNvPr id="23" name="Segnaposto contenuto 9"/>
          <p:cNvSpPr>
            <a:spLocks noGrp="1"/>
          </p:cNvSpPr>
          <p:nvPr>
            <p:ph sz="quarter" idx="16" hasCustomPrompt="1"/>
          </p:nvPr>
        </p:nvSpPr>
        <p:spPr>
          <a:xfrm>
            <a:off x="3517808" y="1992028"/>
            <a:ext cx="5112866" cy="2113441"/>
          </a:xfrm>
        </p:spPr>
        <p:txBody>
          <a:bodyPr/>
          <a:lstStyle>
            <a:lvl1pPr algn="l">
              <a:defRPr sz="1400" b="0">
                <a:solidFill>
                  <a:schemeClr val="bg1">
                    <a:lumMod val="50000"/>
                  </a:schemeClr>
                </a:solidFill>
                <a:latin typeface="Arial" panose="020B0604020202020204" pitchFamily="34" charset="0"/>
                <a:cs typeface="Arial" panose="020B0604020202020204" pitchFamily="34" charset="0"/>
              </a:defRPr>
            </a:lvl1pPr>
          </a:lstStyle>
          <a:p>
            <a:pPr lvl="0"/>
            <a:r>
              <a:rPr lang="it-IT" dirty="0" smtClean="0"/>
              <a:t>Fare clic per modificare il testo</a:t>
            </a:r>
          </a:p>
        </p:txBody>
      </p:sp>
      <p:sp>
        <p:nvSpPr>
          <p:cNvPr id="18" name="Segnaposto testo 17"/>
          <p:cNvSpPr>
            <a:spLocks noGrp="1"/>
          </p:cNvSpPr>
          <p:nvPr>
            <p:ph type="body" sz="quarter" idx="15" hasCustomPrompt="1"/>
          </p:nvPr>
        </p:nvSpPr>
        <p:spPr>
          <a:xfrm>
            <a:off x="520805" y="1237069"/>
            <a:ext cx="5544442" cy="288504"/>
          </a:xfrm>
        </p:spPr>
        <p:txBody>
          <a:bodyPr/>
          <a:lstStyle>
            <a:lvl1pPr algn="l">
              <a:defRPr sz="1600" b="1" baseline="0">
                <a:solidFill>
                  <a:srgbClr val="7F7F7F"/>
                </a:solidFill>
                <a:latin typeface="Arial Black" panose="020B0A04020102020204" pitchFamily="34" charset="0"/>
                <a:cs typeface="Arial" panose="020B0604020202020204" pitchFamily="34" charset="0"/>
              </a:defRPr>
            </a:lvl1pPr>
            <a:lvl2pPr>
              <a:defRPr/>
            </a:lvl2pPr>
            <a:lvl3pPr>
              <a:defRPr/>
            </a:lvl3pPr>
            <a:lvl4pPr>
              <a:defRPr/>
            </a:lvl4pPr>
            <a:lvl5pPr>
              <a:defRPr/>
            </a:lvl5pPr>
          </a:lstStyle>
          <a:p>
            <a:pPr lvl="0"/>
            <a:r>
              <a:rPr lang="it-IT" dirty="0" smtClean="0"/>
              <a:t>Fare clic per modificare il sottotitolo</a:t>
            </a:r>
            <a:endParaRPr lang="it-IT" dirty="0"/>
          </a:p>
        </p:txBody>
      </p:sp>
      <p:sp>
        <p:nvSpPr>
          <p:cNvPr id="24" name="Segnaposto testo 17"/>
          <p:cNvSpPr>
            <a:spLocks noGrp="1"/>
          </p:cNvSpPr>
          <p:nvPr>
            <p:ph type="body" sz="quarter" idx="17" hasCustomPrompt="1"/>
          </p:nvPr>
        </p:nvSpPr>
        <p:spPr>
          <a:xfrm>
            <a:off x="520805" y="1635646"/>
            <a:ext cx="5544442" cy="288504"/>
          </a:xfrm>
        </p:spPr>
        <p:txBody>
          <a:bodyPr/>
          <a:lstStyle>
            <a:lvl1pPr algn="l">
              <a:defRPr sz="1600" b="1" baseline="0">
                <a:solidFill>
                  <a:srgbClr val="7F7F7F"/>
                </a:solidFill>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it-IT" dirty="0" smtClean="0"/>
              <a:t>Fare clic per modificare il sottotitolo</a:t>
            </a:r>
            <a:endParaRPr lang="it-IT" dirty="0"/>
          </a:p>
        </p:txBody>
      </p:sp>
    </p:spTree>
    <p:extLst>
      <p:ext uri="{BB962C8B-B14F-4D97-AF65-F5344CB8AC3E}">
        <p14:creationId xmlns:p14="http://schemas.microsoft.com/office/powerpoint/2010/main" val="37098852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pic>
        <p:nvPicPr>
          <p:cNvPr id="2" name="Immagine 1"/>
          <p:cNvPicPr>
            <a:picLocks noChangeAspect="1"/>
          </p:cNvPicPr>
          <p:nvPr userDrawn="1"/>
        </p:nvPicPr>
        <p:blipFill>
          <a:blip r:embed="rId2"/>
          <a:stretch>
            <a:fillRect/>
          </a:stretch>
        </p:blipFill>
        <p:spPr>
          <a:xfrm>
            <a:off x="7369197" y="-164554"/>
            <a:ext cx="1796597" cy="1113727"/>
          </a:xfrm>
          <a:prstGeom prst="rect">
            <a:avLst/>
          </a:prstGeom>
        </p:spPr>
      </p:pic>
      <p:sp>
        <p:nvSpPr>
          <p:cNvPr id="10" name="Segnaposto testo 17"/>
          <p:cNvSpPr>
            <a:spLocks noGrp="1"/>
          </p:cNvSpPr>
          <p:nvPr>
            <p:ph type="body" sz="quarter" idx="15" hasCustomPrompt="1"/>
          </p:nvPr>
        </p:nvSpPr>
        <p:spPr>
          <a:xfrm>
            <a:off x="521270" y="339502"/>
            <a:ext cx="5544442" cy="288504"/>
          </a:xfrm>
        </p:spPr>
        <p:txBody>
          <a:bodyPr/>
          <a:lstStyle>
            <a:lvl1pPr algn="l">
              <a:defRPr sz="1600" b="1" baseline="0">
                <a:solidFill>
                  <a:srgbClr val="7F7F7F"/>
                </a:solidFill>
                <a:latin typeface="Arial Black" panose="020B0A04020102020204" pitchFamily="34" charset="0"/>
                <a:cs typeface="Arial" panose="020B0604020202020204" pitchFamily="34" charset="0"/>
              </a:defRPr>
            </a:lvl1pPr>
            <a:lvl2pPr>
              <a:defRPr/>
            </a:lvl2pPr>
            <a:lvl3pPr>
              <a:defRPr/>
            </a:lvl3pPr>
            <a:lvl4pPr>
              <a:defRPr/>
            </a:lvl4pPr>
            <a:lvl5pPr>
              <a:defRPr/>
            </a:lvl5pPr>
          </a:lstStyle>
          <a:p>
            <a:pPr lvl="0"/>
            <a:r>
              <a:rPr lang="it-IT" dirty="0" smtClean="0"/>
              <a:t>Fare clic per modificare il sottotitolo</a:t>
            </a:r>
            <a:endParaRPr lang="it-IT" dirty="0"/>
          </a:p>
        </p:txBody>
      </p:sp>
      <p:sp>
        <p:nvSpPr>
          <p:cNvPr id="11" name="Segnaposto testo 17"/>
          <p:cNvSpPr>
            <a:spLocks noGrp="1"/>
          </p:cNvSpPr>
          <p:nvPr>
            <p:ph type="body" sz="quarter" idx="17" hasCustomPrompt="1"/>
          </p:nvPr>
        </p:nvSpPr>
        <p:spPr>
          <a:xfrm>
            <a:off x="521270" y="738079"/>
            <a:ext cx="5544442" cy="288504"/>
          </a:xfrm>
        </p:spPr>
        <p:txBody>
          <a:bodyPr/>
          <a:lstStyle>
            <a:lvl1pPr algn="l">
              <a:defRPr sz="1600" b="1" baseline="0">
                <a:solidFill>
                  <a:srgbClr val="7F7F7F"/>
                </a:solidFill>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it-IT" dirty="0" smtClean="0"/>
              <a:t>Fare clic per modificare il sottotitolo</a:t>
            </a:r>
            <a:endParaRPr lang="it-IT" dirty="0"/>
          </a:p>
        </p:txBody>
      </p:sp>
      <p:sp>
        <p:nvSpPr>
          <p:cNvPr id="13" name="Segnaposto contenuto 9"/>
          <p:cNvSpPr>
            <a:spLocks noGrp="1"/>
          </p:cNvSpPr>
          <p:nvPr>
            <p:ph sz="quarter" idx="16" hasCustomPrompt="1"/>
          </p:nvPr>
        </p:nvSpPr>
        <p:spPr>
          <a:xfrm>
            <a:off x="521270" y="1491631"/>
            <a:ext cx="8011170" cy="2016224"/>
          </a:xfrm>
        </p:spPr>
        <p:txBody>
          <a:bodyPr/>
          <a:lstStyle>
            <a:lvl1pPr algn="l">
              <a:defRPr sz="1400" b="0">
                <a:solidFill>
                  <a:schemeClr val="bg1">
                    <a:lumMod val="50000"/>
                  </a:schemeClr>
                </a:solidFill>
                <a:latin typeface="Arial" panose="020B0604020202020204" pitchFamily="34" charset="0"/>
                <a:cs typeface="Arial" panose="020B0604020202020204" pitchFamily="34" charset="0"/>
              </a:defRPr>
            </a:lvl1pPr>
          </a:lstStyle>
          <a:p>
            <a:pPr lvl="0"/>
            <a:r>
              <a:rPr lang="it-IT" dirty="0" smtClean="0"/>
              <a:t>Fare clic per modificare il testo</a:t>
            </a:r>
          </a:p>
        </p:txBody>
      </p:sp>
    </p:spTree>
    <p:extLst>
      <p:ext uri="{BB962C8B-B14F-4D97-AF65-F5344CB8AC3E}">
        <p14:creationId xmlns:p14="http://schemas.microsoft.com/office/powerpoint/2010/main" val="5231866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892969" y="863947"/>
            <a:ext cx="7358063" cy="1741289"/>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b" anchorCtr="0" compatLnSpc="1">
            <a:prstTxWarp prst="textNoShape">
              <a:avLst/>
            </a:prstTxWarp>
          </a:bodyPr>
          <a:lstStyle/>
          <a:p>
            <a:pPr lvl="0"/>
            <a:r>
              <a:rPr lang="it-IT">
                <a:sym typeface="Gill Sans" charset="0"/>
              </a:rPr>
              <a:t>Click to edit Master title style</a:t>
            </a:r>
          </a:p>
        </p:txBody>
      </p:sp>
      <p:sp>
        <p:nvSpPr>
          <p:cNvPr id="1027" name="Rectangle 2"/>
          <p:cNvSpPr>
            <a:spLocks noGrp="1"/>
          </p:cNvSpPr>
          <p:nvPr>
            <p:ph type="body" idx="1"/>
          </p:nvPr>
        </p:nvSpPr>
        <p:spPr bwMode="auto">
          <a:xfrm>
            <a:off x="892969" y="2652117"/>
            <a:ext cx="7358063" cy="596057"/>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lvl="0"/>
            <a:r>
              <a:rPr lang="it-IT">
                <a:sym typeface="Gill Sans" charset="0"/>
              </a:rPr>
              <a:t>Click to edit Master text styles</a:t>
            </a:r>
          </a:p>
          <a:p>
            <a:pPr lvl="1"/>
            <a:r>
              <a:rPr lang="it-IT">
                <a:sym typeface="Gill Sans" charset="0"/>
              </a:rPr>
              <a:t>Second level</a:t>
            </a:r>
          </a:p>
          <a:p>
            <a:pPr lvl="2"/>
            <a:r>
              <a:rPr lang="it-IT">
                <a:sym typeface="Gill Sans" charset="0"/>
              </a:rPr>
              <a:t>Third level</a:t>
            </a:r>
          </a:p>
          <a:p>
            <a:pPr lvl="3"/>
            <a:r>
              <a:rPr lang="it-IT">
                <a:sym typeface="Gill Sans" charset="0"/>
              </a:rPr>
              <a:t>Fourth level</a:t>
            </a:r>
          </a:p>
          <a:p>
            <a:pPr lvl="4"/>
            <a:r>
              <a:rPr lang="it-IT">
                <a:sym typeface="Gill Sans" charset="0"/>
              </a:rPr>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67" r:id="rId3"/>
    <p:sldLayoutId id="2147483662" r:id="rId4"/>
    <p:sldLayoutId id="2147483661" r:id="rId5"/>
    <p:sldLayoutId id="2147483666" r:id="rId6"/>
    <p:sldLayoutId id="2147483665" r:id="rId7"/>
    <p:sldLayoutId id="2147483664" r:id="rId8"/>
    <p:sldLayoutId id="2147483652" r:id="rId9"/>
    <p:sldLayoutId id="2147483656" r:id="rId10"/>
  </p:sldLayoutIdLst>
  <p:timing>
    <p:tnLst>
      <p:par>
        <p:cTn id="1" dur="indefinite" restart="never" nodeType="tmRoot"/>
      </p:par>
    </p:tnLst>
  </p:timing>
  <p:txStyles>
    <p:titleStyle>
      <a:lvl1pPr algn="ctr" defTabSz="366702" rtl="0" eaLnBrk="0" fontAlgn="base" hangingPunct="0">
        <a:spcBef>
          <a:spcPct val="0"/>
        </a:spcBef>
        <a:spcAft>
          <a:spcPct val="0"/>
        </a:spcAft>
        <a:defRPr sz="5300" kern="1200">
          <a:solidFill>
            <a:srgbClr val="000000"/>
          </a:solidFill>
          <a:latin typeface="+mj-lt"/>
          <a:ea typeface="ＭＳ Ｐゴシック" charset="0"/>
          <a:cs typeface="+mj-cs"/>
          <a:sym typeface="Gill Sans" charset="0"/>
        </a:defRPr>
      </a:lvl1pPr>
      <a:lvl2pPr algn="ctr" defTabSz="366702" rtl="0" eaLnBrk="0" fontAlgn="base" hangingPunct="0">
        <a:spcBef>
          <a:spcPct val="0"/>
        </a:spcBef>
        <a:spcAft>
          <a:spcPct val="0"/>
        </a:spcAft>
        <a:defRPr sz="5300">
          <a:solidFill>
            <a:srgbClr val="000000"/>
          </a:solidFill>
          <a:latin typeface="Gill Sans" charset="0"/>
          <a:ea typeface="ＭＳ Ｐゴシック" charset="0"/>
          <a:cs typeface="Gill Sans" charset="0"/>
          <a:sym typeface="Gill Sans" charset="0"/>
        </a:defRPr>
      </a:lvl2pPr>
      <a:lvl3pPr algn="ctr" defTabSz="366702" rtl="0" eaLnBrk="0" fontAlgn="base" hangingPunct="0">
        <a:spcBef>
          <a:spcPct val="0"/>
        </a:spcBef>
        <a:spcAft>
          <a:spcPct val="0"/>
        </a:spcAft>
        <a:defRPr sz="5300">
          <a:solidFill>
            <a:srgbClr val="000000"/>
          </a:solidFill>
          <a:latin typeface="Gill Sans" charset="0"/>
          <a:ea typeface="ＭＳ Ｐゴシック" charset="0"/>
          <a:cs typeface="Gill Sans" charset="0"/>
          <a:sym typeface="Gill Sans" charset="0"/>
        </a:defRPr>
      </a:lvl3pPr>
      <a:lvl4pPr algn="ctr" defTabSz="366702" rtl="0" eaLnBrk="0" fontAlgn="base" hangingPunct="0">
        <a:spcBef>
          <a:spcPct val="0"/>
        </a:spcBef>
        <a:spcAft>
          <a:spcPct val="0"/>
        </a:spcAft>
        <a:defRPr sz="5300">
          <a:solidFill>
            <a:srgbClr val="000000"/>
          </a:solidFill>
          <a:latin typeface="Gill Sans" charset="0"/>
          <a:ea typeface="ＭＳ Ｐゴシック" charset="0"/>
          <a:cs typeface="Gill Sans" charset="0"/>
          <a:sym typeface="Gill Sans" charset="0"/>
        </a:defRPr>
      </a:lvl4pPr>
      <a:lvl5pPr algn="ctr" defTabSz="366702" rtl="0" eaLnBrk="0" fontAlgn="base" hangingPunct="0">
        <a:spcBef>
          <a:spcPct val="0"/>
        </a:spcBef>
        <a:spcAft>
          <a:spcPct val="0"/>
        </a:spcAft>
        <a:defRPr sz="5300">
          <a:solidFill>
            <a:srgbClr val="000000"/>
          </a:solidFill>
          <a:latin typeface="Gill Sans" charset="0"/>
          <a:ea typeface="ＭＳ Ｐゴシック" charset="0"/>
          <a:cs typeface="Gill Sans" charset="0"/>
          <a:sym typeface="Gill Sans" charset="0"/>
        </a:defRPr>
      </a:lvl5pPr>
      <a:lvl6pPr marL="286984" algn="ctr" defTabSz="366702" rtl="0" fontAlgn="base" hangingPunct="0">
        <a:spcBef>
          <a:spcPct val="0"/>
        </a:spcBef>
        <a:spcAft>
          <a:spcPct val="0"/>
        </a:spcAft>
        <a:defRPr sz="5300">
          <a:solidFill>
            <a:srgbClr val="000000"/>
          </a:solidFill>
          <a:latin typeface="Gill Sans" charset="0"/>
          <a:ea typeface="Gill Sans" charset="0"/>
          <a:cs typeface="Gill Sans" charset="0"/>
          <a:sym typeface="Gill Sans" charset="0"/>
        </a:defRPr>
      </a:lvl6pPr>
      <a:lvl7pPr marL="573969" algn="ctr" defTabSz="366702" rtl="0" fontAlgn="base" hangingPunct="0">
        <a:spcBef>
          <a:spcPct val="0"/>
        </a:spcBef>
        <a:spcAft>
          <a:spcPct val="0"/>
        </a:spcAft>
        <a:defRPr sz="5300">
          <a:solidFill>
            <a:srgbClr val="000000"/>
          </a:solidFill>
          <a:latin typeface="Gill Sans" charset="0"/>
          <a:ea typeface="Gill Sans" charset="0"/>
          <a:cs typeface="Gill Sans" charset="0"/>
          <a:sym typeface="Gill Sans" charset="0"/>
        </a:defRPr>
      </a:lvl7pPr>
      <a:lvl8pPr marL="860953" algn="ctr" defTabSz="366702" rtl="0" fontAlgn="base" hangingPunct="0">
        <a:spcBef>
          <a:spcPct val="0"/>
        </a:spcBef>
        <a:spcAft>
          <a:spcPct val="0"/>
        </a:spcAft>
        <a:defRPr sz="5300">
          <a:solidFill>
            <a:srgbClr val="000000"/>
          </a:solidFill>
          <a:latin typeface="Gill Sans" charset="0"/>
          <a:ea typeface="Gill Sans" charset="0"/>
          <a:cs typeface="Gill Sans" charset="0"/>
          <a:sym typeface="Gill Sans" charset="0"/>
        </a:defRPr>
      </a:lvl8pPr>
      <a:lvl9pPr marL="1147938" algn="ctr" defTabSz="366702" rtl="0" fontAlgn="base" hangingPunct="0">
        <a:spcBef>
          <a:spcPct val="0"/>
        </a:spcBef>
        <a:spcAft>
          <a:spcPct val="0"/>
        </a:spcAft>
        <a:defRPr sz="5300">
          <a:solidFill>
            <a:srgbClr val="000000"/>
          </a:solidFill>
          <a:latin typeface="Gill Sans" charset="0"/>
          <a:ea typeface="Gill Sans" charset="0"/>
          <a:cs typeface="Gill Sans" charset="0"/>
          <a:sym typeface="Gill Sans" charset="0"/>
        </a:defRPr>
      </a:lvl9pPr>
    </p:titleStyle>
    <p:bodyStyle>
      <a:lvl1pPr marL="215238" indent="-215238" algn="ctr" defTabSz="366702" rtl="0" eaLnBrk="0" fontAlgn="base" hangingPunct="0">
        <a:spcBef>
          <a:spcPct val="0"/>
        </a:spcBef>
        <a:spcAft>
          <a:spcPct val="0"/>
        </a:spcAft>
        <a:defRPr sz="2100" kern="1200">
          <a:solidFill>
            <a:srgbClr val="000000"/>
          </a:solidFill>
          <a:latin typeface="+mn-lt"/>
          <a:ea typeface="ＭＳ Ｐゴシック" charset="0"/>
          <a:cs typeface="+mn-cs"/>
          <a:sym typeface="Gill Sans" charset="0"/>
        </a:defRPr>
      </a:lvl1pPr>
      <a:lvl2pPr marL="466350" indent="-179365" algn="ctr" defTabSz="366702" rtl="0" eaLnBrk="0" fontAlgn="base" hangingPunct="0">
        <a:spcBef>
          <a:spcPct val="0"/>
        </a:spcBef>
        <a:spcAft>
          <a:spcPct val="0"/>
        </a:spcAft>
        <a:defRPr sz="2100" kern="1200">
          <a:solidFill>
            <a:srgbClr val="000000"/>
          </a:solidFill>
          <a:latin typeface="+mn-lt"/>
          <a:ea typeface="+mn-ea"/>
          <a:cs typeface="+mn-cs"/>
          <a:sym typeface="Gill Sans" charset="0"/>
        </a:defRPr>
      </a:lvl2pPr>
      <a:lvl3pPr marL="717461" indent="-143492" algn="ctr" defTabSz="366702" rtl="0" eaLnBrk="0" fontAlgn="base" hangingPunct="0">
        <a:spcBef>
          <a:spcPct val="0"/>
        </a:spcBef>
        <a:spcAft>
          <a:spcPct val="0"/>
        </a:spcAft>
        <a:defRPr sz="2100" kern="1200">
          <a:solidFill>
            <a:srgbClr val="000000"/>
          </a:solidFill>
          <a:latin typeface="+mn-lt"/>
          <a:ea typeface="+mn-ea"/>
          <a:cs typeface="+mn-cs"/>
          <a:sym typeface="Gill Sans" charset="0"/>
        </a:defRPr>
      </a:lvl3pPr>
      <a:lvl4pPr marL="1004446" indent="-143492" algn="ctr" defTabSz="366702" rtl="0" eaLnBrk="0" fontAlgn="base" hangingPunct="0">
        <a:spcBef>
          <a:spcPct val="0"/>
        </a:spcBef>
        <a:spcAft>
          <a:spcPct val="0"/>
        </a:spcAft>
        <a:defRPr sz="2100" kern="1200">
          <a:solidFill>
            <a:srgbClr val="000000"/>
          </a:solidFill>
          <a:latin typeface="+mn-lt"/>
          <a:ea typeface="+mn-ea"/>
          <a:cs typeface="+mn-cs"/>
          <a:sym typeface="Gill Sans" charset="0"/>
        </a:defRPr>
      </a:lvl4pPr>
      <a:lvl5pPr marL="1291430" indent="-143492" algn="ctr" defTabSz="366702" rtl="0" eaLnBrk="0" fontAlgn="base" hangingPunct="0">
        <a:spcBef>
          <a:spcPct val="0"/>
        </a:spcBef>
        <a:spcAft>
          <a:spcPct val="0"/>
        </a:spcAft>
        <a:defRPr sz="2100" kern="1200">
          <a:solidFill>
            <a:srgbClr val="000000"/>
          </a:solidFill>
          <a:latin typeface="+mn-lt"/>
          <a:ea typeface="+mn-ea"/>
          <a:cs typeface="+mn-cs"/>
          <a:sym typeface="Gill Sans" charset="0"/>
        </a:defRPr>
      </a:lvl5pPr>
      <a:lvl6pPr marL="1578414" indent="-143492" algn="l" defTabSz="573969" rtl="0" eaLnBrk="1" latinLnBrk="0" hangingPunct="1">
        <a:lnSpc>
          <a:spcPct val="90000"/>
        </a:lnSpc>
        <a:spcBef>
          <a:spcPts val="314"/>
        </a:spcBef>
        <a:buFont typeface="Arial" panose="020B0604020202020204" pitchFamily="34" charset="0"/>
        <a:buChar char="•"/>
        <a:defRPr sz="1100" kern="1200">
          <a:solidFill>
            <a:schemeClr val="tx1"/>
          </a:solidFill>
          <a:latin typeface="+mn-lt"/>
          <a:ea typeface="+mn-ea"/>
          <a:cs typeface="+mn-cs"/>
        </a:defRPr>
      </a:lvl6pPr>
      <a:lvl7pPr marL="1865399" indent="-143492" algn="l" defTabSz="573969" rtl="0" eaLnBrk="1" latinLnBrk="0" hangingPunct="1">
        <a:lnSpc>
          <a:spcPct val="90000"/>
        </a:lnSpc>
        <a:spcBef>
          <a:spcPts val="314"/>
        </a:spcBef>
        <a:buFont typeface="Arial" panose="020B0604020202020204" pitchFamily="34" charset="0"/>
        <a:buChar char="•"/>
        <a:defRPr sz="1100" kern="1200">
          <a:solidFill>
            <a:schemeClr val="tx1"/>
          </a:solidFill>
          <a:latin typeface="+mn-lt"/>
          <a:ea typeface="+mn-ea"/>
          <a:cs typeface="+mn-cs"/>
        </a:defRPr>
      </a:lvl7pPr>
      <a:lvl8pPr marL="2152383" indent="-143492" algn="l" defTabSz="573969" rtl="0" eaLnBrk="1" latinLnBrk="0" hangingPunct="1">
        <a:lnSpc>
          <a:spcPct val="90000"/>
        </a:lnSpc>
        <a:spcBef>
          <a:spcPts val="314"/>
        </a:spcBef>
        <a:buFont typeface="Arial" panose="020B0604020202020204" pitchFamily="34" charset="0"/>
        <a:buChar char="•"/>
        <a:defRPr sz="1100" kern="1200">
          <a:solidFill>
            <a:schemeClr val="tx1"/>
          </a:solidFill>
          <a:latin typeface="+mn-lt"/>
          <a:ea typeface="+mn-ea"/>
          <a:cs typeface="+mn-cs"/>
        </a:defRPr>
      </a:lvl8pPr>
      <a:lvl9pPr marL="2439368" indent="-143492" algn="l" defTabSz="573969" rtl="0" eaLnBrk="1" latinLnBrk="0" hangingPunct="1">
        <a:lnSpc>
          <a:spcPct val="90000"/>
        </a:lnSpc>
        <a:spcBef>
          <a:spcPts val="314"/>
        </a:spcBef>
        <a:buFont typeface="Arial" panose="020B0604020202020204" pitchFamily="34" charset="0"/>
        <a:buChar char="•"/>
        <a:defRPr sz="1100" kern="1200">
          <a:solidFill>
            <a:schemeClr val="tx1"/>
          </a:solidFill>
          <a:latin typeface="+mn-lt"/>
          <a:ea typeface="+mn-ea"/>
          <a:cs typeface="+mn-cs"/>
        </a:defRPr>
      </a:lvl9pPr>
    </p:bodyStyle>
    <p:otherStyle>
      <a:defPPr>
        <a:defRPr lang="it-IT"/>
      </a:defPPr>
      <a:lvl1pPr marL="0" algn="l" defTabSz="573969" rtl="0" eaLnBrk="1" latinLnBrk="0" hangingPunct="1">
        <a:defRPr sz="1100" kern="1200">
          <a:solidFill>
            <a:schemeClr val="tx1"/>
          </a:solidFill>
          <a:latin typeface="+mn-lt"/>
          <a:ea typeface="+mn-ea"/>
          <a:cs typeface="+mn-cs"/>
        </a:defRPr>
      </a:lvl1pPr>
      <a:lvl2pPr marL="286984" algn="l" defTabSz="573969" rtl="0" eaLnBrk="1" latinLnBrk="0" hangingPunct="1">
        <a:defRPr sz="1100" kern="1200">
          <a:solidFill>
            <a:schemeClr val="tx1"/>
          </a:solidFill>
          <a:latin typeface="+mn-lt"/>
          <a:ea typeface="+mn-ea"/>
          <a:cs typeface="+mn-cs"/>
        </a:defRPr>
      </a:lvl2pPr>
      <a:lvl3pPr marL="573969" algn="l" defTabSz="573969" rtl="0" eaLnBrk="1" latinLnBrk="0" hangingPunct="1">
        <a:defRPr sz="1100" kern="1200">
          <a:solidFill>
            <a:schemeClr val="tx1"/>
          </a:solidFill>
          <a:latin typeface="+mn-lt"/>
          <a:ea typeface="+mn-ea"/>
          <a:cs typeface="+mn-cs"/>
        </a:defRPr>
      </a:lvl3pPr>
      <a:lvl4pPr marL="860953" algn="l" defTabSz="573969" rtl="0" eaLnBrk="1" latinLnBrk="0" hangingPunct="1">
        <a:defRPr sz="1100" kern="1200">
          <a:solidFill>
            <a:schemeClr val="tx1"/>
          </a:solidFill>
          <a:latin typeface="+mn-lt"/>
          <a:ea typeface="+mn-ea"/>
          <a:cs typeface="+mn-cs"/>
        </a:defRPr>
      </a:lvl4pPr>
      <a:lvl5pPr marL="1147938" algn="l" defTabSz="573969" rtl="0" eaLnBrk="1" latinLnBrk="0" hangingPunct="1">
        <a:defRPr sz="1100" kern="1200">
          <a:solidFill>
            <a:schemeClr val="tx1"/>
          </a:solidFill>
          <a:latin typeface="+mn-lt"/>
          <a:ea typeface="+mn-ea"/>
          <a:cs typeface="+mn-cs"/>
        </a:defRPr>
      </a:lvl5pPr>
      <a:lvl6pPr marL="1434922" algn="l" defTabSz="573969" rtl="0" eaLnBrk="1" latinLnBrk="0" hangingPunct="1">
        <a:defRPr sz="1100" kern="1200">
          <a:solidFill>
            <a:schemeClr val="tx1"/>
          </a:solidFill>
          <a:latin typeface="+mn-lt"/>
          <a:ea typeface="+mn-ea"/>
          <a:cs typeface="+mn-cs"/>
        </a:defRPr>
      </a:lvl6pPr>
      <a:lvl7pPr marL="1721907" algn="l" defTabSz="573969" rtl="0" eaLnBrk="1" latinLnBrk="0" hangingPunct="1">
        <a:defRPr sz="1100" kern="1200">
          <a:solidFill>
            <a:schemeClr val="tx1"/>
          </a:solidFill>
          <a:latin typeface="+mn-lt"/>
          <a:ea typeface="+mn-ea"/>
          <a:cs typeface="+mn-cs"/>
        </a:defRPr>
      </a:lvl7pPr>
      <a:lvl8pPr marL="2008891" algn="l" defTabSz="573969" rtl="0" eaLnBrk="1" latinLnBrk="0" hangingPunct="1">
        <a:defRPr sz="1100" kern="1200">
          <a:solidFill>
            <a:schemeClr val="tx1"/>
          </a:solidFill>
          <a:latin typeface="+mn-lt"/>
          <a:ea typeface="+mn-ea"/>
          <a:cs typeface="+mn-cs"/>
        </a:defRPr>
      </a:lvl8pPr>
      <a:lvl9pPr marL="2295876" algn="l" defTabSz="573969"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github.com/lihaoyi/scalatag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0.png"/><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hyperlink" Target="https://github.com/japgolly/scalajs-react" TargetMode="External"/><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hyperlink" Target="https://github.com/japgolly/scalajs-react" TargetMode="External"/><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japgolly/scalacss" TargetMode="External"/><Relationship Id="rId4" Type="http://schemas.openxmlformats.org/officeDocument/2006/relationships/hyperlink" Target="http://japgolly.github.io/scalacss/book/quickstart/standalone.html" TargetMode="External"/><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3" Type="http://schemas.openxmlformats.org/officeDocument/2006/relationships/hyperlink" Target="http://www.scala-js.org/" TargetMode="External"/><Relationship Id="rId4" Type="http://schemas.openxmlformats.org/officeDocument/2006/relationships/hyperlink" Target="https://github.com/ochrons/scalajs-spa-tutorial" TargetMode="External"/><Relationship Id="rId5" Type="http://schemas.openxmlformats.org/officeDocument/2006/relationships/hyperlink" Target="http://ochrons.github.io/scalajs-spa-tutorial/css-in-scala.html" TargetMode="External"/><Relationship Id="rId6" Type="http://schemas.openxmlformats.org/officeDocument/2006/relationships/hyperlink" Target="https://github.com/jducoeur/Querki" TargetMode="External"/><Relationship Id="rId7" Type="http://schemas.openxmlformats.org/officeDocument/2006/relationships/hyperlink" Target="https://github.com/hussachai/play-scalajs-showcase" TargetMode="External"/><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borisyankov/DefinitelyTyped" TargetMode="External"/><Relationship Id="rId4" Type="http://schemas.openxmlformats.org/officeDocument/2006/relationships/image" Target="../media/image22.png"/><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emf"/></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github.com/jashkenas/coffeescript/wiki/List-of-languages-that-compile-to-J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4"/>
          <p:cNvSpPr>
            <a:spLocks/>
          </p:cNvSpPr>
          <p:nvPr/>
        </p:nvSpPr>
        <p:spPr bwMode="auto">
          <a:xfrm>
            <a:off x="4281963" y="1132267"/>
            <a:ext cx="4862037" cy="82074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algn="ctr" hangingPunct="0">
              <a:defRPr/>
            </a:pPr>
            <a:r>
              <a:rPr lang="it-IT" sz="1600" b="1" dirty="0" err="1" smtClean="0">
                <a:solidFill>
                  <a:srgbClr val="1AA55D"/>
                </a:solidFill>
                <a:latin typeface="Arial Black" panose="020B0A04020102020204" pitchFamily="34" charset="0"/>
                <a:cs typeface="Arial" panose="020B0604020202020204" pitchFamily="34" charset="0"/>
                <a:sym typeface="Gotham" charset="0"/>
              </a:rPr>
              <a:t>Hands</a:t>
            </a:r>
            <a:r>
              <a:rPr lang="it-IT" sz="1600" b="1" dirty="0" smtClean="0">
                <a:solidFill>
                  <a:srgbClr val="1AA55D"/>
                </a:solidFill>
                <a:latin typeface="Arial Black" panose="020B0A04020102020204" pitchFamily="34" charset="0"/>
                <a:cs typeface="Arial" panose="020B0604020202020204" pitchFamily="34" charset="0"/>
                <a:sym typeface="Gotham" charset="0"/>
              </a:rPr>
              <a:t> on </a:t>
            </a:r>
            <a:r>
              <a:rPr lang="it-IT" sz="1600" b="1" dirty="0" err="1" smtClean="0">
                <a:solidFill>
                  <a:srgbClr val="1AA55D"/>
                </a:solidFill>
                <a:latin typeface="Arial Black" panose="020B0A04020102020204" pitchFamily="34" charset="0"/>
                <a:cs typeface="Arial" panose="020B0604020202020204" pitchFamily="34" charset="0"/>
                <a:sym typeface="Gotham" charset="0"/>
              </a:rPr>
              <a:t>ScalaJS</a:t>
            </a:r>
            <a:endParaRPr lang="it-IT" sz="1600" b="1" dirty="0">
              <a:solidFill>
                <a:srgbClr val="1AA55D"/>
              </a:solidFill>
              <a:latin typeface="Arial Black" panose="020B0A04020102020204" pitchFamily="34" charset="0"/>
              <a:cs typeface="Arial" panose="020B0604020202020204" pitchFamily="34" charset="0"/>
            </a:endParaRPr>
          </a:p>
        </p:txBody>
      </p:sp>
      <p:sp>
        <p:nvSpPr>
          <p:cNvPr id="16" name="AutoShape 4"/>
          <p:cNvSpPr>
            <a:spLocks/>
          </p:cNvSpPr>
          <p:nvPr/>
        </p:nvSpPr>
        <p:spPr bwMode="auto">
          <a:xfrm>
            <a:off x="4281962" y="2597732"/>
            <a:ext cx="4862038" cy="40606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algn="ctr" hangingPunct="0">
              <a:defRPr/>
            </a:pPr>
            <a:r>
              <a:rPr lang="it-IT" sz="1600" b="1" dirty="0" smtClean="0">
                <a:solidFill>
                  <a:srgbClr val="414042"/>
                </a:solidFill>
                <a:latin typeface="Arial" panose="020B0604020202020204" pitchFamily="34" charset="0"/>
                <a:cs typeface="Arial" panose="020B0604020202020204" pitchFamily="34" charset="0"/>
                <a:sym typeface="Gotham" charset="0"/>
              </a:rPr>
              <a:t>Alberto Paro</a:t>
            </a:r>
            <a:endParaRPr lang="it-IT" sz="1600" b="1" dirty="0"/>
          </a:p>
        </p:txBody>
      </p:sp>
    </p:spTree>
    <p:extLst>
      <p:ext uri="{BB962C8B-B14F-4D97-AF65-F5344CB8AC3E}">
        <p14:creationId xmlns:p14="http://schemas.microsoft.com/office/powerpoint/2010/main" val="4110954470"/>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3"/>
          <p:cNvSpPr>
            <a:spLocks/>
          </p:cNvSpPr>
          <p:nvPr/>
        </p:nvSpPr>
        <p:spPr bwMode="auto">
          <a:xfrm>
            <a:off x="503000" y="108892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sp>
        <p:nvSpPr>
          <p:cNvPr id="3" name="Text Placeholder 2"/>
          <p:cNvSpPr>
            <a:spLocks noGrp="1"/>
          </p:cNvSpPr>
          <p:nvPr>
            <p:ph type="body" sz="quarter" idx="15"/>
          </p:nvPr>
        </p:nvSpPr>
        <p:spPr/>
        <p:txBody>
          <a:bodyPr/>
          <a:lstStyle/>
          <a:p>
            <a:r>
              <a:rPr lang="en-US" dirty="0" smtClean="0"/>
              <a:t>Some Semantic differences from JS</a:t>
            </a:r>
            <a:endParaRPr lang="en-US" dirty="0">
              <a:solidFill>
                <a:schemeClr val="bg1">
                  <a:lumMod val="50000"/>
                </a:schemeClr>
              </a:solidFill>
              <a:sym typeface="Gotham" charset="0"/>
            </a:endParaRPr>
          </a:p>
          <a:p>
            <a:endParaRPr lang="en-US" dirty="0"/>
          </a:p>
        </p:txBody>
      </p:sp>
      <p:sp>
        <p:nvSpPr>
          <p:cNvPr id="4" name="Content Placeholder 3"/>
          <p:cNvSpPr>
            <a:spLocks noGrp="1"/>
          </p:cNvSpPr>
          <p:nvPr>
            <p:ph sz="quarter" idx="16"/>
          </p:nvPr>
        </p:nvSpPr>
        <p:spPr>
          <a:xfrm>
            <a:off x="544522" y="1435069"/>
            <a:ext cx="8059926" cy="3368929"/>
          </a:xfrm>
        </p:spPr>
        <p:txBody>
          <a:bodyPr/>
          <a:lstStyle/>
          <a:p>
            <a:pPr marL="285750" indent="-285750">
              <a:buFont typeface="Arial"/>
              <a:buChar char="•"/>
            </a:pPr>
            <a:r>
              <a:rPr lang="en-US" dirty="0"/>
              <a:t>Division by 0 doesn’t throw exception</a:t>
            </a:r>
          </a:p>
          <a:p>
            <a:pPr marL="285750" indent="-285750">
              <a:buFont typeface="Arial"/>
              <a:buChar char="•"/>
            </a:pPr>
            <a:r>
              <a:rPr lang="en-US" dirty="0"/>
              <a:t>Checking the type of number is based on its numeric value, not class instance.</a:t>
            </a:r>
          </a:p>
          <a:p>
            <a:pPr marL="285750" indent="-285750">
              <a:buFont typeface="Arial"/>
              <a:buChar char="•"/>
            </a:pPr>
            <a:r>
              <a:rPr lang="en-US" dirty="0" err="1"/>
              <a:t>Scala.Unit</a:t>
            </a:r>
            <a:r>
              <a:rPr lang="en-US" dirty="0"/>
              <a:t> is represented as undefined in </a:t>
            </a:r>
            <a:r>
              <a:rPr lang="en-US" dirty="0" err="1"/>
              <a:t>Javascript</a:t>
            </a:r>
            <a:endParaRPr lang="en-US" dirty="0"/>
          </a:p>
          <a:p>
            <a:pPr marL="285750" indent="-285750">
              <a:buFont typeface="Arial"/>
              <a:buChar char="•"/>
            </a:pPr>
            <a:r>
              <a:rPr lang="en-US" dirty="0"/>
              <a:t>JavaScript regular expressions are slightly different from Java regular expressions.</a:t>
            </a:r>
          </a:p>
          <a:p>
            <a:pPr marL="285750" indent="-285750">
              <a:buFont typeface="Arial"/>
              <a:buChar char="•"/>
            </a:pPr>
            <a:r>
              <a:rPr lang="en-US" dirty="0"/>
              <a:t>Different behavior of some exceptions</a:t>
            </a:r>
          </a:p>
        </p:txBody>
      </p:sp>
      <p:sp>
        <p:nvSpPr>
          <p:cNvPr id="5" name="Text Placeholder 4"/>
          <p:cNvSpPr>
            <a:spLocks noGrp="1"/>
          </p:cNvSpPr>
          <p:nvPr>
            <p:ph type="body" sz="quarter" idx="17"/>
          </p:nvPr>
        </p:nvSpPr>
        <p:spPr/>
        <p:txBody>
          <a:bodyPr/>
          <a:lstStyle/>
          <a:p>
            <a:r>
              <a:rPr lang="en-US" dirty="0" smtClean="0"/>
              <a:t> </a:t>
            </a:r>
            <a:r>
              <a:rPr lang="en-US" dirty="0" err="1" smtClean="0"/>
              <a:t>Javascript</a:t>
            </a:r>
            <a:r>
              <a:rPr lang="en-US" dirty="0" smtClean="0"/>
              <a:t> VM != Java VM</a:t>
            </a:r>
            <a:endParaRPr lang="en-US" dirty="0"/>
          </a:p>
        </p:txBody>
      </p:sp>
    </p:spTree>
    <p:extLst>
      <p:ext uri="{BB962C8B-B14F-4D97-AF65-F5344CB8AC3E}">
        <p14:creationId xmlns:p14="http://schemas.microsoft.com/office/powerpoint/2010/main" val="25955536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p:cNvSpPr>
          <p:nvPr/>
        </p:nvSpPr>
        <p:spPr bwMode="auto">
          <a:xfrm>
            <a:off x="539750" y="1998861"/>
            <a:ext cx="799269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square" lIns="0" tIns="0" rIns="0" bIns="0">
            <a:spAutoFit/>
          </a:bodyPr>
          <a:lstStyle/>
          <a:p>
            <a:pPr algn="ctr" eaLnBrk="0" hangingPunct="0"/>
            <a:r>
              <a:rPr lang="en-US" sz="3200" b="1" dirty="0">
                <a:solidFill>
                  <a:schemeClr val="tx1">
                    <a:lumMod val="75000"/>
                    <a:lumOff val="25000"/>
                  </a:schemeClr>
                </a:solidFill>
                <a:latin typeface="Arial Black" panose="020B0A04020102020204" pitchFamily="34" charset="0"/>
                <a:cs typeface="Arial" panose="020B0604020202020204" pitchFamily="34" charset="0"/>
              </a:rPr>
              <a:t>2</a:t>
            </a:r>
            <a:r>
              <a:rPr lang="en-US" sz="3200" b="1" dirty="0" smtClean="0">
                <a:solidFill>
                  <a:schemeClr val="tx1">
                    <a:lumMod val="75000"/>
                    <a:lumOff val="25000"/>
                  </a:schemeClr>
                </a:solidFill>
                <a:latin typeface="Arial Black" panose="020B0A04020102020204" pitchFamily="34" charset="0"/>
                <a:cs typeface="Arial" panose="020B0604020202020204" pitchFamily="34" charset="0"/>
              </a:rPr>
              <a:t>. SBT</a:t>
            </a:r>
            <a:endParaRPr lang="en-US" sz="3200" b="1" dirty="0">
              <a:solidFill>
                <a:schemeClr val="tx1">
                  <a:lumMod val="75000"/>
                  <a:lumOff val="2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519093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1087644"/>
            <a:ext cx="7291089" cy="393237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200" dirty="0"/>
              <a:t>name := "Foo root </a:t>
            </a:r>
            <a:r>
              <a:rPr lang="en-US" sz="1200" dirty="0" smtClean="0"/>
              <a:t>project”</a:t>
            </a:r>
          </a:p>
          <a:p>
            <a:r>
              <a:rPr lang="en-US" sz="1200" dirty="0" smtClean="0">
                <a:solidFill>
                  <a:schemeClr val="accent2"/>
                </a:solidFill>
              </a:rPr>
              <a:t>lazy </a:t>
            </a:r>
            <a:r>
              <a:rPr lang="en-US" sz="1200" dirty="0" err="1">
                <a:solidFill>
                  <a:schemeClr val="accent2"/>
                </a:solidFill>
              </a:rPr>
              <a:t>val</a:t>
            </a:r>
            <a:r>
              <a:rPr lang="en-US" sz="1200" dirty="0">
                <a:solidFill>
                  <a:schemeClr val="accent2"/>
                </a:solidFill>
              </a:rPr>
              <a:t> </a:t>
            </a:r>
            <a:r>
              <a:rPr lang="en-US" sz="1200" dirty="0">
                <a:solidFill>
                  <a:srgbClr val="FF0000"/>
                </a:solidFill>
              </a:rPr>
              <a:t>root</a:t>
            </a:r>
            <a:r>
              <a:rPr lang="en-US" sz="1200" dirty="0"/>
              <a:t> = </a:t>
            </a:r>
            <a:r>
              <a:rPr lang="en-US" sz="1200" dirty="0" err="1"/>
              <a:t>project.in</a:t>
            </a:r>
            <a:r>
              <a:rPr lang="en-US" sz="1200" dirty="0"/>
              <a:t>(file(".")).  </a:t>
            </a:r>
            <a:endParaRPr lang="en-US" sz="1200" dirty="0" smtClean="0"/>
          </a:p>
          <a:p>
            <a:r>
              <a:rPr lang="en-US" sz="1200" dirty="0"/>
              <a:t> </a:t>
            </a:r>
            <a:r>
              <a:rPr lang="en-US" sz="1200" dirty="0" smtClean="0"/>
              <a:t> aggregate(</a:t>
            </a:r>
            <a:r>
              <a:rPr lang="en-US" sz="1200" dirty="0" err="1" smtClean="0">
                <a:solidFill>
                  <a:srgbClr val="FF0000"/>
                </a:solidFill>
              </a:rPr>
              <a:t>fooJS</a:t>
            </a:r>
            <a:r>
              <a:rPr lang="en-US" sz="1200" dirty="0"/>
              <a:t>, </a:t>
            </a:r>
            <a:r>
              <a:rPr lang="en-US" sz="1200" dirty="0" err="1">
                <a:solidFill>
                  <a:srgbClr val="FF0000"/>
                </a:solidFill>
              </a:rPr>
              <a:t>fooJVM</a:t>
            </a:r>
            <a:r>
              <a:rPr lang="en-US" sz="1200" dirty="0"/>
              <a:t>).  </a:t>
            </a:r>
            <a:endParaRPr lang="en-US" sz="1200" dirty="0" smtClean="0"/>
          </a:p>
          <a:p>
            <a:r>
              <a:rPr lang="en-US" sz="1200" dirty="0"/>
              <a:t> </a:t>
            </a:r>
            <a:r>
              <a:rPr lang="en-US" sz="1200" dirty="0" smtClean="0"/>
              <a:t> settings(publish </a:t>
            </a:r>
            <a:r>
              <a:rPr lang="en-US" sz="1200" dirty="0"/>
              <a:t>:= </a:t>
            </a:r>
            <a:r>
              <a:rPr lang="en-US" sz="1200" dirty="0" smtClean="0"/>
              <a:t>{},</a:t>
            </a:r>
          </a:p>
          <a:p>
            <a:r>
              <a:rPr lang="en-US" sz="1200" dirty="0" smtClean="0"/>
              <a:t>    </a:t>
            </a:r>
            <a:r>
              <a:rPr lang="en-US" sz="1200" dirty="0" err="1" smtClean="0"/>
              <a:t>publishLocal</a:t>
            </a:r>
            <a:r>
              <a:rPr lang="en-US" sz="1200" dirty="0" smtClean="0"/>
              <a:t> := {})</a:t>
            </a:r>
          </a:p>
          <a:p>
            <a:endParaRPr lang="en-US" sz="1200" dirty="0"/>
          </a:p>
          <a:p>
            <a:r>
              <a:rPr lang="en-US" sz="1200" dirty="0" smtClean="0">
                <a:solidFill>
                  <a:schemeClr val="accent2"/>
                </a:solidFill>
              </a:rPr>
              <a:t>lazy </a:t>
            </a:r>
            <a:r>
              <a:rPr lang="en-US" sz="1200" dirty="0" err="1">
                <a:solidFill>
                  <a:schemeClr val="accent2"/>
                </a:solidFill>
              </a:rPr>
              <a:t>val</a:t>
            </a:r>
            <a:r>
              <a:rPr lang="en-US" sz="1200" dirty="0">
                <a:solidFill>
                  <a:schemeClr val="accent2"/>
                </a:solidFill>
              </a:rPr>
              <a:t> </a:t>
            </a:r>
            <a:r>
              <a:rPr lang="en-US" sz="1200" dirty="0">
                <a:solidFill>
                  <a:srgbClr val="FF0000"/>
                </a:solidFill>
              </a:rPr>
              <a:t>foo</a:t>
            </a:r>
            <a:r>
              <a:rPr lang="en-US" sz="1200" dirty="0"/>
              <a:t> = </a:t>
            </a:r>
            <a:r>
              <a:rPr lang="en-US" sz="1200" dirty="0" err="1">
                <a:solidFill>
                  <a:schemeClr val="accent1"/>
                </a:solidFill>
              </a:rPr>
              <a:t>crossProject</a:t>
            </a:r>
            <a:r>
              <a:rPr lang="en-US" sz="1200" dirty="0" err="1"/>
              <a:t>.in</a:t>
            </a:r>
            <a:r>
              <a:rPr lang="en-US" sz="1200" dirty="0"/>
              <a:t>(file</a:t>
            </a:r>
            <a:r>
              <a:rPr lang="en-US" sz="1200" dirty="0" smtClean="0"/>
              <a:t>(".")).</a:t>
            </a:r>
          </a:p>
          <a:p>
            <a:r>
              <a:rPr lang="en-US" sz="1200" dirty="0" smtClean="0"/>
              <a:t>  </a:t>
            </a:r>
            <a:r>
              <a:rPr lang="en-US" sz="1200" dirty="0"/>
              <a:t>settings</a:t>
            </a:r>
            <a:r>
              <a:rPr lang="en-US" sz="1200" dirty="0" smtClean="0"/>
              <a:t>(</a:t>
            </a:r>
          </a:p>
          <a:p>
            <a:r>
              <a:rPr lang="en-US" sz="1200" dirty="0" smtClean="0"/>
              <a:t>    </a:t>
            </a:r>
            <a:r>
              <a:rPr lang="en-US" sz="1200" dirty="0"/>
              <a:t>name := "foo</a:t>
            </a:r>
            <a:r>
              <a:rPr lang="en-US" sz="1200" dirty="0" smtClean="0"/>
              <a:t>",</a:t>
            </a:r>
          </a:p>
          <a:p>
            <a:r>
              <a:rPr lang="en-US" sz="1200" dirty="0" smtClean="0"/>
              <a:t>    </a:t>
            </a:r>
            <a:r>
              <a:rPr lang="en-US" sz="1200" dirty="0"/>
              <a:t>version := "0.1-SNAPSHOT</a:t>
            </a:r>
            <a:r>
              <a:rPr lang="en-US" sz="1200" dirty="0" smtClean="0"/>
              <a:t>",</a:t>
            </a:r>
          </a:p>
          <a:p>
            <a:r>
              <a:rPr lang="en-US" sz="1200" dirty="0" smtClean="0"/>
              <a:t>    </a:t>
            </a:r>
            <a:r>
              <a:rPr lang="en-US" sz="1200" dirty="0" err="1"/>
              <a:t>scalaVersion</a:t>
            </a:r>
            <a:r>
              <a:rPr lang="en-US" sz="1200" dirty="0"/>
              <a:t> := "</a:t>
            </a:r>
            <a:r>
              <a:rPr lang="en-US" sz="1200" dirty="0" smtClean="0"/>
              <a:t>2.11.6”,</a:t>
            </a:r>
          </a:p>
          <a:p>
            <a:r>
              <a:rPr lang="en-US" sz="1200" dirty="0" smtClean="0"/>
              <a:t>    </a:t>
            </a:r>
            <a:r>
              <a:rPr lang="en-US" sz="1200" dirty="0" err="1" smtClean="0"/>
              <a:t>libraryDependencies</a:t>
            </a:r>
            <a:r>
              <a:rPr lang="en-US" sz="1200" dirty="0" smtClean="0"/>
              <a:t> </a:t>
            </a:r>
            <a:r>
              <a:rPr lang="en-US" sz="1200" b="1" dirty="0"/>
              <a:t>+=</a:t>
            </a:r>
            <a:r>
              <a:rPr lang="en-US" sz="1200" dirty="0"/>
              <a:t> "</a:t>
            </a:r>
            <a:r>
              <a:rPr lang="en-US" sz="1200" dirty="0" err="1"/>
              <a:t>com.lihaoyi</a:t>
            </a:r>
            <a:r>
              <a:rPr lang="en-US" sz="1200" dirty="0"/>
              <a:t>" </a:t>
            </a:r>
            <a:r>
              <a:rPr lang="en-US" sz="1200" b="1" dirty="0"/>
              <a:t>%%%</a:t>
            </a:r>
            <a:r>
              <a:rPr lang="en-US" sz="1200" dirty="0"/>
              <a:t> "</a:t>
            </a:r>
            <a:r>
              <a:rPr lang="en-US" sz="1200" dirty="0" err="1"/>
              <a:t>scalatags</a:t>
            </a:r>
            <a:r>
              <a:rPr lang="en-US" sz="1200" dirty="0"/>
              <a:t>" </a:t>
            </a:r>
            <a:r>
              <a:rPr lang="en-US" sz="1200" b="1" dirty="0"/>
              <a:t>%</a:t>
            </a:r>
            <a:r>
              <a:rPr lang="en-US" sz="1200" dirty="0"/>
              <a:t> "0.4.3"</a:t>
            </a:r>
            <a:endParaRPr lang="en-US" sz="1200" dirty="0" smtClean="0"/>
          </a:p>
          <a:p>
            <a:r>
              <a:rPr lang="en-US" sz="1200" dirty="0" smtClean="0"/>
              <a:t>  ).</a:t>
            </a:r>
          </a:p>
          <a:p>
            <a:r>
              <a:rPr lang="en-US" sz="1200" dirty="0" smtClean="0"/>
              <a:t>  </a:t>
            </a:r>
            <a:r>
              <a:rPr lang="en-US" sz="1200" dirty="0" err="1"/>
              <a:t>jvmSettings</a:t>
            </a:r>
            <a:r>
              <a:rPr lang="en-US" sz="1200" dirty="0" smtClean="0"/>
              <a:t>(</a:t>
            </a:r>
          </a:p>
          <a:p>
            <a:r>
              <a:rPr lang="en-US" sz="1200" dirty="0" smtClean="0"/>
              <a:t>    </a:t>
            </a:r>
            <a:r>
              <a:rPr lang="en-US" sz="1200" dirty="0"/>
              <a:t>// Add JVM-specific settings </a:t>
            </a:r>
            <a:r>
              <a:rPr lang="en-US" sz="1200" dirty="0" smtClean="0"/>
              <a:t>here</a:t>
            </a:r>
          </a:p>
          <a:p>
            <a:r>
              <a:rPr lang="en-US" sz="1200" dirty="0" smtClean="0"/>
              <a:t>  ).</a:t>
            </a:r>
          </a:p>
          <a:p>
            <a:r>
              <a:rPr lang="en-US" sz="1200" dirty="0" smtClean="0"/>
              <a:t>  </a:t>
            </a:r>
            <a:r>
              <a:rPr lang="en-US" sz="1200" dirty="0" err="1" smtClean="0"/>
              <a:t>jsSettings</a:t>
            </a:r>
            <a:r>
              <a:rPr lang="en-US" sz="1200" dirty="0" smtClean="0"/>
              <a:t>(</a:t>
            </a:r>
          </a:p>
          <a:p>
            <a:r>
              <a:rPr lang="en-US" sz="1200" dirty="0" smtClean="0"/>
              <a:t>    // Add JS-specific settings here  )</a:t>
            </a:r>
          </a:p>
          <a:p>
            <a:endParaRPr lang="en-US" sz="1200" dirty="0"/>
          </a:p>
          <a:p>
            <a:r>
              <a:rPr lang="en-US" sz="1200" dirty="0" smtClean="0">
                <a:solidFill>
                  <a:schemeClr val="accent2"/>
                </a:solidFill>
              </a:rPr>
              <a:t>lazy </a:t>
            </a:r>
            <a:r>
              <a:rPr lang="en-US" sz="1200" dirty="0" err="1">
                <a:solidFill>
                  <a:schemeClr val="accent2"/>
                </a:solidFill>
              </a:rPr>
              <a:t>val</a:t>
            </a:r>
            <a:r>
              <a:rPr lang="en-US" sz="1200" dirty="0">
                <a:solidFill>
                  <a:schemeClr val="accent2"/>
                </a:solidFill>
              </a:rPr>
              <a:t> </a:t>
            </a:r>
            <a:r>
              <a:rPr lang="en-US" sz="1200" dirty="0" err="1">
                <a:solidFill>
                  <a:srgbClr val="FF0000"/>
                </a:solidFill>
              </a:rPr>
              <a:t>fooJVM</a:t>
            </a:r>
            <a:r>
              <a:rPr lang="en-US" sz="1200" dirty="0">
                <a:solidFill>
                  <a:srgbClr val="FF0000"/>
                </a:solidFill>
              </a:rPr>
              <a:t> </a:t>
            </a:r>
            <a:r>
              <a:rPr lang="en-US" sz="1200" dirty="0"/>
              <a:t>= </a:t>
            </a:r>
            <a:r>
              <a:rPr lang="en-US" sz="1200" dirty="0" err="1" smtClean="0"/>
              <a:t>foo.</a:t>
            </a:r>
            <a:r>
              <a:rPr lang="en-US" sz="1200" dirty="0" err="1" smtClean="0">
                <a:solidFill>
                  <a:schemeClr val="accent1"/>
                </a:solidFill>
              </a:rPr>
              <a:t>jvm</a:t>
            </a:r>
            <a:endParaRPr lang="en-US" sz="1200" dirty="0" smtClean="0">
              <a:solidFill>
                <a:schemeClr val="accent1"/>
              </a:solidFill>
            </a:endParaRPr>
          </a:p>
          <a:p>
            <a:r>
              <a:rPr lang="en-US" sz="1200" dirty="0" smtClean="0">
                <a:solidFill>
                  <a:schemeClr val="accent2"/>
                </a:solidFill>
              </a:rPr>
              <a:t>lazy </a:t>
            </a:r>
            <a:r>
              <a:rPr lang="en-US" sz="1200" dirty="0" err="1">
                <a:solidFill>
                  <a:schemeClr val="accent2"/>
                </a:solidFill>
              </a:rPr>
              <a:t>val</a:t>
            </a:r>
            <a:r>
              <a:rPr lang="en-US" sz="1200" dirty="0">
                <a:solidFill>
                  <a:schemeClr val="accent2"/>
                </a:solidFill>
              </a:rPr>
              <a:t> </a:t>
            </a:r>
            <a:r>
              <a:rPr lang="en-US" sz="1200" dirty="0" err="1">
                <a:solidFill>
                  <a:srgbClr val="FF0000"/>
                </a:solidFill>
              </a:rPr>
              <a:t>fooJS</a:t>
            </a:r>
            <a:r>
              <a:rPr lang="en-US" sz="1200" dirty="0">
                <a:solidFill>
                  <a:srgbClr val="FF0000"/>
                </a:solidFill>
              </a:rPr>
              <a:t> </a:t>
            </a:r>
            <a:r>
              <a:rPr lang="en-US" sz="1200" dirty="0"/>
              <a:t>= </a:t>
            </a:r>
            <a:r>
              <a:rPr lang="en-US" sz="1200" dirty="0" err="1"/>
              <a:t>foo.</a:t>
            </a:r>
            <a:r>
              <a:rPr lang="en-US" sz="1200" dirty="0" err="1">
                <a:solidFill>
                  <a:schemeClr val="accent1"/>
                </a:solidFill>
              </a:rPr>
              <a:t>js</a:t>
            </a:r>
            <a:endParaRPr lang="en-US" sz="1200" dirty="0" smtClean="0">
              <a:solidFill>
                <a:schemeClr val="accent1"/>
              </a:solidFill>
              <a:latin typeface="Ubuntu"/>
              <a:ea typeface="Gill Sans Light" charset="0"/>
              <a:cs typeface="Ubuntu"/>
              <a:sym typeface="Gill Sans Light" charset="0"/>
            </a:endParaRPr>
          </a:p>
          <a:p>
            <a:endParaRPr lang="en-US" sz="12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r>
              <a:rPr lang="it-IT" sz="1600" b="1" dirty="0" smtClean="0">
                <a:solidFill>
                  <a:schemeClr val="bg1">
                    <a:lumMod val="50000"/>
                  </a:schemeClr>
                </a:solidFill>
                <a:latin typeface="Arial" panose="020B0604020202020204" pitchFamily="34" charset="0"/>
                <a:cs typeface="Arial" panose="020B0604020202020204" pitchFamily="34" charset="0"/>
                <a:sym typeface="Gotham" charset="0"/>
              </a:rPr>
              <a:t>Simple multi target JS/JVM</a:t>
            </a:r>
            <a:endParaRPr lang="it-IT" sz="1600" b="1" dirty="0">
              <a:solidFill>
                <a:schemeClr val="bg1">
                  <a:lumMod val="50000"/>
                </a:schemeClr>
              </a:solidFill>
              <a:latin typeface="Arial" panose="020B0604020202020204" pitchFamily="34" charset="0"/>
              <a:cs typeface="Arial" panose="020B0604020202020204" pitchFamily="34" charset="0"/>
            </a:endParaRPr>
          </a:p>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SBT configuration for </a:t>
            </a: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ScalaJS</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sp>
        <p:nvSpPr>
          <p:cNvPr id="5" name="CasellaDiTesto 4"/>
          <p:cNvSpPr txBox="1"/>
          <p:nvPr/>
        </p:nvSpPr>
        <p:spPr>
          <a:xfrm>
            <a:off x="4427984" y="1203598"/>
            <a:ext cx="4032448" cy="2893100"/>
          </a:xfrm>
          <a:prstGeom prst="rect">
            <a:avLst/>
          </a:prstGeom>
          <a:noFill/>
        </p:spPr>
        <p:txBody>
          <a:bodyPr wrap="square" rtlCol="0">
            <a:spAutoFit/>
          </a:bodyPr>
          <a:lstStyle/>
          <a:p>
            <a:r>
              <a:rPr lang="it-IT" dirty="0"/>
              <a:t>&lt;</a:t>
            </a:r>
            <a:r>
              <a:rPr lang="it-IT" dirty="0" err="1"/>
              <a:t>project</a:t>
            </a:r>
            <a:r>
              <a:rPr lang="it-IT" dirty="0"/>
              <a:t> </a:t>
            </a:r>
            <a:r>
              <a:rPr lang="it-IT" dirty="0" err="1"/>
              <a:t>root</a:t>
            </a:r>
            <a:r>
              <a:rPr lang="it-IT" dirty="0"/>
              <a:t>&gt; </a:t>
            </a:r>
            <a:endParaRPr lang="it-IT" dirty="0" smtClean="0"/>
          </a:p>
          <a:p>
            <a:r>
              <a:rPr lang="it-IT" dirty="0" smtClean="0"/>
              <a:t>+- </a:t>
            </a:r>
            <a:r>
              <a:rPr lang="it-IT" dirty="0" err="1" smtClean="0"/>
              <a:t>jvm</a:t>
            </a:r>
            <a:endParaRPr lang="it-IT" dirty="0" smtClean="0"/>
          </a:p>
          <a:p>
            <a:r>
              <a:rPr lang="it-IT" dirty="0" smtClean="0"/>
              <a:t> </a:t>
            </a:r>
            <a:r>
              <a:rPr lang="it-IT" dirty="0"/>
              <a:t>|   +- </a:t>
            </a:r>
            <a:r>
              <a:rPr lang="it-IT" dirty="0" err="1" smtClean="0"/>
              <a:t>src</a:t>
            </a:r>
            <a:r>
              <a:rPr lang="it-IT" dirty="0" smtClean="0"/>
              <a:t>/</a:t>
            </a:r>
            <a:r>
              <a:rPr lang="it-IT" dirty="0" err="1" smtClean="0"/>
              <a:t>main</a:t>
            </a:r>
            <a:r>
              <a:rPr lang="it-IT" dirty="0" smtClean="0"/>
              <a:t>/scala</a:t>
            </a:r>
          </a:p>
          <a:p>
            <a:r>
              <a:rPr lang="it-IT" dirty="0" smtClean="0"/>
              <a:t>+- </a:t>
            </a:r>
            <a:r>
              <a:rPr lang="it-IT" dirty="0" err="1" smtClean="0"/>
              <a:t>js</a:t>
            </a:r>
            <a:endParaRPr lang="it-IT" dirty="0" smtClean="0"/>
          </a:p>
          <a:p>
            <a:r>
              <a:rPr lang="it-IT" dirty="0" smtClean="0"/>
              <a:t> </a:t>
            </a:r>
            <a:r>
              <a:rPr lang="it-IT" dirty="0"/>
              <a:t>|   +- </a:t>
            </a:r>
            <a:r>
              <a:rPr lang="it-IT" dirty="0" err="1" smtClean="0"/>
              <a:t>src</a:t>
            </a:r>
            <a:r>
              <a:rPr lang="it-IT" dirty="0" smtClean="0"/>
              <a:t>/</a:t>
            </a:r>
            <a:r>
              <a:rPr lang="it-IT" dirty="0" err="1" smtClean="0"/>
              <a:t>main</a:t>
            </a:r>
            <a:r>
              <a:rPr lang="it-IT" dirty="0" smtClean="0"/>
              <a:t>/scala</a:t>
            </a:r>
          </a:p>
          <a:p>
            <a:r>
              <a:rPr lang="it-IT" dirty="0" smtClean="0"/>
              <a:t>+- </a:t>
            </a:r>
            <a:r>
              <a:rPr lang="it-IT" dirty="0" err="1" smtClean="0"/>
              <a:t>shared</a:t>
            </a:r>
            <a:endParaRPr lang="it-IT" dirty="0" smtClean="0"/>
          </a:p>
          <a:p>
            <a:r>
              <a:rPr lang="it-IT" dirty="0" smtClean="0"/>
              <a:t>     +- </a:t>
            </a:r>
            <a:r>
              <a:rPr lang="it-IT" dirty="0" err="1"/>
              <a:t>src</a:t>
            </a:r>
            <a:r>
              <a:rPr lang="it-IT" dirty="0"/>
              <a:t>/</a:t>
            </a:r>
            <a:r>
              <a:rPr lang="it-IT" dirty="0" err="1"/>
              <a:t>main</a:t>
            </a:r>
            <a:r>
              <a:rPr lang="it-IT" dirty="0"/>
              <a:t>/scala</a:t>
            </a:r>
          </a:p>
        </p:txBody>
      </p:sp>
    </p:spTree>
    <p:extLst>
      <p:ext uri="{BB962C8B-B14F-4D97-AF65-F5344CB8AC3E}">
        <p14:creationId xmlns:p14="http://schemas.microsoft.com/office/powerpoint/2010/main" val="19759603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p:cNvSpPr>
          <p:nvPr/>
        </p:nvSpPr>
        <p:spPr bwMode="auto">
          <a:xfrm>
            <a:off x="539750" y="1998861"/>
            <a:ext cx="799269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square" lIns="0" tIns="0" rIns="0" bIns="0">
            <a:spAutoFit/>
          </a:bodyPr>
          <a:lstStyle/>
          <a:p>
            <a:pPr algn="ctr" eaLnBrk="0" hangingPunct="0"/>
            <a:r>
              <a:rPr lang="en-US" sz="3200" b="1" dirty="0">
                <a:solidFill>
                  <a:schemeClr val="tx1">
                    <a:lumMod val="75000"/>
                    <a:lumOff val="25000"/>
                  </a:schemeClr>
                </a:solidFill>
                <a:latin typeface="Arial Black" panose="020B0A04020102020204" pitchFamily="34" charset="0"/>
                <a:cs typeface="Arial" panose="020B0604020202020204" pitchFamily="34" charset="0"/>
              </a:rPr>
              <a:t>3</a:t>
            </a:r>
            <a:r>
              <a:rPr lang="en-US" sz="3200" b="1" dirty="0" smtClean="0">
                <a:solidFill>
                  <a:schemeClr val="tx1">
                    <a:lumMod val="75000"/>
                    <a:lumOff val="25000"/>
                  </a:schemeClr>
                </a:solidFill>
                <a:latin typeface="Arial Black" panose="020B0A04020102020204" pitchFamily="34" charset="0"/>
                <a:cs typeface="Arial" panose="020B0604020202020204" pitchFamily="34" charset="0"/>
              </a:rPr>
              <a:t>. Libraries</a:t>
            </a:r>
            <a:endParaRPr lang="en-US" sz="3200" b="1" dirty="0">
              <a:solidFill>
                <a:schemeClr val="tx1">
                  <a:lumMod val="75000"/>
                  <a:lumOff val="2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332615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1" y="1384598"/>
            <a:ext cx="3978722" cy="311422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400" dirty="0"/>
              <a:t>Type safe RPC between client and server</a:t>
            </a:r>
          </a:p>
          <a:p>
            <a:r>
              <a:rPr lang="en-US" sz="1400" dirty="0"/>
              <a:t>API trait in shared code</a:t>
            </a:r>
          </a:p>
          <a:p>
            <a:r>
              <a:rPr lang="en-US" sz="1400" dirty="0"/>
              <a:t>Server code implement the backend code</a:t>
            </a:r>
          </a:p>
          <a:p>
            <a:r>
              <a:rPr lang="en-US" sz="1400" dirty="0"/>
              <a:t>Client calls in a type safe </a:t>
            </a:r>
            <a:r>
              <a:rPr lang="en-US" sz="1400" dirty="0" smtClean="0"/>
              <a:t>way</a:t>
            </a:r>
          </a:p>
          <a:p>
            <a:endParaRPr lang="en-US" sz="1400" dirty="0">
              <a:solidFill>
                <a:schemeClr val="tx1"/>
              </a:solidFill>
              <a:latin typeface="Ubuntu"/>
              <a:ea typeface="Gill Sans Light" charset="0"/>
              <a:cs typeface="Ubuntu"/>
              <a:sym typeface="Gill Sans Light" charset="0"/>
            </a:endParaRPr>
          </a:p>
          <a:p>
            <a:r>
              <a:rPr lang="en-US" sz="1400" dirty="0" smtClean="0">
                <a:solidFill>
                  <a:srgbClr val="A1A7AC"/>
                </a:solidFill>
                <a:latin typeface="Ubuntu"/>
                <a:ea typeface="Gill Sans Light" charset="0"/>
                <a:cs typeface="Ubuntu"/>
                <a:sym typeface="Gill Sans Light" charset="0"/>
              </a:rPr>
              <a:t>/</a:t>
            </a:r>
            <a:r>
              <a:rPr lang="en-US" sz="1400" dirty="0">
                <a:solidFill>
                  <a:srgbClr val="A1A7AC"/>
                </a:solidFill>
                <a:latin typeface="Ubuntu"/>
                <a:ea typeface="Gill Sans Light" charset="0"/>
                <a:cs typeface="Ubuntu"/>
                <a:sym typeface="Gill Sans Light" charset="0"/>
              </a:rPr>
              <a:t>/ shared interface</a:t>
            </a:r>
          </a:p>
          <a:p>
            <a:r>
              <a:rPr lang="en-US" sz="1400" dirty="0">
                <a:solidFill>
                  <a:schemeClr val="accent2"/>
                </a:solidFill>
                <a:latin typeface="Ubuntu"/>
                <a:ea typeface="Gill Sans Light" charset="0"/>
                <a:cs typeface="Ubuntu"/>
                <a:sym typeface="Gill Sans Light" charset="0"/>
              </a:rPr>
              <a:t>trait</a:t>
            </a:r>
            <a:r>
              <a:rPr lang="en-US" sz="1400" dirty="0">
                <a:solidFill>
                  <a:schemeClr val="tx1"/>
                </a:solidFill>
                <a:latin typeface="Ubuntu"/>
                <a:ea typeface="Gill Sans Light" charset="0"/>
                <a:cs typeface="Ubuntu"/>
                <a:sym typeface="Gill Sans Light" charset="0"/>
              </a:rPr>
              <a:t> </a:t>
            </a:r>
            <a:r>
              <a:rPr lang="en-US" sz="1400" dirty="0" err="1">
                <a:solidFill>
                  <a:srgbClr val="FF0000"/>
                </a:solidFill>
                <a:latin typeface="Ubuntu"/>
                <a:ea typeface="Gill Sans Light" charset="0"/>
                <a:cs typeface="Ubuntu"/>
                <a:sym typeface="Gill Sans Light" charset="0"/>
              </a:rPr>
              <a:t>Api</a:t>
            </a:r>
            <a:r>
              <a:rPr lang="en-US" sz="1400" dirty="0">
                <a:solidFill>
                  <a:schemeClr val="tx1"/>
                </a:solidFill>
                <a:latin typeface="Ubuntu"/>
                <a:ea typeface="Gill Sans Light" charset="0"/>
                <a:cs typeface="Ubuntu"/>
                <a:sym typeface="Gill Sans Light" charset="0"/>
              </a:rPr>
              <a:t>{</a:t>
            </a:r>
          </a:p>
          <a:p>
            <a:r>
              <a:rPr lang="en-US" sz="1400" dirty="0">
                <a:solidFill>
                  <a:schemeClr val="tx1"/>
                </a:solidFill>
                <a:latin typeface="Ubuntu"/>
                <a:ea typeface="Gill Sans Light" charset="0"/>
                <a:cs typeface="Ubuntu"/>
                <a:sym typeface="Gill Sans Light" charset="0"/>
              </a:rPr>
              <a:t>  </a:t>
            </a:r>
            <a:r>
              <a:rPr lang="en-US" sz="1400" dirty="0" err="1">
                <a:solidFill>
                  <a:schemeClr val="accent2"/>
                </a:solidFill>
                <a:latin typeface="Ubuntu"/>
                <a:ea typeface="Gill Sans Light" charset="0"/>
                <a:cs typeface="Ubuntu"/>
                <a:sym typeface="Gill Sans Light" charset="0"/>
              </a:rPr>
              <a:t>def</a:t>
            </a:r>
            <a:r>
              <a:rPr lang="en-US" sz="1400" dirty="0">
                <a:solidFill>
                  <a:schemeClr val="accent2"/>
                </a:solidFill>
                <a:latin typeface="Ubuntu"/>
                <a:ea typeface="Gill Sans Light" charset="0"/>
                <a:cs typeface="Ubuntu"/>
                <a:sym typeface="Gill Sans Light" charset="0"/>
              </a:rPr>
              <a:t> </a:t>
            </a:r>
            <a:r>
              <a:rPr lang="en-US" sz="1400" dirty="0">
                <a:solidFill>
                  <a:schemeClr val="tx1"/>
                </a:solidFill>
                <a:latin typeface="Ubuntu"/>
                <a:ea typeface="Gill Sans Light" charset="0"/>
                <a:cs typeface="Ubuntu"/>
                <a:sym typeface="Gill Sans Light" charset="0"/>
              </a:rPr>
              <a:t>add(x: </a:t>
            </a:r>
            <a:r>
              <a:rPr lang="en-US" sz="1400" dirty="0" err="1">
                <a:solidFill>
                  <a:schemeClr val="tx1"/>
                </a:solidFill>
                <a:latin typeface="Ubuntu"/>
                <a:ea typeface="Gill Sans Light" charset="0"/>
                <a:cs typeface="Ubuntu"/>
                <a:sym typeface="Gill Sans Light" charset="0"/>
              </a:rPr>
              <a:t>Int</a:t>
            </a:r>
            <a:r>
              <a:rPr lang="en-US" sz="1400" dirty="0">
                <a:solidFill>
                  <a:schemeClr val="tx1"/>
                </a:solidFill>
                <a:latin typeface="Ubuntu"/>
                <a:ea typeface="Gill Sans Light" charset="0"/>
                <a:cs typeface="Ubuntu"/>
                <a:sym typeface="Gill Sans Light" charset="0"/>
              </a:rPr>
              <a:t>, y: </a:t>
            </a:r>
            <a:r>
              <a:rPr lang="en-US" sz="1400" dirty="0" err="1">
                <a:solidFill>
                  <a:schemeClr val="tx1"/>
                </a:solidFill>
                <a:latin typeface="Ubuntu"/>
                <a:ea typeface="Gill Sans Light" charset="0"/>
                <a:cs typeface="Ubuntu"/>
                <a:sym typeface="Gill Sans Light" charset="0"/>
              </a:rPr>
              <a:t>Int</a:t>
            </a:r>
            <a:r>
              <a:rPr lang="en-US" sz="1400" dirty="0">
                <a:solidFill>
                  <a:schemeClr val="tx1"/>
                </a:solidFill>
                <a:latin typeface="Ubuntu"/>
                <a:ea typeface="Gill Sans Light" charset="0"/>
                <a:cs typeface="Ubuntu"/>
                <a:sym typeface="Gill Sans Light" charset="0"/>
              </a:rPr>
              <a:t>, z: </a:t>
            </a:r>
            <a:r>
              <a:rPr lang="en-US" sz="1400" dirty="0" err="1">
                <a:solidFill>
                  <a:schemeClr val="tx1"/>
                </a:solidFill>
                <a:latin typeface="Ubuntu"/>
                <a:ea typeface="Gill Sans Light" charset="0"/>
                <a:cs typeface="Ubuntu"/>
                <a:sym typeface="Gill Sans Light" charset="0"/>
              </a:rPr>
              <a:t>Int</a:t>
            </a:r>
            <a:r>
              <a:rPr lang="en-US" sz="1400" dirty="0">
                <a:solidFill>
                  <a:schemeClr val="tx1"/>
                </a:solidFill>
                <a:latin typeface="Ubuntu"/>
                <a:ea typeface="Gill Sans Light" charset="0"/>
                <a:cs typeface="Ubuntu"/>
                <a:sym typeface="Gill Sans Light" charset="0"/>
              </a:rPr>
              <a:t>): </a:t>
            </a:r>
            <a:r>
              <a:rPr lang="en-US" sz="1400" dirty="0" err="1">
                <a:solidFill>
                  <a:schemeClr val="tx1"/>
                </a:solidFill>
                <a:latin typeface="Ubuntu"/>
                <a:ea typeface="Gill Sans Light" charset="0"/>
                <a:cs typeface="Ubuntu"/>
                <a:sym typeface="Gill Sans Light" charset="0"/>
              </a:rPr>
              <a:t>Int</a:t>
            </a:r>
            <a:r>
              <a:rPr lang="en-US" sz="1400" dirty="0">
                <a:solidFill>
                  <a:schemeClr val="tx1"/>
                </a:solidFill>
                <a:latin typeface="Ubuntu"/>
                <a:ea typeface="Gill Sans Light" charset="0"/>
                <a:cs typeface="Ubuntu"/>
                <a:sym typeface="Gill Sans Light" charset="0"/>
              </a:rPr>
              <a:t> </a:t>
            </a:r>
          </a:p>
          <a:p>
            <a:r>
              <a:rPr lang="en-US" sz="1400" dirty="0">
                <a:solidFill>
                  <a:schemeClr val="tx1"/>
                </a:solidFill>
                <a:latin typeface="Ubuntu"/>
                <a:ea typeface="Gill Sans Light" charset="0"/>
                <a:cs typeface="Ubuntu"/>
                <a:sym typeface="Gill Sans Light" charset="0"/>
              </a:rPr>
              <a:t>}</a:t>
            </a:r>
          </a:p>
          <a:p>
            <a:endParaRPr lang="en-US" sz="14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r>
              <a:rPr lang="it-IT" sz="1600" b="1" dirty="0" err="1" smtClean="0">
                <a:solidFill>
                  <a:schemeClr val="bg1">
                    <a:lumMod val="50000"/>
                  </a:schemeClr>
                </a:solidFill>
                <a:latin typeface="Arial" panose="020B0604020202020204" pitchFamily="34" charset="0"/>
                <a:cs typeface="Arial" panose="020B0604020202020204" pitchFamily="34" charset="0"/>
                <a:sym typeface="Gotham" charset="0"/>
              </a:rPr>
              <a:t>Safe</a:t>
            </a:r>
            <a:r>
              <a:rPr lang="it-IT" sz="1600" b="1" dirty="0" smtClean="0">
                <a:solidFill>
                  <a:schemeClr val="bg1">
                    <a:lumMod val="50000"/>
                  </a:schemeClr>
                </a:solidFill>
                <a:latin typeface="Arial" panose="020B0604020202020204" pitchFamily="34" charset="0"/>
                <a:cs typeface="Arial" panose="020B0604020202020204" pitchFamily="34" charset="0"/>
                <a:sym typeface="Gotham" charset="0"/>
              </a:rPr>
              <a:t> Server Client </a:t>
            </a:r>
            <a:r>
              <a:rPr lang="it-IT" sz="1600" b="1" dirty="0" err="1" smtClean="0">
                <a:solidFill>
                  <a:schemeClr val="bg1">
                    <a:lumMod val="50000"/>
                  </a:schemeClr>
                </a:solidFill>
                <a:latin typeface="Arial" panose="020B0604020202020204" pitchFamily="34" charset="0"/>
                <a:cs typeface="Arial" panose="020B0604020202020204" pitchFamily="34" charset="0"/>
                <a:sym typeface="Gotham" charset="0"/>
              </a:rPr>
              <a:t>Communication</a:t>
            </a:r>
            <a:endParaRPr lang="it-IT" sz="1600" b="1" dirty="0">
              <a:solidFill>
                <a:schemeClr val="bg1">
                  <a:lumMod val="50000"/>
                </a:schemeClr>
              </a:solidFill>
              <a:latin typeface="Arial" panose="020B0604020202020204" pitchFamily="34" charset="0"/>
              <a:cs typeface="Arial" panose="020B0604020202020204" pitchFamily="34" charset="0"/>
            </a:endParaRPr>
          </a:p>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AutoWire</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sp>
        <p:nvSpPr>
          <p:cNvPr id="2" name="Rectangle 1"/>
          <p:cNvSpPr/>
          <p:nvPr/>
        </p:nvSpPr>
        <p:spPr>
          <a:xfrm>
            <a:off x="3995936" y="1347614"/>
            <a:ext cx="5436096" cy="2862322"/>
          </a:xfrm>
          <a:prstGeom prst="rect">
            <a:avLst/>
          </a:prstGeom>
        </p:spPr>
        <p:txBody>
          <a:bodyPr wrap="square">
            <a:spAutoFit/>
          </a:bodyPr>
          <a:lstStyle/>
          <a:p>
            <a:r>
              <a:rPr lang="en-US" sz="1200" dirty="0" smtClean="0">
                <a:solidFill>
                  <a:srgbClr val="A1A7AC"/>
                </a:solidFill>
              </a:rPr>
              <a:t>/</a:t>
            </a:r>
            <a:r>
              <a:rPr lang="en-US" sz="1200" dirty="0">
                <a:solidFill>
                  <a:srgbClr val="A1A7AC"/>
                </a:solidFill>
              </a:rPr>
              <a:t>/ server-side router and implementation </a:t>
            </a:r>
          </a:p>
          <a:p>
            <a:r>
              <a:rPr lang="en-US" sz="1200" dirty="0">
                <a:solidFill>
                  <a:schemeClr val="accent2"/>
                </a:solidFill>
              </a:rPr>
              <a:t>object</a:t>
            </a:r>
            <a:r>
              <a:rPr lang="en-US" sz="1200" dirty="0"/>
              <a:t> Server </a:t>
            </a:r>
            <a:r>
              <a:rPr lang="en-US" sz="1200" dirty="0">
                <a:solidFill>
                  <a:srgbClr val="00882B"/>
                </a:solidFill>
              </a:rPr>
              <a:t>extends</a:t>
            </a:r>
            <a:r>
              <a:rPr lang="en-US" sz="1200" dirty="0"/>
              <a:t> </a:t>
            </a:r>
            <a:r>
              <a:rPr lang="en-US" sz="1200" dirty="0" err="1"/>
              <a:t>autowire.Server</a:t>
            </a:r>
            <a:r>
              <a:rPr lang="en-US" sz="1200" dirty="0"/>
              <a:t>...</a:t>
            </a:r>
          </a:p>
          <a:p>
            <a:r>
              <a:rPr lang="en-US" sz="1200" dirty="0">
                <a:solidFill>
                  <a:srgbClr val="00882B"/>
                </a:solidFill>
              </a:rPr>
              <a:t>object</a:t>
            </a:r>
            <a:r>
              <a:rPr lang="en-US" sz="1200" dirty="0"/>
              <a:t> </a:t>
            </a:r>
            <a:r>
              <a:rPr lang="en-US" sz="1200" dirty="0" err="1"/>
              <a:t>ApiImpl</a:t>
            </a:r>
            <a:r>
              <a:rPr lang="en-US" sz="1200" dirty="0"/>
              <a:t> </a:t>
            </a:r>
            <a:r>
              <a:rPr lang="en-US" sz="1200" dirty="0">
                <a:solidFill>
                  <a:srgbClr val="00882B"/>
                </a:solidFill>
              </a:rPr>
              <a:t>extends</a:t>
            </a:r>
            <a:r>
              <a:rPr lang="en-US" sz="1200" dirty="0"/>
              <a:t> </a:t>
            </a:r>
            <a:r>
              <a:rPr lang="en-US" sz="1200" dirty="0" err="1"/>
              <a:t>Api</a:t>
            </a:r>
            <a:endParaRPr lang="en-US" sz="1200" dirty="0"/>
          </a:p>
          <a:p>
            <a:r>
              <a:rPr lang="en-US" sz="1200" dirty="0"/>
              <a:t>  </a:t>
            </a:r>
            <a:r>
              <a:rPr lang="en-US" sz="1200" dirty="0" err="1">
                <a:solidFill>
                  <a:srgbClr val="00882B"/>
                </a:solidFill>
              </a:rPr>
              <a:t>def</a:t>
            </a:r>
            <a:r>
              <a:rPr lang="en-US" sz="1200" dirty="0">
                <a:solidFill>
                  <a:srgbClr val="00882B"/>
                </a:solidFill>
              </a:rPr>
              <a:t> </a:t>
            </a:r>
            <a:r>
              <a:rPr lang="en-US" sz="1200" dirty="0"/>
              <a:t>add(x: </a:t>
            </a:r>
            <a:r>
              <a:rPr lang="en-US" sz="1200" dirty="0" err="1"/>
              <a:t>Int</a:t>
            </a:r>
            <a:r>
              <a:rPr lang="en-US" sz="1200" dirty="0"/>
              <a:t>, y: </a:t>
            </a:r>
            <a:r>
              <a:rPr lang="en-US" sz="1200" dirty="0" err="1"/>
              <a:t>Int</a:t>
            </a:r>
            <a:r>
              <a:rPr lang="en-US" sz="1200" dirty="0"/>
              <a:t>, z: </a:t>
            </a:r>
            <a:r>
              <a:rPr lang="en-US" sz="1200" dirty="0" err="1"/>
              <a:t>Int</a:t>
            </a:r>
            <a:r>
              <a:rPr lang="en-US" sz="1200" dirty="0"/>
              <a:t>) = x + y + z </a:t>
            </a:r>
          </a:p>
          <a:p>
            <a:r>
              <a:rPr lang="en-US" sz="1200" dirty="0"/>
              <a:t>}</a:t>
            </a:r>
          </a:p>
          <a:p>
            <a:endParaRPr lang="en-US" sz="1200" dirty="0"/>
          </a:p>
          <a:p>
            <a:r>
              <a:rPr lang="en-US" sz="1200" dirty="0">
                <a:solidFill>
                  <a:srgbClr val="A1A7AC"/>
                </a:solidFill>
              </a:rPr>
              <a:t>// client-side </a:t>
            </a:r>
            <a:r>
              <a:rPr lang="en-US" sz="1200" dirty="0" err="1" smtClean="0">
                <a:solidFill>
                  <a:srgbClr val="A1A7AC"/>
                </a:solidFill>
              </a:rPr>
              <a:t>callsite</a:t>
            </a:r>
            <a:endParaRPr lang="en-US" sz="1200" dirty="0"/>
          </a:p>
          <a:p>
            <a:r>
              <a:rPr lang="en-US" sz="1200" dirty="0">
                <a:solidFill>
                  <a:srgbClr val="00882B"/>
                </a:solidFill>
              </a:rPr>
              <a:t>import</a:t>
            </a:r>
            <a:r>
              <a:rPr lang="en-US" sz="1200" dirty="0"/>
              <a:t> </a:t>
            </a:r>
            <a:r>
              <a:rPr lang="en-US" sz="1200" dirty="0" err="1"/>
              <a:t>autowire</a:t>
            </a:r>
            <a:r>
              <a:rPr lang="en-US" sz="1200" dirty="0"/>
              <a:t>._ </a:t>
            </a:r>
            <a:r>
              <a:rPr lang="en-US" sz="1200" dirty="0">
                <a:solidFill>
                  <a:schemeClr val="bg2">
                    <a:lumMod val="75000"/>
                  </a:schemeClr>
                </a:solidFill>
              </a:rPr>
              <a:t>// needed for correct macro application</a:t>
            </a:r>
          </a:p>
          <a:p>
            <a:endParaRPr lang="en-US" sz="1200" dirty="0"/>
          </a:p>
          <a:p>
            <a:r>
              <a:rPr lang="en-US" sz="1200" dirty="0">
                <a:solidFill>
                  <a:srgbClr val="00882B"/>
                </a:solidFill>
              </a:rPr>
              <a:t>object</a:t>
            </a:r>
            <a:r>
              <a:rPr lang="en-US" sz="1200" dirty="0"/>
              <a:t> Client </a:t>
            </a:r>
            <a:r>
              <a:rPr lang="en-US" sz="1200" dirty="0">
                <a:solidFill>
                  <a:srgbClr val="00882B"/>
                </a:solidFill>
              </a:rPr>
              <a:t>extends</a:t>
            </a:r>
            <a:r>
              <a:rPr lang="en-US" sz="1200" dirty="0"/>
              <a:t> </a:t>
            </a:r>
            <a:r>
              <a:rPr lang="en-US" sz="1200" dirty="0" err="1"/>
              <a:t>autowire.Client</a:t>
            </a:r>
            <a:r>
              <a:rPr lang="en-US" sz="1200" dirty="0"/>
              <a:t>...</a:t>
            </a:r>
          </a:p>
          <a:p>
            <a:r>
              <a:rPr lang="en-US" sz="1200" dirty="0"/>
              <a:t>Client[</a:t>
            </a:r>
            <a:r>
              <a:rPr lang="en-US" sz="1200" dirty="0" err="1"/>
              <a:t>Api</a:t>
            </a:r>
            <a:r>
              <a:rPr lang="en-US" sz="1200" dirty="0"/>
              <a:t>].add(1, 2, 3).call(): Future[</a:t>
            </a:r>
            <a:r>
              <a:rPr lang="en-US" sz="1200" dirty="0" err="1"/>
              <a:t>Int</a:t>
            </a:r>
            <a:r>
              <a:rPr lang="en-US" sz="1200" dirty="0"/>
              <a:t>]</a:t>
            </a:r>
          </a:p>
          <a:p>
            <a:r>
              <a:rPr lang="en-US" sz="1200" dirty="0"/>
              <a:t>//         </a:t>
            </a:r>
            <a:r>
              <a:rPr lang="en-US" sz="1200" dirty="0" smtClean="0"/>
              <a:t>        |         </a:t>
            </a:r>
            <a:r>
              <a:rPr lang="en-US" sz="1200" dirty="0"/>
              <a:t>|             |</a:t>
            </a:r>
          </a:p>
          <a:p>
            <a:r>
              <a:rPr lang="en-US" sz="1200" dirty="0"/>
              <a:t>//       </a:t>
            </a:r>
            <a:r>
              <a:rPr lang="en-US" sz="1200" dirty="0" smtClean="0"/>
              <a:t>          |         </a:t>
            </a:r>
            <a:r>
              <a:rPr lang="en-US" sz="1200" dirty="0"/>
              <a:t>|             The T is pickled and wrapped in a Future[T]</a:t>
            </a:r>
          </a:p>
          <a:p>
            <a:r>
              <a:rPr lang="en-US" sz="1200" dirty="0"/>
              <a:t>//        </a:t>
            </a:r>
            <a:r>
              <a:rPr lang="en-US" sz="1200" dirty="0" smtClean="0"/>
              <a:t>         |          The </a:t>
            </a:r>
            <a:r>
              <a:rPr lang="en-US" sz="1200" dirty="0"/>
              <a:t>arguments to that method are pickled automatically</a:t>
            </a:r>
          </a:p>
          <a:p>
            <a:r>
              <a:rPr lang="en-US" sz="1200" dirty="0"/>
              <a:t>//      </a:t>
            </a:r>
            <a:r>
              <a:rPr lang="en-US" sz="1200" dirty="0" smtClean="0"/>
              <a:t>           Call </a:t>
            </a:r>
            <a:r>
              <a:rPr lang="en-US" sz="1200" dirty="0"/>
              <a:t>a method on the `</a:t>
            </a:r>
            <a:r>
              <a:rPr lang="en-US" sz="1200" dirty="0" err="1"/>
              <a:t>Api</a:t>
            </a:r>
            <a:r>
              <a:rPr lang="en-US" sz="1200" dirty="0"/>
              <a:t>` </a:t>
            </a:r>
            <a:r>
              <a:rPr lang="en-US" sz="1200" dirty="0" smtClean="0"/>
              <a:t>trait</a:t>
            </a:r>
            <a:endParaRPr lang="en-US" sz="1200" dirty="0"/>
          </a:p>
        </p:txBody>
      </p:sp>
    </p:spTree>
    <p:extLst>
      <p:ext uri="{BB962C8B-B14F-4D97-AF65-F5344CB8AC3E}">
        <p14:creationId xmlns:p14="http://schemas.microsoft.com/office/powerpoint/2010/main" val="254946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1384598"/>
            <a:ext cx="8227193" cy="341939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400" dirty="0">
                <a:hlinkClick r:id="rId3"/>
              </a:rPr>
              <a:t>https://github.com/lihaoyi/</a:t>
            </a:r>
            <a:r>
              <a:rPr lang="en-US" sz="1400" dirty="0" smtClean="0">
                <a:hlinkClick r:id="rId3"/>
              </a:rPr>
              <a:t>scalatags</a:t>
            </a:r>
            <a:endParaRPr lang="en-US" sz="1400" dirty="0" smtClean="0">
              <a:solidFill>
                <a:schemeClr val="accent1"/>
              </a:solidFill>
            </a:endParaRPr>
          </a:p>
          <a:p>
            <a:r>
              <a:rPr lang="en-US" sz="1400" dirty="0" err="1" smtClean="0">
                <a:solidFill>
                  <a:schemeClr val="accent1"/>
                </a:solidFill>
              </a:rPr>
              <a:t>libraryDependencies</a:t>
            </a:r>
            <a:r>
              <a:rPr lang="en-US" sz="1400" dirty="0" smtClean="0">
                <a:solidFill>
                  <a:schemeClr val="accent1"/>
                </a:solidFill>
              </a:rPr>
              <a:t> </a:t>
            </a:r>
            <a:r>
              <a:rPr lang="en-US" sz="1400" dirty="0">
                <a:solidFill>
                  <a:schemeClr val="accent1"/>
                </a:solidFill>
              </a:rPr>
              <a:t>+= "</a:t>
            </a:r>
            <a:r>
              <a:rPr lang="en-US" sz="1400" dirty="0" err="1">
                <a:solidFill>
                  <a:schemeClr val="accent1"/>
                </a:solidFill>
              </a:rPr>
              <a:t>com.lihaoyi</a:t>
            </a:r>
            <a:r>
              <a:rPr lang="en-US" sz="1400" dirty="0">
                <a:solidFill>
                  <a:schemeClr val="accent1"/>
                </a:solidFill>
              </a:rPr>
              <a:t>" %%% "</a:t>
            </a:r>
            <a:r>
              <a:rPr lang="en-US" sz="1400" dirty="0" err="1">
                <a:solidFill>
                  <a:schemeClr val="accent1"/>
                </a:solidFill>
              </a:rPr>
              <a:t>scalatags</a:t>
            </a:r>
            <a:r>
              <a:rPr lang="en-US" sz="1400" dirty="0">
                <a:solidFill>
                  <a:schemeClr val="accent1"/>
                </a:solidFill>
              </a:rPr>
              <a:t>" % "</a:t>
            </a:r>
            <a:r>
              <a:rPr lang="en-US" sz="1400" dirty="0" smtClean="0">
                <a:solidFill>
                  <a:schemeClr val="accent1"/>
                </a:solidFill>
              </a:rPr>
              <a:t>0.5.1”</a:t>
            </a:r>
          </a:p>
          <a:p>
            <a:endParaRPr lang="en-US" sz="1400" dirty="0"/>
          </a:p>
          <a:p>
            <a:r>
              <a:rPr lang="en-US" sz="1400" dirty="0" err="1" smtClean="0"/>
              <a:t>ScalaTags</a:t>
            </a:r>
            <a:r>
              <a:rPr lang="en-US" sz="1400" dirty="0" smtClean="0"/>
              <a:t> </a:t>
            </a:r>
            <a:r>
              <a:rPr lang="en-US" sz="1400" dirty="0"/>
              <a:t>is a small XML/HTML construction library for </a:t>
            </a:r>
            <a:r>
              <a:rPr lang="en-US" sz="1400" dirty="0" err="1"/>
              <a:t>Scala</a:t>
            </a:r>
            <a:r>
              <a:rPr lang="en-US" sz="1400" dirty="0" smtClean="0"/>
              <a:t>.</a:t>
            </a:r>
          </a:p>
          <a:p>
            <a:r>
              <a:rPr lang="en-US" sz="1400" dirty="0"/>
              <a:t>Since </a:t>
            </a:r>
            <a:r>
              <a:rPr lang="en-US" sz="1400" dirty="0" err="1"/>
              <a:t>ScalaTags</a:t>
            </a:r>
            <a:r>
              <a:rPr lang="en-US" sz="1400" dirty="0"/>
              <a:t> is pure </a:t>
            </a:r>
            <a:r>
              <a:rPr lang="en-US" sz="1400" dirty="0" err="1"/>
              <a:t>Scala</a:t>
            </a:r>
            <a:r>
              <a:rPr lang="en-US" sz="1400" dirty="0"/>
              <a:t>, any editor that understands </a:t>
            </a:r>
            <a:r>
              <a:rPr lang="en-US" sz="1400" dirty="0" err="1"/>
              <a:t>Scala</a:t>
            </a:r>
            <a:r>
              <a:rPr lang="en-US" sz="1400" dirty="0"/>
              <a:t> will understand </a:t>
            </a:r>
            <a:r>
              <a:rPr lang="en-US" sz="1400" dirty="0" err="1" smtClean="0"/>
              <a:t>scalatags</a:t>
            </a:r>
            <a:r>
              <a:rPr lang="en-US" sz="1400" dirty="0" smtClean="0"/>
              <a:t>. </a:t>
            </a:r>
          </a:p>
          <a:p>
            <a:r>
              <a:rPr lang="en-US" sz="1400" dirty="0" smtClean="0"/>
              <a:t>Not </a:t>
            </a:r>
            <a:r>
              <a:rPr lang="en-US" sz="1400" dirty="0"/>
              <a:t>only do you get syntax highlighting, you also get code completion:</a:t>
            </a:r>
          </a:p>
          <a:p>
            <a:pPr marL="285750" indent="-285750">
              <a:buFont typeface="Arial"/>
              <a:buChar char="•"/>
            </a:pPr>
            <a:r>
              <a:rPr lang="en-US" sz="1400" dirty="0" smtClean="0"/>
              <a:t>Autocomplete</a:t>
            </a:r>
            <a:endParaRPr lang="en-US" sz="1400" dirty="0"/>
          </a:p>
          <a:p>
            <a:pPr marL="285750" indent="-285750">
              <a:buFont typeface="Arial"/>
              <a:buChar char="•"/>
            </a:pPr>
            <a:r>
              <a:rPr lang="en-US" sz="1400" dirty="0" smtClean="0"/>
              <a:t>Error Highlighting</a:t>
            </a:r>
          </a:p>
          <a:p>
            <a:pPr marL="285750" indent="-285750">
              <a:buFont typeface="Arial"/>
              <a:buChar char="•"/>
            </a:pPr>
            <a:r>
              <a:rPr lang="en-US" sz="1400" dirty="0" smtClean="0"/>
              <a:t>In</a:t>
            </a:r>
            <a:r>
              <a:rPr lang="en-US" sz="1400" dirty="0"/>
              <a:t>-editor documentation:</a:t>
            </a:r>
          </a:p>
          <a:p>
            <a:r>
              <a:rPr lang="en-US" sz="1400" dirty="0" smtClean="0"/>
              <a:t>And </a:t>
            </a:r>
            <a:r>
              <a:rPr lang="en-US" sz="1400" dirty="0"/>
              <a:t>all the other good things (jump to definition, extract method, etc.) you're used to in a statically typed language. </a:t>
            </a:r>
            <a:endParaRPr lang="en-US" sz="1400" dirty="0" smtClean="0"/>
          </a:p>
          <a:p>
            <a:r>
              <a:rPr lang="en-US" sz="1400" dirty="0" smtClean="0"/>
              <a:t>No </a:t>
            </a:r>
            <a:r>
              <a:rPr lang="en-US" sz="1400" dirty="0"/>
              <a:t>more digging around in templates which mess up the highlighting of your HTML editor, or waiting months for the correct plugin to materialize.</a:t>
            </a:r>
          </a:p>
          <a:p>
            <a:endParaRPr lang="en-US" sz="1400" dirty="0"/>
          </a:p>
          <a:p>
            <a:pPr eaLnBrk="0" hangingPunct="0">
              <a:spcAft>
                <a:spcPts val="628"/>
              </a:spcAft>
              <a:defRPr/>
            </a:pPr>
            <a:endParaRPr lang="en-US" sz="13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r>
              <a:rPr lang="it-IT" sz="1600" b="1" dirty="0" smtClean="0">
                <a:solidFill>
                  <a:schemeClr val="bg1">
                    <a:lumMod val="50000"/>
                  </a:schemeClr>
                </a:solidFill>
                <a:latin typeface="Arial" panose="020B0604020202020204" pitchFamily="34" charset="0"/>
                <a:cs typeface="Arial" panose="020B0604020202020204" pitchFamily="34" charset="0"/>
                <a:sym typeface="Gotham" charset="0"/>
              </a:rPr>
              <a:t>Strong </a:t>
            </a:r>
            <a:r>
              <a:rPr lang="it-IT" sz="1600" b="1" dirty="0" err="1" smtClean="0">
                <a:solidFill>
                  <a:schemeClr val="bg1">
                    <a:lumMod val="50000"/>
                  </a:schemeClr>
                </a:solidFill>
                <a:latin typeface="Arial" panose="020B0604020202020204" pitchFamily="34" charset="0"/>
                <a:cs typeface="Arial" panose="020B0604020202020204" pitchFamily="34" charset="0"/>
                <a:sym typeface="Gotham" charset="0"/>
              </a:rPr>
              <a:t>Typed</a:t>
            </a:r>
            <a:r>
              <a:rPr lang="it-IT" sz="1600" b="1" dirty="0" smtClean="0">
                <a:solidFill>
                  <a:schemeClr val="bg1">
                    <a:lumMod val="50000"/>
                  </a:schemeClr>
                </a:solidFill>
                <a:latin typeface="Arial" panose="020B0604020202020204" pitchFamily="34" charset="0"/>
                <a:cs typeface="Arial" panose="020B0604020202020204" pitchFamily="34" charset="0"/>
                <a:sym typeface="Gotham" charset="0"/>
              </a:rPr>
              <a:t> HTML </a:t>
            </a:r>
            <a:r>
              <a:rPr lang="it-IT" sz="1600" b="1" dirty="0" err="1" smtClean="0">
                <a:solidFill>
                  <a:schemeClr val="bg1">
                    <a:lumMod val="50000"/>
                  </a:schemeClr>
                </a:solidFill>
                <a:latin typeface="Arial" panose="020B0604020202020204" pitchFamily="34" charset="0"/>
                <a:cs typeface="Arial" panose="020B0604020202020204" pitchFamily="34" charset="0"/>
                <a:sym typeface="Gotham" charset="0"/>
              </a:rPr>
              <a:t>Syntax</a:t>
            </a:r>
            <a:r>
              <a:rPr lang="it-IT" sz="1600" b="1" dirty="0" smtClean="0">
                <a:solidFill>
                  <a:schemeClr val="bg1">
                    <a:lumMod val="50000"/>
                  </a:schemeClr>
                </a:solidFill>
                <a:latin typeface="Arial" panose="020B0604020202020204" pitchFamily="34" charset="0"/>
                <a:cs typeface="Arial" panose="020B0604020202020204" pitchFamily="34" charset="0"/>
                <a:sym typeface="Gotham" charset="0"/>
              </a:rPr>
              <a:t> for JVM/JS</a:t>
            </a:r>
            <a:endParaRPr lang="it-IT" sz="1600" b="1" dirty="0">
              <a:solidFill>
                <a:schemeClr val="bg1">
                  <a:lumMod val="50000"/>
                </a:schemeClr>
              </a:solidFill>
              <a:latin typeface="Arial" panose="020B0604020202020204" pitchFamily="34" charset="0"/>
              <a:cs typeface="Arial" panose="020B0604020202020204" pitchFamily="34" charset="0"/>
            </a:endParaRPr>
          </a:p>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Scala</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Tags</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spTree>
    <p:extLst>
      <p:ext uri="{BB962C8B-B14F-4D97-AF65-F5344CB8AC3E}">
        <p14:creationId xmlns:p14="http://schemas.microsoft.com/office/powerpoint/2010/main" val="31571927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r>
              <a:rPr lang="it-IT" sz="1600" b="1" dirty="0" smtClean="0">
                <a:solidFill>
                  <a:schemeClr val="bg1">
                    <a:lumMod val="50000"/>
                  </a:schemeClr>
                </a:solidFill>
                <a:latin typeface="Arial" panose="020B0604020202020204" pitchFamily="34" charset="0"/>
                <a:cs typeface="Arial" panose="020B0604020202020204" pitchFamily="34" charset="0"/>
                <a:sym typeface="Gotham" charset="0"/>
              </a:rPr>
              <a:t>Strong </a:t>
            </a:r>
            <a:r>
              <a:rPr lang="it-IT" sz="1600" b="1" dirty="0" err="1" smtClean="0">
                <a:solidFill>
                  <a:schemeClr val="bg1">
                    <a:lumMod val="50000"/>
                  </a:schemeClr>
                </a:solidFill>
                <a:latin typeface="Arial" panose="020B0604020202020204" pitchFamily="34" charset="0"/>
                <a:cs typeface="Arial" panose="020B0604020202020204" pitchFamily="34" charset="0"/>
                <a:sym typeface="Gotham" charset="0"/>
              </a:rPr>
              <a:t>Typed</a:t>
            </a:r>
            <a:r>
              <a:rPr lang="it-IT" sz="1600" b="1" dirty="0" smtClean="0">
                <a:solidFill>
                  <a:schemeClr val="bg1">
                    <a:lumMod val="50000"/>
                  </a:schemeClr>
                </a:solidFill>
                <a:latin typeface="Arial" panose="020B0604020202020204" pitchFamily="34" charset="0"/>
                <a:cs typeface="Arial" panose="020B0604020202020204" pitchFamily="34" charset="0"/>
                <a:sym typeface="Gotham" charset="0"/>
              </a:rPr>
              <a:t> HTML </a:t>
            </a:r>
            <a:r>
              <a:rPr lang="it-IT" sz="1600" b="1" dirty="0" err="1" smtClean="0">
                <a:solidFill>
                  <a:schemeClr val="bg1">
                    <a:lumMod val="50000"/>
                  </a:schemeClr>
                </a:solidFill>
                <a:latin typeface="Arial" panose="020B0604020202020204" pitchFamily="34" charset="0"/>
                <a:cs typeface="Arial" panose="020B0604020202020204" pitchFamily="34" charset="0"/>
                <a:sym typeface="Gotham" charset="0"/>
              </a:rPr>
              <a:t>Syntax</a:t>
            </a:r>
            <a:r>
              <a:rPr lang="it-IT" sz="1600" b="1" dirty="0" smtClean="0">
                <a:solidFill>
                  <a:schemeClr val="bg1">
                    <a:lumMod val="50000"/>
                  </a:schemeClr>
                </a:solidFill>
                <a:latin typeface="Arial" panose="020B0604020202020204" pitchFamily="34" charset="0"/>
                <a:cs typeface="Arial" panose="020B0604020202020204" pitchFamily="34" charset="0"/>
                <a:sym typeface="Gotham" charset="0"/>
              </a:rPr>
              <a:t> for JVM/JS</a:t>
            </a:r>
            <a:endParaRPr lang="it-IT" sz="1600" b="1" dirty="0">
              <a:solidFill>
                <a:schemeClr val="bg1">
                  <a:lumMod val="50000"/>
                </a:schemeClr>
              </a:solidFill>
              <a:latin typeface="Arial" panose="020B0604020202020204" pitchFamily="34" charset="0"/>
              <a:cs typeface="Arial" panose="020B0604020202020204" pitchFamily="34" charset="0"/>
            </a:endParaRPr>
          </a:p>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Scala</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Tags - Example</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sp>
        <p:nvSpPr>
          <p:cNvPr id="3" name="TextBox 2"/>
          <p:cNvSpPr txBox="1"/>
          <p:nvPr/>
        </p:nvSpPr>
        <p:spPr>
          <a:xfrm>
            <a:off x="611560" y="1491630"/>
            <a:ext cx="4104456" cy="3108544"/>
          </a:xfrm>
          <a:prstGeom prst="rect">
            <a:avLst/>
          </a:prstGeom>
          <a:noFill/>
        </p:spPr>
        <p:txBody>
          <a:bodyPr wrap="square" rtlCol="0">
            <a:spAutoFit/>
          </a:bodyPr>
          <a:lstStyle/>
          <a:p>
            <a:r>
              <a:rPr lang="en-US" sz="1400" dirty="0"/>
              <a:t>html(</a:t>
            </a:r>
          </a:p>
          <a:p>
            <a:r>
              <a:rPr lang="en-US" sz="1400" dirty="0"/>
              <a:t>  head(</a:t>
            </a:r>
          </a:p>
          <a:p>
            <a:r>
              <a:rPr lang="en-US" sz="1400" dirty="0"/>
              <a:t>    script(</a:t>
            </a:r>
            <a:r>
              <a:rPr lang="en-US" sz="1400" dirty="0" err="1"/>
              <a:t>src</a:t>
            </a:r>
            <a:r>
              <a:rPr lang="en-US" sz="1400" dirty="0"/>
              <a:t>:="..."),</a:t>
            </a:r>
          </a:p>
          <a:p>
            <a:r>
              <a:rPr lang="en-US" sz="1400" dirty="0"/>
              <a:t>    script(</a:t>
            </a:r>
          </a:p>
          <a:p>
            <a:r>
              <a:rPr lang="en-US" sz="1400" dirty="0"/>
              <a:t>      "alert('Hello World')"</a:t>
            </a:r>
          </a:p>
          <a:p>
            <a:r>
              <a:rPr lang="en-US" sz="1400" dirty="0"/>
              <a:t>    )</a:t>
            </a:r>
          </a:p>
          <a:p>
            <a:r>
              <a:rPr lang="en-US" sz="1400" dirty="0"/>
              <a:t>  ),</a:t>
            </a:r>
          </a:p>
          <a:p>
            <a:r>
              <a:rPr lang="en-US" sz="1400" dirty="0"/>
              <a:t>  body(</a:t>
            </a:r>
          </a:p>
          <a:p>
            <a:r>
              <a:rPr lang="en-US" sz="1400" dirty="0"/>
              <a:t>    div(</a:t>
            </a:r>
          </a:p>
          <a:p>
            <a:r>
              <a:rPr lang="en-US" sz="1400" dirty="0"/>
              <a:t>      h1(id:="title", "This is a title"),</a:t>
            </a:r>
          </a:p>
          <a:p>
            <a:r>
              <a:rPr lang="en-US" sz="1400" dirty="0"/>
              <a:t>      p("This is a big paragraph of text")</a:t>
            </a:r>
          </a:p>
          <a:p>
            <a:r>
              <a:rPr lang="en-US" sz="1400" dirty="0"/>
              <a:t>    )</a:t>
            </a:r>
          </a:p>
          <a:p>
            <a:r>
              <a:rPr lang="en-US" sz="1400" dirty="0"/>
              <a:t>  )</a:t>
            </a:r>
          </a:p>
          <a:p>
            <a:r>
              <a:rPr lang="en-US" sz="1400" dirty="0"/>
              <a:t>)</a:t>
            </a:r>
          </a:p>
        </p:txBody>
      </p:sp>
      <p:sp>
        <p:nvSpPr>
          <p:cNvPr id="4" name="Rectangle 3"/>
          <p:cNvSpPr/>
          <p:nvPr/>
        </p:nvSpPr>
        <p:spPr>
          <a:xfrm>
            <a:off x="4283968" y="1563638"/>
            <a:ext cx="4572000" cy="2677656"/>
          </a:xfrm>
          <a:prstGeom prst="rect">
            <a:avLst/>
          </a:prstGeom>
        </p:spPr>
        <p:txBody>
          <a:bodyPr>
            <a:spAutoFit/>
          </a:bodyPr>
          <a:lstStyle/>
          <a:p>
            <a:r>
              <a:rPr lang="en-US" sz="1400" dirty="0"/>
              <a:t>&lt;html&gt;</a:t>
            </a:r>
          </a:p>
          <a:p>
            <a:r>
              <a:rPr lang="en-US" sz="1400" dirty="0"/>
              <a:t>    &lt;head&gt;</a:t>
            </a:r>
          </a:p>
          <a:p>
            <a:r>
              <a:rPr lang="en-US" sz="1400" dirty="0"/>
              <a:t>        &lt;script </a:t>
            </a:r>
            <a:r>
              <a:rPr lang="en-US" sz="1400" dirty="0" err="1"/>
              <a:t>src</a:t>
            </a:r>
            <a:r>
              <a:rPr lang="en-US" sz="1400" dirty="0"/>
              <a:t>="..."&gt;&lt;/script&gt;</a:t>
            </a:r>
          </a:p>
          <a:p>
            <a:r>
              <a:rPr lang="en-US" sz="1400" dirty="0"/>
              <a:t>        &lt;script&gt;alert('Hello World')&lt;/script&gt;</a:t>
            </a:r>
          </a:p>
          <a:p>
            <a:r>
              <a:rPr lang="en-US" sz="1400" dirty="0"/>
              <a:t>    &lt;/head&gt;</a:t>
            </a:r>
          </a:p>
          <a:p>
            <a:r>
              <a:rPr lang="en-US" sz="1400" dirty="0"/>
              <a:t>    &lt;body&gt;</a:t>
            </a:r>
          </a:p>
          <a:p>
            <a:r>
              <a:rPr lang="en-US" sz="1400" dirty="0"/>
              <a:t>        &lt;div&gt;</a:t>
            </a:r>
          </a:p>
          <a:p>
            <a:r>
              <a:rPr lang="en-US" sz="1400" dirty="0"/>
              <a:t>            &lt;h1 id="title"&gt;This is a title&lt;/h1&gt;</a:t>
            </a:r>
          </a:p>
          <a:p>
            <a:r>
              <a:rPr lang="en-US" sz="1400" dirty="0"/>
              <a:t>            &lt;p&gt;This is a big paragraph of text&lt;/p&gt;</a:t>
            </a:r>
          </a:p>
          <a:p>
            <a:r>
              <a:rPr lang="en-US" sz="1400" dirty="0"/>
              <a:t>        &lt;/div&gt;</a:t>
            </a:r>
          </a:p>
          <a:p>
            <a:r>
              <a:rPr lang="en-US" sz="1400" dirty="0"/>
              <a:t>    &lt;/body&gt;</a:t>
            </a:r>
          </a:p>
          <a:p>
            <a:r>
              <a:rPr lang="en-US" sz="1400" dirty="0"/>
              <a:t>&lt;/html&gt;</a:t>
            </a:r>
          </a:p>
        </p:txBody>
      </p:sp>
    </p:spTree>
    <p:extLst>
      <p:ext uri="{BB962C8B-B14F-4D97-AF65-F5344CB8AC3E}">
        <p14:creationId xmlns:p14="http://schemas.microsoft.com/office/powerpoint/2010/main" val="9956555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1384598"/>
            <a:ext cx="8227193" cy="341939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400" dirty="0">
                <a:solidFill>
                  <a:schemeClr val="accent1"/>
                </a:solidFill>
              </a:rPr>
              <a:t>https://</a:t>
            </a:r>
            <a:r>
              <a:rPr lang="en-US" sz="1400" dirty="0" err="1">
                <a:solidFill>
                  <a:schemeClr val="accent1"/>
                </a:solidFill>
              </a:rPr>
              <a:t>github.com</a:t>
            </a:r>
            <a:r>
              <a:rPr lang="en-US" sz="1400" dirty="0">
                <a:solidFill>
                  <a:schemeClr val="accent1"/>
                </a:solidFill>
              </a:rPr>
              <a:t>/</a:t>
            </a:r>
            <a:r>
              <a:rPr lang="en-US" sz="1400" dirty="0" err="1">
                <a:solidFill>
                  <a:schemeClr val="accent1"/>
                </a:solidFill>
              </a:rPr>
              <a:t>greencatsoft</a:t>
            </a:r>
            <a:r>
              <a:rPr lang="en-US" sz="1400" dirty="0">
                <a:solidFill>
                  <a:schemeClr val="accent1"/>
                </a:solidFill>
              </a:rPr>
              <a:t>/</a:t>
            </a:r>
            <a:r>
              <a:rPr lang="en-US" sz="1400" dirty="0" err="1">
                <a:solidFill>
                  <a:schemeClr val="accent1"/>
                </a:solidFill>
              </a:rPr>
              <a:t>scalajs</a:t>
            </a:r>
            <a:r>
              <a:rPr lang="en-US" sz="1400" dirty="0">
                <a:solidFill>
                  <a:schemeClr val="accent1"/>
                </a:solidFill>
              </a:rPr>
              <a:t>-angular</a:t>
            </a:r>
          </a:p>
          <a:p>
            <a:r>
              <a:rPr lang="en-US" sz="1400" dirty="0" err="1">
                <a:solidFill>
                  <a:srgbClr val="0365C0"/>
                </a:solidFill>
              </a:rPr>
              <a:t>libraryDependencies</a:t>
            </a:r>
            <a:r>
              <a:rPr lang="en-US" sz="1400" dirty="0">
                <a:solidFill>
                  <a:srgbClr val="0365C0"/>
                </a:solidFill>
              </a:rPr>
              <a:t> += "</a:t>
            </a:r>
            <a:r>
              <a:rPr lang="en-US" sz="1400" dirty="0" err="1">
                <a:solidFill>
                  <a:srgbClr val="0365C0"/>
                </a:solidFill>
              </a:rPr>
              <a:t>com.greencatsoft</a:t>
            </a:r>
            <a:r>
              <a:rPr lang="en-US" sz="1400" dirty="0">
                <a:solidFill>
                  <a:srgbClr val="0365C0"/>
                </a:solidFill>
              </a:rPr>
              <a:t>" %%% "</a:t>
            </a:r>
            <a:r>
              <a:rPr lang="en-US" sz="1400" dirty="0" err="1">
                <a:solidFill>
                  <a:srgbClr val="0365C0"/>
                </a:solidFill>
              </a:rPr>
              <a:t>scalajs</a:t>
            </a:r>
            <a:r>
              <a:rPr lang="en-US" sz="1400" dirty="0">
                <a:solidFill>
                  <a:srgbClr val="0365C0"/>
                </a:solidFill>
              </a:rPr>
              <a:t>-angular" % "</a:t>
            </a:r>
            <a:r>
              <a:rPr lang="en-US" sz="1400" dirty="0" smtClean="0">
                <a:solidFill>
                  <a:srgbClr val="0365C0"/>
                </a:solidFill>
              </a:rPr>
              <a:t>0.4”</a:t>
            </a:r>
          </a:p>
          <a:p>
            <a:endParaRPr lang="en-US" sz="1400" dirty="0"/>
          </a:p>
          <a:p>
            <a:r>
              <a:rPr lang="en-US" sz="1400" dirty="0"/>
              <a:t>“</a:t>
            </a:r>
            <a:r>
              <a:rPr lang="en-US" sz="1400" dirty="0" err="1"/>
              <a:t>scalajs</a:t>
            </a:r>
            <a:r>
              <a:rPr lang="en-US" sz="1400" dirty="0"/>
              <a:t>-angular aims to help developers build </a:t>
            </a:r>
            <a:r>
              <a:rPr lang="en-US" sz="1400" dirty="0" err="1"/>
              <a:t>AngularJS</a:t>
            </a:r>
            <a:r>
              <a:rPr lang="en-US" sz="1400" dirty="0"/>
              <a:t> based applications in type safe manner with </a:t>
            </a:r>
            <a:r>
              <a:rPr lang="en-US" sz="1400" dirty="0" err="1"/>
              <a:t>Scala</a:t>
            </a:r>
            <a:r>
              <a:rPr lang="en-US" sz="1400" dirty="0"/>
              <a:t> language.</a:t>
            </a:r>
            <a:r>
              <a:rPr lang="en-US" sz="1400" dirty="0" smtClean="0"/>
              <a:t>”</a:t>
            </a:r>
          </a:p>
          <a:p>
            <a:endParaRPr lang="en-US" sz="1400" dirty="0"/>
          </a:p>
          <a:p>
            <a:endParaRPr lang="en-US" sz="1400" dirty="0"/>
          </a:p>
          <a:p>
            <a:pPr eaLnBrk="0" hangingPunct="0">
              <a:spcAft>
                <a:spcPts val="628"/>
              </a:spcAft>
              <a:defRPr/>
            </a:pPr>
            <a:r>
              <a:rPr lang="de-DE" sz="100" dirty="0" err="1">
                <a:solidFill>
                  <a:schemeClr val="tx1"/>
                </a:solidFill>
                <a:latin typeface="Ubuntu"/>
                <a:ea typeface="Gill Sans Light" charset="0"/>
                <a:cs typeface="Ubuntu"/>
                <a:sym typeface="Gill Sans Light" charset="0"/>
              </a:rPr>
              <a:t>Schermata</a:t>
            </a:r>
            <a:r>
              <a:rPr lang="de-DE" sz="100" dirty="0">
                <a:solidFill>
                  <a:schemeClr val="tx1"/>
                </a:solidFill>
                <a:latin typeface="Ubuntu"/>
                <a:ea typeface="Gill Sans Light" charset="0"/>
                <a:cs typeface="Ubuntu"/>
                <a:sym typeface="Gill Sans Light" charset="0"/>
              </a:rPr>
              <a:t> 2015-04-26 alle 10.56.47.png</a:t>
            </a:r>
            <a:endParaRPr lang="en-US" sz="1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AngulaJS</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  </a:t>
            </a: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scalajs</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-angular 1/2</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pic>
        <p:nvPicPr>
          <p:cNvPr id="4" name="Picture 3" descr="AngularJS-angulat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87774"/>
            <a:ext cx="9144000" cy="1711377"/>
          </a:xfrm>
          <a:prstGeom prst="rect">
            <a:avLst/>
          </a:prstGeom>
        </p:spPr>
      </p:pic>
      <p:pic>
        <p:nvPicPr>
          <p:cNvPr id="5" name="Picture 4" descr="AngularJS-lar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072" y="483518"/>
            <a:ext cx="3634740" cy="1024940"/>
          </a:xfrm>
          <a:prstGeom prst="rect">
            <a:avLst/>
          </a:prstGeom>
        </p:spPr>
      </p:pic>
    </p:spTree>
    <p:extLst>
      <p:ext uri="{BB962C8B-B14F-4D97-AF65-F5344CB8AC3E}">
        <p14:creationId xmlns:p14="http://schemas.microsoft.com/office/powerpoint/2010/main" val="7763729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1384598"/>
            <a:ext cx="8227193" cy="341939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400" dirty="0" smtClean="0"/>
              <a:t>It provides annotation helper for </a:t>
            </a:r>
            <a:r>
              <a:rPr lang="en-US" sz="1400" dirty="0" err="1" smtClean="0"/>
              <a:t>AngularJS</a:t>
            </a:r>
            <a:r>
              <a:rPr lang="en-US" sz="1400" dirty="0" smtClean="0"/>
              <a:t>  Services, Controllers, Directives, and Filters.</a:t>
            </a:r>
          </a:p>
          <a:p>
            <a:r>
              <a:rPr lang="en-US" sz="1400" dirty="0" smtClean="0"/>
              <a:t>It wraps </a:t>
            </a:r>
            <a:r>
              <a:rPr lang="en-US" sz="1400" dirty="0" err="1" smtClean="0"/>
              <a:t>ngRoute</a:t>
            </a:r>
            <a:r>
              <a:rPr lang="en-US" sz="1400" dirty="0" smtClean="0"/>
              <a:t> for routing in your SPA.</a:t>
            </a:r>
          </a:p>
          <a:p>
            <a:endParaRPr lang="en-US" sz="1400" dirty="0"/>
          </a:p>
          <a:p>
            <a:pPr eaLnBrk="0" hangingPunct="0">
              <a:spcAft>
                <a:spcPts val="628"/>
              </a:spcAft>
              <a:defRPr/>
            </a:pPr>
            <a:r>
              <a:rPr lang="de-DE" sz="100" dirty="0" err="1">
                <a:solidFill>
                  <a:schemeClr val="tx1"/>
                </a:solidFill>
                <a:latin typeface="Ubuntu"/>
                <a:ea typeface="Gill Sans Light" charset="0"/>
                <a:cs typeface="Ubuntu"/>
                <a:sym typeface="Gill Sans Light" charset="0"/>
              </a:rPr>
              <a:t>Schermata</a:t>
            </a:r>
            <a:r>
              <a:rPr lang="de-DE" sz="100" dirty="0">
                <a:solidFill>
                  <a:schemeClr val="tx1"/>
                </a:solidFill>
                <a:latin typeface="Ubuntu"/>
                <a:ea typeface="Gill Sans Light" charset="0"/>
                <a:cs typeface="Ubuntu"/>
                <a:sym typeface="Gill Sans Light" charset="0"/>
              </a:rPr>
              <a:t> 2015-04-26 alle 10.56.47.png</a:t>
            </a:r>
            <a:endParaRPr lang="en-US" sz="1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AngulaJS</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  </a:t>
            </a: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scalajs</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-angular 2/2</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pic>
        <p:nvPicPr>
          <p:cNvPr id="2" name="Picture 1" descr="Schermata 2015-04-26 alle 11.02.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139702"/>
            <a:ext cx="8669837" cy="2287208"/>
          </a:xfrm>
          <a:prstGeom prst="rect">
            <a:avLst/>
          </a:prstGeom>
        </p:spPr>
      </p:pic>
      <p:pic>
        <p:nvPicPr>
          <p:cNvPr id="7" name="Picture 6" descr="AngularJS-lar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072" y="483518"/>
            <a:ext cx="3634740" cy="1024940"/>
          </a:xfrm>
          <a:prstGeom prst="rect">
            <a:avLst/>
          </a:prstGeom>
        </p:spPr>
      </p:pic>
    </p:spTree>
    <p:extLst>
      <p:ext uri="{BB962C8B-B14F-4D97-AF65-F5344CB8AC3E}">
        <p14:creationId xmlns:p14="http://schemas.microsoft.com/office/powerpoint/2010/main" val="2535349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1384598"/>
            <a:ext cx="8227193" cy="341939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400" dirty="0">
                <a:solidFill>
                  <a:schemeClr val="accent1"/>
                </a:solidFill>
              </a:rPr>
              <a:t>https://</a:t>
            </a:r>
            <a:r>
              <a:rPr lang="en-US" sz="1400" dirty="0" err="1">
                <a:solidFill>
                  <a:schemeClr val="accent1"/>
                </a:solidFill>
              </a:rPr>
              <a:t>github.com</a:t>
            </a:r>
            <a:r>
              <a:rPr lang="en-US" sz="1400" dirty="0">
                <a:solidFill>
                  <a:schemeClr val="accent1"/>
                </a:solidFill>
              </a:rPr>
              <a:t>/</a:t>
            </a:r>
            <a:r>
              <a:rPr lang="en-US" sz="1400" dirty="0" err="1">
                <a:solidFill>
                  <a:schemeClr val="accent1"/>
                </a:solidFill>
              </a:rPr>
              <a:t>jokade</a:t>
            </a:r>
            <a:r>
              <a:rPr lang="en-US" sz="1400" dirty="0">
                <a:solidFill>
                  <a:schemeClr val="accent1"/>
                </a:solidFill>
              </a:rPr>
              <a:t>/</a:t>
            </a:r>
            <a:r>
              <a:rPr lang="en-US" sz="1400" dirty="0" err="1">
                <a:solidFill>
                  <a:schemeClr val="accent1"/>
                </a:solidFill>
              </a:rPr>
              <a:t>scalajs</a:t>
            </a:r>
            <a:r>
              <a:rPr lang="en-US" sz="1400" dirty="0">
                <a:solidFill>
                  <a:schemeClr val="accent1"/>
                </a:solidFill>
              </a:rPr>
              <a:t>-angulate</a:t>
            </a:r>
          </a:p>
          <a:p>
            <a:r>
              <a:rPr lang="en-US" sz="1400" dirty="0" err="1">
                <a:solidFill>
                  <a:srgbClr val="0365C0"/>
                </a:solidFill>
              </a:rPr>
              <a:t>libraryDependencies</a:t>
            </a:r>
            <a:r>
              <a:rPr lang="en-US" sz="1400" dirty="0">
                <a:solidFill>
                  <a:srgbClr val="0365C0"/>
                </a:solidFill>
              </a:rPr>
              <a:t> += "</a:t>
            </a:r>
            <a:r>
              <a:rPr lang="en-US" sz="1400" dirty="0" err="1">
                <a:solidFill>
                  <a:srgbClr val="0365C0"/>
                </a:solidFill>
              </a:rPr>
              <a:t>biz.enef</a:t>
            </a:r>
            <a:r>
              <a:rPr lang="en-US" sz="1400" dirty="0">
                <a:solidFill>
                  <a:srgbClr val="0365C0"/>
                </a:solidFill>
              </a:rPr>
              <a:t>" %%% "</a:t>
            </a:r>
            <a:r>
              <a:rPr lang="en-US" sz="1400" dirty="0" err="1">
                <a:solidFill>
                  <a:srgbClr val="0365C0"/>
                </a:solidFill>
              </a:rPr>
              <a:t>scalajs</a:t>
            </a:r>
            <a:r>
              <a:rPr lang="en-US" sz="1400" dirty="0">
                <a:solidFill>
                  <a:srgbClr val="0365C0"/>
                </a:solidFill>
              </a:rPr>
              <a:t>-angulate" % "</a:t>
            </a:r>
            <a:r>
              <a:rPr lang="en-US" sz="1400" dirty="0" smtClean="0">
                <a:solidFill>
                  <a:srgbClr val="0365C0"/>
                </a:solidFill>
              </a:rPr>
              <a:t>0.1”</a:t>
            </a:r>
          </a:p>
          <a:p>
            <a:endParaRPr lang="en-US" sz="1400" dirty="0"/>
          </a:p>
          <a:p>
            <a:r>
              <a:rPr lang="en-US" sz="1400" dirty="0"/>
              <a:t>“</a:t>
            </a:r>
            <a:r>
              <a:rPr lang="en-US" sz="1400" dirty="0" err="1"/>
              <a:t>scalajs</a:t>
            </a:r>
            <a:r>
              <a:rPr lang="en-US" sz="1400" dirty="0"/>
              <a:t>-angulate is a small library to simplify developing </a:t>
            </a:r>
            <a:r>
              <a:rPr lang="en-US" sz="1400" dirty="0" err="1"/>
              <a:t>AngularJS</a:t>
            </a:r>
            <a:r>
              <a:rPr lang="en-US" sz="1400" dirty="0"/>
              <a:t> applications in </a:t>
            </a:r>
            <a:r>
              <a:rPr lang="en-US" sz="1400" dirty="0" err="1"/>
              <a:t>Scala</a:t>
            </a:r>
            <a:r>
              <a:rPr lang="en-US" sz="1400" dirty="0"/>
              <a:t> (via </a:t>
            </a:r>
            <a:r>
              <a:rPr lang="en-US" sz="1400" dirty="0" err="1"/>
              <a:t>Scala.js</a:t>
            </a:r>
            <a:r>
              <a:rPr lang="en-US" sz="1400" dirty="0"/>
              <a:t>). To this end it provides:</a:t>
            </a:r>
          </a:p>
          <a:p>
            <a:pPr marL="500988" lvl="1" indent="-285750">
              <a:buFont typeface="Arial"/>
              <a:buChar char="•"/>
            </a:pPr>
            <a:r>
              <a:rPr lang="en-US" sz="1400" dirty="0"/>
              <a:t>façade traits for the Angular core </a:t>
            </a:r>
            <a:r>
              <a:rPr lang="en-US" sz="1400" dirty="0" smtClean="0"/>
              <a:t>API</a:t>
            </a:r>
          </a:p>
          <a:p>
            <a:pPr marL="500988" lvl="1" indent="-285750">
              <a:buFont typeface="Arial"/>
              <a:buChar char="•"/>
            </a:pPr>
            <a:r>
              <a:rPr lang="en-US" sz="1400" dirty="0" smtClean="0"/>
              <a:t>macros </a:t>
            </a:r>
            <a:r>
              <a:rPr lang="en-US" sz="1400" dirty="0"/>
              <a:t>for defining controllers, services and directives in a more natural </a:t>
            </a:r>
            <a:r>
              <a:rPr lang="en-US" sz="1400" dirty="0" err="1"/>
              <a:t>Scala</a:t>
            </a:r>
            <a:r>
              <a:rPr lang="en-US" sz="1400" dirty="0"/>
              <a:t> style</a:t>
            </a:r>
            <a:r>
              <a:rPr lang="en-US" sz="1400" dirty="0" smtClean="0"/>
              <a:t>”</a:t>
            </a:r>
            <a:r>
              <a:rPr lang="en-US" sz="1600" dirty="0"/>
              <a:t> </a:t>
            </a:r>
            <a:endParaRPr lang="en-US" sz="1600" dirty="0" smtClean="0"/>
          </a:p>
          <a:p>
            <a:endParaRPr lang="en-US" sz="1600" dirty="0" smtClean="0"/>
          </a:p>
          <a:p>
            <a:r>
              <a:rPr lang="en-US" sz="1200" dirty="0" err="1">
                <a:solidFill>
                  <a:schemeClr val="accent2"/>
                </a:solidFill>
              </a:rPr>
              <a:t>val</a:t>
            </a:r>
            <a:r>
              <a:rPr lang="en-US" sz="1200" dirty="0">
                <a:solidFill>
                  <a:schemeClr val="accent2"/>
                </a:solidFill>
              </a:rPr>
              <a:t> </a:t>
            </a:r>
            <a:r>
              <a:rPr lang="en-US" sz="1200" dirty="0" smtClean="0"/>
              <a:t>module </a:t>
            </a:r>
            <a:r>
              <a:rPr lang="en-US" sz="1200" dirty="0"/>
              <a:t>= </a:t>
            </a:r>
            <a:r>
              <a:rPr lang="en-US" sz="1200" dirty="0" err="1" smtClean="0"/>
              <a:t>angular.createModule</a:t>
            </a:r>
            <a:r>
              <a:rPr lang="en-US" sz="1200" dirty="0"/>
              <a:t>("counter")</a:t>
            </a:r>
          </a:p>
          <a:p>
            <a:r>
              <a:rPr lang="en-US" sz="1200" dirty="0" err="1"/>
              <a:t>module.controllerOf</a:t>
            </a:r>
            <a:r>
              <a:rPr lang="en-US" sz="1200" dirty="0"/>
              <a:t>[</a:t>
            </a:r>
            <a:r>
              <a:rPr lang="en-US" sz="1200" dirty="0" err="1">
                <a:solidFill>
                  <a:srgbClr val="FF6600"/>
                </a:solidFill>
              </a:rPr>
              <a:t>CounterCtrl</a:t>
            </a:r>
            <a:r>
              <a:rPr lang="en-US" sz="1200" dirty="0"/>
              <a:t>]</a:t>
            </a:r>
          </a:p>
          <a:p>
            <a:endParaRPr lang="en-US" sz="1200" dirty="0"/>
          </a:p>
          <a:p>
            <a:r>
              <a:rPr lang="en-US" sz="1200" dirty="0">
                <a:solidFill>
                  <a:srgbClr val="00882B"/>
                </a:solidFill>
              </a:rPr>
              <a:t>class</a:t>
            </a:r>
            <a:r>
              <a:rPr lang="en-US" sz="1200" dirty="0"/>
              <a:t> </a:t>
            </a:r>
            <a:r>
              <a:rPr lang="en-US" sz="1200" dirty="0" err="1">
                <a:solidFill>
                  <a:srgbClr val="FF6600"/>
                </a:solidFill>
              </a:rPr>
              <a:t>CounterCtrl</a:t>
            </a:r>
            <a:r>
              <a:rPr lang="en-US" sz="1200" dirty="0">
                <a:solidFill>
                  <a:srgbClr val="FF6600"/>
                </a:solidFill>
              </a:rPr>
              <a:t> </a:t>
            </a:r>
            <a:r>
              <a:rPr lang="en-US" sz="1200" dirty="0">
                <a:solidFill>
                  <a:srgbClr val="00882B"/>
                </a:solidFill>
              </a:rPr>
              <a:t>extends</a:t>
            </a:r>
            <a:r>
              <a:rPr lang="en-US" sz="1200" dirty="0"/>
              <a:t> </a:t>
            </a:r>
            <a:r>
              <a:rPr lang="en-US" sz="1200" dirty="0">
                <a:solidFill>
                  <a:srgbClr val="FF6600"/>
                </a:solidFill>
              </a:rPr>
              <a:t>Controller</a:t>
            </a:r>
            <a:r>
              <a:rPr lang="en-US" sz="1200" dirty="0"/>
              <a:t> {</a:t>
            </a:r>
          </a:p>
          <a:p>
            <a:r>
              <a:rPr lang="en-US" sz="1200" dirty="0"/>
              <a:t>  </a:t>
            </a:r>
            <a:r>
              <a:rPr lang="en-US" sz="1200" dirty="0" err="1">
                <a:solidFill>
                  <a:schemeClr val="accent2"/>
                </a:solidFill>
              </a:rPr>
              <a:t>var</a:t>
            </a:r>
            <a:r>
              <a:rPr lang="en-US" sz="1200" dirty="0">
                <a:solidFill>
                  <a:schemeClr val="accent2"/>
                </a:solidFill>
              </a:rPr>
              <a:t> </a:t>
            </a:r>
            <a:r>
              <a:rPr lang="en-US" sz="1200" dirty="0"/>
              <a:t>count = </a:t>
            </a:r>
            <a:r>
              <a:rPr lang="en-US" sz="1200" dirty="0">
                <a:solidFill>
                  <a:schemeClr val="accent1"/>
                </a:solidFill>
              </a:rPr>
              <a:t>0</a:t>
            </a:r>
          </a:p>
          <a:p>
            <a:r>
              <a:rPr lang="en-US" sz="1200" dirty="0"/>
              <a:t>  </a:t>
            </a:r>
            <a:r>
              <a:rPr lang="en-US" sz="1200" dirty="0" err="1">
                <a:solidFill>
                  <a:srgbClr val="00882B"/>
                </a:solidFill>
              </a:rPr>
              <a:t>def</a:t>
            </a:r>
            <a:r>
              <a:rPr lang="en-US" sz="1200" dirty="0">
                <a:solidFill>
                  <a:srgbClr val="00882B"/>
                </a:solidFill>
              </a:rPr>
              <a:t> </a:t>
            </a:r>
            <a:r>
              <a:rPr lang="en-US" sz="1200" dirty="0" err="1"/>
              <a:t>inc</a:t>
            </a:r>
            <a:r>
              <a:rPr lang="en-US" sz="1200" dirty="0"/>
              <a:t>() = count += </a:t>
            </a:r>
            <a:r>
              <a:rPr lang="en-US" sz="1200" dirty="0">
                <a:solidFill>
                  <a:srgbClr val="0365C0"/>
                </a:solidFill>
              </a:rPr>
              <a:t>1</a:t>
            </a:r>
          </a:p>
          <a:p>
            <a:r>
              <a:rPr lang="en-US" sz="1200" dirty="0"/>
              <a:t>  </a:t>
            </a:r>
            <a:r>
              <a:rPr lang="en-US" sz="1200" dirty="0" err="1">
                <a:solidFill>
                  <a:srgbClr val="00882B"/>
                </a:solidFill>
              </a:rPr>
              <a:t>def</a:t>
            </a:r>
            <a:r>
              <a:rPr lang="en-US" sz="1200" dirty="0">
                <a:solidFill>
                  <a:srgbClr val="00882B"/>
                </a:solidFill>
              </a:rPr>
              <a:t> </a:t>
            </a:r>
            <a:r>
              <a:rPr lang="en-US" sz="1200" dirty="0" err="1"/>
              <a:t>dec</a:t>
            </a:r>
            <a:r>
              <a:rPr lang="en-US" sz="1200" dirty="0"/>
              <a:t>() = count -= </a:t>
            </a:r>
            <a:r>
              <a:rPr lang="en-US" sz="1200" dirty="0">
                <a:solidFill>
                  <a:srgbClr val="0365C0"/>
                </a:solidFill>
              </a:rPr>
              <a:t>1</a:t>
            </a:r>
          </a:p>
          <a:p>
            <a:r>
              <a:rPr lang="en-US" sz="1200" dirty="0"/>
              <a:t>  </a:t>
            </a:r>
            <a:r>
              <a:rPr lang="en-US" sz="1200" dirty="0">
                <a:solidFill>
                  <a:schemeClr val="accent3">
                    <a:lumMod val="75000"/>
                  </a:schemeClr>
                </a:solidFill>
              </a:rPr>
              <a:t>// private properties and functions are not exported to the controller scope</a:t>
            </a:r>
          </a:p>
          <a:p>
            <a:r>
              <a:rPr lang="en-US" sz="1200" dirty="0"/>
              <a:t>  </a:t>
            </a:r>
            <a:r>
              <a:rPr lang="en-US" sz="1200" dirty="0">
                <a:solidFill>
                  <a:srgbClr val="00882B"/>
                </a:solidFill>
              </a:rPr>
              <a:t>private </a:t>
            </a:r>
            <a:r>
              <a:rPr lang="en-US" sz="1200" dirty="0" err="1">
                <a:solidFill>
                  <a:srgbClr val="00882B"/>
                </a:solidFill>
              </a:rPr>
              <a:t>def</a:t>
            </a:r>
            <a:r>
              <a:rPr lang="en-US" sz="1200" dirty="0">
                <a:solidFill>
                  <a:srgbClr val="00882B"/>
                </a:solidFill>
              </a:rPr>
              <a:t> </a:t>
            </a:r>
            <a:r>
              <a:rPr lang="en-US" sz="1200" dirty="0"/>
              <a:t>foo() : </a:t>
            </a:r>
            <a:r>
              <a:rPr lang="en-US" sz="1200" dirty="0">
                <a:solidFill>
                  <a:srgbClr val="0365C0"/>
                </a:solidFill>
              </a:rPr>
              <a:t>Unit</a:t>
            </a:r>
            <a:r>
              <a:rPr lang="en-US" sz="1200" dirty="0"/>
              <a:t> = ...</a:t>
            </a:r>
          </a:p>
          <a:p>
            <a:r>
              <a:rPr lang="en-US" sz="1200" dirty="0"/>
              <a:t>}</a:t>
            </a:r>
          </a:p>
          <a:p>
            <a:pPr marL="500988" lvl="1" indent="-285750">
              <a:buFont typeface="Arial"/>
              <a:buChar char="•"/>
            </a:pPr>
            <a:endParaRPr lang="en-US" sz="1400" dirty="0"/>
          </a:p>
          <a:p>
            <a:endParaRPr lang="en-US" sz="1400" dirty="0"/>
          </a:p>
          <a:p>
            <a:endParaRPr lang="en-US" sz="1400" dirty="0"/>
          </a:p>
          <a:p>
            <a:pPr eaLnBrk="0" hangingPunct="0">
              <a:spcAft>
                <a:spcPts val="628"/>
              </a:spcAft>
              <a:defRPr/>
            </a:pPr>
            <a:r>
              <a:rPr lang="de-DE" sz="100" dirty="0" err="1">
                <a:solidFill>
                  <a:schemeClr val="tx1"/>
                </a:solidFill>
                <a:latin typeface="Ubuntu"/>
                <a:ea typeface="Gill Sans Light" charset="0"/>
                <a:cs typeface="Ubuntu"/>
                <a:sym typeface="Gill Sans Light" charset="0"/>
              </a:rPr>
              <a:t>Schermata</a:t>
            </a:r>
            <a:r>
              <a:rPr lang="de-DE" sz="100" dirty="0">
                <a:solidFill>
                  <a:schemeClr val="tx1"/>
                </a:solidFill>
                <a:latin typeface="Ubuntu"/>
                <a:ea typeface="Gill Sans Light" charset="0"/>
                <a:cs typeface="Ubuntu"/>
                <a:sym typeface="Gill Sans Light" charset="0"/>
              </a:rPr>
              <a:t> 2015-04-26 alle 10.56.47.png</a:t>
            </a:r>
            <a:endParaRPr lang="en-US" sz="1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AngulaJS</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  </a:t>
            </a: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scalajs</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-angulate 1/2</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pic>
        <p:nvPicPr>
          <p:cNvPr id="6" name="Picture 5" descr="AngularJS-lar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483518"/>
            <a:ext cx="3634740" cy="1024940"/>
          </a:xfrm>
          <a:prstGeom prst="rect">
            <a:avLst/>
          </a:prstGeom>
        </p:spPr>
      </p:pic>
    </p:spTree>
    <p:extLst>
      <p:ext uri="{BB962C8B-B14F-4D97-AF65-F5344CB8AC3E}">
        <p14:creationId xmlns:p14="http://schemas.microsoft.com/office/powerpoint/2010/main" val="21061210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339752" y="831358"/>
            <a:ext cx="65" cy="43088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8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pic>
        <p:nvPicPr>
          <p:cNvPr id="22" name="Segnaposto immagine 21"/>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902971" y="1542624"/>
            <a:ext cx="1505584" cy="1510603"/>
          </a:xfrm>
        </p:spPr>
      </p:pic>
      <p:sp>
        <p:nvSpPr>
          <p:cNvPr id="21" name="Segnaposto contenuto 20"/>
          <p:cNvSpPr>
            <a:spLocks noGrp="1"/>
          </p:cNvSpPr>
          <p:nvPr>
            <p:ph sz="quarter" idx="16"/>
          </p:nvPr>
        </p:nvSpPr>
        <p:spPr>
          <a:xfrm>
            <a:off x="2987823" y="1995686"/>
            <a:ext cx="5760641" cy="1080120"/>
          </a:xfrm>
        </p:spPr>
        <p:txBody>
          <a:bodyPr/>
          <a:lstStyle/>
          <a:p>
            <a:r>
              <a:rPr lang="en-US" dirty="0" smtClean="0"/>
              <a:t>Engineer from </a:t>
            </a:r>
            <a:r>
              <a:rPr lang="en-US" dirty="0" err="1" smtClean="0"/>
              <a:t>Politecnico</a:t>
            </a:r>
            <a:r>
              <a:rPr lang="en-US" dirty="0" smtClean="0"/>
              <a:t> of Milan</a:t>
            </a:r>
          </a:p>
          <a:p>
            <a:r>
              <a:rPr lang="en-US" dirty="0" smtClean="0"/>
              <a:t>Working </a:t>
            </a:r>
            <a:r>
              <a:rPr lang="en-US" dirty="0"/>
              <a:t>at Big Data Technologies + Consulting</a:t>
            </a:r>
          </a:p>
          <a:p>
            <a:r>
              <a:rPr lang="en-US" dirty="0"/>
              <a:t>Author of two </a:t>
            </a:r>
            <a:r>
              <a:rPr lang="en-US" dirty="0" err="1"/>
              <a:t>ElasticSearch</a:t>
            </a:r>
            <a:r>
              <a:rPr lang="en-US" dirty="0"/>
              <a:t> books.</a:t>
            </a:r>
          </a:p>
          <a:p>
            <a:r>
              <a:rPr lang="en-US" dirty="0" smtClean="0"/>
              <a:t>Mainly working in Scala (</a:t>
            </a:r>
            <a:r>
              <a:rPr lang="en-US" dirty="0" err="1" smtClean="0"/>
              <a:t>Akka</a:t>
            </a:r>
            <a:r>
              <a:rPr lang="en-US" dirty="0" smtClean="0"/>
              <a:t>, </a:t>
            </a:r>
            <a:r>
              <a:rPr lang="en-US" dirty="0" err="1" smtClean="0"/>
              <a:t>Spray.io</a:t>
            </a:r>
            <a:r>
              <a:rPr lang="en-US" dirty="0" smtClean="0"/>
              <a:t>, </a:t>
            </a:r>
            <a:r>
              <a:rPr lang="en-US" dirty="0" err="1" smtClean="0"/>
              <a:t>Playframework</a:t>
            </a:r>
            <a:r>
              <a:rPr lang="en-US" dirty="0" smtClean="0"/>
              <a:t>, Apache Spark)</a:t>
            </a:r>
          </a:p>
          <a:p>
            <a:r>
              <a:rPr lang="en-US" dirty="0" smtClean="0"/>
              <a:t>Developed big application with </a:t>
            </a:r>
            <a:r>
              <a:rPr lang="en-US" dirty="0" err="1" smtClean="0"/>
              <a:t>Scala.JS</a:t>
            </a:r>
            <a:endParaRPr lang="en-US" dirty="0" smtClean="0"/>
          </a:p>
          <a:p>
            <a:endParaRPr lang="en-US" dirty="0"/>
          </a:p>
          <a:p>
            <a:endParaRPr lang="it-IT" dirty="0"/>
          </a:p>
        </p:txBody>
      </p:sp>
      <p:sp>
        <p:nvSpPr>
          <p:cNvPr id="23" name="Segnaposto testo 18"/>
          <p:cNvSpPr>
            <a:spLocks noGrp="1"/>
          </p:cNvSpPr>
          <p:nvPr>
            <p:ph type="body" sz="quarter" idx="14"/>
          </p:nvPr>
        </p:nvSpPr>
        <p:spPr>
          <a:xfrm>
            <a:off x="3010227" y="1203126"/>
            <a:ext cx="5544442" cy="288504"/>
          </a:xfrm>
        </p:spPr>
        <p:txBody>
          <a:bodyPr/>
          <a:lstStyle/>
          <a:p>
            <a:r>
              <a:rPr lang="it-IT" dirty="0" smtClean="0">
                <a:sym typeface="Gotham" charset="0"/>
              </a:rPr>
              <a:t>Alberto Paro</a:t>
            </a:r>
            <a:r>
              <a:rPr lang="it-IT" sz="2000" dirty="0"/>
              <a:t> </a:t>
            </a:r>
          </a:p>
          <a:p>
            <a:endParaRPr lang="it-IT" dirty="0"/>
          </a:p>
        </p:txBody>
      </p:sp>
      <p:sp>
        <p:nvSpPr>
          <p:cNvPr id="24" name="Segnaposto testo 19"/>
          <p:cNvSpPr>
            <a:spLocks noGrp="1"/>
          </p:cNvSpPr>
          <p:nvPr>
            <p:ph type="body" sz="quarter" idx="15"/>
          </p:nvPr>
        </p:nvSpPr>
        <p:spPr>
          <a:xfrm>
            <a:off x="3017123" y="1494608"/>
            <a:ext cx="5544442" cy="288504"/>
          </a:xfrm>
        </p:spPr>
        <p:txBody>
          <a:bodyPr/>
          <a:lstStyle/>
          <a:p>
            <a:endParaRPr lang="it-IT" dirty="0"/>
          </a:p>
        </p:txBody>
      </p:sp>
      <p:pic>
        <p:nvPicPr>
          <p:cNvPr id="2" name="Picture 1" descr="6627O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507854"/>
            <a:ext cx="987220" cy="1229122"/>
          </a:xfrm>
          <a:prstGeom prst="rect">
            <a:avLst/>
          </a:prstGeom>
        </p:spPr>
      </p:pic>
      <p:pic>
        <p:nvPicPr>
          <p:cNvPr id="4" name="Picture 3" descr="3523_4836OS_ElasticSearch Cookbook Second Edition_cov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8440" y="3507854"/>
            <a:ext cx="991124" cy="1224136"/>
          </a:xfrm>
          <a:prstGeom prst="rect">
            <a:avLst/>
          </a:prstGeom>
        </p:spPr>
      </p:pic>
      <p:pic>
        <p:nvPicPr>
          <p:cNvPr id="5" name="Picture 4" descr="BD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7379" y="3288380"/>
            <a:ext cx="3347864" cy="697471"/>
          </a:xfrm>
          <a:prstGeom prst="rect">
            <a:avLst/>
          </a:prstGeom>
        </p:spPr>
      </p:pic>
      <p:pic>
        <p:nvPicPr>
          <p:cNvPr id="6" name="Picture 5" descr="logo-wcp.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4397" y="3325596"/>
            <a:ext cx="1434711" cy="1082154"/>
          </a:xfrm>
          <a:prstGeom prst="rect">
            <a:avLst/>
          </a:prstGeom>
        </p:spPr>
      </p:pic>
      <p:pic>
        <p:nvPicPr>
          <p:cNvPr id="7" name="Picture 6" descr="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1864" y="3992922"/>
            <a:ext cx="1397000" cy="254000"/>
          </a:xfrm>
          <a:prstGeom prst="rect">
            <a:avLst/>
          </a:prstGeom>
        </p:spPr>
      </p:pic>
      <p:pic>
        <p:nvPicPr>
          <p:cNvPr id="9" name="Immagine 8" descr="rios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3282" y="3982972"/>
            <a:ext cx="2174864" cy="849556"/>
          </a:xfrm>
          <a:prstGeom prst="rect">
            <a:avLst/>
          </a:prstGeom>
        </p:spPr>
      </p:pic>
    </p:spTree>
    <p:extLst>
      <p:ext uri="{BB962C8B-B14F-4D97-AF65-F5344CB8AC3E}">
        <p14:creationId xmlns:p14="http://schemas.microsoft.com/office/powerpoint/2010/main" val="4029430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1384598"/>
            <a:ext cx="8227193" cy="341939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400" dirty="0"/>
              <a:t>It can be called in a similar HTML fragment:</a:t>
            </a:r>
          </a:p>
          <a:p>
            <a:endParaRPr lang="en-US" sz="1400" dirty="0"/>
          </a:p>
          <a:p>
            <a:r>
              <a:rPr lang="en-US" sz="1200" dirty="0"/>
              <a:t>&lt;</a:t>
            </a:r>
            <a:r>
              <a:rPr lang="en-US" sz="1200" dirty="0">
                <a:solidFill>
                  <a:schemeClr val="accent1"/>
                </a:solidFill>
              </a:rPr>
              <a:t>html</a:t>
            </a:r>
            <a:r>
              <a:rPr lang="en-US" sz="1200" dirty="0"/>
              <a:t> </a:t>
            </a:r>
            <a:r>
              <a:rPr lang="en-US" sz="1200" dirty="0" err="1">
                <a:solidFill>
                  <a:srgbClr val="FF6600"/>
                </a:solidFill>
              </a:rPr>
              <a:t>ng</a:t>
            </a:r>
            <a:r>
              <a:rPr lang="en-US" sz="1200" dirty="0">
                <a:solidFill>
                  <a:srgbClr val="FF6600"/>
                </a:solidFill>
              </a:rPr>
              <a:t>-app</a:t>
            </a:r>
            <a:r>
              <a:rPr lang="en-US" sz="1200" dirty="0"/>
              <a:t>="</a:t>
            </a:r>
            <a:r>
              <a:rPr lang="en-US" sz="1200" dirty="0">
                <a:solidFill>
                  <a:schemeClr val="accent2"/>
                </a:solidFill>
              </a:rPr>
              <a:t>counter</a:t>
            </a:r>
            <a:r>
              <a:rPr lang="en-US" sz="1200" dirty="0"/>
              <a:t>"&gt;</a:t>
            </a:r>
          </a:p>
          <a:p>
            <a:r>
              <a:rPr lang="en-US" sz="1200" dirty="0"/>
              <a:t>  &lt;</a:t>
            </a:r>
            <a:r>
              <a:rPr lang="en-US" sz="1200" dirty="0">
                <a:solidFill>
                  <a:srgbClr val="0365C0"/>
                </a:solidFill>
              </a:rPr>
              <a:t>body</a:t>
            </a:r>
            <a:r>
              <a:rPr lang="en-US" sz="1200" dirty="0"/>
              <a:t>&gt;</a:t>
            </a:r>
          </a:p>
          <a:p>
            <a:r>
              <a:rPr lang="en-US" sz="1200" dirty="0"/>
              <a:t>  &lt;</a:t>
            </a:r>
            <a:r>
              <a:rPr lang="en-US" sz="1200" dirty="0">
                <a:solidFill>
                  <a:srgbClr val="0365C0"/>
                </a:solidFill>
              </a:rPr>
              <a:t>div</a:t>
            </a:r>
            <a:r>
              <a:rPr lang="en-US" sz="1200" dirty="0"/>
              <a:t> </a:t>
            </a:r>
            <a:r>
              <a:rPr lang="en-US" sz="1200" dirty="0" err="1">
                <a:solidFill>
                  <a:srgbClr val="FF6600"/>
                </a:solidFill>
              </a:rPr>
              <a:t>ng</a:t>
            </a:r>
            <a:r>
              <a:rPr lang="en-US" sz="1200" dirty="0">
                <a:solidFill>
                  <a:srgbClr val="FF6600"/>
                </a:solidFill>
              </a:rPr>
              <a:t>-controller</a:t>
            </a:r>
            <a:r>
              <a:rPr lang="en-US" sz="1200" dirty="0"/>
              <a:t>="</a:t>
            </a:r>
            <a:r>
              <a:rPr lang="en-US" sz="1200" dirty="0" err="1">
                <a:solidFill>
                  <a:srgbClr val="00882B"/>
                </a:solidFill>
              </a:rPr>
              <a:t>App.CounterCtrl</a:t>
            </a:r>
            <a:r>
              <a:rPr lang="en-US" sz="1200" dirty="0">
                <a:solidFill>
                  <a:srgbClr val="00882B"/>
                </a:solidFill>
              </a:rPr>
              <a:t> as ctrl</a:t>
            </a:r>
            <a:r>
              <a:rPr lang="en-US" sz="1200" dirty="0"/>
              <a:t>"&gt;</a:t>
            </a:r>
          </a:p>
          <a:p>
            <a:r>
              <a:rPr lang="en-US" sz="1200" dirty="0"/>
              <a:t>  Count: {{</a:t>
            </a:r>
            <a:r>
              <a:rPr lang="en-US" sz="1200" dirty="0" err="1">
                <a:solidFill>
                  <a:srgbClr val="00882B"/>
                </a:solidFill>
              </a:rPr>
              <a:t>ctrl.count</a:t>
            </a:r>
            <a:r>
              <a:rPr lang="en-US" sz="1200" dirty="0"/>
              <a:t>}} &lt;</a:t>
            </a:r>
            <a:r>
              <a:rPr lang="en-US" sz="1200" dirty="0">
                <a:solidFill>
                  <a:srgbClr val="0365C0"/>
                </a:solidFill>
              </a:rPr>
              <a:t>button</a:t>
            </a:r>
            <a:r>
              <a:rPr lang="en-US" sz="1200" dirty="0"/>
              <a:t> </a:t>
            </a:r>
            <a:r>
              <a:rPr lang="en-US" sz="1200" dirty="0" err="1">
                <a:solidFill>
                  <a:srgbClr val="FF6600"/>
                </a:solidFill>
              </a:rPr>
              <a:t>ng</a:t>
            </a:r>
            <a:r>
              <a:rPr lang="en-US" sz="1200" dirty="0">
                <a:solidFill>
                  <a:srgbClr val="FF6600"/>
                </a:solidFill>
              </a:rPr>
              <a:t>-click</a:t>
            </a:r>
            <a:r>
              <a:rPr lang="en-US" sz="1200" dirty="0"/>
              <a:t>="</a:t>
            </a:r>
            <a:r>
              <a:rPr lang="en-US" sz="1200" dirty="0" err="1">
                <a:solidFill>
                  <a:srgbClr val="00882B"/>
                </a:solidFill>
              </a:rPr>
              <a:t>ctrl.inc</a:t>
            </a:r>
            <a:r>
              <a:rPr lang="en-US" sz="1200" dirty="0">
                <a:solidFill>
                  <a:srgbClr val="00882B"/>
                </a:solidFill>
              </a:rPr>
              <a:t>()</a:t>
            </a:r>
            <a:r>
              <a:rPr lang="en-US" sz="1200" dirty="0"/>
              <a:t>"&gt;+&lt;/</a:t>
            </a:r>
            <a:r>
              <a:rPr lang="en-US" sz="1200" dirty="0">
                <a:solidFill>
                  <a:srgbClr val="0365C0"/>
                </a:solidFill>
              </a:rPr>
              <a:t>button</a:t>
            </a:r>
            <a:r>
              <a:rPr lang="en-US" sz="1200" dirty="0"/>
              <a:t>&gt; &lt;</a:t>
            </a:r>
            <a:r>
              <a:rPr lang="en-US" sz="1200" dirty="0">
                <a:solidFill>
                  <a:srgbClr val="0365C0"/>
                </a:solidFill>
              </a:rPr>
              <a:t>button</a:t>
            </a:r>
            <a:r>
              <a:rPr lang="en-US" sz="1200" dirty="0"/>
              <a:t> </a:t>
            </a:r>
            <a:r>
              <a:rPr lang="en-US" sz="1200" dirty="0" err="1">
                <a:solidFill>
                  <a:srgbClr val="FF6600"/>
                </a:solidFill>
              </a:rPr>
              <a:t>ng</a:t>
            </a:r>
            <a:r>
              <a:rPr lang="en-US" sz="1200" dirty="0">
                <a:solidFill>
                  <a:srgbClr val="FF6600"/>
                </a:solidFill>
              </a:rPr>
              <a:t>-click</a:t>
            </a:r>
            <a:r>
              <a:rPr lang="en-US" sz="1200" dirty="0"/>
              <a:t>="</a:t>
            </a:r>
            <a:r>
              <a:rPr lang="en-US" sz="1200" dirty="0" err="1">
                <a:solidFill>
                  <a:srgbClr val="00882B"/>
                </a:solidFill>
              </a:rPr>
              <a:t>ctrl.dec</a:t>
            </a:r>
            <a:r>
              <a:rPr lang="en-US" sz="1200" dirty="0">
                <a:solidFill>
                  <a:srgbClr val="00882B"/>
                </a:solidFill>
              </a:rPr>
              <a:t>()</a:t>
            </a:r>
            <a:r>
              <a:rPr lang="en-US" sz="1200" dirty="0"/>
              <a:t>"&gt;&amp;</a:t>
            </a:r>
            <a:r>
              <a:rPr lang="en-US" sz="1200" dirty="0" err="1"/>
              <a:t>ndash</a:t>
            </a:r>
            <a:r>
              <a:rPr lang="en-US" sz="1200" dirty="0"/>
              <a:t>;&lt;/</a:t>
            </a:r>
            <a:r>
              <a:rPr lang="en-US" sz="1200" dirty="0">
                <a:solidFill>
                  <a:srgbClr val="0365C0"/>
                </a:solidFill>
              </a:rPr>
              <a:t>button</a:t>
            </a:r>
            <a:r>
              <a:rPr lang="en-US" sz="1200" dirty="0"/>
              <a:t>&gt;</a:t>
            </a:r>
          </a:p>
          <a:p>
            <a:r>
              <a:rPr lang="en-US" sz="1200" dirty="0"/>
              <a:t>  &lt;/</a:t>
            </a:r>
            <a:r>
              <a:rPr lang="en-US" sz="1200" dirty="0">
                <a:solidFill>
                  <a:srgbClr val="0365C0"/>
                </a:solidFill>
              </a:rPr>
              <a:t>div</a:t>
            </a:r>
            <a:r>
              <a:rPr lang="en-US" sz="1200" dirty="0"/>
              <a:t>&gt;</a:t>
            </a:r>
          </a:p>
          <a:p>
            <a:endParaRPr lang="en-US" sz="1200" dirty="0"/>
          </a:p>
          <a:p>
            <a:r>
              <a:rPr lang="en-US" sz="1200" dirty="0"/>
              <a:t>  &lt;!-- ... --&gt;</a:t>
            </a:r>
          </a:p>
          <a:p>
            <a:endParaRPr lang="en-US" sz="1200" dirty="0"/>
          </a:p>
          <a:p>
            <a:r>
              <a:rPr lang="en-US" sz="1200" dirty="0"/>
              <a:t>  &lt;/</a:t>
            </a:r>
            <a:r>
              <a:rPr lang="en-US" sz="1200" dirty="0">
                <a:solidFill>
                  <a:srgbClr val="0365C0"/>
                </a:solidFill>
              </a:rPr>
              <a:t>body</a:t>
            </a:r>
            <a:r>
              <a:rPr lang="en-US" sz="1200" dirty="0"/>
              <a:t>&gt;</a:t>
            </a:r>
          </a:p>
          <a:p>
            <a:r>
              <a:rPr lang="en-US" sz="1200" dirty="0"/>
              <a:t>&lt;/</a:t>
            </a:r>
            <a:r>
              <a:rPr lang="en-US" sz="1200" dirty="0">
                <a:solidFill>
                  <a:srgbClr val="0365C0"/>
                </a:solidFill>
              </a:rPr>
              <a:t>html</a:t>
            </a:r>
            <a:r>
              <a:rPr lang="en-US" sz="1200" dirty="0" smtClean="0"/>
              <a:t>&gt;</a:t>
            </a:r>
            <a:endParaRPr lang="en-US" sz="1200" dirty="0"/>
          </a:p>
          <a:p>
            <a:endParaRPr lang="en-US" sz="1400" dirty="0"/>
          </a:p>
          <a:p>
            <a:pPr eaLnBrk="0" hangingPunct="0">
              <a:spcAft>
                <a:spcPts val="628"/>
              </a:spcAft>
              <a:defRPr/>
            </a:pPr>
            <a:r>
              <a:rPr lang="de-DE" sz="100" dirty="0" err="1">
                <a:solidFill>
                  <a:schemeClr val="tx1"/>
                </a:solidFill>
                <a:latin typeface="Ubuntu"/>
                <a:ea typeface="Gill Sans Light" charset="0"/>
                <a:cs typeface="Ubuntu"/>
                <a:sym typeface="Gill Sans Light" charset="0"/>
              </a:rPr>
              <a:t>Schermata</a:t>
            </a:r>
            <a:r>
              <a:rPr lang="de-DE" sz="100" dirty="0">
                <a:solidFill>
                  <a:schemeClr val="tx1"/>
                </a:solidFill>
                <a:latin typeface="Ubuntu"/>
                <a:ea typeface="Gill Sans Light" charset="0"/>
                <a:cs typeface="Ubuntu"/>
                <a:sym typeface="Gill Sans Light" charset="0"/>
              </a:rPr>
              <a:t> 2015-04-26 alle 10.56.47.png</a:t>
            </a:r>
            <a:endParaRPr lang="en-US" sz="1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AngulaJS</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  </a:t>
            </a: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scalajs</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-angulate 2/2</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pic>
        <p:nvPicPr>
          <p:cNvPr id="5" name="Picture 4" descr="AngularJS-lar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483518"/>
            <a:ext cx="3634740" cy="1024940"/>
          </a:xfrm>
          <a:prstGeom prst="rect">
            <a:avLst/>
          </a:prstGeom>
        </p:spPr>
      </p:pic>
    </p:spTree>
    <p:extLst>
      <p:ext uri="{BB962C8B-B14F-4D97-AF65-F5344CB8AC3E}">
        <p14:creationId xmlns:p14="http://schemas.microsoft.com/office/powerpoint/2010/main" val="196953356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1384598"/>
            <a:ext cx="8227193" cy="341939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400" dirty="0"/>
              <a:t>I love </a:t>
            </a:r>
            <a:r>
              <a:rPr lang="en-US" sz="1400" dirty="0" err="1"/>
              <a:t>ReactJS</a:t>
            </a:r>
            <a:r>
              <a:rPr lang="en-US" sz="1400" dirty="0"/>
              <a:t> because:</a:t>
            </a:r>
          </a:p>
          <a:p>
            <a:pPr marL="285750" lvl="1" indent="-285750">
              <a:buFont typeface="Arial"/>
              <a:buChar char="•"/>
            </a:pPr>
            <a:r>
              <a:rPr lang="en-US" sz="1400" dirty="0" smtClean="0"/>
              <a:t>Your </a:t>
            </a:r>
            <a:r>
              <a:rPr lang="en-US" sz="1400" dirty="0"/>
              <a:t>code is clear. It is arranged into components, each with its own defined responsibility. </a:t>
            </a:r>
            <a:r>
              <a:rPr lang="en-US" sz="1400" dirty="0" smtClean="0"/>
              <a:t> (</a:t>
            </a:r>
            <a:r>
              <a:rPr lang="en-US" sz="1400" dirty="0"/>
              <a:t>Web </a:t>
            </a:r>
            <a:r>
              <a:rPr lang="en-US" sz="1400" dirty="0" smtClean="0"/>
              <a:t>component,  better </a:t>
            </a:r>
            <a:r>
              <a:rPr lang="en-US" sz="1400" dirty="0" err="1"/>
              <a:t>dividi</a:t>
            </a:r>
            <a:r>
              <a:rPr lang="en-US" sz="1400" dirty="0"/>
              <a:t>-et-</a:t>
            </a:r>
            <a:r>
              <a:rPr lang="en-US" sz="1400" dirty="0" err="1"/>
              <a:t>impera</a:t>
            </a:r>
            <a:r>
              <a:rPr lang="en-US" sz="1400" dirty="0"/>
              <a:t> </a:t>
            </a:r>
            <a:r>
              <a:rPr lang="en-US" sz="1400" dirty="0" smtClean="0"/>
              <a:t>approach)</a:t>
            </a:r>
            <a:endParaRPr lang="en-US" sz="1400" dirty="0"/>
          </a:p>
          <a:p>
            <a:pPr marL="285750" indent="-285750">
              <a:buFont typeface="Arial"/>
              <a:buChar char="•"/>
            </a:pPr>
            <a:r>
              <a:rPr lang="en-US" sz="1400" dirty="0"/>
              <a:t>Your app is predictable. It’s very clear where data flows, and what happens when a user does something. </a:t>
            </a:r>
          </a:p>
          <a:p>
            <a:pPr marL="285750" indent="-285750">
              <a:buFont typeface="Arial"/>
              <a:buChar char="•"/>
            </a:pPr>
            <a:r>
              <a:rPr lang="en-US" sz="1400" dirty="0"/>
              <a:t>Your app is fast. React is really, really fast, creating a better experience for users, even if you have a ton of data. </a:t>
            </a:r>
            <a:r>
              <a:rPr lang="en-US" sz="1400" dirty="0" smtClean="0"/>
              <a:t> (Virtual DOM, …)</a:t>
            </a:r>
            <a:endParaRPr lang="en-US" sz="1400" dirty="0"/>
          </a:p>
          <a:p>
            <a:pPr marL="285750" indent="-285750">
              <a:buFont typeface="Arial"/>
              <a:buChar char="•"/>
            </a:pPr>
            <a:r>
              <a:rPr lang="en-US" sz="1400" dirty="0"/>
              <a:t>Your app is standards-based. React adds layers only when it needs to. You feel like you are actually writing JavaScript and HTML, not some magic template language.</a:t>
            </a:r>
          </a:p>
          <a:p>
            <a:pPr marL="285750" indent="-285750">
              <a:buFont typeface="Arial"/>
              <a:buChar char="•"/>
            </a:pPr>
            <a:r>
              <a:rPr lang="en-US" sz="1400" dirty="0"/>
              <a:t>Surprise, you’re an app developer. React breaks down barriers across platforms, by applying its same model across the board. This means that once you learn the React way of structuring an web application, you have a huge head start on developing a native </a:t>
            </a:r>
            <a:r>
              <a:rPr lang="en-US" sz="1400" dirty="0" err="1"/>
              <a:t>iOS</a:t>
            </a:r>
            <a:r>
              <a:rPr lang="en-US" sz="1400" dirty="0"/>
              <a:t> or Android app, thanks to </a:t>
            </a:r>
            <a:r>
              <a:rPr lang="en-US" sz="1400" b="1" dirty="0"/>
              <a:t>react-native</a:t>
            </a:r>
            <a:r>
              <a:rPr lang="en-US" sz="1400" dirty="0"/>
              <a:t>. Surely this will happen to other platforms</a:t>
            </a:r>
            <a:r>
              <a:rPr lang="en-US" sz="1400" dirty="0" smtClean="0"/>
              <a:t>.</a:t>
            </a:r>
            <a:endParaRPr lang="en-US" sz="1400" dirty="0"/>
          </a:p>
          <a:p>
            <a:pPr eaLnBrk="0" hangingPunct="0">
              <a:spcAft>
                <a:spcPts val="628"/>
              </a:spcAft>
              <a:defRPr/>
            </a:pPr>
            <a:r>
              <a:rPr lang="de-DE" sz="100" dirty="0" err="1">
                <a:solidFill>
                  <a:schemeClr val="tx1"/>
                </a:solidFill>
                <a:latin typeface="Ubuntu"/>
                <a:ea typeface="Gill Sans Light" charset="0"/>
                <a:cs typeface="Ubuntu"/>
                <a:sym typeface="Gill Sans Light" charset="0"/>
              </a:rPr>
              <a:t>Schermata</a:t>
            </a:r>
            <a:r>
              <a:rPr lang="de-DE" sz="100" dirty="0">
                <a:solidFill>
                  <a:schemeClr val="tx1"/>
                </a:solidFill>
                <a:latin typeface="Ubuntu"/>
                <a:ea typeface="Gill Sans Light" charset="0"/>
                <a:cs typeface="Ubuntu"/>
                <a:sym typeface="Gill Sans Light" charset="0"/>
              </a:rPr>
              <a:t> 2015-04-26 alle 10.56.47.png</a:t>
            </a:r>
            <a:endParaRPr lang="en-US" sz="1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Scala</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a:t>
            </a: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Js</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 React</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pic>
        <p:nvPicPr>
          <p:cNvPr id="2" name="Picture 1" descr="rea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376" y="195486"/>
            <a:ext cx="889000" cy="889000"/>
          </a:xfrm>
          <a:prstGeom prst="rect">
            <a:avLst/>
          </a:prstGeom>
        </p:spPr>
      </p:pic>
      <p:sp>
        <p:nvSpPr>
          <p:cNvPr id="4" name="TextBox 3"/>
          <p:cNvSpPr txBox="1"/>
          <p:nvPr/>
        </p:nvSpPr>
        <p:spPr>
          <a:xfrm>
            <a:off x="2195736" y="555526"/>
            <a:ext cx="4134465" cy="276999"/>
          </a:xfrm>
          <a:prstGeom prst="rect">
            <a:avLst/>
          </a:prstGeom>
          <a:noFill/>
        </p:spPr>
        <p:txBody>
          <a:bodyPr wrap="none" rtlCol="0">
            <a:spAutoFit/>
          </a:bodyPr>
          <a:lstStyle/>
          <a:p>
            <a:r>
              <a:rPr lang="en-US" sz="1200" dirty="0">
                <a:solidFill>
                  <a:schemeClr val="accent1"/>
                </a:solidFill>
              </a:rPr>
              <a:t>http://</a:t>
            </a:r>
            <a:r>
              <a:rPr lang="en-US" sz="1200" dirty="0" err="1">
                <a:solidFill>
                  <a:schemeClr val="accent1"/>
                </a:solidFill>
              </a:rPr>
              <a:t>aspiringwebdev.com</a:t>
            </a:r>
            <a:r>
              <a:rPr lang="en-US" sz="1200" dirty="0">
                <a:solidFill>
                  <a:schemeClr val="accent1"/>
                </a:solidFill>
              </a:rPr>
              <a:t>/why-react-</a:t>
            </a:r>
            <a:r>
              <a:rPr lang="en-US" sz="1200" dirty="0" err="1">
                <a:solidFill>
                  <a:schemeClr val="accent1"/>
                </a:solidFill>
              </a:rPr>
              <a:t>js</a:t>
            </a:r>
            <a:r>
              <a:rPr lang="en-US" sz="1200" dirty="0">
                <a:solidFill>
                  <a:schemeClr val="accent1"/>
                </a:solidFill>
              </a:rPr>
              <a:t>-matters-for-developers/</a:t>
            </a:r>
          </a:p>
        </p:txBody>
      </p:sp>
    </p:spTree>
    <p:extLst>
      <p:ext uri="{BB962C8B-B14F-4D97-AF65-F5344CB8AC3E}">
        <p14:creationId xmlns:p14="http://schemas.microsoft.com/office/powerpoint/2010/main" val="12381750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1" y="1384598"/>
            <a:ext cx="4122738" cy="341939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400" dirty="0"/>
              <a:t>I love </a:t>
            </a:r>
            <a:r>
              <a:rPr lang="en-US" sz="1400" dirty="0" err="1" smtClean="0"/>
              <a:t>ScalaJS</a:t>
            </a:r>
            <a:r>
              <a:rPr lang="en-US" sz="1400" dirty="0" smtClean="0"/>
              <a:t> </a:t>
            </a:r>
            <a:r>
              <a:rPr lang="en-US" sz="1400" dirty="0" err="1" smtClean="0"/>
              <a:t>ReactJS</a:t>
            </a:r>
            <a:r>
              <a:rPr lang="en-US" sz="1400" dirty="0" smtClean="0"/>
              <a:t> </a:t>
            </a:r>
            <a:r>
              <a:rPr lang="en-US" sz="1400" dirty="0"/>
              <a:t>because</a:t>
            </a:r>
            <a:r>
              <a:rPr lang="en-US" sz="1400" dirty="0" smtClean="0"/>
              <a:t>:</a:t>
            </a:r>
          </a:p>
          <a:p>
            <a:pPr marL="285750" indent="-285750">
              <a:buFont typeface="Arial"/>
              <a:buChar char="•"/>
            </a:pPr>
            <a:r>
              <a:rPr lang="en-US" sz="1400" dirty="0" smtClean="0"/>
              <a:t>It </a:t>
            </a:r>
            <a:r>
              <a:rPr lang="en-US" sz="1400" dirty="0"/>
              <a:t>composed by simple concepts:</a:t>
            </a:r>
          </a:p>
          <a:p>
            <a:pPr marL="500988" lvl="1" indent="-285750">
              <a:buFont typeface="Arial"/>
              <a:buChar char="•"/>
            </a:pPr>
            <a:r>
              <a:rPr lang="en-US" sz="1400" dirty="0"/>
              <a:t>Properties (Props) are immutable</a:t>
            </a:r>
          </a:p>
          <a:p>
            <a:pPr marL="500988" lvl="1" indent="-285750">
              <a:buFont typeface="Arial"/>
              <a:buChar char="•"/>
            </a:pPr>
            <a:r>
              <a:rPr lang="en-US" sz="1400" dirty="0"/>
              <a:t>State is mutable</a:t>
            </a:r>
          </a:p>
          <a:p>
            <a:pPr marL="500988" lvl="1" indent="-285750">
              <a:buFont typeface="Arial"/>
              <a:buChar char="•"/>
            </a:pPr>
            <a:r>
              <a:rPr lang="en-US" sz="1400" dirty="0"/>
              <a:t>a render </a:t>
            </a:r>
            <a:r>
              <a:rPr lang="en-US" sz="1400" dirty="0" smtClean="0"/>
              <a:t>method</a:t>
            </a:r>
          </a:p>
          <a:p>
            <a:pPr marL="285750" indent="-285750">
              <a:buFont typeface="Arial"/>
              <a:buChar char="•"/>
            </a:pPr>
            <a:r>
              <a:rPr lang="en-US" sz="1400" dirty="0" smtClean="0"/>
              <a:t>Everything is strong typed: VDOM, Components</a:t>
            </a:r>
          </a:p>
          <a:p>
            <a:pPr marL="285750" indent="-285750">
              <a:buFont typeface="Arial"/>
              <a:buChar char="•"/>
            </a:pPr>
            <a:r>
              <a:rPr lang="en-US" sz="1400" dirty="0" smtClean="0"/>
              <a:t>Easy to extend components</a:t>
            </a:r>
            <a:endParaRPr lang="en-US" sz="1400" dirty="0"/>
          </a:p>
          <a:p>
            <a:pPr marL="171450" indent="-171450" eaLnBrk="0" hangingPunct="0">
              <a:spcAft>
                <a:spcPts val="628"/>
              </a:spcAft>
              <a:buFont typeface="Arial"/>
              <a:buChar char="•"/>
              <a:defRPr/>
            </a:pPr>
            <a:r>
              <a:rPr lang="de-DE" sz="100" dirty="0" err="1" smtClean="0">
                <a:solidFill>
                  <a:schemeClr val="tx1"/>
                </a:solidFill>
                <a:latin typeface="Ubuntu"/>
                <a:ea typeface="Gill Sans Light" charset="0"/>
                <a:cs typeface="Ubuntu"/>
                <a:sym typeface="Gill Sans Light" charset="0"/>
              </a:rPr>
              <a:t>Schermata</a:t>
            </a:r>
            <a:r>
              <a:rPr lang="de-DE" sz="100" dirty="0" smtClean="0">
                <a:solidFill>
                  <a:schemeClr val="tx1"/>
                </a:solidFill>
                <a:latin typeface="Ubuntu"/>
                <a:ea typeface="Gill Sans Light" charset="0"/>
                <a:cs typeface="Ubuntu"/>
                <a:sym typeface="Gill Sans Light" charset="0"/>
              </a:rPr>
              <a:t> </a:t>
            </a:r>
            <a:r>
              <a:rPr lang="de-DE" sz="100" dirty="0">
                <a:solidFill>
                  <a:schemeClr val="tx1"/>
                </a:solidFill>
                <a:latin typeface="Ubuntu"/>
                <a:ea typeface="Gill Sans Light" charset="0"/>
                <a:cs typeface="Ubuntu"/>
                <a:sym typeface="Gill Sans Light" charset="0"/>
              </a:rPr>
              <a:t>2015-04-26 alle 10.56.47.png</a:t>
            </a:r>
            <a:endParaRPr lang="en-US" sz="1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Scala</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a:t>
            </a: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Js</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 React</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pic>
        <p:nvPicPr>
          <p:cNvPr id="2" name="Picture 1" descr="rea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376" y="195486"/>
            <a:ext cx="889000" cy="889000"/>
          </a:xfrm>
          <a:prstGeom prst="rect">
            <a:avLst/>
          </a:prstGeom>
        </p:spPr>
      </p:pic>
      <p:sp>
        <p:nvSpPr>
          <p:cNvPr id="6" name="AutoShape 5"/>
          <p:cNvSpPr>
            <a:spLocks/>
          </p:cNvSpPr>
          <p:nvPr/>
        </p:nvSpPr>
        <p:spPr bwMode="auto">
          <a:xfrm>
            <a:off x="539552" y="3003798"/>
            <a:ext cx="4122738" cy="21397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algn="ctr"/>
            <a:r>
              <a:rPr lang="en-US" sz="1200" b="1" dirty="0" err="1" smtClean="0"/>
              <a:t>Javascript</a:t>
            </a:r>
            <a:endParaRPr lang="en-US" sz="1200" b="1" dirty="0" smtClean="0"/>
          </a:p>
          <a:p>
            <a:r>
              <a:rPr lang="en-US" sz="1200" b="1" dirty="0" err="1" smtClean="0"/>
              <a:t>var</a:t>
            </a:r>
            <a:r>
              <a:rPr lang="en-US" sz="1200" b="1" dirty="0" smtClean="0"/>
              <a:t> </a:t>
            </a:r>
            <a:r>
              <a:rPr lang="en-US" sz="1200" b="1" dirty="0" err="1"/>
              <a:t>HelloMessage</a:t>
            </a:r>
            <a:r>
              <a:rPr lang="en-US" sz="1200" dirty="0"/>
              <a:t> = </a:t>
            </a:r>
            <a:r>
              <a:rPr lang="en-US" sz="1200" b="1" dirty="0" err="1" smtClean="0"/>
              <a:t>React</a:t>
            </a:r>
            <a:r>
              <a:rPr lang="en-US" sz="1200" dirty="0" err="1" smtClean="0"/>
              <a:t>.createClass</a:t>
            </a:r>
            <a:r>
              <a:rPr lang="en-US" sz="1200" dirty="0"/>
              <a:t>({</a:t>
            </a:r>
            <a:r>
              <a:rPr lang="en-US" sz="1200" dirty="0" err="1"/>
              <a:t>displayName</a:t>
            </a:r>
            <a:r>
              <a:rPr lang="en-US" sz="1200" dirty="0"/>
              <a:t>: '</a:t>
            </a:r>
            <a:r>
              <a:rPr lang="en-US" sz="1200" dirty="0" err="1"/>
              <a:t>HelloMessage</a:t>
            </a:r>
            <a:r>
              <a:rPr lang="en-US" sz="1200" dirty="0"/>
              <a:t>',</a:t>
            </a:r>
          </a:p>
          <a:p>
            <a:r>
              <a:rPr lang="en-US" sz="1200" dirty="0"/>
              <a:t>  render: function() {</a:t>
            </a:r>
          </a:p>
          <a:p>
            <a:r>
              <a:rPr lang="en-US" sz="1200" dirty="0"/>
              <a:t>    </a:t>
            </a:r>
            <a:r>
              <a:rPr lang="en-US" sz="1200" b="1" dirty="0" smtClean="0"/>
              <a:t>return </a:t>
            </a:r>
            <a:r>
              <a:rPr lang="en-US" sz="1200" b="1" dirty="0" err="1" smtClean="0"/>
              <a:t>React</a:t>
            </a:r>
            <a:r>
              <a:rPr lang="en-US" sz="1200" dirty="0" err="1" smtClean="0"/>
              <a:t>.createElement</a:t>
            </a:r>
            <a:r>
              <a:rPr lang="en-US" sz="1200" dirty="0"/>
              <a:t>(</a:t>
            </a:r>
            <a:r>
              <a:rPr lang="en-US" sz="1200" dirty="0">
                <a:solidFill>
                  <a:srgbClr val="FF0000"/>
                </a:solidFill>
              </a:rPr>
              <a:t>"div"</a:t>
            </a:r>
            <a:r>
              <a:rPr lang="en-US" sz="1200" dirty="0"/>
              <a:t>, null, </a:t>
            </a:r>
            <a:r>
              <a:rPr lang="en-US" sz="1200" dirty="0">
                <a:solidFill>
                  <a:srgbClr val="FF0000"/>
                </a:solidFill>
              </a:rPr>
              <a:t>"Hello "</a:t>
            </a:r>
            <a:r>
              <a:rPr lang="en-US" sz="1200" dirty="0"/>
              <a:t>, </a:t>
            </a:r>
            <a:r>
              <a:rPr lang="en-US" sz="1200" dirty="0" err="1"/>
              <a:t>this.props.name</a:t>
            </a:r>
            <a:r>
              <a:rPr lang="en-US" sz="1200" dirty="0"/>
              <a:t>);</a:t>
            </a:r>
          </a:p>
          <a:p>
            <a:r>
              <a:rPr lang="en-US" sz="1200" dirty="0"/>
              <a:t>  }</a:t>
            </a:r>
          </a:p>
          <a:p>
            <a:r>
              <a:rPr lang="en-US" sz="1200" dirty="0"/>
              <a:t>})</a:t>
            </a:r>
            <a:r>
              <a:rPr lang="en-US" sz="1200" dirty="0" smtClean="0"/>
              <a:t>;</a:t>
            </a:r>
            <a:endParaRPr lang="en-US" sz="1200" dirty="0"/>
          </a:p>
          <a:p>
            <a:r>
              <a:rPr lang="en-US" sz="1200" b="1" dirty="0" err="1"/>
              <a:t>React</a:t>
            </a:r>
            <a:r>
              <a:rPr lang="en-US" sz="1200" dirty="0" err="1"/>
              <a:t>.render</a:t>
            </a:r>
            <a:r>
              <a:rPr lang="en-US" sz="1200" dirty="0"/>
              <a:t>(</a:t>
            </a:r>
            <a:r>
              <a:rPr lang="en-US" sz="1200" b="1" dirty="0" err="1"/>
              <a:t>React</a:t>
            </a:r>
            <a:r>
              <a:rPr lang="en-US" sz="1200" dirty="0" err="1"/>
              <a:t>.createElement</a:t>
            </a:r>
            <a:r>
              <a:rPr lang="en-US" sz="1200" dirty="0"/>
              <a:t>(</a:t>
            </a:r>
            <a:r>
              <a:rPr lang="en-US" sz="1200" b="1" dirty="0" err="1"/>
              <a:t>HelloMessage</a:t>
            </a:r>
            <a:r>
              <a:rPr lang="en-US" sz="1200" dirty="0"/>
              <a:t>, {name: </a:t>
            </a:r>
            <a:r>
              <a:rPr lang="en-US" sz="1200" dirty="0" smtClean="0">
                <a:solidFill>
                  <a:srgbClr val="FF0000"/>
                </a:solidFill>
              </a:rPr>
              <a:t>”Alberto"</a:t>
            </a:r>
            <a:r>
              <a:rPr lang="en-US" sz="1200" dirty="0"/>
              <a:t>}), </a:t>
            </a:r>
            <a:r>
              <a:rPr lang="en-US" sz="1200" dirty="0" err="1"/>
              <a:t>mountNode</a:t>
            </a:r>
            <a:r>
              <a:rPr lang="en-US" sz="1200" dirty="0"/>
              <a:t>);</a:t>
            </a:r>
          </a:p>
          <a:p>
            <a:pPr marL="171450" indent="-171450" eaLnBrk="0" hangingPunct="0">
              <a:spcAft>
                <a:spcPts val="628"/>
              </a:spcAft>
              <a:buFont typeface="Arial"/>
              <a:buChar char="•"/>
              <a:defRPr/>
            </a:pPr>
            <a:r>
              <a:rPr lang="de-DE" sz="100" dirty="0" err="1" smtClean="0">
                <a:solidFill>
                  <a:schemeClr val="tx1"/>
                </a:solidFill>
                <a:latin typeface="Ubuntu"/>
                <a:ea typeface="Gill Sans Light" charset="0"/>
                <a:cs typeface="Ubuntu"/>
                <a:sym typeface="Gill Sans Light" charset="0"/>
              </a:rPr>
              <a:t>Schermata</a:t>
            </a:r>
            <a:r>
              <a:rPr lang="de-DE" sz="100" dirty="0" smtClean="0">
                <a:solidFill>
                  <a:schemeClr val="tx1"/>
                </a:solidFill>
                <a:latin typeface="Ubuntu"/>
                <a:ea typeface="Gill Sans Light" charset="0"/>
                <a:cs typeface="Ubuntu"/>
                <a:sym typeface="Gill Sans Light" charset="0"/>
              </a:rPr>
              <a:t> </a:t>
            </a:r>
            <a:r>
              <a:rPr lang="de-DE" sz="100" dirty="0">
                <a:solidFill>
                  <a:schemeClr val="tx1"/>
                </a:solidFill>
                <a:latin typeface="Ubuntu"/>
                <a:ea typeface="Gill Sans Light" charset="0"/>
                <a:cs typeface="Ubuntu"/>
                <a:sym typeface="Gill Sans Light" charset="0"/>
              </a:rPr>
              <a:t>2015-04-26 alle 10.56.47.png</a:t>
            </a:r>
            <a:endParaRPr lang="en-US" sz="100" dirty="0">
              <a:solidFill>
                <a:schemeClr val="tx1"/>
              </a:solidFill>
              <a:latin typeface="Ubuntu"/>
              <a:ea typeface="Gill Sans Light" charset="0"/>
              <a:cs typeface="Ubuntu"/>
              <a:sym typeface="Gill Sans Light" charset="0"/>
            </a:endParaRPr>
          </a:p>
        </p:txBody>
      </p:sp>
      <p:sp>
        <p:nvSpPr>
          <p:cNvPr id="7" name="AutoShape 5"/>
          <p:cNvSpPr>
            <a:spLocks/>
          </p:cNvSpPr>
          <p:nvPr/>
        </p:nvSpPr>
        <p:spPr bwMode="auto">
          <a:xfrm>
            <a:off x="4716016" y="3003798"/>
            <a:ext cx="4427984" cy="20162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algn="ctr"/>
            <a:r>
              <a:rPr lang="en-US" sz="1200" b="1" dirty="0" err="1" smtClean="0"/>
              <a:t>Scala</a:t>
            </a:r>
            <a:endParaRPr lang="en-US" sz="1200" b="1" dirty="0" smtClean="0"/>
          </a:p>
          <a:p>
            <a:r>
              <a:rPr lang="en-US" sz="1200" b="1" dirty="0" err="1" smtClean="0"/>
              <a:t>val</a:t>
            </a:r>
            <a:r>
              <a:rPr lang="en-US" sz="1200" dirty="0" smtClean="0"/>
              <a:t> </a:t>
            </a:r>
            <a:r>
              <a:rPr lang="en-US" sz="1200" dirty="0" err="1">
                <a:solidFill>
                  <a:srgbClr val="FF0000"/>
                </a:solidFill>
              </a:rPr>
              <a:t>HelloMessage</a:t>
            </a:r>
            <a:r>
              <a:rPr lang="en-US" sz="1200" dirty="0">
                <a:solidFill>
                  <a:srgbClr val="FF0000"/>
                </a:solidFill>
              </a:rPr>
              <a:t> </a:t>
            </a:r>
            <a:r>
              <a:rPr lang="en-US" sz="1200" dirty="0"/>
              <a:t>= </a:t>
            </a:r>
            <a:r>
              <a:rPr lang="en-US" sz="1200" b="1" dirty="0" err="1"/>
              <a:t>ReactComponentB</a:t>
            </a:r>
            <a:r>
              <a:rPr lang="en-US" sz="1200" dirty="0"/>
              <a:t>[</a:t>
            </a:r>
            <a:r>
              <a:rPr lang="en-US" sz="1200" b="1" dirty="0"/>
              <a:t>String</a:t>
            </a:r>
            <a:r>
              <a:rPr lang="en-US" sz="1200" dirty="0"/>
              <a:t>](</a:t>
            </a:r>
            <a:r>
              <a:rPr lang="en-US" sz="1200" dirty="0">
                <a:solidFill>
                  <a:srgbClr val="FF0000"/>
                </a:solidFill>
              </a:rPr>
              <a:t>"</a:t>
            </a:r>
            <a:r>
              <a:rPr lang="en-US" sz="1200" dirty="0" err="1">
                <a:solidFill>
                  <a:srgbClr val="FF0000"/>
                </a:solidFill>
              </a:rPr>
              <a:t>HelloMessage</a:t>
            </a:r>
            <a:r>
              <a:rPr lang="en-US" sz="1200" dirty="0">
                <a:solidFill>
                  <a:srgbClr val="FF0000"/>
                </a:solidFill>
              </a:rPr>
              <a:t>"</a:t>
            </a:r>
            <a:r>
              <a:rPr lang="en-US" sz="1200" dirty="0"/>
              <a:t>)</a:t>
            </a:r>
          </a:p>
          <a:p>
            <a:r>
              <a:rPr lang="en-US" sz="1200" dirty="0"/>
              <a:t>   .render(name =&gt; &lt;.div(</a:t>
            </a:r>
            <a:r>
              <a:rPr lang="en-US" sz="1200" dirty="0">
                <a:solidFill>
                  <a:srgbClr val="FF0000"/>
                </a:solidFill>
              </a:rPr>
              <a:t>"Hello "</a:t>
            </a:r>
            <a:r>
              <a:rPr lang="en-US" sz="1200" dirty="0"/>
              <a:t>, name))</a:t>
            </a:r>
          </a:p>
          <a:p>
            <a:r>
              <a:rPr lang="en-US" sz="1200" dirty="0"/>
              <a:t>   .build</a:t>
            </a:r>
          </a:p>
          <a:p>
            <a:endParaRPr lang="en-US" sz="1200" dirty="0"/>
          </a:p>
          <a:p>
            <a:r>
              <a:rPr lang="en-US" sz="1200" b="1" dirty="0" err="1"/>
              <a:t>React</a:t>
            </a:r>
            <a:r>
              <a:rPr lang="en-US" sz="1200" dirty="0" err="1"/>
              <a:t>.render</a:t>
            </a:r>
            <a:r>
              <a:rPr lang="en-US" sz="1200" dirty="0"/>
              <a:t>(</a:t>
            </a:r>
            <a:r>
              <a:rPr lang="en-US" sz="1200" b="1" dirty="0" err="1"/>
              <a:t>HelloMessage</a:t>
            </a:r>
            <a:r>
              <a:rPr lang="en-US" sz="1200" dirty="0" smtClean="0"/>
              <a:t>(</a:t>
            </a:r>
            <a:r>
              <a:rPr lang="en-US" sz="1200" dirty="0" smtClean="0">
                <a:solidFill>
                  <a:srgbClr val="FF0000"/>
                </a:solidFill>
              </a:rPr>
              <a:t>”Alberto"</a:t>
            </a:r>
            <a:r>
              <a:rPr lang="en-US" sz="1200" dirty="0">
                <a:solidFill>
                  <a:srgbClr val="FF0000"/>
                </a:solidFill>
              </a:rPr>
              <a:t>)</a:t>
            </a:r>
            <a:r>
              <a:rPr lang="en-US" sz="1200" dirty="0"/>
              <a:t>, </a:t>
            </a:r>
            <a:r>
              <a:rPr lang="en-US" sz="1200" dirty="0" err="1"/>
              <a:t>mountNode</a:t>
            </a:r>
            <a:r>
              <a:rPr lang="en-US" sz="1200" dirty="0"/>
              <a:t>)</a:t>
            </a:r>
            <a:r>
              <a:rPr lang="de-DE" sz="100" dirty="0" err="1" smtClean="0">
                <a:solidFill>
                  <a:schemeClr val="tx1"/>
                </a:solidFill>
                <a:latin typeface="Ubuntu"/>
                <a:ea typeface="Gill Sans Light" charset="0"/>
                <a:cs typeface="Ubuntu"/>
                <a:sym typeface="Gill Sans Light" charset="0"/>
              </a:rPr>
              <a:t>Schermata</a:t>
            </a:r>
            <a:r>
              <a:rPr lang="de-DE" sz="100" dirty="0" smtClean="0">
                <a:solidFill>
                  <a:schemeClr val="tx1"/>
                </a:solidFill>
                <a:latin typeface="Ubuntu"/>
                <a:ea typeface="Gill Sans Light" charset="0"/>
                <a:cs typeface="Ubuntu"/>
                <a:sym typeface="Gill Sans Light" charset="0"/>
              </a:rPr>
              <a:t> </a:t>
            </a:r>
            <a:r>
              <a:rPr lang="de-DE" sz="100" dirty="0">
                <a:solidFill>
                  <a:schemeClr val="tx1"/>
                </a:solidFill>
                <a:latin typeface="Ubuntu"/>
                <a:ea typeface="Gill Sans Light" charset="0"/>
                <a:cs typeface="Ubuntu"/>
                <a:sym typeface="Gill Sans Light" charset="0"/>
              </a:rPr>
              <a:t>2015-04-26 alle 10.56.47.png</a:t>
            </a:r>
            <a:endParaRPr lang="en-US" sz="100" dirty="0">
              <a:solidFill>
                <a:schemeClr val="tx1"/>
              </a:solidFill>
              <a:latin typeface="Ubuntu"/>
              <a:ea typeface="Gill Sans Light" charset="0"/>
              <a:cs typeface="Ubuntu"/>
              <a:sym typeface="Gill Sans Light" charset="0"/>
            </a:endParaRPr>
          </a:p>
        </p:txBody>
      </p:sp>
      <p:sp>
        <p:nvSpPr>
          <p:cNvPr id="3" name="TextBox 2"/>
          <p:cNvSpPr txBox="1"/>
          <p:nvPr/>
        </p:nvSpPr>
        <p:spPr>
          <a:xfrm>
            <a:off x="2123728" y="483518"/>
            <a:ext cx="3005951" cy="523220"/>
          </a:xfrm>
          <a:prstGeom prst="rect">
            <a:avLst/>
          </a:prstGeom>
          <a:noFill/>
        </p:spPr>
        <p:txBody>
          <a:bodyPr wrap="none" rtlCol="0">
            <a:spAutoFit/>
          </a:bodyPr>
          <a:lstStyle/>
          <a:p>
            <a:r>
              <a:rPr lang="en-US" sz="1400" dirty="0">
                <a:solidFill>
                  <a:schemeClr val="accent1"/>
                </a:solidFill>
                <a:hlinkClick r:id="rId4"/>
              </a:rPr>
              <a:t>https://github.com/japgolly/scalajs-</a:t>
            </a:r>
            <a:r>
              <a:rPr lang="en-US" sz="1400" dirty="0" smtClean="0">
                <a:solidFill>
                  <a:schemeClr val="accent1"/>
                </a:solidFill>
                <a:hlinkClick r:id="rId4"/>
              </a:rPr>
              <a:t>react</a:t>
            </a:r>
            <a:endParaRPr lang="en-US" sz="1400" dirty="0" smtClean="0">
              <a:solidFill>
                <a:schemeClr val="accent1"/>
              </a:solidFill>
            </a:endParaRPr>
          </a:p>
          <a:p>
            <a:r>
              <a:rPr lang="en-US" sz="1400" dirty="0">
                <a:solidFill>
                  <a:schemeClr val="accent1"/>
                </a:solidFill>
              </a:rPr>
              <a:t>http://</a:t>
            </a:r>
            <a:r>
              <a:rPr lang="en-US" sz="1400" dirty="0" err="1">
                <a:solidFill>
                  <a:schemeClr val="accent1"/>
                </a:solidFill>
              </a:rPr>
              <a:t>japgolly.github.io</a:t>
            </a:r>
            <a:r>
              <a:rPr lang="en-US" sz="1400" dirty="0">
                <a:solidFill>
                  <a:schemeClr val="accent1"/>
                </a:solidFill>
              </a:rPr>
              <a:t>/</a:t>
            </a:r>
            <a:r>
              <a:rPr lang="en-US" sz="1400" dirty="0" err="1">
                <a:solidFill>
                  <a:schemeClr val="accent1"/>
                </a:solidFill>
              </a:rPr>
              <a:t>scalajs</a:t>
            </a:r>
            <a:r>
              <a:rPr lang="en-US" sz="1400" dirty="0">
                <a:solidFill>
                  <a:schemeClr val="accent1"/>
                </a:solidFill>
              </a:rPr>
              <a:t>-react/</a:t>
            </a:r>
          </a:p>
        </p:txBody>
      </p:sp>
    </p:spTree>
    <p:extLst>
      <p:ext uri="{BB962C8B-B14F-4D97-AF65-F5344CB8AC3E}">
        <p14:creationId xmlns:p14="http://schemas.microsoft.com/office/powerpoint/2010/main" val="12381750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1384599"/>
            <a:ext cx="8371209" cy="3950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00" dirty="0" smtClean="0">
                <a:solidFill>
                  <a:schemeClr val="tx1"/>
                </a:solidFill>
                <a:latin typeface="Ubuntu"/>
                <a:ea typeface="Gill Sans Light" charset="0"/>
                <a:cs typeface="Ubuntu"/>
                <a:sym typeface="Gill Sans Light" charset="0"/>
              </a:rPr>
              <a:t>Scala</a:t>
            </a:r>
            <a:endParaRPr lang="en-US" sz="1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Scala</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a:t>
            </a: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Js</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 React</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pic>
        <p:nvPicPr>
          <p:cNvPr id="2" name="Picture 1" descr="rea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376" y="195486"/>
            <a:ext cx="889000" cy="889000"/>
          </a:xfrm>
          <a:prstGeom prst="rect">
            <a:avLst/>
          </a:prstGeom>
        </p:spPr>
      </p:pic>
      <p:sp>
        <p:nvSpPr>
          <p:cNvPr id="3" name="TextBox 2"/>
          <p:cNvSpPr txBox="1"/>
          <p:nvPr/>
        </p:nvSpPr>
        <p:spPr>
          <a:xfrm>
            <a:off x="2123728" y="483518"/>
            <a:ext cx="3005951" cy="523220"/>
          </a:xfrm>
          <a:prstGeom prst="rect">
            <a:avLst/>
          </a:prstGeom>
          <a:noFill/>
        </p:spPr>
        <p:txBody>
          <a:bodyPr wrap="none" rtlCol="0">
            <a:spAutoFit/>
          </a:bodyPr>
          <a:lstStyle/>
          <a:p>
            <a:r>
              <a:rPr lang="en-US" sz="1400" dirty="0">
                <a:solidFill>
                  <a:schemeClr val="accent1"/>
                </a:solidFill>
                <a:hlinkClick r:id="rId4"/>
              </a:rPr>
              <a:t>https://github.com/japgolly/scalajs-</a:t>
            </a:r>
            <a:r>
              <a:rPr lang="en-US" sz="1400" dirty="0" smtClean="0">
                <a:solidFill>
                  <a:schemeClr val="accent1"/>
                </a:solidFill>
                <a:hlinkClick r:id="rId4"/>
              </a:rPr>
              <a:t>react</a:t>
            </a:r>
            <a:endParaRPr lang="en-US" sz="1400" dirty="0" smtClean="0">
              <a:solidFill>
                <a:schemeClr val="accent1"/>
              </a:solidFill>
            </a:endParaRPr>
          </a:p>
          <a:p>
            <a:r>
              <a:rPr lang="en-US" sz="1400" dirty="0">
                <a:solidFill>
                  <a:schemeClr val="accent1"/>
                </a:solidFill>
              </a:rPr>
              <a:t>http://</a:t>
            </a:r>
            <a:r>
              <a:rPr lang="en-US" sz="1400" dirty="0" err="1">
                <a:solidFill>
                  <a:schemeClr val="accent1"/>
                </a:solidFill>
              </a:rPr>
              <a:t>japgolly.github.io</a:t>
            </a:r>
            <a:r>
              <a:rPr lang="en-US" sz="1400" dirty="0">
                <a:solidFill>
                  <a:schemeClr val="accent1"/>
                </a:solidFill>
              </a:rPr>
              <a:t>/</a:t>
            </a:r>
            <a:r>
              <a:rPr lang="en-US" sz="1400" dirty="0" err="1">
                <a:solidFill>
                  <a:schemeClr val="accent1"/>
                </a:solidFill>
              </a:rPr>
              <a:t>scalajs</a:t>
            </a:r>
            <a:r>
              <a:rPr lang="en-US" sz="1400" dirty="0">
                <a:solidFill>
                  <a:schemeClr val="accent1"/>
                </a:solidFill>
              </a:rPr>
              <a:t>-react/</a:t>
            </a:r>
          </a:p>
        </p:txBody>
      </p:sp>
      <p:sp>
        <p:nvSpPr>
          <p:cNvPr id="15" name="AutoShape 5"/>
          <p:cNvSpPr>
            <a:spLocks/>
          </p:cNvSpPr>
          <p:nvPr/>
        </p:nvSpPr>
        <p:spPr bwMode="auto">
          <a:xfrm>
            <a:off x="521270" y="1384598"/>
            <a:ext cx="8227193" cy="341939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400" dirty="0" err="1" smtClean="0"/>
              <a:t>ScalaJS</a:t>
            </a:r>
            <a:r>
              <a:rPr lang="en-US" sz="1400" dirty="0" smtClean="0"/>
              <a:t> React provide also many extra:</a:t>
            </a:r>
          </a:p>
          <a:p>
            <a:pPr marL="285750" indent="-285750">
              <a:buFont typeface="Arial" charset="0"/>
              <a:buChar char="•"/>
            </a:pPr>
            <a:r>
              <a:rPr lang="en-US" sz="1400" dirty="0" err="1" smtClean="0"/>
              <a:t>Scalaz</a:t>
            </a:r>
            <a:r>
              <a:rPr lang="en-US" sz="1400" dirty="0" smtClean="0"/>
              <a:t> support (</a:t>
            </a:r>
            <a:r>
              <a:rPr lang="en-US" sz="1400" dirty="0">
                <a:solidFill>
                  <a:schemeClr val="tx1">
                    <a:lumMod val="50000"/>
                    <a:lumOff val="50000"/>
                  </a:schemeClr>
                </a:solidFill>
              </a:rPr>
              <a:t>"</a:t>
            </a:r>
            <a:r>
              <a:rPr lang="en-US" sz="1400" dirty="0" err="1">
                <a:solidFill>
                  <a:schemeClr val="tx1">
                    <a:lumMod val="50000"/>
                    <a:lumOff val="50000"/>
                  </a:schemeClr>
                </a:solidFill>
              </a:rPr>
              <a:t>com.github.japgolly.scalajs</a:t>
            </a:r>
            <a:r>
              <a:rPr lang="en-US" sz="1400" dirty="0">
                <a:solidFill>
                  <a:schemeClr val="tx1">
                    <a:lumMod val="50000"/>
                    <a:lumOff val="50000"/>
                  </a:schemeClr>
                </a:solidFill>
              </a:rPr>
              <a:t>-react" %%% "ext-scalaz71" % "0.8.4"</a:t>
            </a:r>
            <a:r>
              <a:rPr lang="en-US" sz="1400" dirty="0" smtClean="0"/>
              <a:t>)</a:t>
            </a:r>
          </a:p>
          <a:p>
            <a:pPr marL="285750" indent="-285750">
              <a:buFont typeface="Arial" charset="0"/>
              <a:buChar char="•"/>
            </a:pPr>
            <a:r>
              <a:rPr lang="en-US" sz="1400" dirty="0" smtClean="0"/>
              <a:t>Monocle support (Lens for case class) (</a:t>
            </a:r>
            <a:r>
              <a:rPr lang="en-US" sz="1400" dirty="0">
                <a:solidFill>
                  <a:schemeClr val="tx1">
                    <a:lumMod val="50000"/>
                    <a:lumOff val="50000"/>
                  </a:schemeClr>
                </a:solidFill>
              </a:rPr>
              <a:t>"</a:t>
            </a:r>
            <a:r>
              <a:rPr lang="en-US" sz="1400" dirty="0" err="1">
                <a:solidFill>
                  <a:schemeClr val="tx1">
                    <a:lumMod val="50000"/>
                    <a:lumOff val="50000"/>
                  </a:schemeClr>
                </a:solidFill>
              </a:rPr>
              <a:t>com.github.japgolly.scalajs</a:t>
            </a:r>
            <a:r>
              <a:rPr lang="en-US" sz="1400" dirty="0">
                <a:solidFill>
                  <a:schemeClr val="tx1">
                    <a:lumMod val="50000"/>
                    <a:lumOff val="50000"/>
                  </a:schemeClr>
                </a:solidFill>
              </a:rPr>
              <a:t>-react" %%% "</a:t>
            </a:r>
            <a:r>
              <a:rPr lang="en-US" sz="1400" dirty="0" err="1">
                <a:solidFill>
                  <a:schemeClr val="tx1">
                    <a:lumMod val="50000"/>
                    <a:lumOff val="50000"/>
                  </a:schemeClr>
                </a:solidFill>
              </a:rPr>
              <a:t>ext</a:t>
            </a:r>
            <a:r>
              <a:rPr lang="en-US" sz="1400" dirty="0">
                <a:solidFill>
                  <a:schemeClr val="tx1">
                    <a:lumMod val="50000"/>
                    <a:lumOff val="50000"/>
                  </a:schemeClr>
                </a:solidFill>
              </a:rPr>
              <a:t>-monocle" % "0.8.4"</a:t>
            </a:r>
            <a:r>
              <a:rPr lang="en-US" sz="1400" dirty="0" smtClean="0"/>
              <a:t>)</a:t>
            </a:r>
          </a:p>
          <a:p>
            <a:pPr marL="285750" indent="-285750">
              <a:buFont typeface="Arial" charset="0"/>
              <a:buChar char="•"/>
            </a:pPr>
            <a:r>
              <a:rPr lang="en-US" sz="1400" dirty="0" smtClean="0"/>
              <a:t>Testing support (</a:t>
            </a:r>
            <a:r>
              <a:rPr lang="en-US" sz="1400" dirty="0">
                <a:solidFill>
                  <a:schemeClr val="tx1">
                    <a:lumMod val="50000"/>
                    <a:lumOff val="50000"/>
                  </a:schemeClr>
                </a:solidFill>
              </a:rPr>
              <a:t>"</a:t>
            </a:r>
            <a:r>
              <a:rPr lang="en-US" sz="1400" dirty="0" err="1">
                <a:solidFill>
                  <a:schemeClr val="tx1">
                    <a:lumMod val="50000"/>
                    <a:lumOff val="50000"/>
                  </a:schemeClr>
                </a:solidFill>
              </a:rPr>
              <a:t>com.github.japgolly.scalajs</a:t>
            </a:r>
            <a:r>
              <a:rPr lang="en-US" sz="1400" dirty="0">
                <a:solidFill>
                  <a:schemeClr val="tx1">
                    <a:lumMod val="50000"/>
                    <a:lumOff val="50000"/>
                  </a:schemeClr>
                </a:solidFill>
              </a:rPr>
              <a:t>-react" %%% "test" % "0.8.4" % "test"</a:t>
            </a:r>
            <a:r>
              <a:rPr lang="en-US" sz="1400" dirty="0" smtClean="0"/>
              <a:t>)</a:t>
            </a:r>
          </a:p>
          <a:p>
            <a:pPr marL="0" lvl="1" indent="0"/>
            <a:r>
              <a:rPr lang="en-US" sz="1400" dirty="0" smtClean="0">
                <a:solidFill>
                  <a:schemeClr val="accent2"/>
                </a:solidFill>
              </a:rPr>
              <a:t>	</a:t>
            </a:r>
            <a:r>
              <a:rPr lang="en-US" sz="1400" dirty="0" err="1" smtClean="0">
                <a:solidFill>
                  <a:schemeClr val="accent2"/>
                </a:solidFill>
              </a:rPr>
              <a:t>val</a:t>
            </a:r>
            <a:r>
              <a:rPr lang="en-US" sz="1400" dirty="0" smtClean="0"/>
              <a:t> </a:t>
            </a:r>
            <a:r>
              <a:rPr lang="en-US" sz="1400" dirty="0"/>
              <a:t>s = </a:t>
            </a:r>
            <a:r>
              <a:rPr lang="en-US" sz="1400" dirty="0" err="1"/>
              <a:t>Simulation.focus</a:t>
            </a:r>
            <a:r>
              <a:rPr lang="en-US" sz="1400" dirty="0"/>
              <a:t> &gt;&gt; </a:t>
            </a:r>
            <a:r>
              <a:rPr lang="en-US" sz="1400" dirty="0" err="1"/>
              <a:t>ChangeEventData</a:t>
            </a:r>
            <a:r>
              <a:rPr lang="en-US" sz="1400" dirty="0"/>
              <a:t>("hi").simulation &gt;&gt; </a:t>
            </a:r>
            <a:r>
              <a:rPr lang="en-US" sz="1400" dirty="0" err="1" smtClean="0"/>
              <a:t>Simulation.blur</a:t>
            </a:r>
            <a:endParaRPr lang="en-US" sz="1400" dirty="0" smtClean="0"/>
          </a:p>
          <a:p>
            <a:pPr marL="285750" indent="-285750">
              <a:buFont typeface="Arial" charset="0"/>
              <a:buChar char="•"/>
            </a:pPr>
            <a:r>
              <a:rPr lang="en-US" sz="1400" dirty="0" smtClean="0"/>
              <a:t>Module extra (</a:t>
            </a:r>
            <a:r>
              <a:rPr lang="en-US" sz="1400" dirty="0">
                <a:solidFill>
                  <a:schemeClr val="tx1">
                    <a:lumMod val="50000"/>
                    <a:lumOff val="50000"/>
                  </a:schemeClr>
                </a:solidFill>
              </a:rPr>
              <a:t>"</a:t>
            </a:r>
            <a:r>
              <a:rPr lang="en-US" sz="1400" dirty="0" err="1">
                <a:solidFill>
                  <a:schemeClr val="tx1">
                    <a:lumMod val="50000"/>
                    <a:lumOff val="50000"/>
                  </a:schemeClr>
                </a:solidFill>
              </a:rPr>
              <a:t>com.github.japgolly.scalajs</a:t>
            </a:r>
            <a:r>
              <a:rPr lang="en-US" sz="1400" dirty="0">
                <a:solidFill>
                  <a:schemeClr val="tx1">
                    <a:lumMod val="50000"/>
                    <a:lumOff val="50000"/>
                  </a:schemeClr>
                </a:solidFill>
              </a:rPr>
              <a:t>-react" %%% "extra" % "0.8.4"</a:t>
            </a:r>
            <a:r>
              <a:rPr lang="en-US" sz="1400" dirty="0" smtClean="0"/>
              <a:t>) with</a:t>
            </a:r>
          </a:p>
          <a:p>
            <a:pPr marL="500988" lvl="1" indent="-285750">
              <a:buFont typeface="Wingdings" charset="2"/>
              <a:buChar char="§"/>
            </a:pPr>
            <a:r>
              <a:rPr lang="en-US" sz="1400" dirty="0" smtClean="0"/>
              <a:t>Router </a:t>
            </a:r>
          </a:p>
          <a:p>
            <a:pPr marL="500988" lvl="1" indent="-285750">
              <a:buFont typeface="Wingdings" charset="2"/>
              <a:buChar char="§"/>
            </a:pPr>
            <a:r>
              <a:rPr lang="en-US" sz="1400" dirty="0" smtClean="0"/>
              <a:t>Component </a:t>
            </a:r>
            <a:r>
              <a:rPr lang="en-US" sz="1400" dirty="0" err="1" smtClean="0"/>
              <a:t>Mixins</a:t>
            </a:r>
            <a:r>
              <a:rPr lang="en-US" sz="1400" dirty="0" smtClean="0"/>
              <a:t>:</a:t>
            </a:r>
          </a:p>
          <a:p>
            <a:pPr marL="716227" lvl="2" indent="-285750">
              <a:buFont typeface="Wingdings" charset="2"/>
              <a:buChar char="ü"/>
            </a:pPr>
            <a:r>
              <a:rPr lang="en-US" sz="1400" dirty="0" smtClean="0"/>
              <a:t>Broadcaster and Listenable</a:t>
            </a:r>
          </a:p>
          <a:p>
            <a:pPr marL="716227" lvl="2" indent="-285750">
              <a:buFont typeface="Wingdings" charset="2"/>
              <a:buChar char="ü"/>
            </a:pPr>
            <a:r>
              <a:rPr lang="en-US" sz="1400" dirty="0" err="1" smtClean="0"/>
              <a:t>ExternalVar</a:t>
            </a:r>
            <a:endParaRPr lang="en-US" sz="1400" dirty="0" smtClean="0"/>
          </a:p>
          <a:p>
            <a:pPr marL="716227" lvl="2" indent="-285750">
              <a:buFont typeface="Wingdings" charset="2"/>
              <a:buChar char="ü"/>
            </a:pPr>
            <a:r>
              <a:rPr lang="en-US" sz="1400" dirty="0" err="1" smtClean="0"/>
              <a:t>LogLifecycle</a:t>
            </a:r>
            <a:endParaRPr lang="en-US" sz="1400" dirty="0" smtClean="0"/>
          </a:p>
          <a:p>
            <a:pPr marL="716227" lvl="2" indent="-285750">
              <a:buFont typeface="Wingdings" charset="2"/>
              <a:buChar char="ü"/>
            </a:pPr>
            <a:r>
              <a:rPr lang="en-US" sz="1400" dirty="0" err="1" smtClean="0"/>
              <a:t>OnUmount</a:t>
            </a:r>
            <a:endParaRPr lang="en-US" sz="1400" dirty="0" smtClean="0"/>
          </a:p>
          <a:p>
            <a:pPr marL="716227" lvl="2" indent="-285750">
              <a:buFont typeface="Wingdings" charset="2"/>
              <a:buChar char="ü"/>
            </a:pPr>
            <a:r>
              <a:rPr lang="en-US" sz="1400" dirty="0" err="1" smtClean="0"/>
              <a:t>SetInterval</a:t>
            </a:r>
            <a:endParaRPr lang="en-US" sz="1400" dirty="0" smtClean="0"/>
          </a:p>
          <a:p>
            <a:pPr lvl="1" indent="0"/>
            <a:endParaRPr lang="en-US" sz="1400" dirty="0" smtClean="0"/>
          </a:p>
          <a:p>
            <a:pPr marL="171450" indent="-171450">
              <a:buFont typeface="Arial" charset="0"/>
              <a:buChar char="•"/>
            </a:pPr>
            <a:endParaRPr lang="en-US" sz="100" dirty="0">
              <a:solidFill>
                <a:schemeClr val="tx1"/>
              </a:solidFill>
              <a:latin typeface="Ubuntu"/>
              <a:ea typeface="Gill Sans Light" charset="0"/>
              <a:cs typeface="Ubuntu"/>
              <a:sym typeface="Gill Sans Light" charset="0"/>
            </a:endParaRPr>
          </a:p>
        </p:txBody>
      </p:sp>
    </p:spTree>
    <p:extLst>
      <p:ext uri="{BB962C8B-B14F-4D97-AF65-F5344CB8AC3E}">
        <p14:creationId xmlns:p14="http://schemas.microsoft.com/office/powerpoint/2010/main" val="35234365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
                                            <p:txEl>
                                              <p:pRg st="6" end="6"/>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5">
                                            <p:txEl>
                                              <p:pRg st="7" end="7"/>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
                                            <p:txEl>
                                              <p:pRg st="8" end="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5">
                                            <p:txEl>
                                              <p:pRg st="9" end="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
                                            <p:txEl>
                                              <p:pRg st="10" end="1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
                                            <p:txEl>
                                              <p:pRg st="11" end="1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1384599"/>
            <a:ext cx="8371209" cy="3950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00" dirty="0" smtClean="0">
                <a:solidFill>
                  <a:schemeClr val="tx1"/>
                </a:solidFill>
                <a:latin typeface="Ubuntu"/>
                <a:ea typeface="Gill Sans Light" charset="0"/>
                <a:cs typeface="Ubuntu"/>
                <a:sym typeface="Gill Sans Light" charset="0"/>
              </a:rPr>
              <a:t>Scala</a:t>
            </a:r>
            <a:endParaRPr lang="en-US" sz="1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Scala CSS -  CSS Type Safe!</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sp>
        <p:nvSpPr>
          <p:cNvPr id="3" name="TextBox 2"/>
          <p:cNvSpPr txBox="1"/>
          <p:nvPr/>
        </p:nvSpPr>
        <p:spPr>
          <a:xfrm>
            <a:off x="2123728" y="483518"/>
            <a:ext cx="2890600" cy="523220"/>
          </a:xfrm>
          <a:prstGeom prst="rect">
            <a:avLst/>
          </a:prstGeom>
          <a:noFill/>
        </p:spPr>
        <p:txBody>
          <a:bodyPr wrap="none" rtlCol="0">
            <a:spAutoFit/>
          </a:bodyPr>
          <a:lstStyle/>
          <a:p>
            <a:r>
              <a:rPr lang="en-US" sz="1400" dirty="0">
                <a:solidFill>
                  <a:schemeClr val="accent1"/>
                </a:solidFill>
                <a:hlinkClick r:id="rId3"/>
              </a:rPr>
              <a:t>https://</a:t>
            </a:r>
            <a:r>
              <a:rPr lang="en-US" sz="1400" dirty="0" smtClean="0">
                <a:solidFill>
                  <a:schemeClr val="accent1"/>
                </a:solidFill>
                <a:hlinkClick r:id="rId3"/>
              </a:rPr>
              <a:t>github.com/japgolly/scalacss</a:t>
            </a:r>
            <a:endParaRPr lang="en-US" sz="1400" dirty="0" smtClean="0">
              <a:solidFill>
                <a:schemeClr val="accent1"/>
              </a:solidFill>
            </a:endParaRPr>
          </a:p>
          <a:p>
            <a:r>
              <a:rPr lang="en-US" sz="1400" dirty="0">
                <a:solidFill>
                  <a:schemeClr val="accent1"/>
                </a:solidFill>
              </a:rPr>
              <a:t>http://</a:t>
            </a:r>
            <a:r>
              <a:rPr lang="en-US" sz="1400" dirty="0" err="1">
                <a:solidFill>
                  <a:schemeClr val="accent1"/>
                </a:solidFill>
              </a:rPr>
              <a:t>japgolly.github.io</a:t>
            </a:r>
            <a:r>
              <a:rPr lang="en-US" sz="1400" dirty="0">
                <a:solidFill>
                  <a:schemeClr val="accent1"/>
                </a:solidFill>
              </a:rPr>
              <a:t>/</a:t>
            </a:r>
            <a:r>
              <a:rPr lang="en-US" sz="1400" dirty="0" err="1">
                <a:solidFill>
                  <a:schemeClr val="accent1"/>
                </a:solidFill>
              </a:rPr>
              <a:t>scalacss</a:t>
            </a:r>
            <a:r>
              <a:rPr lang="en-US" sz="1400" dirty="0">
                <a:solidFill>
                  <a:schemeClr val="accent1"/>
                </a:solidFill>
              </a:rPr>
              <a:t>/book/</a:t>
            </a:r>
          </a:p>
        </p:txBody>
      </p:sp>
      <p:sp>
        <p:nvSpPr>
          <p:cNvPr id="15" name="AutoShape 5"/>
          <p:cNvSpPr>
            <a:spLocks/>
          </p:cNvSpPr>
          <p:nvPr/>
        </p:nvSpPr>
        <p:spPr bwMode="auto">
          <a:xfrm>
            <a:off x="521270" y="1384598"/>
            <a:ext cx="8227193" cy="341939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400" dirty="0" err="1"/>
              <a:t>ScalaCSS</a:t>
            </a:r>
            <a:r>
              <a:rPr lang="en-US" sz="1400" dirty="0"/>
              <a:t> aims to bring type-safety and clarity </a:t>
            </a:r>
            <a:r>
              <a:rPr lang="en-US" sz="1400" dirty="0" smtClean="0"/>
              <a:t>to:</a:t>
            </a:r>
          </a:p>
          <a:p>
            <a:pPr marL="285750" indent="-285750">
              <a:buFont typeface="Arial" charset="0"/>
              <a:buChar char="•"/>
            </a:pPr>
            <a:r>
              <a:rPr lang="en-US" sz="1400" dirty="0" smtClean="0"/>
              <a:t>creating CSS</a:t>
            </a:r>
          </a:p>
          <a:p>
            <a:pPr marL="285750" indent="-285750">
              <a:buFont typeface="Arial" charset="0"/>
              <a:buChar char="•"/>
            </a:pPr>
            <a:r>
              <a:rPr lang="en-US" sz="1400" dirty="0" smtClean="0"/>
              <a:t>using CSS</a:t>
            </a:r>
          </a:p>
          <a:p>
            <a:pPr marL="285750" indent="-285750">
              <a:buFont typeface="Arial" charset="0"/>
              <a:buChar char="•"/>
            </a:pPr>
            <a:r>
              <a:rPr lang="en-US" sz="1400" dirty="0" smtClean="0"/>
              <a:t>maintaining CSS</a:t>
            </a:r>
          </a:p>
          <a:p>
            <a:pPr marL="285750" indent="-285750">
              <a:buFont typeface="Arial" charset="0"/>
              <a:buChar char="•"/>
            </a:pPr>
            <a:r>
              <a:rPr lang="en-US" sz="1400" dirty="0" smtClean="0"/>
              <a:t>correctness </a:t>
            </a:r>
            <a:r>
              <a:rPr lang="en-US" sz="1400" dirty="0"/>
              <a:t>of </a:t>
            </a:r>
            <a:r>
              <a:rPr lang="en-US" sz="1400" dirty="0" smtClean="0"/>
              <a:t>CSS</a:t>
            </a:r>
          </a:p>
          <a:p>
            <a:r>
              <a:rPr lang="en-US" sz="1400" dirty="0" smtClean="0"/>
              <a:t>You </a:t>
            </a:r>
            <a:r>
              <a:rPr lang="en-US" sz="1400" dirty="0"/>
              <a:t>can create standalone CSS like SCSS/LESS, or you can create inline styles to be applied to directly without the need to manually manage class names</a:t>
            </a:r>
            <a:r>
              <a:rPr lang="en-US" sz="1400" dirty="0" smtClean="0"/>
              <a:t>.</a:t>
            </a:r>
          </a:p>
          <a:p>
            <a:r>
              <a:rPr lang="en-US" sz="1400" dirty="0" smtClean="0"/>
              <a:t>Being </a:t>
            </a:r>
            <a:r>
              <a:rPr lang="en-US" sz="1400" dirty="0"/>
              <a:t>100% Scala, you benefit from all the normal type-aware advantages like jump-to-definition of a style, type-safe keys and values, worry-free refactoring, etc</a:t>
            </a:r>
            <a:r>
              <a:rPr lang="en-US" sz="1400" dirty="0" smtClean="0"/>
              <a:t>.</a:t>
            </a:r>
          </a:p>
          <a:p>
            <a:endParaRPr lang="en-US" sz="1400" dirty="0"/>
          </a:p>
          <a:p>
            <a:r>
              <a:rPr lang="en-US" sz="1400" dirty="0"/>
              <a:t>Example: </a:t>
            </a:r>
            <a:r>
              <a:rPr lang="en-US" sz="1400" dirty="0">
                <a:hlinkClick r:id="rId4"/>
              </a:rPr>
              <a:t>http://</a:t>
            </a:r>
            <a:r>
              <a:rPr lang="en-US" sz="1400" dirty="0" err="1">
                <a:hlinkClick r:id="rId4"/>
              </a:rPr>
              <a:t>japgolly.github.io</a:t>
            </a:r>
            <a:r>
              <a:rPr lang="en-US" sz="1400" dirty="0">
                <a:hlinkClick r:id="rId4"/>
              </a:rPr>
              <a:t>/</a:t>
            </a:r>
            <a:r>
              <a:rPr lang="en-US" sz="1400" dirty="0" err="1">
                <a:hlinkClick r:id="rId4"/>
              </a:rPr>
              <a:t>scalacss</a:t>
            </a:r>
            <a:r>
              <a:rPr lang="en-US" sz="1400" dirty="0">
                <a:hlinkClick r:id="rId4"/>
              </a:rPr>
              <a:t>/book/</a:t>
            </a:r>
            <a:r>
              <a:rPr lang="en-US" sz="1400" dirty="0" err="1">
                <a:hlinkClick r:id="rId4"/>
              </a:rPr>
              <a:t>quickstart</a:t>
            </a:r>
            <a:r>
              <a:rPr lang="en-US" sz="1400" dirty="0">
                <a:hlinkClick r:id="rId4"/>
              </a:rPr>
              <a:t>/</a:t>
            </a:r>
            <a:r>
              <a:rPr lang="en-US" sz="1400" dirty="0" err="1">
                <a:hlinkClick r:id="rId4"/>
              </a:rPr>
              <a:t>standalone.html</a:t>
            </a:r>
            <a:endParaRPr lang="en-US" sz="1400" dirty="0" smtClean="0"/>
          </a:p>
          <a:p>
            <a:pPr marL="171450" indent="-171450">
              <a:buFont typeface="Arial" charset="0"/>
              <a:buChar char="•"/>
            </a:pPr>
            <a:endParaRPr lang="en-US" sz="100" dirty="0">
              <a:solidFill>
                <a:schemeClr val="tx1"/>
              </a:solidFill>
              <a:latin typeface="Ubuntu"/>
              <a:ea typeface="Gill Sans Light" charset="0"/>
              <a:cs typeface="Ubuntu"/>
              <a:sym typeface="Gill Sans Light" charset="0"/>
            </a:endParaRPr>
          </a:p>
        </p:txBody>
      </p:sp>
    </p:spTree>
    <p:extLst>
      <p:ext uri="{BB962C8B-B14F-4D97-AF65-F5344CB8AC3E}">
        <p14:creationId xmlns:p14="http://schemas.microsoft.com/office/powerpoint/2010/main" val="17311909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1384599"/>
            <a:ext cx="8371209" cy="3950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00" dirty="0" smtClean="0">
                <a:solidFill>
                  <a:schemeClr val="tx1"/>
                </a:solidFill>
                <a:latin typeface="Ubuntu"/>
                <a:ea typeface="Gill Sans Light" charset="0"/>
                <a:cs typeface="Ubuntu"/>
                <a:sym typeface="Gill Sans Light" charset="0"/>
              </a:rPr>
              <a:t>Scala</a:t>
            </a:r>
            <a:endParaRPr lang="en-US" sz="1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Other Libraries Links</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sp>
        <p:nvSpPr>
          <p:cNvPr id="15" name="AutoShape 5"/>
          <p:cNvSpPr>
            <a:spLocks/>
          </p:cNvSpPr>
          <p:nvPr/>
        </p:nvSpPr>
        <p:spPr bwMode="auto">
          <a:xfrm>
            <a:off x="521270" y="1384598"/>
            <a:ext cx="8227193" cy="341939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400" dirty="0" smtClean="0"/>
              <a:t>A lot of libraries are linked in </a:t>
            </a:r>
            <a:r>
              <a:rPr lang="en-US" sz="1400" dirty="0" err="1" smtClean="0"/>
              <a:t>Scala.js</a:t>
            </a:r>
            <a:r>
              <a:rPr lang="en-US" sz="1400" dirty="0" smtClean="0"/>
              <a:t> Homepage </a:t>
            </a:r>
            <a:r>
              <a:rPr lang="en-US" sz="1400" dirty="0" smtClean="0">
                <a:hlinkClick r:id="rId3"/>
              </a:rPr>
              <a:t>(http://www.scala-js.org/)</a:t>
            </a:r>
            <a:endParaRPr lang="en-US" sz="1400" dirty="0" smtClean="0"/>
          </a:p>
          <a:p>
            <a:r>
              <a:rPr lang="en-US" sz="1400" dirty="0" smtClean="0"/>
              <a:t>For a complete projects, the best resources are:</a:t>
            </a:r>
          </a:p>
          <a:p>
            <a:pPr marL="285750" indent="-285750">
              <a:buFontTx/>
              <a:buChar char="-"/>
            </a:pPr>
            <a:r>
              <a:rPr lang="en-US" sz="1400" dirty="0" smtClean="0"/>
              <a:t>SPA </a:t>
            </a:r>
            <a:r>
              <a:rPr lang="en-US" sz="1400" dirty="0"/>
              <a:t>Tutorial (</a:t>
            </a:r>
            <a:r>
              <a:rPr lang="en-US" sz="1400" dirty="0">
                <a:hlinkClick r:id="rId4"/>
              </a:rPr>
              <a:t>https://github.com/ochrons/scalajs-spa-tutorial</a:t>
            </a:r>
            <a:r>
              <a:rPr lang="en-US" sz="1400" dirty="0"/>
              <a:t>) with doc (</a:t>
            </a:r>
            <a:r>
              <a:rPr lang="en-US" sz="1400" dirty="0">
                <a:hlinkClick r:id="rId5"/>
              </a:rPr>
              <a:t>http://ochrons.github.io/scalajs-spa-tutorial/css-in-scala.html</a:t>
            </a:r>
            <a:r>
              <a:rPr lang="en-US" sz="1400" dirty="0" smtClean="0"/>
              <a:t>):</a:t>
            </a:r>
          </a:p>
          <a:p>
            <a:pPr marL="500988" lvl="1" indent="-285750">
              <a:buFontTx/>
              <a:buChar char="-"/>
            </a:pPr>
            <a:r>
              <a:rPr lang="en-US" sz="1400" dirty="0" smtClean="0"/>
              <a:t>Spray</a:t>
            </a:r>
          </a:p>
          <a:p>
            <a:pPr marL="500988" lvl="1" indent="-285750">
              <a:buFontTx/>
              <a:buChar char="-"/>
            </a:pPr>
            <a:r>
              <a:rPr lang="en-US" sz="1400" dirty="0" err="1" smtClean="0"/>
              <a:t>Autowire</a:t>
            </a:r>
            <a:endParaRPr lang="en-US" sz="1400" dirty="0" smtClean="0"/>
          </a:p>
          <a:p>
            <a:pPr marL="500988" lvl="1" indent="-285750">
              <a:buFontTx/>
              <a:buChar char="-"/>
            </a:pPr>
            <a:r>
              <a:rPr lang="en-US" sz="1400" dirty="0" err="1" smtClean="0"/>
              <a:t>Scala.JS</a:t>
            </a:r>
            <a:r>
              <a:rPr lang="en-US" sz="1400" dirty="0" smtClean="0"/>
              <a:t> React</a:t>
            </a:r>
          </a:p>
          <a:p>
            <a:pPr marL="500988" lvl="1" indent="-285750">
              <a:buFontTx/>
              <a:buChar char="-"/>
            </a:pPr>
            <a:r>
              <a:rPr lang="en-US" sz="1400" dirty="0" smtClean="0"/>
              <a:t>Scala CSS</a:t>
            </a:r>
          </a:p>
          <a:p>
            <a:pPr marL="500988" lvl="1" indent="-285750">
              <a:buFontTx/>
              <a:buChar char="-"/>
            </a:pPr>
            <a:r>
              <a:rPr lang="en-US" sz="1400" dirty="0" smtClean="0"/>
              <a:t>Deploy</a:t>
            </a:r>
          </a:p>
          <a:p>
            <a:pPr marL="285750" indent="-285750">
              <a:buFontTx/>
              <a:buChar char="-"/>
            </a:pPr>
            <a:r>
              <a:rPr lang="en-US" sz="1400" dirty="0" err="1" smtClean="0"/>
              <a:t>Querki</a:t>
            </a:r>
            <a:r>
              <a:rPr lang="en-US" sz="1400" dirty="0"/>
              <a:t> (</a:t>
            </a:r>
            <a:r>
              <a:rPr lang="en-US" sz="1400" dirty="0">
                <a:hlinkClick r:id="rId6"/>
              </a:rPr>
              <a:t>https://</a:t>
            </a:r>
            <a:r>
              <a:rPr lang="en-US" sz="1400" dirty="0" err="1">
                <a:hlinkClick r:id="rId6"/>
              </a:rPr>
              <a:t>github.com</a:t>
            </a:r>
            <a:r>
              <a:rPr lang="en-US" sz="1400" dirty="0">
                <a:hlinkClick r:id="rId6"/>
              </a:rPr>
              <a:t>/</a:t>
            </a:r>
            <a:r>
              <a:rPr lang="en-US" sz="1400" dirty="0" err="1">
                <a:hlinkClick r:id="rId6"/>
              </a:rPr>
              <a:t>jducoeur</a:t>
            </a:r>
            <a:r>
              <a:rPr lang="en-US" sz="1400" dirty="0">
                <a:hlinkClick r:id="rId6"/>
              </a:rPr>
              <a:t>/</a:t>
            </a:r>
            <a:r>
              <a:rPr lang="en-US" sz="1400" dirty="0" err="1">
                <a:hlinkClick r:id="rId6"/>
              </a:rPr>
              <a:t>Querki</a:t>
            </a:r>
            <a:r>
              <a:rPr lang="en-US" sz="1400" dirty="0"/>
              <a:t>)</a:t>
            </a:r>
            <a:endParaRPr lang="en-US" sz="1400" dirty="0" smtClean="0"/>
          </a:p>
          <a:p>
            <a:pPr marL="500988" lvl="1" indent="-285750">
              <a:buFontTx/>
              <a:buChar char="-"/>
            </a:pPr>
            <a:r>
              <a:rPr lang="en-US" sz="1400" dirty="0" err="1" smtClean="0"/>
              <a:t>Scala.Js</a:t>
            </a:r>
            <a:r>
              <a:rPr lang="en-US" sz="1400" dirty="0" smtClean="0"/>
              <a:t> </a:t>
            </a:r>
            <a:r>
              <a:rPr lang="en-US" sz="1400" dirty="0" err="1" smtClean="0"/>
              <a:t>jquery</a:t>
            </a:r>
            <a:endParaRPr lang="en-US" sz="1400" dirty="0" smtClean="0"/>
          </a:p>
          <a:p>
            <a:pPr marL="500988" lvl="1" indent="-285750">
              <a:buFontTx/>
              <a:buChar char="-"/>
            </a:pPr>
            <a:r>
              <a:rPr lang="en-US" sz="1400" dirty="0" smtClean="0"/>
              <a:t>Facades</a:t>
            </a:r>
          </a:p>
          <a:p>
            <a:pPr marL="285750" indent="-285750">
              <a:buFontTx/>
              <a:buChar char="-"/>
            </a:pPr>
            <a:r>
              <a:rPr lang="en-US" sz="1400" dirty="0" smtClean="0"/>
              <a:t>Play </a:t>
            </a:r>
            <a:r>
              <a:rPr lang="en-US" sz="1400" dirty="0" err="1" smtClean="0"/>
              <a:t>Scala.Js</a:t>
            </a:r>
            <a:r>
              <a:rPr lang="en-US" sz="1400" dirty="0"/>
              <a:t> Example (</a:t>
            </a:r>
            <a:r>
              <a:rPr lang="en-US" sz="1400" dirty="0">
                <a:hlinkClick r:id="rId7"/>
              </a:rPr>
              <a:t>https://github.com/hussachai/play-scalajs-showcase</a:t>
            </a:r>
            <a:r>
              <a:rPr lang="en-US" sz="1400" dirty="0" smtClean="0"/>
              <a:t>)</a:t>
            </a:r>
          </a:p>
          <a:p>
            <a:pPr marL="285750" indent="-285750">
              <a:buFontTx/>
              <a:buChar char="-"/>
            </a:pPr>
            <a:r>
              <a:rPr lang="en-US" sz="1400" dirty="0" err="1" smtClean="0"/>
              <a:t>Gitter</a:t>
            </a:r>
            <a:r>
              <a:rPr lang="en-US" sz="1400" smtClean="0"/>
              <a:t> Channels</a:t>
            </a:r>
            <a:endParaRPr lang="en-US" sz="1400" dirty="0" smtClean="0"/>
          </a:p>
          <a:p>
            <a:endParaRPr lang="en-US" sz="100" dirty="0">
              <a:solidFill>
                <a:schemeClr val="tx1"/>
              </a:solidFill>
              <a:latin typeface="Ubuntu"/>
              <a:ea typeface="Gill Sans Light" charset="0"/>
              <a:cs typeface="Ubuntu"/>
              <a:sym typeface="Gill Sans Light" charset="0"/>
            </a:endParaRPr>
          </a:p>
        </p:txBody>
      </p:sp>
    </p:spTree>
    <p:extLst>
      <p:ext uri="{BB962C8B-B14F-4D97-AF65-F5344CB8AC3E}">
        <p14:creationId xmlns:p14="http://schemas.microsoft.com/office/powerpoint/2010/main" val="15585810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p:cNvSpPr>
          <p:nvPr/>
        </p:nvSpPr>
        <p:spPr bwMode="auto">
          <a:xfrm>
            <a:off x="539750" y="1998861"/>
            <a:ext cx="799269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square" lIns="0" tIns="0" rIns="0" bIns="0">
            <a:spAutoFit/>
          </a:bodyPr>
          <a:lstStyle/>
          <a:p>
            <a:pPr algn="ctr" eaLnBrk="0" hangingPunct="0"/>
            <a:r>
              <a:rPr lang="en-US" sz="3200" b="1" dirty="0">
                <a:solidFill>
                  <a:schemeClr val="tx1">
                    <a:lumMod val="75000"/>
                    <a:lumOff val="25000"/>
                  </a:schemeClr>
                </a:solidFill>
                <a:latin typeface="Arial Black" panose="020B0A04020102020204" pitchFamily="34" charset="0"/>
                <a:cs typeface="Arial" panose="020B0604020202020204" pitchFamily="34" charset="0"/>
              </a:rPr>
              <a:t>4</a:t>
            </a:r>
            <a:r>
              <a:rPr lang="en-US" sz="3200" b="1" dirty="0" smtClean="0">
                <a:solidFill>
                  <a:schemeClr val="tx1">
                    <a:lumMod val="75000"/>
                    <a:lumOff val="25000"/>
                  </a:schemeClr>
                </a:solidFill>
                <a:latin typeface="Arial Black" panose="020B0A04020102020204" pitchFamily="34" charset="0"/>
                <a:cs typeface="Arial" panose="020B0604020202020204" pitchFamily="34" charset="0"/>
              </a:rPr>
              <a:t>. Tips &amp; Tricks</a:t>
            </a:r>
            <a:endParaRPr lang="en-US" sz="3200" b="1" dirty="0">
              <a:solidFill>
                <a:schemeClr val="tx1">
                  <a:lumMod val="75000"/>
                  <a:lumOff val="2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707635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1084487"/>
            <a:ext cx="8371209" cy="34314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400" dirty="0" smtClean="0"/>
              <a:t>To manage the </a:t>
            </a:r>
            <a:r>
              <a:rPr lang="en-US" sz="1400" dirty="0" err="1" smtClean="0"/>
              <a:t>javascript</a:t>
            </a:r>
            <a:r>
              <a:rPr lang="en-US" sz="1400" dirty="0" smtClean="0"/>
              <a:t> library, Scala needs the code signature of the </a:t>
            </a:r>
            <a:r>
              <a:rPr lang="en-US" sz="1400" dirty="0" err="1" smtClean="0"/>
              <a:t>Javascript</a:t>
            </a:r>
            <a:r>
              <a:rPr lang="en-US" sz="1400" dirty="0" smtClean="0"/>
              <a:t> methods.</a:t>
            </a:r>
          </a:p>
          <a:p>
            <a:r>
              <a:rPr lang="en-US" sz="1400" dirty="0" smtClean="0"/>
              <a:t>First search on </a:t>
            </a:r>
            <a:r>
              <a:rPr lang="en-US" sz="1400" dirty="0" err="1" smtClean="0"/>
              <a:t>scala.js</a:t>
            </a:r>
            <a:r>
              <a:rPr lang="en-US" sz="1400" dirty="0" smtClean="0"/>
              <a:t> site or </a:t>
            </a:r>
            <a:r>
              <a:rPr lang="en-US" sz="1400" dirty="0" err="1" smtClean="0"/>
              <a:t>github</a:t>
            </a:r>
            <a:r>
              <a:rPr lang="en-US" sz="1400" dirty="0" smtClean="0"/>
              <a:t> </a:t>
            </a:r>
            <a:r>
              <a:rPr lang="en-US" sz="1400" dirty="0" err="1" smtClean="0"/>
              <a:t>scalajs</a:t>
            </a:r>
            <a:endParaRPr lang="en-US" sz="1400" dirty="0"/>
          </a:p>
          <a:p>
            <a:r>
              <a:rPr lang="en-US" sz="1400" dirty="0" smtClean="0"/>
              <a:t> </a:t>
            </a:r>
          </a:p>
          <a:p>
            <a:r>
              <a:rPr lang="en-US" sz="1200" b="1" dirty="0" smtClean="0">
                <a:solidFill>
                  <a:schemeClr val="accent2"/>
                </a:solidFill>
              </a:rPr>
              <a:t>trait</a:t>
            </a:r>
            <a:r>
              <a:rPr lang="en-US" sz="1200" b="1" dirty="0" smtClean="0"/>
              <a:t> </a:t>
            </a:r>
            <a:r>
              <a:rPr lang="en-US" sz="1200" dirty="0">
                <a:solidFill>
                  <a:srgbClr val="FF0000"/>
                </a:solidFill>
              </a:rPr>
              <a:t>JQuery</a:t>
            </a:r>
            <a:r>
              <a:rPr lang="en-US" sz="1200" dirty="0"/>
              <a:t> </a:t>
            </a:r>
            <a:r>
              <a:rPr lang="en-US" sz="1200" b="1" dirty="0">
                <a:solidFill>
                  <a:schemeClr val="accent2"/>
                </a:solidFill>
              </a:rPr>
              <a:t>extends</a:t>
            </a:r>
            <a:r>
              <a:rPr lang="en-US" sz="1200" b="1" dirty="0"/>
              <a:t> </a:t>
            </a:r>
            <a:r>
              <a:rPr lang="en-US" sz="1200" dirty="0" err="1">
                <a:solidFill>
                  <a:srgbClr val="FF0000"/>
                </a:solidFill>
              </a:rPr>
              <a:t>js.Object</a:t>
            </a:r>
            <a:r>
              <a:rPr lang="en-US" sz="1200" dirty="0"/>
              <a:t> {</a:t>
            </a:r>
            <a:br>
              <a:rPr lang="en-US" sz="1200" dirty="0"/>
            </a:br>
            <a:r>
              <a:rPr lang="en-US" sz="1200" dirty="0"/>
              <a:t>  </a:t>
            </a:r>
            <a:r>
              <a:rPr lang="en-US" sz="1200" i="1" dirty="0">
                <a:solidFill>
                  <a:schemeClr val="tx1">
                    <a:lumMod val="50000"/>
                    <a:lumOff val="50000"/>
                  </a:schemeClr>
                </a:solidFill>
              </a:rPr>
              <a:t>/**</a:t>
            </a:r>
            <a:br>
              <a:rPr lang="en-US" sz="1200" i="1" dirty="0">
                <a:solidFill>
                  <a:schemeClr val="tx1">
                    <a:lumMod val="50000"/>
                    <a:lumOff val="50000"/>
                  </a:schemeClr>
                </a:solidFill>
              </a:rPr>
            </a:br>
            <a:r>
              <a:rPr lang="en-US" sz="1200" i="1" dirty="0">
                <a:solidFill>
                  <a:schemeClr val="tx1">
                    <a:lumMod val="50000"/>
                    <a:lumOff val="50000"/>
                  </a:schemeClr>
                </a:solidFill>
              </a:rPr>
              <a:t>   * Adds the specified class(</a:t>
            </a:r>
            <a:r>
              <a:rPr lang="en-US" sz="1200" i="1" dirty="0" err="1">
                <a:solidFill>
                  <a:schemeClr val="tx1">
                    <a:lumMod val="50000"/>
                    <a:lumOff val="50000"/>
                  </a:schemeClr>
                </a:solidFill>
              </a:rPr>
              <a:t>es</a:t>
            </a:r>
            <a:r>
              <a:rPr lang="en-US" sz="1200" i="1" dirty="0">
                <a:solidFill>
                  <a:schemeClr val="tx1">
                    <a:lumMod val="50000"/>
                    <a:lumOff val="50000"/>
                  </a:schemeClr>
                </a:solidFill>
              </a:rPr>
              <a:t>) to each of the set of matched elements.</a:t>
            </a:r>
            <a:br>
              <a:rPr lang="en-US" sz="1200" i="1" dirty="0">
                <a:solidFill>
                  <a:schemeClr val="tx1">
                    <a:lumMod val="50000"/>
                    <a:lumOff val="50000"/>
                  </a:schemeClr>
                </a:solidFill>
              </a:rPr>
            </a:br>
            <a:r>
              <a:rPr lang="en-US" sz="1200" i="1" dirty="0">
                <a:solidFill>
                  <a:schemeClr val="tx1">
                    <a:lumMod val="50000"/>
                    <a:lumOff val="50000"/>
                  </a:schemeClr>
                </a:solidFill>
              </a:rPr>
              <a:t>   */</a:t>
            </a:r>
            <a:r>
              <a:rPr lang="en-US" sz="1200" i="1" dirty="0"/>
              <a:t/>
            </a:r>
            <a:br>
              <a:rPr lang="en-US" sz="1200" i="1" dirty="0"/>
            </a:br>
            <a:r>
              <a:rPr lang="en-US" sz="1200" i="1" dirty="0"/>
              <a:t>  </a:t>
            </a:r>
            <a:r>
              <a:rPr lang="en-US" sz="1200" b="1" dirty="0" err="1">
                <a:solidFill>
                  <a:schemeClr val="accent2"/>
                </a:solidFill>
              </a:rPr>
              <a:t>def</a:t>
            </a:r>
            <a:r>
              <a:rPr lang="en-US" sz="1200" b="1" dirty="0">
                <a:solidFill>
                  <a:schemeClr val="accent2"/>
                </a:solidFill>
              </a:rPr>
              <a:t> </a:t>
            </a:r>
            <a:r>
              <a:rPr lang="en-US" sz="1200" dirty="0" err="1"/>
              <a:t>addClass</a:t>
            </a:r>
            <a:r>
              <a:rPr lang="en-US" sz="1200" dirty="0"/>
              <a:t>(</a:t>
            </a:r>
            <a:r>
              <a:rPr lang="en-US" sz="1200" dirty="0" err="1"/>
              <a:t>classNames:String</a:t>
            </a:r>
            <a:r>
              <a:rPr lang="en-US" sz="1200" dirty="0"/>
              <a:t>):</a:t>
            </a:r>
            <a:r>
              <a:rPr lang="en-US" sz="1200" dirty="0">
                <a:solidFill>
                  <a:srgbClr val="FF0000"/>
                </a:solidFill>
              </a:rPr>
              <a:t>JQuery</a:t>
            </a:r>
            <a:r>
              <a:rPr lang="en-US" sz="1200" dirty="0"/>
              <a:t> = </a:t>
            </a:r>
            <a:r>
              <a:rPr lang="en-US" sz="1200" dirty="0" err="1">
                <a:solidFill>
                  <a:schemeClr val="accent1"/>
                </a:solidFill>
              </a:rPr>
              <a:t>js.</a:t>
            </a:r>
            <a:r>
              <a:rPr lang="en-US" sz="1200" i="1" dirty="0" err="1">
                <a:solidFill>
                  <a:schemeClr val="accent1"/>
                </a:solidFill>
              </a:rPr>
              <a:t>native</a:t>
            </a:r>
            <a:r>
              <a:rPr lang="en-US" sz="1200" i="1" dirty="0"/>
              <a:t/>
            </a:r>
            <a:br>
              <a:rPr lang="en-US" sz="1200" i="1" dirty="0"/>
            </a:br>
            <a:r>
              <a:rPr lang="en-US" sz="1200" i="1" dirty="0"/>
              <a:t>  </a:t>
            </a:r>
            <a:r>
              <a:rPr lang="en-US" sz="1200" b="1" dirty="0" err="1">
                <a:solidFill>
                  <a:schemeClr val="accent2"/>
                </a:solidFill>
              </a:rPr>
              <a:t>def</a:t>
            </a:r>
            <a:r>
              <a:rPr lang="en-US" sz="1200" b="1" dirty="0">
                <a:solidFill>
                  <a:schemeClr val="accent2"/>
                </a:solidFill>
              </a:rPr>
              <a:t> </a:t>
            </a:r>
            <a:r>
              <a:rPr lang="en-US" sz="1200" dirty="0" err="1"/>
              <a:t>addClass</a:t>
            </a:r>
            <a:r>
              <a:rPr lang="en-US" sz="1200" dirty="0"/>
              <a:t>(func:js.ThisFunction2[Element, </a:t>
            </a:r>
            <a:r>
              <a:rPr lang="en-US" sz="1200" dirty="0" err="1"/>
              <a:t>Int</a:t>
            </a:r>
            <a:r>
              <a:rPr lang="en-US" sz="1200" dirty="0"/>
              <a:t>, String, String]):</a:t>
            </a:r>
            <a:r>
              <a:rPr lang="en-US" sz="1200" dirty="0">
                <a:solidFill>
                  <a:srgbClr val="FF0000"/>
                </a:solidFill>
              </a:rPr>
              <a:t>JQuery</a:t>
            </a:r>
            <a:r>
              <a:rPr lang="en-US" sz="1200" dirty="0"/>
              <a:t> = </a:t>
            </a:r>
            <a:r>
              <a:rPr lang="en-US" sz="1200" dirty="0" err="1">
                <a:solidFill>
                  <a:schemeClr val="accent1"/>
                </a:solidFill>
              </a:rPr>
              <a:t>js.</a:t>
            </a:r>
            <a:r>
              <a:rPr lang="en-US" sz="1200" i="1" dirty="0" err="1">
                <a:solidFill>
                  <a:schemeClr val="accent1"/>
                </a:solidFill>
              </a:rPr>
              <a:t>native</a:t>
            </a:r>
            <a:r>
              <a:rPr lang="en-US" sz="1200" i="1" dirty="0"/>
              <a:t/>
            </a:r>
            <a:br>
              <a:rPr lang="en-US" sz="1200" i="1" dirty="0"/>
            </a:br>
            <a:r>
              <a:rPr lang="en-US" sz="1200" i="1" dirty="0"/>
              <a:t>  </a:t>
            </a:r>
            <a:br>
              <a:rPr lang="en-US" sz="1200" i="1" dirty="0"/>
            </a:br>
            <a:r>
              <a:rPr lang="en-US" sz="1200" i="1" dirty="0"/>
              <a:t>  </a:t>
            </a:r>
            <a:r>
              <a:rPr lang="en-US" sz="1200" dirty="0">
                <a:solidFill>
                  <a:schemeClr val="accent1"/>
                </a:solidFill>
              </a:rPr>
              <a:t>@</a:t>
            </a:r>
            <a:r>
              <a:rPr lang="en-US" sz="1200" dirty="0" err="1">
                <a:solidFill>
                  <a:schemeClr val="accent1"/>
                </a:solidFill>
              </a:rPr>
              <a:t>JSName</a:t>
            </a:r>
            <a:r>
              <a:rPr lang="en-US" sz="1200" dirty="0"/>
              <a:t>(</a:t>
            </a:r>
            <a:r>
              <a:rPr lang="en-US" sz="1200" b="1" dirty="0"/>
              <a:t>"after"</a:t>
            </a:r>
            <a:r>
              <a:rPr lang="en-US" sz="1200" dirty="0"/>
              <a:t>)</a:t>
            </a:r>
            <a:br>
              <a:rPr lang="en-US" sz="1200" dirty="0"/>
            </a:br>
            <a:r>
              <a:rPr lang="en-US" sz="1200" dirty="0"/>
              <a:t>  </a:t>
            </a:r>
            <a:r>
              <a:rPr lang="en-US" sz="1200" b="1" dirty="0" err="1">
                <a:solidFill>
                  <a:schemeClr val="accent2"/>
                </a:solidFill>
              </a:rPr>
              <a:t>def</a:t>
            </a:r>
            <a:r>
              <a:rPr lang="en-US" sz="1200" b="1" dirty="0">
                <a:solidFill>
                  <a:schemeClr val="accent2"/>
                </a:solidFill>
              </a:rPr>
              <a:t> </a:t>
            </a:r>
            <a:r>
              <a:rPr lang="en-US" sz="1200" dirty="0" err="1"/>
              <a:t>afterInternal</a:t>
            </a:r>
            <a:r>
              <a:rPr lang="en-US" sz="1200" dirty="0"/>
              <a:t>(</a:t>
            </a:r>
            <a:r>
              <a:rPr lang="en-US" sz="1200" dirty="0" err="1"/>
              <a:t>content:js.Any</a:t>
            </a:r>
            <a:r>
              <a:rPr lang="en-US" sz="1200" dirty="0"/>
              <a:t>):</a:t>
            </a:r>
            <a:r>
              <a:rPr lang="en-US" sz="1200" dirty="0">
                <a:solidFill>
                  <a:srgbClr val="FF0000"/>
                </a:solidFill>
              </a:rPr>
              <a:t>JQuery</a:t>
            </a:r>
            <a:r>
              <a:rPr lang="en-US" sz="1200" dirty="0"/>
              <a:t> = </a:t>
            </a:r>
            <a:r>
              <a:rPr lang="en-US" sz="1200" dirty="0" err="1">
                <a:solidFill>
                  <a:schemeClr val="accent1"/>
                </a:solidFill>
              </a:rPr>
              <a:t>js.</a:t>
            </a:r>
            <a:r>
              <a:rPr lang="en-US" sz="1200" i="1" dirty="0" err="1">
                <a:solidFill>
                  <a:schemeClr val="accent1"/>
                </a:solidFill>
              </a:rPr>
              <a:t>native</a:t>
            </a:r>
            <a:r>
              <a:rPr lang="en-US" sz="1200" i="1" dirty="0"/>
              <a:t/>
            </a:r>
            <a:br>
              <a:rPr lang="en-US" sz="1200" i="1" dirty="0"/>
            </a:br>
            <a:r>
              <a:rPr lang="en-US" sz="1200" i="1" dirty="0"/>
              <a:t>  </a:t>
            </a:r>
            <a:br>
              <a:rPr lang="en-US" sz="1200" i="1" dirty="0"/>
            </a:br>
            <a:r>
              <a:rPr lang="en-US" sz="1200" i="1" dirty="0"/>
              <a:t>  </a:t>
            </a:r>
            <a:r>
              <a:rPr lang="en-US" sz="1200" dirty="0">
                <a:solidFill>
                  <a:schemeClr val="accent1"/>
                </a:solidFill>
              </a:rPr>
              <a:t>@</a:t>
            </a:r>
            <a:r>
              <a:rPr lang="en-US" sz="1200" dirty="0" err="1">
                <a:solidFill>
                  <a:schemeClr val="accent1"/>
                </a:solidFill>
              </a:rPr>
              <a:t>JSName</a:t>
            </a:r>
            <a:r>
              <a:rPr lang="en-US" sz="1200" dirty="0"/>
              <a:t>(</a:t>
            </a:r>
            <a:r>
              <a:rPr lang="en-US" sz="1200" b="1" dirty="0"/>
              <a:t>"append"</a:t>
            </a:r>
            <a:r>
              <a:rPr lang="en-US" sz="1200" dirty="0"/>
              <a:t>)</a:t>
            </a:r>
            <a:br>
              <a:rPr lang="en-US" sz="1200" dirty="0"/>
            </a:br>
            <a:r>
              <a:rPr lang="en-US" sz="1200" dirty="0"/>
              <a:t>  </a:t>
            </a:r>
            <a:r>
              <a:rPr lang="en-US" sz="1200" b="1" dirty="0" err="1">
                <a:solidFill>
                  <a:schemeClr val="accent2"/>
                </a:solidFill>
              </a:rPr>
              <a:t>def</a:t>
            </a:r>
            <a:r>
              <a:rPr lang="en-US" sz="1200" b="1" dirty="0">
                <a:solidFill>
                  <a:schemeClr val="accent2"/>
                </a:solidFill>
              </a:rPr>
              <a:t> </a:t>
            </a:r>
            <a:r>
              <a:rPr lang="en-US" sz="1200" dirty="0" err="1"/>
              <a:t>appendInternal</a:t>
            </a:r>
            <a:r>
              <a:rPr lang="en-US" sz="1200" dirty="0"/>
              <a:t>(</a:t>
            </a:r>
            <a:r>
              <a:rPr lang="en-US" sz="1200" dirty="0" err="1"/>
              <a:t>content:js.Any</a:t>
            </a:r>
            <a:r>
              <a:rPr lang="en-US" sz="1200" dirty="0"/>
              <a:t>*):</a:t>
            </a:r>
            <a:r>
              <a:rPr lang="en-US" sz="1200" dirty="0">
                <a:solidFill>
                  <a:srgbClr val="FF0000"/>
                </a:solidFill>
              </a:rPr>
              <a:t>JQuery</a:t>
            </a:r>
            <a:r>
              <a:rPr lang="en-US" sz="1200" dirty="0"/>
              <a:t> = </a:t>
            </a:r>
            <a:r>
              <a:rPr lang="en-US" sz="1200" dirty="0" err="1">
                <a:solidFill>
                  <a:schemeClr val="accent1"/>
                </a:solidFill>
              </a:rPr>
              <a:t>js.</a:t>
            </a:r>
            <a:r>
              <a:rPr lang="en-US" sz="1200" i="1" dirty="0" err="1">
                <a:solidFill>
                  <a:schemeClr val="accent1"/>
                </a:solidFill>
              </a:rPr>
              <a:t>native</a:t>
            </a:r>
            <a:r>
              <a:rPr lang="en-US" sz="1200" i="1" dirty="0"/>
              <a:t/>
            </a:r>
            <a:br>
              <a:rPr lang="en-US" sz="1200" i="1" dirty="0"/>
            </a:br>
            <a:r>
              <a:rPr lang="en-US" sz="1200" i="1" dirty="0"/>
              <a:t/>
            </a:r>
            <a:br>
              <a:rPr lang="en-US" sz="1200" i="1" dirty="0"/>
            </a:br>
            <a:r>
              <a:rPr lang="en-US" sz="1200" i="1" dirty="0"/>
              <a:t>  </a:t>
            </a:r>
            <a:r>
              <a:rPr lang="en-US" sz="1200" dirty="0">
                <a:solidFill>
                  <a:schemeClr val="accent1"/>
                </a:solidFill>
              </a:rPr>
              <a:t>@</a:t>
            </a:r>
            <a:r>
              <a:rPr lang="en-US" sz="1200" dirty="0" err="1">
                <a:solidFill>
                  <a:schemeClr val="accent1"/>
                </a:solidFill>
              </a:rPr>
              <a:t>JSName</a:t>
            </a:r>
            <a:r>
              <a:rPr lang="en-US" sz="1200" dirty="0"/>
              <a:t>(</a:t>
            </a:r>
            <a:r>
              <a:rPr lang="en-US" sz="1200" b="1" dirty="0"/>
              <a:t>"</a:t>
            </a:r>
            <a:r>
              <a:rPr lang="en-US" sz="1200" b="1" dirty="0" err="1"/>
              <a:t>appendTo</a:t>
            </a:r>
            <a:r>
              <a:rPr lang="en-US" sz="1200" b="1" dirty="0"/>
              <a:t>"</a:t>
            </a:r>
            <a:r>
              <a:rPr lang="en-US" sz="1200" dirty="0"/>
              <a:t>)</a:t>
            </a:r>
            <a:br>
              <a:rPr lang="en-US" sz="1200" dirty="0"/>
            </a:br>
            <a:r>
              <a:rPr lang="en-US" sz="1200" dirty="0"/>
              <a:t>  </a:t>
            </a:r>
            <a:r>
              <a:rPr lang="en-US" sz="1200" b="1" dirty="0" err="1">
                <a:solidFill>
                  <a:schemeClr val="accent2"/>
                </a:solidFill>
              </a:rPr>
              <a:t>def</a:t>
            </a:r>
            <a:r>
              <a:rPr lang="en-US" sz="1200" b="1" dirty="0">
                <a:solidFill>
                  <a:schemeClr val="accent2"/>
                </a:solidFill>
              </a:rPr>
              <a:t> </a:t>
            </a:r>
            <a:r>
              <a:rPr lang="en-US" sz="1200" dirty="0" err="1"/>
              <a:t>appendToInternal</a:t>
            </a:r>
            <a:r>
              <a:rPr lang="en-US" sz="1200" dirty="0"/>
              <a:t>(</a:t>
            </a:r>
            <a:r>
              <a:rPr lang="en-US" sz="1200" dirty="0" err="1"/>
              <a:t>target:js.Any</a:t>
            </a:r>
            <a:r>
              <a:rPr lang="en-US" sz="1200" dirty="0"/>
              <a:t>):</a:t>
            </a:r>
            <a:r>
              <a:rPr lang="en-US" sz="1200" dirty="0">
                <a:solidFill>
                  <a:srgbClr val="FF0000"/>
                </a:solidFill>
              </a:rPr>
              <a:t>JQuery</a:t>
            </a:r>
            <a:r>
              <a:rPr lang="en-US" sz="1200" dirty="0"/>
              <a:t> = </a:t>
            </a:r>
            <a:r>
              <a:rPr lang="en-US" sz="1200" dirty="0" err="1">
                <a:solidFill>
                  <a:schemeClr val="accent1"/>
                </a:solidFill>
              </a:rPr>
              <a:t>js.</a:t>
            </a:r>
            <a:r>
              <a:rPr lang="en-US" sz="1200" i="1" dirty="0" err="1">
                <a:solidFill>
                  <a:schemeClr val="accent1"/>
                </a:solidFill>
              </a:rPr>
              <a:t>native</a:t>
            </a:r>
            <a:r>
              <a:rPr lang="en-US" sz="1200" i="1" dirty="0"/>
              <a:t/>
            </a:r>
            <a:br>
              <a:rPr lang="en-US" sz="1200" i="1" dirty="0"/>
            </a:br>
            <a:r>
              <a:rPr lang="en-US" sz="1200" i="1" dirty="0"/>
              <a:t>  </a:t>
            </a:r>
            <a:br>
              <a:rPr lang="en-US" sz="1200" i="1" dirty="0"/>
            </a:br>
            <a:r>
              <a:rPr lang="en-US" sz="1200" i="1" dirty="0"/>
              <a:t>  </a:t>
            </a:r>
            <a:r>
              <a:rPr lang="en-US" sz="1200" dirty="0">
                <a:solidFill>
                  <a:schemeClr val="accent1"/>
                </a:solidFill>
              </a:rPr>
              <a:t>@</a:t>
            </a:r>
            <a:r>
              <a:rPr lang="en-US" sz="1200" dirty="0" err="1">
                <a:solidFill>
                  <a:schemeClr val="accent1"/>
                </a:solidFill>
              </a:rPr>
              <a:t>JSName</a:t>
            </a:r>
            <a:r>
              <a:rPr lang="en-US" sz="1200" dirty="0"/>
              <a:t>(</a:t>
            </a:r>
            <a:r>
              <a:rPr lang="en-US" sz="1200" b="1" dirty="0"/>
              <a:t>"</a:t>
            </a:r>
            <a:r>
              <a:rPr lang="en-US" sz="1200" b="1" dirty="0" err="1"/>
              <a:t>attr</a:t>
            </a:r>
            <a:r>
              <a:rPr lang="en-US" sz="1200" b="1" dirty="0"/>
              <a:t>"</a:t>
            </a:r>
            <a:r>
              <a:rPr lang="en-US" sz="1200" dirty="0"/>
              <a:t>)</a:t>
            </a:r>
            <a:br>
              <a:rPr lang="en-US" sz="1200" dirty="0"/>
            </a:br>
            <a:r>
              <a:rPr lang="en-US" sz="1200" dirty="0"/>
              <a:t>  </a:t>
            </a:r>
            <a:r>
              <a:rPr lang="en-US" sz="1200" b="1" dirty="0" err="1">
                <a:solidFill>
                  <a:schemeClr val="accent2"/>
                </a:solidFill>
              </a:rPr>
              <a:t>def</a:t>
            </a:r>
            <a:r>
              <a:rPr lang="en-US" sz="1200" b="1" dirty="0">
                <a:solidFill>
                  <a:schemeClr val="accent2"/>
                </a:solidFill>
              </a:rPr>
              <a:t> </a:t>
            </a:r>
            <a:r>
              <a:rPr lang="en-US" sz="1200" dirty="0" err="1"/>
              <a:t>attrInternal</a:t>
            </a:r>
            <a:r>
              <a:rPr lang="en-US" sz="1200" dirty="0"/>
              <a:t>(</a:t>
            </a:r>
            <a:r>
              <a:rPr lang="en-US" sz="1200" dirty="0" err="1"/>
              <a:t>attributeName:String</a:t>
            </a:r>
            <a:r>
              <a:rPr lang="en-US" sz="1200" dirty="0"/>
              <a:t>):</a:t>
            </a:r>
            <a:r>
              <a:rPr lang="en-US" sz="1200" dirty="0" err="1"/>
              <a:t>UndefOr</a:t>
            </a:r>
            <a:r>
              <a:rPr lang="en-US" sz="1200" dirty="0"/>
              <a:t>[String] = </a:t>
            </a:r>
            <a:r>
              <a:rPr lang="en-US" sz="1200" dirty="0" err="1">
                <a:solidFill>
                  <a:schemeClr val="accent1"/>
                </a:solidFill>
              </a:rPr>
              <a:t>js.</a:t>
            </a:r>
            <a:r>
              <a:rPr lang="en-US" sz="1200" i="1" dirty="0" err="1">
                <a:solidFill>
                  <a:schemeClr val="accent1"/>
                </a:solidFill>
              </a:rPr>
              <a:t>native</a:t>
            </a:r>
            <a:r>
              <a:rPr lang="en-US" sz="1200" i="1" dirty="0"/>
              <a:t/>
            </a:r>
            <a:br>
              <a:rPr lang="en-US" sz="1200" i="1" dirty="0"/>
            </a:br>
            <a:endParaRPr lang="en-US" sz="1200" dirty="0" smtClean="0"/>
          </a:p>
          <a:p>
            <a:endParaRPr lang="en-US" sz="1400" dirty="0" smtClean="0"/>
          </a:p>
          <a:p>
            <a:r>
              <a:rPr lang="en-US" sz="1400" dirty="0">
                <a:solidFill>
                  <a:schemeClr val="tx1"/>
                </a:solidFill>
                <a:latin typeface="Ubuntu"/>
                <a:ea typeface="Gill Sans Light" charset="0"/>
                <a:cs typeface="Ubuntu"/>
                <a:sym typeface="Gill Sans Light" charset="0"/>
              </a:rPr>
              <a:t>	</a:t>
            </a:r>
            <a:endParaRPr lang="en-US" sz="1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Facading</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a:t>
            </a: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Javascript</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Libraries</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pic>
        <p:nvPicPr>
          <p:cNvPr id="2" name="Picture 1" descr="rea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376" y="195486"/>
            <a:ext cx="889000" cy="889000"/>
          </a:xfrm>
          <a:prstGeom prst="rect">
            <a:avLst/>
          </a:prstGeom>
        </p:spPr>
      </p:pic>
      <p:sp>
        <p:nvSpPr>
          <p:cNvPr id="5" name="CasellaDiTesto 4"/>
          <p:cNvSpPr txBox="1"/>
          <p:nvPr/>
        </p:nvSpPr>
        <p:spPr>
          <a:xfrm>
            <a:off x="4572000" y="2643758"/>
            <a:ext cx="4273376" cy="892552"/>
          </a:xfrm>
          <a:prstGeom prst="rect">
            <a:avLst/>
          </a:prstGeom>
          <a:noFill/>
        </p:spPr>
        <p:txBody>
          <a:bodyPr wrap="square" rtlCol="0">
            <a:spAutoFit/>
          </a:bodyPr>
          <a:lstStyle/>
          <a:p>
            <a:r>
              <a:rPr lang="it-IT" dirty="0" smtClean="0">
                <a:solidFill>
                  <a:srgbClr val="FF0000"/>
                </a:solidFill>
              </a:rPr>
              <a:t>$</a:t>
            </a:r>
            <a:r>
              <a:rPr lang="it-IT" dirty="0" smtClean="0"/>
              <a:t>(“</a:t>
            </a:r>
            <a:r>
              <a:rPr lang="it-IT" dirty="0" err="1" smtClean="0"/>
              <a:t>div#myId</a:t>
            </a:r>
            <a:r>
              <a:rPr lang="it-IT" dirty="0" smtClean="0"/>
              <a:t>”).</a:t>
            </a:r>
            <a:r>
              <a:rPr lang="it-IT" dirty="0" err="1" smtClean="0">
                <a:solidFill>
                  <a:schemeClr val="accent1"/>
                </a:solidFill>
              </a:rPr>
              <a:t>addClass</a:t>
            </a:r>
            <a:r>
              <a:rPr lang="it-IT" dirty="0"/>
              <a:t>(</a:t>
            </a:r>
            <a:r>
              <a:rPr lang="it-IT" b="1" dirty="0"/>
              <a:t>"</a:t>
            </a:r>
            <a:r>
              <a:rPr lang="it-IT" b="1" dirty="0" err="1"/>
              <a:t>myclass</a:t>
            </a:r>
            <a:r>
              <a:rPr lang="it-IT" b="1" dirty="0"/>
              <a:t>"</a:t>
            </a:r>
            <a:r>
              <a:rPr lang="it-IT" dirty="0"/>
              <a:t>)</a:t>
            </a:r>
          </a:p>
        </p:txBody>
      </p:sp>
    </p:spTree>
    <p:extLst>
      <p:ext uri="{BB962C8B-B14F-4D97-AF65-F5344CB8AC3E}">
        <p14:creationId xmlns:p14="http://schemas.microsoft.com/office/powerpoint/2010/main" val="10705753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1384599"/>
            <a:ext cx="8371209" cy="313136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r>
              <a:rPr lang="en-US" sz="1400" dirty="0" smtClean="0"/>
              <a:t>“Automatically” bootstrap your façade from a </a:t>
            </a:r>
            <a:r>
              <a:rPr lang="en-US" sz="1400" dirty="0"/>
              <a:t>typescript definition (</a:t>
            </a:r>
            <a:r>
              <a:rPr lang="en-US" sz="1400" dirty="0">
                <a:hlinkClick r:id="rId3"/>
              </a:rPr>
              <a:t>https://github.com/borisyankov/DefinitelyTyped</a:t>
            </a:r>
            <a:r>
              <a:rPr lang="en-US" sz="1400" dirty="0" smtClean="0"/>
              <a:t>): ~900 library already “typed”.</a:t>
            </a:r>
          </a:p>
          <a:p>
            <a:endParaRPr lang="en-US" sz="1400" dirty="0"/>
          </a:p>
          <a:p>
            <a:r>
              <a:rPr lang="en-US" sz="1400" dirty="0"/>
              <a:t>The process is not 100 % accurate, so manual editing is often needed afterwards. This can be improved, but not to perfection, because the features offered by the type systems of </a:t>
            </a:r>
            <a:r>
              <a:rPr lang="en-US" sz="1400" dirty="0" err="1"/>
              <a:t>TypeScript</a:t>
            </a:r>
            <a:r>
              <a:rPr lang="en-US" sz="1400" dirty="0"/>
              <a:t> and </a:t>
            </a:r>
            <a:r>
              <a:rPr lang="en-US" sz="1400" dirty="0" err="1"/>
              <a:t>Scala.js</a:t>
            </a:r>
            <a:r>
              <a:rPr lang="en-US" sz="1400" dirty="0"/>
              <a:t> differ in some subtle ways.</a:t>
            </a:r>
          </a:p>
          <a:p>
            <a:endParaRPr lang="en-US" sz="1400" b="1" dirty="0" smtClean="0"/>
          </a:p>
          <a:p>
            <a:r>
              <a:rPr lang="en-US" sz="1400" b="1" dirty="0" smtClean="0"/>
              <a:t>Usage</a:t>
            </a:r>
            <a:endParaRPr lang="en-US" sz="1400" b="1" dirty="0"/>
          </a:p>
          <a:p>
            <a:r>
              <a:rPr lang="en-US" sz="1400" dirty="0">
                <a:solidFill>
                  <a:schemeClr val="accent1"/>
                </a:solidFill>
              </a:rPr>
              <a:t>$ </a:t>
            </a:r>
            <a:r>
              <a:rPr lang="en-US" sz="1400" dirty="0" err="1">
                <a:solidFill>
                  <a:schemeClr val="accent1"/>
                </a:solidFill>
              </a:rPr>
              <a:t>sbt</a:t>
            </a:r>
            <a:r>
              <a:rPr lang="en-US" sz="1400" dirty="0">
                <a:solidFill>
                  <a:schemeClr val="accent1"/>
                </a:solidFill>
              </a:rPr>
              <a:t> 'run </a:t>
            </a:r>
            <a:r>
              <a:rPr lang="en-US" sz="1400" dirty="0" err="1">
                <a:solidFill>
                  <a:schemeClr val="accent1"/>
                </a:solidFill>
              </a:rPr>
              <a:t>somelib.d.ts</a:t>
            </a:r>
            <a:r>
              <a:rPr lang="en-US" sz="1400" dirty="0">
                <a:solidFill>
                  <a:schemeClr val="accent1"/>
                </a:solidFill>
              </a:rPr>
              <a:t> </a:t>
            </a:r>
            <a:r>
              <a:rPr lang="en-US" sz="1400" dirty="0" err="1">
                <a:solidFill>
                  <a:schemeClr val="accent1"/>
                </a:solidFill>
              </a:rPr>
              <a:t>SomeLib.scala</a:t>
            </a:r>
            <a:r>
              <a:rPr lang="en-US" sz="1400" dirty="0">
                <a:solidFill>
                  <a:schemeClr val="accent1"/>
                </a:solidFill>
              </a:rPr>
              <a:t>'</a:t>
            </a:r>
            <a:endParaRPr lang="en-US" sz="1400" dirty="0" smtClean="0">
              <a:solidFill>
                <a:schemeClr val="accent1"/>
              </a:solidFill>
            </a:endParaRPr>
          </a:p>
          <a:p>
            <a:r>
              <a:rPr lang="en-US" sz="1400" dirty="0" smtClean="0"/>
              <a:t> </a:t>
            </a:r>
          </a:p>
          <a:p>
            <a:endParaRPr lang="en-US" sz="1400" dirty="0" smtClean="0"/>
          </a:p>
          <a:p>
            <a:r>
              <a:rPr lang="en-US" sz="1400" dirty="0">
                <a:solidFill>
                  <a:schemeClr val="tx1"/>
                </a:solidFill>
                <a:latin typeface="Ubuntu"/>
                <a:ea typeface="Gill Sans Light" charset="0"/>
                <a:cs typeface="Ubuntu"/>
                <a:sym typeface="Gill Sans Light" charset="0"/>
              </a:rPr>
              <a:t>	</a:t>
            </a:r>
            <a:endParaRPr lang="en-US" sz="100" dirty="0">
              <a:solidFill>
                <a:schemeClr val="tx1"/>
              </a:solidFill>
              <a:latin typeface="Ubuntu"/>
              <a:ea typeface="Gill Sans Light" charset="0"/>
              <a:cs typeface="Ubuntu"/>
              <a:sym typeface="Gill Sans Light" charset="0"/>
            </a:endParaRPr>
          </a:p>
        </p:txBody>
      </p:sp>
      <p:sp>
        <p:nvSpPr>
          <p:cNvPr id="11" name="AutoShape 4"/>
          <p:cNvSpPr>
            <a:spLocks/>
          </p:cNvSpPr>
          <p:nvPr/>
        </p:nvSpPr>
        <p:spPr bwMode="auto">
          <a:xfrm>
            <a:off x="2214007" y="527970"/>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endParaRPr lang="it-IT" sz="1800" dirty="0">
              <a:solidFill>
                <a:srgbClr val="1AA55D"/>
              </a:solidFill>
              <a:latin typeface="Arial" panose="020B0604020202020204" pitchFamily="34" charset="0"/>
              <a:cs typeface="Arial" panose="020B0604020202020204" pitchFamily="34" charset="0"/>
            </a:endParaRPr>
          </a:p>
        </p:txBody>
      </p:sp>
      <p:sp>
        <p:nvSpPr>
          <p:cNvPr id="12" name="AutoShape 3"/>
          <p:cNvSpPr>
            <a:spLocks/>
          </p:cNvSpPr>
          <p:nvPr/>
        </p:nvSpPr>
        <p:spPr bwMode="auto">
          <a:xfrm>
            <a:off x="2195736" y="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Facading</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a:t>
            </a:r>
            <a:r>
              <a:rPr lang="en-US" sz="1600" b="1" dirty="0" err="1" smtClean="0">
                <a:solidFill>
                  <a:schemeClr val="bg1">
                    <a:lumMod val="50000"/>
                  </a:schemeClr>
                </a:solidFill>
                <a:latin typeface="Arial Black" panose="020B0A04020102020204" pitchFamily="34" charset="0"/>
                <a:cs typeface="Arial" panose="020B0604020202020204" pitchFamily="34" charset="0"/>
                <a:sym typeface="Gotham" charset="0"/>
              </a:rPr>
              <a:t>Javascript</a:t>
            </a:r>
            <a:r>
              <a:rPr lang="en-US" sz="1600" b="1" dirty="0" smtClean="0">
                <a:solidFill>
                  <a:schemeClr val="bg1">
                    <a:lumMod val="50000"/>
                  </a:schemeClr>
                </a:solidFill>
                <a:latin typeface="Arial Black" panose="020B0A04020102020204" pitchFamily="34" charset="0"/>
                <a:cs typeface="Arial" panose="020B0604020202020204" pitchFamily="34" charset="0"/>
                <a:sym typeface="Gotham" charset="0"/>
              </a:rPr>
              <a:t> Libraries</a:t>
            </a: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pic>
        <p:nvPicPr>
          <p:cNvPr id="2" name="Picture 1" descr="reac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6376" y="195486"/>
            <a:ext cx="889000" cy="889000"/>
          </a:xfrm>
          <a:prstGeom prst="rect">
            <a:avLst/>
          </a:prstGeom>
        </p:spPr>
      </p:pic>
      <p:sp>
        <p:nvSpPr>
          <p:cNvPr id="3" name="TextBox 2"/>
          <p:cNvSpPr txBox="1"/>
          <p:nvPr/>
        </p:nvSpPr>
        <p:spPr>
          <a:xfrm>
            <a:off x="2123728" y="483518"/>
            <a:ext cx="3268139" cy="307777"/>
          </a:xfrm>
          <a:prstGeom prst="rect">
            <a:avLst/>
          </a:prstGeom>
          <a:noFill/>
        </p:spPr>
        <p:txBody>
          <a:bodyPr wrap="none" rtlCol="0">
            <a:spAutoFit/>
          </a:bodyPr>
          <a:lstStyle/>
          <a:p>
            <a:r>
              <a:rPr lang="en-US" sz="1400" dirty="0">
                <a:solidFill>
                  <a:schemeClr val="accent1"/>
                </a:solidFill>
              </a:rPr>
              <a:t>https://</a:t>
            </a:r>
            <a:r>
              <a:rPr lang="en-US" sz="1400" dirty="0" err="1">
                <a:solidFill>
                  <a:schemeClr val="accent1"/>
                </a:solidFill>
              </a:rPr>
              <a:t>github.com</a:t>
            </a:r>
            <a:r>
              <a:rPr lang="en-US" sz="1400" dirty="0">
                <a:solidFill>
                  <a:schemeClr val="accent1"/>
                </a:solidFill>
              </a:rPr>
              <a:t>/</a:t>
            </a:r>
            <a:r>
              <a:rPr lang="en-US" sz="1400" dirty="0" err="1">
                <a:solidFill>
                  <a:schemeClr val="accent1"/>
                </a:solidFill>
              </a:rPr>
              <a:t>sjrd</a:t>
            </a:r>
            <a:r>
              <a:rPr lang="en-US" sz="1400" dirty="0">
                <a:solidFill>
                  <a:schemeClr val="accent1"/>
                </a:solidFill>
              </a:rPr>
              <a:t>/</a:t>
            </a:r>
            <a:r>
              <a:rPr lang="en-US" sz="1400" dirty="0" err="1">
                <a:solidFill>
                  <a:schemeClr val="accent1"/>
                </a:solidFill>
              </a:rPr>
              <a:t>scala</a:t>
            </a:r>
            <a:r>
              <a:rPr lang="en-US" sz="1400" dirty="0">
                <a:solidFill>
                  <a:schemeClr val="accent1"/>
                </a:solidFill>
              </a:rPr>
              <a:t>-</a:t>
            </a:r>
            <a:r>
              <a:rPr lang="en-US" sz="1400" dirty="0" err="1">
                <a:solidFill>
                  <a:schemeClr val="accent1"/>
                </a:solidFill>
              </a:rPr>
              <a:t>js</a:t>
            </a:r>
            <a:r>
              <a:rPr lang="en-US" sz="1400" dirty="0">
                <a:solidFill>
                  <a:schemeClr val="accent1"/>
                </a:solidFill>
              </a:rPr>
              <a:t>-</a:t>
            </a:r>
            <a:r>
              <a:rPr lang="en-US" sz="1400" dirty="0" err="1">
                <a:solidFill>
                  <a:schemeClr val="accent1"/>
                </a:solidFill>
              </a:rPr>
              <a:t>ts</a:t>
            </a:r>
            <a:r>
              <a:rPr lang="en-US" sz="1400" dirty="0">
                <a:solidFill>
                  <a:schemeClr val="accent1"/>
                </a:solidFill>
              </a:rPr>
              <a:t>-importer</a:t>
            </a:r>
          </a:p>
        </p:txBody>
      </p:sp>
    </p:spTree>
    <p:extLst>
      <p:ext uri="{BB962C8B-B14F-4D97-AF65-F5344CB8AC3E}">
        <p14:creationId xmlns:p14="http://schemas.microsoft.com/office/powerpoint/2010/main" val="11290333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p:cNvSpPr>
          <p:nvPr/>
        </p:nvSpPr>
        <p:spPr bwMode="auto">
          <a:xfrm>
            <a:off x="539750" y="1998861"/>
            <a:ext cx="799269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square" lIns="0" tIns="0" rIns="0" bIns="0">
            <a:spAutoFit/>
          </a:bodyPr>
          <a:lstStyle/>
          <a:p>
            <a:pPr algn="ctr" eaLnBrk="0" hangingPunct="0"/>
            <a:r>
              <a:rPr lang="en-US" sz="3200" b="1" dirty="0">
                <a:solidFill>
                  <a:schemeClr val="tx1">
                    <a:lumMod val="75000"/>
                    <a:lumOff val="25000"/>
                  </a:schemeClr>
                </a:solidFill>
                <a:latin typeface="Arial Black" panose="020B0A04020102020204" pitchFamily="34" charset="0"/>
                <a:cs typeface="Arial" panose="020B0604020202020204" pitchFamily="34" charset="0"/>
              </a:rPr>
              <a:t>5</a:t>
            </a:r>
            <a:r>
              <a:rPr lang="en-US" sz="3200" b="1" dirty="0" smtClean="0">
                <a:solidFill>
                  <a:schemeClr val="tx1">
                    <a:lumMod val="75000"/>
                    <a:lumOff val="25000"/>
                  </a:schemeClr>
                </a:solidFill>
                <a:latin typeface="Arial Black" panose="020B0A04020102020204" pitchFamily="34" charset="0"/>
                <a:cs typeface="Arial" panose="020B0604020202020204" pitchFamily="34" charset="0"/>
              </a:rPr>
              <a:t>. Questions</a:t>
            </a:r>
            <a:endParaRPr lang="en-US" sz="3200" b="1" dirty="0">
              <a:solidFill>
                <a:schemeClr val="tx1">
                  <a:lumMod val="75000"/>
                  <a:lumOff val="2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962764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3"/>
          <p:cNvSpPr>
            <a:spLocks/>
          </p:cNvSpPr>
          <p:nvPr/>
        </p:nvSpPr>
        <p:spPr bwMode="auto">
          <a:xfrm>
            <a:off x="521989" y="1113747"/>
            <a:ext cx="5670909" cy="57596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r>
              <a:rPr lang="it-IT" sz="1600" b="1" dirty="0" err="1" smtClean="0">
                <a:solidFill>
                  <a:srgbClr val="D82531"/>
                </a:solidFill>
                <a:latin typeface="Arial Black" panose="020B0A04020102020204" pitchFamily="34" charset="0"/>
                <a:cs typeface="Arial" panose="020B0604020202020204" pitchFamily="34" charset="0"/>
                <a:sym typeface="Gotham" charset="0"/>
              </a:rPr>
              <a:t>Table</a:t>
            </a:r>
            <a:r>
              <a:rPr lang="it-IT" sz="1600" b="1" dirty="0" smtClean="0">
                <a:solidFill>
                  <a:srgbClr val="D82531"/>
                </a:solidFill>
                <a:latin typeface="Arial Black" panose="020B0A04020102020204" pitchFamily="34" charset="0"/>
                <a:cs typeface="Arial" panose="020B0604020202020204" pitchFamily="34" charset="0"/>
                <a:sym typeface="Gotham" charset="0"/>
              </a:rPr>
              <a:t> Of </a:t>
            </a:r>
            <a:r>
              <a:rPr lang="it-IT" sz="1600" b="1" dirty="0" err="1" smtClean="0">
                <a:solidFill>
                  <a:srgbClr val="D82531"/>
                </a:solidFill>
                <a:latin typeface="Arial Black" panose="020B0A04020102020204" pitchFamily="34" charset="0"/>
                <a:cs typeface="Arial" panose="020B0604020202020204" pitchFamily="34" charset="0"/>
                <a:sym typeface="Gotham" charset="0"/>
              </a:rPr>
              <a:t>Contents</a:t>
            </a:r>
            <a:endParaRPr lang="it-IT" sz="1600" b="1" dirty="0">
              <a:solidFill>
                <a:srgbClr val="D82531"/>
              </a:solidFill>
              <a:latin typeface="Arial Black" panose="020B0A04020102020204" pitchFamily="34" charset="0"/>
              <a:cs typeface="Arial" panose="020B0604020202020204" pitchFamily="34" charset="0"/>
            </a:endParaRPr>
          </a:p>
        </p:txBody>
      </p:sp>
      <p:sp>
        <p:nvSpPr>
          <p:cNvPr id="11" name="AutoShape 4"/>
          <p:cNvSpPr>
            <a:spLocks/>
          </p:cNvSpPr>
          <p:nvPr/>
        </p:nvSpPr>
        <p:spPr bwMode="auto">
          <a:xfrm>
            <a:off x="521271" y="1014636"/>
            <a:ext cx="8354332" cy="308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hangingPunct="0">
              <a:defRPr/>
            </a:pPr>
            <a:endParaRPr lang="it-IT" dirty="0">
              <a:solidFill>
                <a:srgbClr val="F28C00"/>
              </a:solidFill>
              <a:latin typeface="Ubuntu"/>
              <a:cs typeface="Ubuntu"/>
            </a:endParaRPr>
          </a:p>
        </p:txBody>
      </p:sp>
      <p:sp>
        <p:nvSpPr>
          <p:cNvPr id="25" name="AutoShape 5"/>
          <p:cNvSpPr>
            <a:spLocks/>
          </p:cNvSpPr>
          <p:nvPr/>
        </p:nvSpPr>
        <p:spPr bwMode="auto">
          <a:xfrm>
            <a:off x="1115616" y="1491630"/>
            <a:ext cx="8456165" cy="311422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marL="285750" indent="-285750" eaLnBrk="0" hangingPunct="0">
              <a:spcAft>
                <a:spcPts val="628"/>
              </a:spcAft>
              <a:buFont typeface="Arial" panose="020B0604020202020204" pitchFamily="34" charset="0"/>
              <a:buChar char="•"/>
              <a:defRPr/>
            </a:pPr>
            <a:endParaRPr lang="en-US" sz="1600" dirty="0" smtClean="0">
              <a:solidFill>
                <a:schemeClr val="bg1">
                  <a:lumMod val="50000"/>
                </a:schemeClr>
              </a:solidFill>
              <a:latin typeface="Arial" panose="020B0604020202020204" pitchFamily="34" charset="0"/>
              <a:ea typeface="Gill Sans Light" charset="0"/>
              <a:cs typeface="Arial" panose="020B0604020202020204" pitchFamily="34" charset="0"/>
              <a:sym typeface="Gill Sans Light" charset="0"/>
            </a:endParaRPr>
          </a:p>
          <a:p>
            <a:pPr eaLnBrk="0" hangingPunct="0">
              <a:spcAft>
                <a:spcPts val="628"/>
              </a:spcAft>
              <a:defRPr/>
            </a:pPr>
            <a:r>
              <a:rPr lang="en-US" sz="1600" dirty="0" smtClean="0">
                <a:solidFill>
                  <a:schemeClr val="bg1">
                    <a:lumMod val="50000"/>
                  </a:schemeClr>
                </a:solidFill>
                <a:latin typeface="Arial" panose="020B0604020202020204" pitchFamily="34" charset="0"/>
                <a:ea typeface="Gill Sans Light" charset="0"/>
                <a:cs typeface="Arial" panose="020B0604020202020204" pitchFamily="34" charset="0"/>
                <a:sym typeface="Gill Sans Light" charset="0"/>
              </a:rPr>
              <a:t>Background information</a:t>
            </a:r>
          </a:p>
          <a:p>
            <a:pPr eaLnBrk="0" hangingPunct="0">
              <a:spcAft>
                <a:spcPts val="628"/>
              </a:spcAft>
              <a:defRPr/>
            </a:pPr>
            <a:r>
              <a:rPr lang="en-US" sz="1600" dirty="0" smtClean="0">
                <a:solidFill>
                  <a:schemeClr val="bg1">
                    <a:lumMod val="50000"/>
                  </a:schemeClr>
                </a:solidFill>
                <a:latin typeface="Arial" panose="020B0604020202020204" pitchFamily="34" charset="0"/>
                <a:ea typeface="Gill Sans Light" charset="0"/>
                <a:cs typeface="Arial" panose="020B0604020202020204" pitchFamily="34" charset="0"/>
                <a:sym typeface="Gill Sans Light" charset="0"/>
              </a:rPr>
              <a:t>Why </a:t>
            </a:r>
            <a:r>
              <a:rPr lang="en-US" sz="1600" dirty="0" err="1" smtClean="0">
                <a:solidFill>
                  <a:schemeClr val="bg1">
                    <a:lumMod val="50000"/>
                  </a:schemeClr>
                </a:solidFill>
                <a:latin typeface="Arial" panose="020B0604020202020204" pitchFamily="34" charset="0"/>
                <a:ea typeface="Gill Sans Light" charset="0"/>
                <a:cs typeface="Arial" panose="020B0604020202020204" pitchFamily="34" charset="0"/>
                <a:sym typeface="Gill Sans Light" charset="0"/>
              </a:rPr>
              <a:t>Scala.JS</a:t>
            </a:r>
            <a:endParaRPr lang="en-US" sz="1600" dirty="0" smtClean="0">
              <a:solidFill>
                <a:schemeClr val="bg1">
                  <a:lumMod val="50000"/>
                </a:schemeClr>
              </a:solidFill>
              <a:latin typeface="Arial" panose="020B0604020202020204" pitchFamily="34" charset="0"/>
              <a:ea typeface="Gill Sans Light" charset="0"/>
              <a:cs typeface="Arial" panose="020B0604020202020204" pitchFamily="34" charset="0"/>
              <a:sym typeface="Gill Sans Light" charset="0"/>
            </a:endParaRPr>
          </a:p>
          <a:p>
            <a:pPr eaLnBrk="0" hangingPunct="0">
              <a:spcAft>
                <a:spcPts val="628"/>
              </a:spcAft>
              <a:defRPr/>
            </a:pPr>
            <a:r>
              <a:rPr lang="en-US" sz="1600" dirty="0" smtClean="0">
                <a:solidFill>
                  <a:schemeClr val="bg1">
                    <a:lumMod val="50000"/>
                  </a:schemeClr>
                </a:solidFill>
                <a:latin typeface="Arial" panose="020B0604020202020204" pitchFamily="34" charset="0"/>
                <a:ea typeface="Gill Sans Light" charset="0"/>
                <a:cs typeface="Arial" panose="020B0604020202020204" pitchFamily="34" charset="0"/>
                <a:sym typeface="Gill Sans Light" charset="0"/>
              </a:rPr>
              <a:t>SBT</a:t>
            </a:r>
          </a:p>
          <a:p>
            <a:pPr eaLnBrk="0" hangingPunct="0">
              <a:spcAft>
                <a:spcPts val="628"/>
              </a:spcAft>
              <a:defRPr/>
            </a:pPr>
            <a:r>
              <a:rPr lang="en-US" sz="1600" dirty="0" smtClean="0">
                <a:solidFill>
                  <a:schemeClr val="bg1">
                    <a:lumMod val="50000"/>
                  </a:schemeClr>
                </a:solidFill>
                <a:latin typeface="Arial" panose="020B0604020202020204" pitchFamily="34" charset="0"/>
                <a:ea typeface="Gill Sans Light" charset="0"/>
                <a:cs typeface="Arial" panose="020B0604020202020204" pitchFamily="34" charset="0"/>
                <a:sym typeface="Gill Sans Light" charset="0"/>
              </a:rPr>
              <a:t>Libraries</a:t>
            </a:r>
          </a:p>
          <a:p>
            <a:pPr eaLnBrk="0" hangingPunct="0">
              <a:spcAft>
                <a:spcPts val="628"/>
              </a:spcAft>
              <a:defRPr/>
            </a:pPr>
            <a:r>
              <a:rPr lang="en-US" sz="1600" dirty="0" smtClean="0">
                <a:solidFill>
                  <a:schemeClr val="bg1">
                    <a:lumMod val="50000"/>
                  </a:schemeClr>
                </a:solidFill>
                <a:latin typeface="Arial" panose="020B0604020202020204" pitchFamily="34" charset="0"/>
                <a:ea typeface="Gill Sans Light" charset="0"/>
                <a:cs typeface="Arial" panose="020B0604020202020204" pitchFamily="34" charset="0"/>
                <a:sym typeface="Gill Sans Light" charset="0"/>
              </a:rPr>
              <a:t>Tricks and Tips</a:t>
            </a:r>
          </a:p>
          <a:p>
            <a:pPr eaLnBrk="0" hangingPunct="0">
              <a:spcAft>
                <a:spcPts val="628"/>
              </a:spcAft>
              <a:defRPr/>
            </a:pPr>
            <a:r>
              <a:rPr lang="en-US" sz="1600" dirty="0" smtClean="0">
                <a:solidFill>
                  <a:schemeClr val="bg1">
                    <a:lumMod val="50000"/>
                  </a:schemeClr>
                </a:solidFill>
                <a:latin typeface="Arial" panose="020B0604020202020204" pitchFamily="34" charset="0"/>
                <a:ea typeface="Gill Sans Light" charset="0"/>
                <a:cs typeface="Arial" panose="020B0604020202020204" pitchFamily="34" charset="0"/>
                <a:sym typeface="Gill Sans Light" charset="0"/>
              </a:rPr>
              <a:t>Questions</a:t>
            </a:r>
          </a:p>
          <a:p>
            <a:pPr eaLnBrk="0" hangingPunct="0">
              <a:spcAft>
                <a:spcPts val="628"/>
              </a:spcAft>
              <a:defRPr/>
            </a:pPr>
            <a:endParaRPr lang="en-US" sz="1600" dirty="0">
              <a:solidFill>
                <a:schemeClr val="bg1">
                  <a:lumMod val="50000"/>
                </a:schemeClr>
              </a:solidFill>
              <a:latin typeface="Arial" panose="020B0604020202020204" pitchFamily="34" charset="0"/>
              <a:ea typeface="Gill Sans Light" charset="0"/>
              <a:cs typeface="Arial" panose="020B0604020202020204" pitchFamily="34" charset="0"/>
              <a:sym typeface="Gill Sans Light" charset="0"/>
            </a:endParaRPr>
          </a:p>
        </p:txBody>
      </p:sp>
      <p:pic>
        <p:nvPicPr>
          <p:cNvPr id="4" name="Immagine 3"/>
          <p:cNvPicPr>
            <a:picLocks noChangeAspect="1"/>
          </p:cNvPicPr>
          <p:nvPr/>
        </p:nvPicPr>
        <p:blipFill>
          <a:blip r:embed="rId2"/>
          <a:stretch>
            <a:fillRect/>
          </a:stretch>
        </p:blipFill>
        <p:spPr>
          <a:xfrm>
            <a:off x="540969" y="1851670"/>
            <a:ext cx="480244" cy="297294"/>
          </a:xfrm>
          <a:prstGeom prst="rect">
            <a:avLst/>
          </a:prstGeom>
        </p:spPr>
      </p:pic>
      <p:pic>
        <p:nvPicPr>
          <p:cNvPr id="14" name="Immagine 13"/>
          <p:cNvPicPr>
            <a:picLocks noChangeAspect="1"/>
          </p:cNvPicPr>
          <p:nvPr/>
        </p:nvPicPr>
        <p:blipFill>
          <a:blip r:embed="rId2"/>
          <a:stretch>
            <a:fillRect/>
          </a:stretch>
        </p:blipFill>
        <p:spPr>
          <a:xfrm>
            <a:off x="540969" y="2160870"/>
            <a:ext cx="480244" cy="297294"/>
          </a:xfrm>
          <a:prstGeom prst="rect">
            <a:avLst/>
          </a:prstGeom>
        </p:spPr>
      </p:pic>
      <p:pic>
        <p:nvPicPr>
          <p:cNvPr id="15" name="Immagine 14"/>
          <p:cNvPicPr>
            <a:picLocks noChangeAspect="1"/>
          </p:cNvPicPr>
          <p:nvPr/>
        </p:nvPicPr>
        <p:blipFill>
          <a:blip r:embed="rId2"/>
          <a:stretch>
            <a:fillRect/>
          </a:stretch>
        </p:blipFill>
        <p:spPr>
          <a:xfrm>
            <a:off x="540969" y="2490480"/>
            <a:ext cx="480244" cy="297294"/>
          </a:xfrm>
          <a:prstGeom prst="rect">
            <a:avLst/>
          </a:prstGeom>
        </p:spPr>
      </p:pic>
      <p:pic>
        <p:nvPicPr>
          <p:cNvPr id="16" name="Immagine 15"/>
          <p:cNvPicPr>
            <a:picLocks noChangeAspect="1"/>
          </p:cNvPicPr>
          <p:nvPr/>
        </p:nvPicPr>
        <p:blipFill>
          <a:blip r:embed="rId2"/>
          <a:stretch>
            <a:fillRect/>
          </a:stretch>
        </p:blipFill>
        <p:spPr>
          <a:xfrm>
            <a:off x="540969" y="2824725"/>
            <a:ext cx="480244" cy="297294"/>
          </a:xfrm>
          <a:prstGeom prst="rect">
            <a:avLst/>
          </a:prstGeom>
        </p:spPr>
      </p:pic>
      <p:pic>
        <p:nvPicPr>
          <p:cNvPr id="17" name="Immagine 16"/>
          <p:cNvPicPr>
            <a:picLocks noChangeAspect="1"/>
          </p:cNvPicPr>
          <p:nvPr/>
        </p:nvPicPr>
        <p:blipFill>
          <a:blip r:embed="rId2"/>
          <a:stretch>
            <a:fillRect/>
          </a:stretch>
        </p:blipFill>
        <p:spPr>
          <a:xfrm>
            <a:off x="540969" y="3133925"/>
            <a:ext cx="480244" cy="297294"/>
          </a:xfrm>
          <a:prstGeom prst="rect">
            <a:avLst/>
          </a:prstGeom>
        </p:spPr>
      </p:pic>
    </p:spTree>
    <p:extLst>
      <p:ext uri="{BB962C8B-B14F-4D97-AF65-F5344CB8AC3E}">
        <p14:creationId xmlns:p14="http://schemas.microsoft.com/office/powerpoint/2010/main" val="18848267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4"/>
          <p:cNvSpPr>
            <a:spLocks/>
          </p:cNvSpPr>
          <p:nvPr/>
        </p:nvSpPr>
        <p:spPr bwMode="auto">
          <a:xfrm>
            <a:off x="5213020" y="963787"/>
            <a:ext cx="2989445" cy="77835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algn="ctr" eaLnBrk="1">
              <a:defRPr/>
            </a:pPr>
            <a:r>
              <a:rPr lang="it-IT" sz="3600" b="1" dirty="0">
                <a:solidFill>
                  <a:srgbClr val="1DAD61"/>
                </a:solidFill>
                <a:latin typeface="Arial" panose="020B0604020202020204" pitchFamily="34" charset="0"/>
                <a:cs typeface="Arial" panose="020B0604020202020204" pitchFamily="34" charset="0"/>
                <a:sym typeface="Gotham" charset="0"/>
              </a:rPr>
              <a:t>THANK </a:t>
            </a:r>
            <a:r>
              <a:rPr lang="it-IT" sz="3600" b="1" dirty="0" smtClean="0">
                <a:solidFill>
                  <a:srgbClr val="1DAD61"/>
                </a:solidFill>
                <a:latin typeface="Arial" panose="020B0604020202020204" pitchFamily="34" charset="0"/>
                <a:cs typeface="Arial" panose="020B0604020202020204" pitchFamily="34" charset="0"/>
                <a:sym typeface="Gotham" charset="0"/>
              </a:rPr>
              <a:t>YOU!</a:t>
            </a:r>
            <a:endParaRPr lang="it-IT" sz="3600" b="1" dirty="0">
              <a:solidFill>
                <a:srgbClr val="1DAD61"/>
              </a:solidFill>
              <a:latin typeface="Arial" panose="020B0604020202020204" pitchFamily="34" charset="0"/>
              <a:cs typeface="Arial" panose="020B0604020202020204" pitchFamily="34" charset="0"/>
            </a:endParaRPr>
          </a:p>
        </p:txBody>
      </p:sp>
      <p:sp>
        <p:nvSpPr>
          <p:cNvPr id="22" name="AutoShape 5"/>
          <p:cNvSpPr>
            <a:spLocks/>
          </p:cNvSpPr>
          <p:nvPr/>
        </p:nvSpPr>
        <p:spPr bwMode="auto">
          <a:xfrm>
            <a:off x="5216036" y="1757394"/>
            <a:ext cx="2956364" cy="8614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algn="ctr" eaLnBrk="1">
              <a:lnSpc>
                <a:spcPct val="80000"/>
              </a:lnSpc>
              <a:defRPr/>
            </a:pPr>
            <a:r>
              <a:rPr lang="it-IT" sz="1050" dirty="0" smtClean="0">
                <a:solidFill>
                  <a:schemeClr val="bg1">
                    <a:lumMod val="50000"/>
                  </a:schemeClr>
                </a:solidFill>
                <a:latin typeface="Arial" panose="020B0604020202020204" pitchFamily="34" charset="0"/>
                <a:cs typeface="Arial" panose="020B0604020202020204" pitchFamily="34" charset="0"/>
                <a:sym typeface="Gotham" charset="0"/>
              </a:rPr>
              <a:t>Alberto Paro</a:t>
            </a:r>
          </a:p>
          <a:p>
            <a:pPr algn="ctr" eaLnBrk="1">
              <a:lnSpc>
                <a:spcPct val="80000"/>
              </a:lnSpc>
              <a:defRPr/>
            </a:pPr>
            <a:r>
              <a:rPr lang="it-IT" sz="1050" dirty="0" err="1" smtClean="0">
                <a:solidFill>
                  <a:schemeClr val="bg1">
                    <a:lumMod val="50000"/>
                  </a:schemeClr>
                </a:solidFill>
                <a:latin typeface="Arial" panose="020B0604020202020204" pitchFamily="34" charset="0"/>
                <a:cs typeface="Arial" panose="020B0604020202020204" pitchFamily="34" charset="0"/>
                <a:sym typeface="Gotham" charset="0"/>
              </a:rPr>
              <a:t>alberto.paro@gmail.com</a:t>
            </a:r>
            <a:endParaRPr lang="it-IT" sz="1050" dirty="0">
              <a:solidFill>
                <a:schemeClr val="bg1">
                  <a:lumMod val="50000"/>
                </a:schemeClr>
              </a:solidFill>
              <a:latin typeface="Arial" panose="020B0604020202020204" pitchFamily="34" charset="0"/>
              <a:cs typeface="Arial" panose="020B0604020202020204" pitchFamily="34" charset="0"/>
              <a:sym typeface="Gotham" charset="0"/>
            </a:endParaRPr>
          </a:p>
          <a:p>
            <a:pPr algn="ctr" eaLnBrk="1">
              <a:lnSpc>
                <a:spcPct val="80000"/>
              </a:lnSpc>
              <a:defRPr/>
            </a:pPr>
            <a:r>
              <a:rPr lang="it-IT" sz="1050" dirty="0" smtClean="0">
                <a:solidFill>
                  <a:schemeClr val="bg1">
                    <a:lumMod val="50000"/>
                  </a:schemeClr>
                </a:solidFill>
                <a:latin typeface="Arial" panose="020B0604020202020204" pitchFamily="34" charset="0"/>
                <a:cs typeface="Arial" panose="020B0604020202020204" pitchFamily="34" charset="0"/>
                <a:sym typeface="Gotham" charset="0"/>
              </a:rPr>
              <a:t>@aparo77</a:t>
            </a:r>
            <a:endParaRPr lang="it-IT" sz="1050" dirty="0">
              <a:solidFill>
                <a:schemeClr val="bg1">
                  <a:lumMod val="50000"/>
                </a:schemeClr>
              </a:solidFill>
              <a:latin typeface="Arial" panose="020B0604020202020204" pitchFamily="34" charset="0"/>
              <a:cs typeface="Arial" panose="020B0604020202020204" pitchFamily="34" charset="0"/>
              <a:sym typeface="Gotham" charset="0"/>
            </a:endParaRPr>
          </a:p>
        </p:txBody>
      </p:sp>
      <p:sp>
        <p:nvSpPr>
          <p:cNvPr id="14" name="Rettangolo 13"/>
          <p:cNvSpPr/>
          <p:nvPr/>
        </p:nvSpPr>
        <p:spPr>
          <a:xfrm>
            <a:off x="4281963" y="4414902"/>
            <a:ext cx="4862037" cy="276999"/>
          </a:xfrm>
          <a:prstGeom prst="rect">
            <a:avLst/>
          </a:prstGeom>
        </p:spPr>
        <p:txBody>
          <a:bodyPr wrap="square">
            <a:spAutoFit/>
          </a:bodyPr>
          <a:lstStyle/>
          <a:p>
            <a:pPr algn="ctr"/>
            <a:r>
              <a:rPr lang="en-GB" sz="1200" dirty="0">
                <a:solidFill>
                  <a:schemeClr val="tx1">
                    <a:lumMod val="50000"/>
                    <a:lumOff val="50000"/>
                  </a:schemeClr>
                </a:solidFill>
                <a:latin typeface="Arial" panose="020B0604020202020204" pitchFamily="34" charset="0"/>
                <a:cs typeface="Arial" panose="020B0604020202020204" pitchFamily="34" charset="0"/>
                <a:sym typeface="Gotham" charset="0"/>
              </a:rPr>
              <a:t>PARTNERS</a:t>
            </a:r>
            <a:endParaRPr lang="it-IT"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 name="AutoShape 2" descr="Risultati immagini per codice programmazio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21" name="Immagine 20"/>
          <p:cNvPicPr>
            <a:picLocks noChangeAspect="1"/>
          </p:cNvPicPr>
          <p:nvPr/>
        </p:nvPicPr>
        <p:blipFill rotWithShape="1">
          <a:blip r:embed="rId3">
            <a:extLst>
              <a:ext uri="{28A0092B-C50C-407E-A947-70E740481C1C}">
                <a14:useLocalDpi xmlns:a14="http://schemas.microsoft.com/office/drawing/2010/main" val="0"/>
              </a:ext>
            </a:extLst>
          </a:blip>
          <a:srcRect l="453" t="399" r="47118" b="-399"/>
          <a:stretch/>
        </p:blipFill>
        <p:spPr>
          <a:xfrm>
            <a:off x="517" y="-20539"/>
            <a:ext cx="4350766" cy="5224331"/>
          </a:xfrm>
          <a:prstGeom prst="rect">
            <a:avLst/>
          </a:prstGeom>
        </p:spPr>
      </p:pic>
      <p:sp>
        <p:nvSpPr>
          <p:cNvPr id="23" name="Rettangolo 22"/>
          <p:cNvSpPr/>
          <p:nvPr/>
        </p:nvSpPr>
        <p:spPr bwMode="auto">
          <a:xfrm>
            <a:off x="-1" y="1995686"/>
            <a:ext cx="4351283" cy="1512168"/>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50800" tIns="50800" rIns="50800" bIns="50800" numCol="1" rtlCol="0" anchor="ctr" anchorCtr="0" compatLnSpc="1">
            <a:prstTxWarp prst="textNoShape">
              <a:avLst/>
            </a:prstTxWarp>
          </a:bodyPr>
          <a:lstStyle/>
          <a:p>
            <a:pPr marL="342900" marR="0" indent="0" algn="ctr" defTabSz="584200" rtl="0" eaLnBrk="1" fontAlgn="base" latinLnBrk="0" hangingPunct="0">
              <a:lnSpc>
                <a:spcPct val="100000"/>
              </a:lnSpc>
              <a:spcBef>
                <a:spcPct val="0"/>
              </a:spcBef>
              <a:spcAft>
                <a:spcPct val="0"/>
              </a:spcAft>
              <a:buClrTx/>
              <a:buSzTx/>
              <a:buFontTx/>
              <a:buNone/>
              <a:tabLst/>
            </a:pPr>
            <a:endParaRPr kumimoji="0" lang="it-IT" sz="4200" b="0" i="0" u="none" strike="noStrike" cap="none" normalizeH="0" baseline="0" smtClean="0">
              <a:ln>
                <a:noFill/>
              </a:ln>
              <a:solidFill>
                <a:srgbClr val="000000"/>
              </a:solidFill>
              <a:effectLst/>
              <a:latin typeface="Gill Sans" charset="0"/>
              <a:ea typeface="Gill Sans" charset="0"/>
              <a:cs typeface="Gill Sans" charset="0"/>
              <a:sym typeface="Gill Sans" charset="0"/>
            </a:endParaRPr>
          </a:p>
        </p:txBody>
      </p:sp>
      <p:pic>
        <p:nvPicPr>
          <p:cNvPr id="24" name="Immagine 23"/>
          <p:cNvPicPr>
            <a:picLocks noChangeAspect="1"/>
          </p:cNvPicPr>
          <p:nvPr/>
        </p:nvPicPr>
        <p:blipFill>
          <a:blip r:embed="rId4"/>
          <a:stretch>
            <a:fillRect/>
          </a:stretch>
        </p:blipFill>
        <p:spPr>
          <a:xfrm>
            <a:off x="539552" y="2306638"/>
            <a:ext cx="3249495" cy="812374"/>
          </a:xfrm>
          <a:prstGeom prst="rect">
            <a:avLst/>
          </a:prstGeom>
        </p:spPr>
      </p:pic>
      <p:pic>
        <p:nvPicPr>
          <p:cNvPr id="11" name="Immagin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1138" y="4785592"/>
            <a:ext cx="1055238" cy="199703"/>
          </a:xfrm>
          <a:prstGeom prst="rect">
            <a:avLst/>
          </a:prstGeom>
        </p:spPr>
      </p:pic>
      <p:pic>
        <p:nvPicPr>
          <p:cNvPr id="12" name="Immagin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8104" y="4776740"/>
            <a:ext cx="1008705" cy="222392"/>
          </a:xfrm>
          <a:prstGeom prst="rect">
            <a:avLst/>
          </a:prstGeom>
        </p:spPr>
      </p:pic>
    </p:spTree>
    <p:extLst>
      <p:ext uri="{BB962C8B-B14F-4D97-AF65-F5344CB8AC3E}">
        <p14:creationId xmlns:p14="http://schemas.microsoft.com/office/powerpoint/2010/main" val="17104316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p:cNvSpPr>
          <p:nvPr/>
        </p:nvSpPr>
        <p:spPr bwMode="auto">
          <a:xfrm>
            <a:off x="539750" y="1998861"/>
            <a:ext cx="799269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square" lIns="0" tIns="0" rIns="0" bIns="0">
            <a:spAutoFit/>
          </a:bodyPr>
          <a:lstStyle/>
          <a:p>
            <a:pPr algn="ctr" eaLnBrk="0" hangingPunct="0"/>
            <a:r>
              <a:rPr lang="en-US" sz="3200" b="1" dirty="0" smtClean="0">
                <a:solidFill>
                  <a:schemeClr val="tx1">
                    <a:lumMod val="75000"/>
                    <a:lumOff val="25000"/>
                  </a:schemeClr>
                </a:solidFill>
                <a:latin typeface="Arial Black" panose="020B0A04020102020204" pitchFamily="34" charset="0"/>
                <a:cs typeface="Arial" panose="020B0604020202020204" pitchFamily="34" charset="0"/>
              </a:rPr>
              <a:t>1. Why </a:t>
            </a:r>
            <a:r>
              <a:rPr lang="en-US" sz="3200" b="1" dirty="0" err="1" smtClean="0">
                <a:solidFill>
                  <a:schemeClr val="tx1">
                    <a:lumMod val="75000"/>
                    <a:lumOff val="25000"/>
                  </a:schemeClr>
                </a:solidFill>
                <a:latin typeface="Arial Black" panose="020B0A04020102020204" pitchFamily="34" charset="0"/>
                <a:cs typeface="Arial" panose="020B0604020202020204" pitchFamily="34" charset="0"/>
              </a:rPr>
              <a:t>Scala.Js</a:t>
            </a:r>
            <a:r>
              <a:rPr lang="en-US" sz="3200" b="1" dirty="0" smtClean="0">
                <a:solidFill>
                  <a:schemeClr val="tx1">
                    <a:lumMod val="75000"/>
                    <a:lumOff val="25000"/>
                  </a:schemeClr>
                </a:solidFill>
                <a:latin typeface="Arial Black" panose="020B0A04020102020204" pitchFamily="34" charset="0"/>
                <a:cs typeface="Arial" panose="020B0604020202020204" pitchFamily="34" charset="0"/>
              </a:rPr>
              <a:t>?</a:t>
            </a:r>
            <a:endParaRPr lang="en-US" sz="3200" b="1" dirty="0">
              <a:solidFill>
                <a:schemeClr val="tx1">
                  <a:lumMod val="75000"/>
                  <a:lumOff val="2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716575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2029271"/>
            <a:ext cx="8227193" cy="311422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eaLnBrk="0" hangingPunct="0">
              <a:spcAft>
                <a:spcPts val="628"/>
              </a:spcAft>
              <a:defRPr/>
            </a:pPr>
            <a:endParaRPr lang="en-US" sz="1300" dirty="0">
              <a:solidFill>
                <a:schemeClr val="tx1"/>
              </a:solidFill>
              <a:latin typeface="Ubuntu"/>
              <a:ea typeface="Gill Sans Light" charset="0"/>
              <a:cs typeface="Ubuntu"/>
              <a:sym typeface="Gill Sans Light" charset="0"/>
            </a:endParaRPr>
          </a:p>
        </p:txBody>
      </p:sp>
      <p:sp>
        <p:nvSpPr>
          <p:cNvPr id="12" name="AutoShape 3"/>
          <p:cNvSpPr>
            <a:spLocks/>
          </p:cNvSpPr>
          <p:nvPr/>
        </p:nvSpPr>
        <p:spPr bwMode="auto">
          <a:xfrm>
            <a:off x="503000" y="108892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sp>
        <p:nvSpPr>
          <p:cNvPr id="2" name="Text Placeholder 1"/>
          <p:cNvSpPr>
            <a:spLocks noGrp="1"/>
          </p:cNvSpPr>
          <p:nvPr>
            <p:ph type="body" sz="quarter" idx="15"/>
          </p:nvPr>
        </p:nvSpPr>
        <p:spPr/>
        <p:txBody>
          <a:bodyPr/>
          <a:lstStyle/>
          <a:p>
            <a:r>
              <a:rPr lang="en-US" dirty="0"/>
              <a:t>Why I </a:t>
            </a:r>
            <a:r>
              <a:rPr lang="en-US" dirty="0" smtClean="0"/>
              <a:t>don’t like </a:t>
            </a:r>
            <a:r>
              <a:rPr lang="en-US" dirty="0" err="1" smtClean="0"/>
              <a:t>Javascript</a:t>
            </a:r>
            <a:endParaRPr lang="en-US" dirty="0">
              <a:solidFill>
                <a:schemeClr val="bg1">
                  <a:lumMod val="50000"/>
                </a:schemeClr>
              </a:solidFill>
              <a:sym typeface="Gotham" charset="0"/>
            </a:endParaRPr>
          </a:p>
          <a:p>
            <a:endParaRPr lang="en-US" dirty="0"/>
          </a:p>
        </p:txBody>
      </p:sp>
      <p:sp>
        <p:nvSpPr>
          <p:cNvPr id="3" name="Content Placeholder 2"/>
          <p:cNvSpPr>
            <a:spLocks noGrp="1"/>
          </p:cNvSpPr>
          <p:nvPr>
            <p:ph sz="quarter" idx="16"/>
          </p:nvPr>
        </p:nvSpPr>
        <p:spPr>
          <a:xfrm>
            <a:off x="544522" y="1435068"/>
            <a:ext cx="8059926" cy="3152905"/>
          </a:xfrm>
        </p:spPr>
        <p:txBody>
          <a:bodyPr/>
          <a:lstStyle/>
          <a:p>
            <a:pPr marL="285750" indent="-285750">
              <a:buFont typeface="Arial"/>
              <a:buChar char="•"/>
            </a:pPr>
            <a:r>
              <a:rPr lang="en-US" sz="1600" dirty="0"/>
              <a:t>A lot of language </a:t>
            </a:r>
            <a:r>
              <a:rPr lang="en-US" sz="1600" dirty="0" smtClean="0"/>
              <a:t>“defects”</a:t>
            </a:r>
            <a:endParaRPr lang="en-US" sz="1600" dirty="0"/>
          </a:p>
          <a:p>
            <a:pPr marL="285750" indent="-285750">
              <a:buFont typeface="Arial"/>
              <a:buChar char="•"/>
            </a:pPr>
            <a:r>
              <a:rPr lang="en-US" sz="1600" dirty="0"/>
              <a:t>It’s a script language, not designed to scale large applications (SPA or many modules)</a:t>
            </a:r>
          </a:p>
          <a:p>
            <a:pPr marL="285750" indent="-285750">
              <a:buFont typeface="Arial"/>
              <a:buChar char="•"/>
            </a:pPr>
            <a:r>
              <a:rPr lang="en-US" sz="1600" dirty="0"/>
              <a:t>IDEs are good, but no </a:t>
            </a:r>
            <a:r>
              <a:rPr lang="en-US" sz="1600" dirty="0" err="1"/>
              <a:t>refactory</a:t>
            </a:r>
            <a:r>
              <a:rPr lang="en-US" sz="1600" dirty="0"/>
              <a:t> </a:t>
            </a:r>
            <a:r>
              <a:rPr lang="en-US" sz="1600" dirty="0" smtClean="0"/>
              <a:t>available</a:t>
            </a:r>
          </a:p>
          <a:p>
            <a:pPr marL="536862" lvl="1" indent="-285750">
              <a:buFont typeface="Arial"/>
              <a:buChar char="•"/>
            </a:pPr>
            <a:r>
              <a:rPr lang="en-US" sz="2300" dirty="0" smtClean="0"/>
              <a:t>Hard to be used for large projects	</a:t>
            </a:r>
            <a:endParaRPr lang="en-US" sz="2300" dirty="0"/>
          </a:p>
          <a:p>
            <a:pPr marL="285750" indent="-285750">
              <a:buFont typeface="Arial"/>
              <a:buChar char="•"/>
            </a:pPr>
            <a:r>
              <a:rPr lang="en-US" sz="1600" dirty="0"/>
              <a:t>Verbose if you want safe code. </a:t>
            </a:r>
            <a:endParaRPr lang="en-US" sz="1600" dirty="0" smtClean="0"/>
          </a:p>
          <a:p>
            <a:pPr marL="536862" lvl="1" indent="-285750">
              <a:buFont typeface="Arial"/>
              <a:buChar char="•"/>
            </a:pPr>
            <a:r>
              <a:rPr lang="en-US" sz="2300" dirty="0" err="1" smtClean="0"/>
              <a:t>Coffescript</a:t>
            </a:r>
            <a:r>
              <a:rPr lang="en-US" sz="2300" dirty="0" smtClean="0"/>
              <a:t> </a:t>
            </a:r>
            <a:r>
              <a:rPr lang="en-US" sz="2300" dirty="0"/>
              <a:t>and similar </a:t>
            </a:r>
            <a:r>
              <a:rPr lang="en-US" sz="2300" dirty="0" smtClean="0"/>
              <a:t>(Any =&gt; </a:t>
            </a:r>
            <a:r>
              <a:rPr lang="en-US" sz="2300" dirty="0" err="1" smtClean="0"/>
              <a:t>Js</a:t>
            </a:r>
            <a:r>
              <a:rPr lang="en-US" sz="2300" dirty="0" smtClean="0"/>
              <a:t>) try </a:t>
            </a:r>
            <a:r>
              <a:rPr lang="en-US" sz="2300" dirty="0"/>
              <a:t>to simplify it.</a:t>
            </a:r>
          </a:p>
          <a:p>
            <a:pPr marL="285750" indent="-285750">
              <a:buFont typeface="Arial"/>
              <a:buChar char="•"/>
            </a:pPr>
            <a:r>
              <a:rPr lang="en-US" sz="1600" dirty="0"/>
              <a:t>A lot of language compiles to </a:t>
            </a:r>
            <a:r>
              <a:rPr lang="en-US" sz="1600" dirty="0" err="1"/>
              <a:t>javascript</a:t>
            </a:r>
            <a:r>
              <a:rPr lang="en-US" sz="1600" dirty="0"/>
              <a:t> (</a:t>
            </a:r>
            <a:r>
              <a:rPr lang="en-US" sz="1600" dirty="0" err="1"/>
              <a:t>Coffeescript</a:t>
            </a:r>
            <a:r>
              <a:rPr lang="en-US" dirty="0"/>
              <a:t>, </a:t>
            </a:r>
            <a:r>
              <a:rPr lang="en-US" dirty="0" smtClean="0"/>
              <a:t>Microsoft typescript</a:t>
            </a:r>
            <a:r>
              <a:rPr lang="en-US" dirty="0"/>
              <a:t>, …</a:t>
            </a:r>
            <a:r>
              <a:rPr lang="en-US" dirty="0" smtClean="0"/>
              <a:t>)</a:t>
            </a:r>
          </a:p>
          <a:p>
            <a:pPr marL="0" indent="0"/>
            <a:r>
              <a:rPr lang="en-US" dirty="0"/>
              <a:t>	</a:t>
            </a:r>
            <a:r>
              <a:rPr lang="en-US" dirty="0" smtClean="0">
                <a:solidFill>
                  <a:schemeClr val="accent1"/>
                </a:solidFill>
                <a:hlinkClick r:id="rId3"/>
              </a:rPr>
              <a:t>https</a:t>
            </a:r>
            <a:r>
              <a:rPr lang="en-US" dirty="0">
                <a:solidFill>
                  <a:schemeClr val="accent1"/>
                </a:solidFill>
                <a:hlinkClick r:id="rId3"/>
              </a:rPr>
              <a:t>://</a:t>
            </a:r>
            <a:r>
              <a:rPr lang="en-US" dirty="0" err="1">
                <a:solidFill>
                  <a:schemeClr val="accent1"/>
                </a:solidFill>
                <a:hlinkClick r:id="rId3"/>
              </a:rPr>
              <a:t>github.com</a:t>
            </a:r>
            <a:r>
              <a:rPr lang="en-US" dirty="0">
                <a:solidFill>
                  <a:schemeClr val="accent1"/>
                </a:solidFill>
                <a:hlinkClick r:id="rId3"/>
              </a:rPr>
              <a:t>/</a:t>
            </a:r>
            <a:r>
              <a:rPr lang="en-US" dirty="0" err="1">
                <a:solidFill>
                  <a:schemeClr val="accent1"/>
                </a:solidFill>
                <a:hlinkClick r:id="rId3"/>
              </a:rPr>
              <a:t>jashkenas</a:t>
            </a:r>
            <a:r>
              <a:rPr lang="en-US" dirty="0">
                <a:solidFill>
                  <a:schemeClr val="accent1"/>
                </a:solidFill>
                <a:hlinkClick r:id="rId3"/>
              </a:rPr>
              <a:t>/</a:t>
            </a:r>
            <a:r>
              <a:rPr lang="en-US" dirty="0" err="1">
                <a:solidFill>
                  <a:schemeClr val="accent1"/>
                </a:solidFill>
                <a:hlinkClick r:id="rId3"/>
              </a:rPr>
              <a:t>coffeescript</a:t>
            </a:r>
            <a:r>
              <a:rPr lang="en-US" dirty="0">
                <a:solidFill>
                  <a:schemeClr val="accent1"/>
                </a:solidFill>
                <a:hlinkClick r:id="rId3"/>
              </a:rPr>
              <a:t>/wiki/List-of-languages-that-compile-to-JS</a:t>
            </a:r>
            <a:endParaRPr lang="en-US" dirty="0">
              <a:solidFill>
                <a:schemeClr val="accent1"/>
              </a:solidFill>
            </a:endParaRPr>
          </a:p>
          <a:p>
            <a:endParaRPr lang="en-US" dirty="0" smtClean="0"/>
          </a:p>
        </p:txBody>
      </p:sp>
      <p:sp>
        <p:nvSpPr>
          <p:cNvPr id="4" name="Text Placeholder 3"/>
          <p:cNvSpPr>
            <a:spLocks noGrp="1"/>
          </p:cNvSpPr>
          <p:nvPr>
            <p:ph type="body" sz="quarter" idx="17"/>
          </p:nvPr>
        </p:nvSpPr>
        <p:spPr/>
        <p:txBody>
          <a:bodyPr/>
          <a:lstStyle/>
          <a:p>
            <a:r>
              <a:rPr lang="en-US" dirty="0" smtClean="0"/>
              <a:t> </a:t>
            </a:r>
            <a:endParaRPr lang="en-US" dirty="0"/>
          </a:p>
        </p:txBody>
      </p:sp>
    </p:spTree>
    <p:extLst>
      <p:ext uri="{BB962C8B-B14F-4D97-AF65-F5344CB8AC3E}">
        <p14:creationId xmlns:p14="http://schemas.microsoft.com/office/powerpoint/2010/main" val="42616405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3"/>
          <p:cNvSpPr>
            <a:spLocks/>
          </p:cNvSpPr>
          <p:nvPr/>
        </p:nvSpPr>
        <p:spPr bwMode="auto">
          <a:xfrm>
            <a:off x="503000" y="108892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sp>
        <p:nvSpPr>
          <p:cNvPr id="3" name="Text Placeholder 2"/>
          <p:cNvSpPr>
            <a:spLocks noGrp="1"/>
          </p:cNvSpPr>
          <p:nvPr>
            <p:ph type="body" sz="quarter" idx="15"/>
          </p:nvPr>
        </p:nvSpPr>
        <p:spPr/>
        <p:txBody>
          <a:bodyPr/>
          <a:lstStyle/>
          <a:p>
            <a:r>
              <a:rPr lang="en-US" dirty="0"/>
              <a:t>What’s </a:t>
            </a:r>
            <a:r>
              <a:rPr lang="en-US" dirty="0" err="1"/>
              <a:t>Scala.JS</a:t>
            </a:r>
            <a:endParaRPr lang="en-US" dirty="0">
              <a:solidFill>
                <a:schemeClr val="bg1">
                  <a:lumMod val="50000"/>
                </a:schemeClr>
              </a:solidFill>
              <a:sym typeface="Gotham" charset="0"/>
            </a:endParaRPr>
          </a:p>
          <a:p>
            <a:endParaRPr lang="en-US" dirty="0"/>
          </a:p>
        </p:txBody>
      </p:sp>
      <p:sp>
        <p:nvSpPr>
          <p:cNvPr id="4" name="Content Placeholder 3"/>
          <p:cNvSpPr>
            <a:spLocks noGrp="1"/>
          </p:cNvSpPr>
          <p:nvPr>
            <p:ph sz="quarter" idx="16"/>
          </p:nvPr>
        </p:nvSpPr>
        <p:spPr>
          <a:xfrm>
            <a:off x="544522" y="1435069"/>
            <a:ext cx="8059926" cy="3368929"/>
          </a:xfrm>
        </p:spPr>
        <p:txBody>
          <a:bodyPr/>
          <a:lstStyle/>
          <a:p>
            <a:pPr marL="0" indent="0"/>
            <a:r>
              <a:rPr lang="en-US" dirty="0"/>
              <a:t>"</a:t>
            </a:r>
            <a:r>
              <a:rPr lang="en-US" dirty="0" err="1"/>
              <a:t>Scala.js</a:t>
            </a:r>
            <a:r>
              <a:rPr lang="en-US" dirty="0"/>
              <a:t> is a compiler that converts </a:t>
            </a:r>
            <a:r>
              <a:rPr lang="en-US" dirty="0" err="1"/>
              <a:t>Scala</a:t>
            </a:r>
            <a:r>
              <a:rPr lang="en-US" dirty="0"/>
              <a:t> code into the equivalent, executable </a:t>
            </a:r>
            <a:r>
              <a:rPr lang="en-US" dirty="0" err="1"/>
              <a:t>Javascript</a:t>
            </a:r>
            <a:r>
              <a:rPr lang="en-US" dirty="0"/>
              <a:t>”</a:t>
            </a:r>
          </a:p>
          <a:p>
            <a:pPr marL="0" indent="0"/>
            <a:r>
              <a:rPr lang="en-US" dirty="0"/>
              <a:t>Write </a:t>
            </a:r>
            <a:r>
              <a:rPr lang="en-US" dirty="0" err="1"/>
              <a:t>Scala</a:t>
            </a:r>
            <a:r>
              <a:rPr lang="en-US" dirty="0"/>
              <a:t>, not </a:t>
            </a:r>
            <a:r>
              <a:rPr lang="en-US" dirty="0" err="1"/>
              <a:t>Javascript</a:t>
            </a:r>
            <a:endParaRPr lang="en-US" dirty="0"/>
          </a:p>
          <a:p>
            <a:pPr marL="0" indent="0"/>
            <a:r>
              <a:rPr lang="en-US" dirty="0"/>
              <a:t>The compiler handles the rest</a:t>
            </a:r>
          </a:p>
          <a:p>
            <a:pPr marL="0" indent="0"/>
            <a:r>
              <a:rPr lang="en-US" dirty="0"/>
              <a:t>It brings the advantages of </a:t>
            </a:r>
            <a:r>
              <a:rPr lang="en-US" dirty="0" err="1"/>
              <a:t>Scala</a:t>
            </a:r>
            <a:r>
              <a:rPr lang="en-US" dirty="0"/>
              <a:t> into client web </a:t>
            </a:r>
            <a:r>
              <a:rPr lang="en-US" dirty="0" smtClean="0"/>
              <a:t>development.</a:t>
            </a:r>
            <a:endParaRPr lang="en-US" dirty="0"/>
          </a:p>
          <a:p>
            <a:pPr marL="0" indent="0"/>
            <a:r>
              <a:rPr lang="en-US" dirty="0"/>
              <a:t>Support of “all” </a:t>
            </a:r>
            <a:r>
              <a:rPr lang="en-US" dirty="0" err="1"/>
              <a:t>Scala</a:t>
            </a:r>
            <a:r>
              <a:rPr lang="en-US" dirty="0"/>
              <a:t> (also macros)</a:t>
            </a:r>
          </a:p>
          <a:p>
            <a:pPr marL="0" indent="0"/>
            <a:r>
              <a:rPr lang="en-US" dirty="0"/>
              <a:t>Easy interoperability with </a:t>
            </a:r>
            <a:r>
              <a:rPr lang="en-US" dirty="0" err="1"/>
              <a:t>Javascript</a:t>
            </a:r>
            <a:endParaRPr lang="en-US" dirty="0"/>
          </a:p>
          <a:p>
            <a:pPr marL="0" indent="0"/>
            <a:r>
              <a:rPr lang="en-US" dirty="0"/>
              <a:t>SBT integration</a:t>
            </a:r>
          </a:p>
          <a:p>
            <a:pPr marL="0" indent="0"/>
            <a:r>
              <a:rPr lang="en-US" dirty="0"/>
              <a:t>IDE support </a:t>
            </a:r>
            <a:r>
              <a:rPr lang="en-US" dirty="0" smtClean="0"/>
              <a:t>as “standard” </a:t>
            </a:r>
            <a:r>
              <a:rPr lang="en-US" dirty="0" err="1"/>
              <a:t>Scala</a:t>
            </a:r>
            <a:r>
              <a:rPr lang="en-US" dirty="0"/>
              <a:t> language</a:t>
            </a:r>
          </a:p>
          <a:p>
            <a:pPr marL="0" indent="0"/>
            <a:r>
              <a:rPr lang="en-US" dirty="0"/>
              <a:t>Compiled code is reasonable small (</a:t>
            </a:r>
            <a:r>
              <a:rPr lang="en-US" dirty="0" smtClean="0"/>
              <a:t>GCC =&gt; Google Closure Compiler)</a:t>
            </a:r>
            <a:endParaRPr lang="en-US" dirty="0"/>
          </a:p>
          <a:p>
            <a:pPr marL="0" indent="0"/>
            <a:r>
              <a:rPr lang="en-US" dirty="0" err="1"/>
              <a:t>SourceMaps</a:t>
            </a:r>
            <a:r>
              <a:rPr lang="en-US" dirty="0"/>
              <a:t> for easy debug in Web browser</a:t>
            </a:r>
          </a:p>
          <a:p>
            <a:pPr marL="0" indent="0"/>
            <a:r>
              <a:rPr lang="en-US" dirty="0"/>
              <a:t>Interoperability with </a:t>
            </a:r>
            <a:r>
              <a:rPr lang="en-US" dirty="0" err="1" smtClean="0"/>
              <a:t>Javascript</a:t>
            </a:r>
            <a:r>
              <a:rPr lang="en-US" dirty="0" smtClean="0"/>
              <a:t> (JS =&gt; </a:t>
            </a:r>
            <a:r>
              <a:rPr lang="en-US" dirty="0" err="1" smtClean="0"/>
              <a:t>ScalaJS</a:t>
            </a:r>
            <a:r>
              <a:rPr lang="en-US" dirty="0" smtClean="0"/>
              <a:t> , </a:t>
            </a:r>
            <a:r>
              <a:rPr lang="en-US" dirty="0" err="1" smtClean="0"/>
              <a:t>ScalaJS</a:t>
            </a:r>
            <a:r>
              <a:rPr lang="en-US" dirty="0" smtClean="0"/>
              <a:t> =&gt; JS)</a:t>
            </a:r>
            <a:endParaRPr lang="en-US" dirty="0"/>
          </a:p>
          <a:p>
            <a:pPr lvl="1"/>
            <a:r>
              <a:rPr lang="en-US" dirty="0" err="1"/>
              <a:t>Scala.js</a:t>
            </a:r>
            <a:r>
              <a:rPr lang="en-US" dirty="0"/>
              <a:t> code calls </a:t>
            </a:r>
            <a:r>
              <a:rPr lang="en-US" dirty="0" err="1"/>
              <a:t>Javascript</a:t>
            </a:r>
            <a:endParaRPr lang="en-US" dirty="0"/>
          </a:p>
          <a:p>
            <a:pPr lvl="1"/>
            <a:r>
              <a:rPr lang="en-US" dirty="0" err="1"/>
              <a:t>Scala.js</a:t>
            </a:r>
            <a:r>
              <a:rPr lang="en-US" dirty="0"/>
              <a:t> can export classes and methods to </a:t>
            </a:r>
            <a:r>
              <a:rPr lang="en-US" dirty="0" err="1"/>
              <a:t>Javascript</a:t>
            </a:r>
            <a:endParaRPr lang="en-US" dirty="0"/>
          </a:p>
          <a:p>
            <a:endParaRPr lang="en-US" dirty="0" smtClean="0"/>
          </a:p>
          <a:p>
            <a:endParaRPr lang="en-US" dirty="0"/>
          </a:p>
          <a:p>
            <a:endParaRPr lang="en-US" dirty="0"/>
          </a:p>
        </p:txBody>
      </p:sp>
      <p:sp>
        <p:nvSpPr>
          <p:cNvPr id="5" name="Text Placeholder 4"/>
          <p:cNvSpPr>
            <a:spLocks noGrp="1"/>
          </p:cNvSpPr>
          <p:nvPr>
            <p:ph type="body" sz="quarter" idx="17"/>
          </p:nvPr>
        </p:nvSpPr>
        <p:spPr/>
        <p:txBody>
          <a:bodyPr/>
          <a:lstStyle/>
          <a:p>
            <a:r>
              <a:rPr lang="en-US" dirty="0" smtClean="0"/>
              <a:t> </a:t>
            </a:r>
            <a:endParaRPr lang="en-US" dirty="0"/>
          </a:p>
        </p:txBody>
      </p:sp>
    </p:spTree>
    <p:extLst>
      <p:ext uri="{BB962C8B-B14F-4D97-AF65-F5344CB8AC3E}">
        <p14:creationId xmlns:p14="http://schemas.microsoft.com/office/powerpoint/2010/main" val="356360765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p:cNvSpPr>
          <p:nvPr/>
        </p:nvSpPr>
        <p:spPr bwMode="auto">
          <a:xfrm>
            <a:off x="521270" y="2029271"/>
            <a:ext cx="8227193" cy="311422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lstStyle/>
          <a:p>
            <a:pPr eaLnBrk="0" hangingPunct="0">
              <a:spcAft>
                <a:spcPts val="628"/>
              </a:spcAft>
              <a:defRPr/>
            </a:pPr>
            <a:endParaRPr lang="en-US" sz="1300" dirty="0">
              <a:solidFill>
                <a:schemeClr val="tx1"/>
              </a:solidFill>
              <a:latin typeface="Ubuntu"/>
              <a:ea typeface="Gill Sans Light" charset="0"/>
              <a:cs typeface="Ubuntu"/>
              <a:sym typeface="Gill Sans Light" charset="0"/>
            </a:endParaRPr>
          </a:p>
        </p:txBody>
      </p:sp>
      <p:sp>
        <p:nvSpPr>
          <p:cNvPr id="2" name="Text Placeholder 1"/>
          <p:cNvSpPr>
            <a:spLocks noGrp="1"/>
          </p:cNvSpPr>
          <p:nvPr>
            <p:ph type="body" sz="quarter" idx="15"/>
          </p:nvPr>
        </p:nvSpPr>
        <p:spPr/>
        <p:txBody>
          <a:bodyPr/>
          <a:lstStyle/>
          <a:p>
            <a:r>
              <a:rPr lang="en-US" dirty="0" err="1"/>
              <a:t>Scala.js</a:t>
            </a:r>
            <a:r>
              <a:rPr lang="en-US" dirty="0"/>
              <a:t> Compiler Pipeline</a:t>
            </a:r>
            <a:endParaRPr lang="en-US" dirty="0">
              <a:solidFill>
                <a:schemeClr val="bg1">
                  <a:lumMod val="50000"/>
                </a:schemeClr>
              </a:solidFill>
              <a:sym typeface="Gotham" charset="0"/>
            </a:endParaRPr>
          </a:p>
          <a:p>
            <a:endParaRPr lang="en-US" dirty="0"/>
          </a:p>
        </p:txBody>
      </p:sp>
      <p:pic>
        <p:nvPicPr>
          <p:cNvPr id="5" name="Immagine 4"/>
          <p:cNvPicPr>
            <a:picLocks noChangeAspect="1"/>
          </p:cNvPicPr>
          <p:nvPr/>
        </p:nvPicPr>
        <p:blipFill>
          <a:blip r:embed="rId3"/>
          <a:stretch>
            <a:fillRect/>
          </a:stretch>
        </p:blipFill>
        <p:spPr>
          <a:xfrm>
            <a:off x="1043608" y="1032862"/>
            <a:ext cx="6946602" cy="3771013"/>
          </a:xfrm>
          <a:prstGeom prst="rect">
            <a:avLst/>
          </a:prstGeom>
        </p:spPr>
      </p:pic>
    </p:spTree>
    <p:extLst>
      <p:ext uri="{BB962C8B-B14F-4D97-AF65-F5344CB8AC3E}">
        <p14:creationId xmlns:p14="http://schemas.microsoft.com/office/powerpoint/2010/main" val="354071313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3"/>
          <p:cNvSpPr>
            <a:spLocks/>
          </p:cNvSpPr>
          <p:nvPr/>
        </p:nvSpPr>
        <p:spPr bwMode="auto">
          <a:xfrm>
            <a:off x="503000" y="108892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sp>
        <p:nvSpPr>
          <p:cNvPr id="3" name="Text Placeholder 2"/>
          <p:cNvSpPr>
            <a:spLocks noGrp="1"/>
          </p:cNvSpPr>
          <p:nvPr>
            <p:ph type="body" sz="quarter" idx="15"/>
          </p:nvPr>
        </p:nvSpPr>
        <p:spPr/>
        <p:txBody>
          <a:bodyPr/>
          <a:lstStyle/>
          <a:p>
            <a:r>
              <a:rPr lang="en-US" dirty="0" smtClean="0"/>
              <a:t>On developing Web Apps</a:t>
            </a:r>
            <a:endParaRPr lang="en-US" dirty="0">
              <a:solidFill>
                <a:schemeClr val="bg1">
                  <a:lumMod val="50000"/>
                </a:schemeClr>
              </a:solidFill>
              <a:sym typeface="Gotham" charset="0"/>
            </a:endParaRPr>
          </a:p>
          <a:p>
            <a:endParaRPr lang="en-US" dirty="0"/>
          </a:p>
        </p:txBody>
      </p:sp>
      <p:sp>
        <p:nvSpPr>
          <p:cNvPr id="4" name="Content Placeholder 3"/>
          <p:cNvSpPr>
            <a:spLocks noGrp="1"/>
          </p:cNvSpPr>
          <p:nvPr>
            <p:ph sz="quarter" idx="16"/>
          </p:nvPr>
        </p:nvSpPr>
        <p:spPr>
          <a:xfrm>
            <a:off x="544522" y="1435069"/>
            <a:ext cx="8059926" cy="3368929"/>
          </a:xfrm>
        </p:spPr>
        <p:txBody>
          <a:bodyPr/>
          <a:lstStyle/>
          <a:p>
            <a:r>
              <a:rPr lang="en-US" dirty="0"/>
              <a:t>No code reuse between client and server</a:t>
            </a:r>
          </a:p>
          <a:p>
            <a:pPr lvl="1"/>
            <a:r>
              <a:rPr lang="en-US" dirty="0"/>
              <a:t>A least you must learn two languages (</a:t>
            </a:r>
            <a:r>
              <a:rPr lang="en-US" dirty="0" err="1"/>
              <a:t>Scala</a:t>
            </a:r>
            <a:r>
              <a:rPr lang="en-US" dirty="0"/>
              <a:t> + JS)</a:t>
            </a:r>
          </a:p>
          <a:p>
            <a:pPr lvl="1"/>
            <a:r>
              <a:rPr lang="en-US" dirty="0"/>
              <a:t>Algorithms and models must be rewritten</a:t>
            </a:r>
          </a:p>
          <a:p>
            <a:r>
              <a:rPr lang="en-US" dirty="0"/>
              <a:t>RCP/Ajax calls with “no type”</a:t>
            </a:r>
          </a:p>
          <a:p>
            <a:r>
              <a:rPr lang="en-US" dirty="0"/>
              <a:t>No compiler checks</a:t>
            </a:r>
          </a:p>
          <a:p>
            <a:r>
              <a:rPr lang="en-US" dirty="0" err="1"/>
              <a:t>Javascript</a:t>
            </a:r>
            <a:r>
              <a:rPr lang="en-US" dirty="0"/>
              <a:t> issues:</a:t>
            </a:r>
          </a:p>
          <a:p>
            <a:pPr lvl="1"/>
            <a:r>
              <a:rPr lang="en-US" dirty="0"/>
              <a:t>Forgot a “</a:t>
            </a:r>
            <a:r>
              <a:rPr lang="en-US" dirty="0" err="1"/>
              <a:t>var</a:t>
            </a:r>
            <a:r>
              <a:rPr lang="en-US" dirty="0"/>
              <a:t>”</a:t>
            </a:r>
          </a:p>
          <a:p>
            <a:pPr lvl="1"/>
            <a:r>
              <a:rPr lang="en-US" dirty="0" err="1"/>
              <a:t>Js</a:t>
            </a:r>
            <a:r>
              <a:rPr lang="en-US" dirty="0"/>
              <a:t> =&gt; [“10”, “10”, “10”, “10”].map(</a:t>
            </a:r>
            <a:r>
              <a:rPr lang="en-US" dirty="0" err="1"/>
              <a:t>parseInt</a:t>
            </a:r>
            <a:r>
              <a:rPr lang="en-US" dirty="0"/>
              <a:t>)</a:t>
            </a:r>
          </a:p>
          <a:p>
            <a:pPr marL="457200" lvl="1" indent="0">
              <a:buNone/>
            </a:pPr>
            <a:r>
              <a:rPr lang="en-US" dirty="0"/>
              <a:t>[10, </a:t>
            </a:r>
            <a:r>
              <a:rPr lang="en-US" dirty="0" err="1"/>
              <a:t>NaN</a:t>
            </a:r>
            <a:r>
              <a:rPr lang="en-US" dirty="0"/>
              <a:t>, 2, 3]</a:t>
            </a:r>
          </a:p>
          <a:p>
            <a:pPr marL="457200" lvl="1" indent="0">
              <a:buNone/>
            </a:pPr>
            <a:r>
              <a:rPr lang="en-US" sz="2200" b="1" dirty="0"/>
              <a:t>['10','10','10','10','10'].map(function(x){return </a:t>
            </a:r>
            <a:r>
              <a:rPr lang="en-US" sz="2200" b="1" dirty="0" err="1"/>
              <a:t>parseInt</a:t>
            </a:r>
            <a:r>
              <a:rPr lang="en-US" sz="2200" b="1" dirty="0"/>
              <a:t>(x);})</a:t>
            </a:r>
          </a:p>
          <a:p>
            <a:endParaRPr lang="en-US" dirty="0" smtClean="0"/>
          </a:p>
          <a:p>
            <a:endParaRPr lang="en-US" dirty="0"/>
          </a:p>
          <a:p>
            <a:endParaRPr lang="en-US" dirty="0"/>
          </a:p>
        </p:txBody>
      </p:sp>
      <p:sp>
        <p:nvSpPr>
          <p:cNvPr id="5" name="Text Placeholder 4"/>
          <p:cNvSpPr>
            <a:spLocks noGrp="1"/>
          </p:cNvSpPr>
          <p:nvPr>
            <p:ph type="body" sz="quarter" idx="17"/>
          </p:nvPr>
        </p:nvSpPr>
        <p:spPr/>
        <p:txBody>
          <a:bodyPr/>
          <a:lstStyle/>
          <a:p>
            <a:r>
              <a:rPr lang="en-US" dirty="0" smtClean="0"/>
              <a:t> </a:t>
            </a:r>
            <a:endParaRPr lang="en-US" dirty="0"/>
          </a:p>
        </p:txBody>
      </p:sp>
    </p:spTree>
    <p:extLst>
      <p:ext uri="{BB962C8B-B14F-4D97-AF65-F5344CB8AC3E}">
        <p14:creationId xmlns:p14="http://schemas.microsoft.com/office/powerpoint/2010/main" val="33304045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3"/>
          <p:cNvSpPr>
            <a:spLocks/>
          </p:cNvSpPr>
          <p:nvPr/>
        </p:nvSpPr>
        <p:spPr bwMode="auto">
          <a:xfrm>
            <a:off x="503000" y="1088920"/>
            <a:ext cx="9091289" cy="5596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1887" tIns="31887" rIns="31887" bIns="31887" anchor="ctr"/>
          <a:lstStyle/>
          <a:p>
            <a:pPr hangingPunct="0">
              <a:defRPr/>
            </a:pPr>
            <a:endParaRPr lang="en-US" sz="1600" b="1" dirty="0">
              <a:solidFill>
                <a:schemeClr val="bg1">
                  <a:lumMod val="50000"/>
                </a:schemeClr>
              </a:solidFill>
              <a:latin typeface="Arial Black" panose="020B0A04020102020204" pitchFamily="34" charset="0"/>
              <a:cs typeface="Arial" panose="020B0604020202020204" pitchFamily="34" charset="0"/>
              <a:sym typeface="Gotham" charset="0"/>
            </a:endParaRPr>
          </a:p>
        </p:txBody>
      </p:sp>
      <p:sp>
        <p:nvSpPr>
          <p:cNvPr id="3" name="Text Placeholder 2"/>
          <p:cNvSpPr>
            <a:spLocks noGrp="1"/>
          </p:cNvSpPr>
          <p:nvPr>
            <p:ph type="body" sz="quarter" idx="15"/>
          </p:nvPr>
        </p:nvSpPr>
        <p:spPr/>
        <p:txBody>
          <a:bodyPr/>
          <a:lstStyle/>
          <a:p>
            <a:r>
              <a:rPr lang="en-US" dirty="0" smtClean="0"/>
              <a:t>On developing Web Apps with </a:t>
            </a:r>
            <a:r>
              <a:rPr lang="en-US" dirty="0" err="1"/>
              <a:t>S</a:t>
            </a:r>
            <a:r>
              <a:rPr lang="en-US" dirty="0" err="1" smtClean="0"/>
              <a:t>cala.js</a:t>
            </a:r>
            <a:endParaRPr lang="en-US" dirty="0">
              <a:solidFill>
                <a:schemeClr val="bg1">
                  <a:lumMod val="50000"/>
                </a:schemeClr>
              </a:solidFill>
              <a:sym typeface="Gotham" charset="0"/>
            </a:endParaRPr>
          </a:p>
          <a:p>
            <a:endParaRPr lang="en-US" dirty="0"/>
          </a:p>
        </p:txBody>
      </p:sp>
      <p:sp>
        <p:nvSpPr>
          <p:cNvPr id="4" name="Content Placeholder 3"/>
          <p:cNvSpPr>
            <a:spLocks noGrp="1"/>
          </p:cNvSpPr>
          <p:nvPr>
            <p:ph sz="quarter" idx="16"/>
          </p:nvPr>
        </p:nvSpPr>
        <p:spPr>
          <a:xfrm>
            <a:off x="544522" y="1435069"/>
            <a:ext cx="8059926" cy="3368929"/>
          </a:xfrm>
        </p:spPr>
        <p:txBody>
          <a:bodyPr/>
          <a:lstStyle/>
          <a:p>
            <a:r>
              <a:rPr lang="en-US" dirty="0"/>
              <a:t>Application in only one </a:t>
            </a:r>
            <a:r>
              <a:rPr lang="en-US" dirty="0" smtClean="0"/>
              <a:t>language</a:t>
            </a:r>
          </a:p>
          <a:p>
            <a:pPr lvl="1"/>
            <a:r>
              <a:rPr lang="en-US" dirty="0" smtClean="0"/>
              <a:t>and the language is </a:t>
            </a:r>
            <a:r>
              <a:rPr lang="en-US" dirty="0" err="1" smtClean="0"/>
              <a:t>Scala</a:t>
            </a:r>
            <a:endParaRPr lang="en-US" dirty="0" smtClean="0"/>
          </a:p>
          <a:p>
            <a:r>
              <a:rPr lang="en-US" dirty="0" smtClean="0"/>
              <a:t>Strong </a:t>
            </a:r>
            <a:r>
              <a:rPr lang="en-US" dirty="0"/>
              <a:t>typing in the application and RCP layer</a:t>
            </a:r>
          </a:p>
          <a:p>
            <a:pPr lvl="1"/>
            <a:r>
              <a:rPr lang="en-US" dirty="0" err="1"/>
              <a:t>Autowire</a:t>
            </a:r>
            <a:r>
              <a:rPr lang="en-US" dirty="0"/>
              <a:t> library</a:t>
            </a:r>
          </a:p>
          <a:p>
            <a:r>
              <a:rPr lang="en-US" dirty="0" err="1"/>
              <a:t>Scala</a:t>
            </a:r>
            <a:r>
              <a:rPr lang="en-US" dirty="0"/>
              <a:t> </a:t>
            </a:r>
            <a:r>
              <a:rPr lang="en-US" dirty="0" err="1"/>
              <a:t>typesafe</a:t>
            </a:r>
            <a:r>
              <a:rPr lang="en-US" dirty="0"/>
              <a:t> </a:t>
            </a:r>
          </a:p>
          <a:p>
            <a:pPr lvl="1"/>
            <a:r>
              <a:rPr lang="en-US" dirty="0" err="1">
                <a:latin typeface="Courier"/>
                <a:cs typeface="Courier"/>
              </a:rPr>
              <a:t>document.getElementByld</a:t>
            </a:r>
            <a:r>
              <a:rPr lang="en-US" dirty="0">
                <a:latin typeface="Courier"/>
                <a:cs typeface="Courier"/>
              </a:rPr>
              <a:t>(“foo”)</a:t>
            </a:r>
          </a:p>
          <a:p>
            <a:r>
              <a:rPr lang="en-US" dirty="0"/>
              <a:t>“Standard” behavior</a:t>
            </a:r>
          </a:p>
          <a:p>
            <a:pPr lvl="1"/>
            <a:r>
              <a:rPr lang="es-ES_tradnl" dirty="0" err="1"/>
              <a:t>scala.js</a:t>
            </a:r>
            <a:r>
              <a:rPr lang="es-ES_tradnl" dirty="0"/>
              <a:t>&gt; </a:t>
            </a:r>
            <a:r>
              <a:rPr lang="es-ES_tradnl" dirty="0" err="1"/>
              <a:t>List</a:t>
            </a:r>
            <a:r>
              <a:rPr lang="es-ES_tradnl" dirty="0"/>
              <a:t>("10", "10", "10", "10").</a:t>
            </a:r>
            <a:r>
              <a:rPr lang="es-ES_tradnl" dirty="0" err="1"/>
              <a:t>map</a:t>
            </a:r>
            <a:r>
              <a:rPr lang="es-ES_tradnl" dirty="0"/>
              <a:t>(</a:t>
            </a:r>
            <a:r>
              <a:rPr lang="es-ES_tradnl" dirty="0" err="1"/>
              <a:t>parseInt</a:t>
            </a:r>
            <a:r>
              <a:rPr lang="es-ES_tradnl" dirty="0"/>
              <a:t>)</a:t>
            </a:r>
          </a:p>
          <a:p>
            <a:pPr marL="457200" lvl="1" indent="0">
              <a:buNone/>
            </a:pPr>
            <a:r>
              <a:rPr lang="es-ES_tradnl" b="1" dirty="0" err="1">
                <a:solidFill>
                  <a:schemeClr val="accent3"/>
                </a:solidFill>
              </a:rPr>
              <a:t>List</a:t>
            </a:r>
            <a:r>
              <a:rPr lang="es-ES_tradnl" b="1" dirty="0">
                <a:solidFill>
                  <a:schemeClr val="accent3"/>
                </a:solidFill>
              </a:rPr>
              <a:t>(10, 10, 10, 10)</a:t>
            </a:r>
            <a:endParaRPr lang="en-US" b="1" dirty="0">
              <a:solidFill>
                <a:schemeClr val="accent3"/>
              </a:solidFill>
            </a:endParaRPr>
          </a:p>
          <a:p>
            <a:r>
              <a:rPr lang="en-US" dirty="0"/>
              <a:t>…</a:t>
            </a:r>
          </a:p>
          <a:p>
            <a:endParaRPr lang="en-US" dirty="0" smtClean="0"/>
          </a:p>
          <a:p>
            <a:endParaRPr lang="en-US" dirty="0"/>
          </a:p>
          <a:p>
            <a:endParaRPr lang="en-US" dirty="0"/>
          </a:p>
        </p:txBody>
      </p:sp>
      <p:sp>
        <p:nvSpPr>
          <p:cNvPr id="5" name="Text Placeholder 4"/>
          <p:cNvSpPr>
            <a:spLocks noGrp="1"/>
          </p:cNvSpPr>
          <p:nvPr>
            <p:ph type="body" sz="quarter" idx="17"/>
          </p:nvPr>
        </p:nvSpPr>
        <p:spPr/>
        <p:txBody>
          <a:bodyPr/>
          <a:lstStyle/>
          <a:p>
            <a:r>
              <a:rPr lang="en-US" dirty="0" smtClean="0"/>
              <a:t> </a:t>
            </a:r>
            <a:endParaRPr lang="en-US" dirty="0"/>
          </a:p>
        </p:txBody>
      </p:sp>
    </p:spTree>
    <p:extLst>
      <p:ext uri="{BB962C8B-B14F-4D97-AF65-F5344CB8AC3E}">
        <p14:creationId xmlns:p14="http://schemas.microsoft.com/office/powerpoint/2010/main" val="4463422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s>
</file>

<file path=ppt/theme/theme1.xml><?xml version="1.0" encoding="utf-8"?>
<a:theme xmlns:a="http://schemas.openxmlformats.org/drawingml/2006/main" name="1_Tema di Office">
  <a:themeElements>
    <a:clrScheme name="Impostazioni personalizzate 11">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498A"/>
      </a:hlink>
      <a:folHlink>
        <a:srgbClr val="F28C00"/>
      </a:folHlink>
    </a:clrScheme>
    <a:fontScheme name="Tema di Office">
      <a:majorFont>
        <a:latin typeface="Gill Sans"/>
        <a:ea typeface="Gill Sans"/>
        <a:cs typeface="Gill Sans"/>
      </a:majorFont>
      <a:minorFont>
        <a:latin typeface="Gill Sans"/>
        <a:ea typeface="Gill Sans"/>
        <a:cs typeface="Gill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a:spPr>
      <a:bodyPr lIns="31887" tIns="31887" rIns="31887" bIns="31887"/>
      <a:lstStyle>
        <a:defPPr marL="285750" indent="-285750" eaLnBrk="0" hangingPunct="0">
          <a:spcAft>
            <a:spcPts val="628"/>
          </a:spcAft>
          <a:buBlip>
            <a:blip xmlns:r="http://schemas.openxmlformats.org/officeDocument/2006/relationships" r:embed="rId1"/>
          </a:buBlip>
          <a:defRPr sz="1600" dirty="0" smtClean="0">
            <a:solidFill>
              <a:schemeClr val="bg1">
                <a:lumMod val="50000"/>
              </a:schemeClr>
            </a:solidFill>
            <a:latin typeface="Arial" panose="020B0604020202020204" pitchFamily="34" charset="0"/>
            <a:ea typeface="Gill Sans Light" charset="0"/>
            <a:cs typeface="Arial" panose="020B0604020202020204" pitchFamily="34" charset="0"/>
            <a:sym typeface="Gill Sans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2"/>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342900" marR="0" indent="0" algn="ctr" defTabSz="584200" rtl="0" eaLnBrk="1" fontAlgn="base" latinLnBrk="0" hangingPunct="0">
          <a:lnSpc>
            <a:spcPct val="100000"/>
          </a:lnSpc>
          <a:spcBef>
            <a:spcPct val="0"/>
          </a:spcBef>
          <a:spcAft>
            <a:spcPct val="0"/>
          </a:spcAft>
          <a:buClrTx/>
          <a:buSzTx/>
          <a:buFontTx/>
          <a:buNone/>
          <a:tabLst/>
          <a:defRPr kumimoji="0" lang="it-IT" sz="4200" b="0" i="0" u="none" strike="noStrike" cap="none" normalizeH="0" baseline="0" smtClean="0">
            <a:ln>
              <a:noFill/>
            </a:ln>
            <a:solidFill>
              <a:srgbClr val="000000"/>
            </a:solidFill>
            <a:effectLst/>
            <a:latin typeface="Gill Sans" charset="0"/>
            <a:ea typeface="Gill Sans" charset="0"/>
            <a:cs typeface="Gill Sans" charset="0"/>
            <a:sym typeface="Gill Sa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19497</TotalTime>
  <Words>3597</Words>
  <Application>Microsoft Macintosh PowerPoint</Application>
  <PresentationFormat>Presentazione su schermo (16:9)</PresentationFormat>
  <Paragraphs>445</Paragraphs>
  <Slides>30</Slides>
  <Notes>22</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30</vt:i4>
      </vt:variant>
    </vt:vector>
  </HeadingPairs>
  <TitlesOfParts>
    <vt:vector size="41" baseType="lpstr">
      <vt:lpstr>Arial</vt:lpstr>
      <vt:lpstr>Arial Black</vt:lpstr>
      <vt:lpstr>Courier</vt:lpstr>
      <vt:lpstr>Gill Sans</vt:lpstr>
      <vt:lpstr>Gill Sans Light</vt:lpstr>
      <vt:lpstr>Gotham</vt:lpstr>
      <vt:lpstr>Lucida Grande</vt:lpstr>
      <vt:lpstr>ＭＳ Ｐゴシック</vt:lpstr>
      <vt:lpstr>Ubuntu</vt:lpstr>
      <vt:lpstr>Wingdings</vt:lpstr>
      <vt:lpstr>1_Tema di Office</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Paola</dc:creator>
  <cp:lastModifiedBy>Alberto Paro</cp:lastModifiedBy>
  <cp:revision>508</cp:revision>
  <dcterms:modified xsi:type="dcterms:W3CDTF">2015-05-07T13:06:25Z</dcterms:modified>
</cp:coreProperties>
</file>