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6" r:id="rId7"/>
    <p:sldId id="313" r:id="rId8"/>
    <p:sldId id="326" r:id="rId9"/>
    <p:sldId id="297" r:id="rId10"/>
    <p:sldId id="292" r:id="rId11"/>
    <p:sldId id="293" r:id="rId12"/>
    <p:sldId id="295" r:id="rId13"/>
    <p:sldId id="306" r:id="rId14"/>
    <p:sldId id="308" r:id="rId15"/>
    <p:sldId id="299" r:id="rId16"/>
    <p:sldId id="307" r:id="rId17"/>
    <p:sldId id="325" r:id="rId18"/>
    <p:sldId id="319" r:id="rId19"/>
    <p:sldId id="320" r:id="rId20"/>
    <p:sldId id="321" r:id="rId21"/>
    <p:sldId id="258" r:id="rId22"/>
    <p:sldId id="259" r:id="rId23"/>
    <p:sldId id="309" r:id="rId24"/>
    <p:sldId id="310" r:id="rId25"/>
    <p:sldId id="311" r:id="rId26"/>
    <p:sldId id="312" r:id="rId27"/>
    <p:sldId id="322" r:id="rId28"/>
    <p:sldId id="263" r:id="rId29"/>
    <p:sldId id="300" r:id="rId30"/>
    <p:sldId id="271" r:id="rId31"/>
    <p:sldId id="272" r:id="rId32"/>
    <p:sldId id="273" r:id="rId33"/>
    <p:sldId id="301" r:id="rId34"/>
    <p:sldId id="323" r:id="rId35"/>
    <p:sldId id="264" r:id="rId36"/>
    <p:sldId id="265" r:id="rId37"/>
    <p:sldId id="324" r:id="rId38"/>
    <p:sldId id="274" r:id="rId39"/>
    <p:sldId id="275" r:id="rId40"/>
    <p:sldId id="276" r:id="rId41"/>
    <p:sldId id="277" r:id="rId42"/>
    <p:sldId id="328" r:id="rId43"/>
    <p:sldId id="282" r:id="rId44"/>
    <p:sldId id="283" r:id="rId45"/>
    <p:sldId id="284" r:id="rId46"/>
    <p:sldId id="315" r:id="rId47"/>
    <p:sldId id="318" r:id="rId48"/>
    <p:sldId id="317" r:id="rId49"/>
    <p:sldId id="327" r:id="rId50"/>
    <p:sldId id="287" r:id="rId51"/>
    <p:sldId id="305" r:id="rId52"/>
    <p:sldId id="302" r:id="rId53"/>
    <p:sldId id="304" r:id="rId5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E4D4"/>
    <a:srgbClr val="93896D"/>
    <a:srgbClr val="3ECEC7"/>
    <a:srgbClr val="C0C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>
        <p:scale>
          <a:sx n="100" d="100"/>
          <a:sy n="100" d="100"/>
        </p:scale>
        <p:origin x="-130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71B1F-15A2-4FB6-A545-3C85DBA2FA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FAE61B7-0954-45EC-BBB9-AE15F4647C92}">
      <dgm:prSet phldrT="[Text]"/>
      <dgm:spPr/>
      <dgm:t>
        <a:bodyPr/>
        <a:lstStyle/>
        <a:p>
          <a:r>
            <a:rPr lang="it-IT" dirty="0" smtClean="0"/>
            <a:t>op</a:t>
          </a:r>
          <a:r>
            <a:rPr lang="it-IT" baseline="-25000" dirty="0" smtClean="0"/>
            <a:t>1</a:t>
          </a:r>
          <a:endParaRPr lang="it-IT" dirty="0"/>
        </a:p>
      </dgm:t>
    </dgm:pt>
    <dgm:pt modelId="{E3BEEB25-07F6-4256-8A57-94712A2EED61}" type="parTrans" cxnId="{157BA8E4-B073-437E-8CD6-820B296BB3ED}">
      <dgm:prSet/>
      <dgm:spPr/>
      <dgm:t>
        <a:bodyPr/>
        <a:lstStyle/>
        <a:p>
          <a:endParaRPr lang="it-IT"/>
        </a:p>
      </dgm:t>
    </dgm:pt>
    <dgm:pt modelId="{8ED027F0-6119-409D-92BD-29F27F0F5637}" type="sibTrans" cxnId="{157BA8E4-B073-437E-8CD6-820B296BB3ED}">
      <dgm:prSet/>
      <dgm:spPr/>
      <dgm:t>
        <a:bodyPr/>
        <a:lstStyle/>
        <a:p>
          <a:endParaRPr lang="it-IT"/>
        </a:p>
      </dgm:t>
    </dgm:pt>
    <dgm:pt modelId="{7077A9AD-68C8-4595-A25E-668BCA577449}">
      <dgm:prSet phldrT="[Text]"/>
      <dgm:spPr/>
      <dgm:t>
        <a:bodyPr/>
        <a:lstStyle/>
        <a:p>
          <a:r>
            <a:rPr lang="it-IT" dirty="0" smtClean="0"/>
            <a:t>...</a:t>
          </a:r>
          <a:endParaRPr lang="it-IT" dirty="0"/>
        </a:p>
      </dgm:t>
    </dgm:pt>
    <dgm:pt modelId="{6F55C75F-7D58-4D25-9E73-5C7061F8C915}" type="parTrans" cxnId="{D64C0876-1E38-41C6-88A4-106EFBAC564D}">
      <dgm:prSet/>
      <dgm:spPr/>
      <dgm:t>
        <a:bodyPr/>
        <a:lstStyle/>
        <a:p>
          <a:endParaRPr lang="it-IT"/>
        </a:p>
      </dgm:t>
    </dgm:pt>
    <dgm:pt modelId="{38F259D2-274C-4C8D-BBBB-D5D15F50712D}" type="sibTrans" cxnId="{D64C0876-1E38-41C6-88A4-106EFBAC564D}">
      <dgm:prSet/>
      <dgm:spPr/>
      <dgm:t>
        <a:bodyPr/>
        <a:lstStyle/>
        <a:p>
          <a:endParaRPr lang="it-IT"/>
        </a:p>
      </dgm:t>
    </dgm:pt>
    <dgm:pt modelId="{4AC4617B-232C-4367-9DB9-3B8B25FCE5F1}">
      <dgm:prSet phldrT="[Text]"/>
      <dgm:spPr/>
      <dgm:t>
        <a:bodyPr/>
        <a:lstStyle/>
        <a:p>
          <a:r>
            <a:rPr lang="it-IT" dirty="0" smtClean="0"/>
            <a:t>op</a:t>
          </a:r>
          <a:r>
            <a:rPr lang="it-IT" baseline="-25000" dirty="0" smtClean="0"/>
            <a:t>N</a:t>
          </a:r>
          <a:endParaRPr lang="it-IT" baseline="-25000" dirty="0"/>
        </a:p>
      </dgm:t>
    </dgm:pt>
    <dgm:pt modelId="{243B29FE-E9F9-4CF2-A9B7-207541518269}" type="parTrans" cxnId="{39335DF8-7674-4A9D-89A3-17DB26873AF0}">
      <dgm:prSet/>
      <dgm:spPr/>
      <dgm:t>
        <a:bodyPr/>
        <a:lstStyle/>
        <a:p>
          <a:endParaRPr lang="it-IT"/>
        </a:p>
      </dgm:t>
    </dgm:pt>
    <dgm:pt modelId="{EFA21D2A-88D0-4E5A-91C5-3999FC179D8E}" type="sibTrans" cxnId="{39335DF8-7674-4A9D-89A3-17DB26873AF0}">
      <dgm:prSet/>
      <dgm:spPr/>
      <dgm:t>
        <a:bodyPr/>
        <a:lstStyle/>
        <a:p>
          <a:endParaRPr lang="it-IT"/>
        </a:p>
      </dgm:t>
    </dgm:pt>
    <dgm:pt modelId="{393B9145-9717-49AB-86D4-A43B32B0F145}" type="pres">
      <dgm:prSet presAssocID="{42E71B1F-15A2-4FB6-A545-3C85DBA2FA30}" presName="Name0" presStyleCnt="0">
        <dgm:presLayoutVars>
          <dgm:dir/>
          <dgm:animLvl val="lvl"/>
          <dgm:resizeHandles val="exact"/>
        </dgm:presLayoutVars>
      </dgm:prSet>
      <dgm:spPr/>
    </dgm:pt>
    <dgm:pt modelId="{5073DDA7-625F-4CEF-8683-BB6825BAAB0E}" type="pres">
      <dgm:prSet presAssocID="{EFAE61B7-0954-45EC-BBB9-AE15F4647C9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CE231A-7D54-4C2F-858E-EB584FFEAA36}" type="pres">
      <dgm:prSet presAssocID="{8ED027F0-6119-409D-92BD-29F27F0F5637}" presName="parTxOnlySpace" presStyleCnt="0"/>
      <dgm:spPr/>
    </dgm:pt>
    <dgm:pt modelId="{BC361A73-E05B-4E7D-B00E-41D8A9301523}" type="pres">
      <dgm:prSet presAssocID="{7077A9AD-68C8-4595-A25E-668BCA57744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51B443-478F-41A0-81E1-237E60DBB63F}" type="pres">
      <dgm:prSet presAssocID="{38F259D2-274C-4C8D-BBBB-D5D15F50712D}" presName="parTxOnlySpace" presStyleCnt="0"/>
      <dgm:spPr/>
    </dgm:pt>
    <dgm:pt modelId="{67490808-5EBA-4217-850B-7E043CF9834E}" type="pres">
      <dgm:prSet presAssocID="{4AC4617B-232C-4367-9DB9-3B8B25FCE5F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39799CB-5C5D-4EDD-955B-68C7AA60DD57}" type="presOf" srcId="{7077A9AD-68C8-4595-A25E-668BCA577449}" destId="{BC361A73-E05B-4E7D-B00E-41D8A9301523}" srcOrd="0" destOrd="0" presId="urn:microsoft.com/office/officeart/2005/8/layout/chevron1"/>
    <dgm:cxn modelId="{3E3D3C27-12EF-45C8-9247-C3A8F1DA3DD5}" type="presOf" srcId="{EFAE61B7-0954-45EC-BBB9-AE15F4647C92}" destId="{5073DDA7-625F-4CEF-8683-BB6825BAAB0E}" srcOrd="0" destOrd="0" presId="urn:microsoft.com/office/officeart/2005/8/layout/chevron1"/>
    <dgm:cxn modelId="{66CC6275-C7EF-4D1E-8492-4D2BD7E7A490}" type="presOf" srcId="{4AC4617B-232C-4367-9DB9-3B8B25FCE5F1}" destId="{67490808-5EBA-4217-850B-7E043CF9834E}" srcOrd="0" destOrd="0" presId="urn:microsoft.com/office/officeart/2005/8/layout/chevron1"/>
    <dgm:cxn modelId="{157BA8E4-B073-437E-8CD6-820B296BB3ED}" srcId="{42E71B1F-15A2-4FB6-A545-3C85DBA2FA30}" destId="{EFAE61B7-0954-45EC-BBB9-AE15F4647C92}" srcOrd="0" destOrd="0" parTransId="{E3BEEB25-07F6-4256-8A57-94712A2EED61}" sibTransId="{8ED027F0-6119-409D-92BD-29F27F0F5637}"/>
    <dgm:cxn modelId="{39335DF8-7674-4A9D-89A3-17DB26873AF0}" srcId="{42E71B1F-15A2-4FB6-A545-3C85DBA2FA30}" destId="{4AC4617B-232C-4367-9DB9-3B8B25FCE5F1}" srcOrd="2" destOrd="0" parTransId="{243B29FE-E9F9-4CF2-A9B7-207541518269}" sibTransId="{EFA21D2A-88D0-4E5A-91C5-3999FC179D8E}"/>
    <dgm:cxn modelId="{D64C0876-1E38-41C6-88A4-106EFBAC564D}" srcId="{42E71B1F-15A2-4FB6-A545-3C85DBA2FA30}" destId="{7077A9AD-68C8-4595-A25E-668BCA577449}" srcOrd="1" destOrd="0" parTransId="{6F55C75F-7D58-4D25-9E73-5C7061F8C915}" sibTransId="{38F259D2-274C-4C8D-BBBB-D5D15F50712D}"/>
    <dgm:cxn modelId="{D7C08539-C5D0-478C-9708-45E9CFC38A17}" type="presOf" srcId="{42E71B1F-15A2-4FB6-A545-3C85DBA2FA30}" destId="{393B9145-9717-49AB-86D4-A43B32B0F145}" srcOrd="0" destOrd="0" presId="urn:microsoft.com/office/officeart/2005/8/layout/chevron1"/>
    <dgm:cxn modelId="{E91928B7-26E4-4D6A-BB9A-19E2E84A79DC}" type="presParOf" srcId="{393B9145-9717-49AB-86D4-A43B32B0F145}" destId="{5073DDA7-625F-4CEF-8683-BB6825BAAB0E}" srcOrd="0" destOrd="0" presId="urn:microsoft.com/office/officeart/2005/8/layout/chevron1"/>
    <dgm:cxn modelId="{51645698-2A6F-4A53-AB65-580395FBA124}" type="presParOf" srcId="{393B9145-9717-49AB-86D4-A43B32B0F145}" destId="{B9CE231A-7D54-4C2F-858E-EB584FFEAA36}" srcOrd="1" destOrd="0" presId="urn:microsoft.com/office/officeart/2005/8/layout/chevron1"/>
    <dgm:cxn modelId="{0B248903-A00B-4815-8BED-EE151E85FB73}" type="presParOf" srcId="{393B9145-9717-49AB-86D4-A43B32B0F145}" destId="{BC361A73-E05B-4E7D-B00E-41D8A9301523}" srcOrd="2" destOrd="0" presId="urn:microsoft.com/office/officeart/2005/8/layout/chevron1"/>
    <dgm:cxn modelId="{5EEBC5A5-05A7-4180-999F-B50C0C349D80}" type="presParOf" srcId="{393B9145-9717-49AB-86D4-A43B32B0F145}" destId="{A951B443-478F-41A0-81E1-237E60DBB63F}" srcOrd="3" destOrd="0" presId="urn:microsoft.com/office/officeart/2005/8/layout/chevron1"/>
    <dgm:cxn modelId="{EEB7DDBA-A1E7-4B7E-9D07-DE9D1BBFA425}" type="presParOf" srcId="{393B9145-9717-49AB-86D4-A43B32B0F145}" destId="{67490808-5EBA-4217-850B-7E043CF9834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3DDA7-625F-4CEF-8683-BB6825BAAB0E}">
      <dsp:nvSpPr>
        <dsp:cNvPr id="0" name=""/>
        <dsp:cNvSpPr/>
      </dsp:nvSpPr>
      <dsp:spPr>
        <a:xfrm>
          <a:off x="703" y="556645"/>
          <a:ext cx="856614" cy="342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op</a:t>
          </a:r>
          <a:r>
            <a:rPr lang="it-IT" sz="2000" kern="1200" baseline="-25000" dirty="0" smtClean="0"/>
            <a:t>1</a:t>
          </a:r>
          <a:endParaRPr lang="it-IT" sz="2000" kern="1200" dirty="0"/>
        </a:p>
      </dsp:txBody>
      <dsp:txXfrm>
        <a:off x="172026" y="556645"/>
        <a:ext cx="513969" cy="342645"/>
      </dsp:txXfrm>
    </dsp:sp>
    <dsp:sp modelId="{BC361A73-E05B-4E7D-B00E-41D8A9301523}">
      <dsp:nvSpPr>
        <dsp:cNvPr id="0" name=""/>
        <dsp:cNvSpPr/>
      </dsp:nvSpPr>
      <dsp:spPr>
        <a:xfrm>
          <a:off x="771656" y="556645"/>
          <a:ext cx="856614" cy="342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...</a:t>
          </a:r>
          <a:endParaRPr lang="it-IT" sz="2000" kern="1200" dirty="0"/>
        </a:p>
      </dsp:txBody>
      <dsp:txXfrm>
        <a:off x="942979" y="556645"/>
        <a:ext cx="513969" cy="342645"/>
      </dsp:txXfrm>
    </dsp:sp>
    <dsp:sp modelId="{67490808-5EBA-4217-850B-7E043CF9834E}">
      <dsp:nvSpPr>
        <dsp:cNvPr id="0" name=""/>
        <dsp:cNvSpPr/>
      </dsp:nvSpPr>
      <dsp:spPr>
        <a:xfrm>
          <a:off x="1542609" y="556645"/>
          <a:ext cx="856614" cy="342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op</a:t>
          </a:r>
          <a:r>
            <a:rPr lang="it-IT" sz="2000" kern="1200" baseline="-25000" dirty="0" smtClean="0"/>
            <a:t>N</a:t>
          </a:r>
          <a:endParaRPr lang="it-IT" sz="2000" kern="1200" baseline="-25000" dirty="0"/>
        </a:p>
      </dsp:txBody>
      <dsp:txXfrm>
        <a:off x="1713932" y="556645"/>
        <a:ext cx="513969" cy="342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ScalaItaly 2015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2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9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1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8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9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49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3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4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D38A-8BE3-482E-B542-1D4630E6A51F}" type="datetimeFigureOut">
              <a:rPr lang="it-IT" smtClean="0"/>
              <a:t>04/05/2015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smtClean="0"/>
              <a:t>ScalaItaly 2015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C467-3BC2-4CDD-A4C0-F7777B1CAF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32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bbruzz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64-wiki.com/index.php?title=RS-232&amp;action=edit&amp;redlink=1" TargetMode="External"/><Relationship Id="rId2" Type="http://schemas.openxmlformats.org/officeDocument/2006/relationships/hyperlink" Target="http://www.c64-wiki.com/index.php/V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64-wiki.com/index.php?title=serial_bus&amp;action=edit&amp;redlink=1" TargetMode="External"/><Relationship Id="rId4" Type="http://schemas.openxmlformats.org/officeDocument/2006/relationships/hyperlink" Target="http://www.c64-wiki.com/index.php/Userport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cbbsoutpost.servebb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sdb.dk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Kernal 64</a:t>
            </a:r>
            <a:br>
              <a:rPr lang="it-IT" dirty="0" smtClean="0"/>
            </a:br>
            <a:r>
              <a:rPr lang="it-IT" dirty="0" smtClean="0"/>
              <a:t>A Commodore 64 Scala emulator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5790" y="3824665"/>
            <a:ext cx="2840360" cy="766936"/>
          </a:xfrm>
        </p:spPr>
        <p:txBody>
          <a:bodyPr/>
          <a:lstStyle/>
          <a:p>
            <a:r>
              <a:rPr lang="it-IT" sz="4400" b="1" dirty="0" smtClean="0">
                <a:solidFill>
                  <a:schemeClr val="tx1"/>
                </a:solidFill>
              </a:rPr>
              <a:t>2015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5157192"/>
            <a:ext cx="777686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Alessandro Abbruzzetti</a:t>
            </a:r>
          </a:p>
          <a:p>
            <a:r>
              <a:rPr lang="it-IT" dirty="0" smtClean="0">
                <a:hlinkClick r:id="rId2"/>
              </a:rPr>
              <a:t>abbruzze@gmail.com</a:t>
            </a:r>
            <a:endParaRPr lang="it-IT" dirty="0"/>
          </a:p>
        </p:txBody>
      </p:sp>
      <p:pic>
        <p:nvPicPr>
          <p:cNvPr id="5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89040"/>
            <a:ext cx="3249495" cy="8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Why Scala 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Because does not exist a C64 emulator written in Scala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Because I love Scala and its ecosystem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Because an emulator written in C/C++ can take advantage of low level operations and ...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Because I was curious about a Scala implementation’s performance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15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Kernal64 – A Commodore 64 emulator</a:t>
            </a:r>
            <a:br>
              <a:rPr lang="it-IT" dirty="0" smtClean="0"/>
            </a:br>
            <a:r>
              <a:rPr lang="it-IT" dirty="0" smtClean="0"/>
              <a:t>written in the Scala language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It emulates:</a:t>
            </a:r>
          </a:p>
          <a:p>
            <a:r>
              <a:rPr lang="it-IT" dirty="0" smtClean="0"/>
              <a:t>all the main hardware chipset and the memory (RAM/ROM)</a:t>
            </a:r>
          </a:p>
          <a:p>
            <a:r>
              <a:rPr lang="it-IT" dirty="0" smtClean="0"/>
              <a:t>all the </a:t>
            </a:r>
            <a:r>
              <a:rPr lang="en-US" dirty="0"/>
              <a:t>”</a:t>
            </a:r>
            <a:r>
              <a:rPr lang="it-IT" dirty="0" smtClean="0"/>
              <a:t>internal</a:t>
            </a:r>
            <a:r>
              <a:rPr lang="en-US" dirty="0"/>
              <a:t>”</a:t>
            </a:r>
            <a:r>
              <a:rPr lang="it-IT" dirty="0" smtClean="0"/>
              <a:t> I/O devices, like the keyboard, the monitor, the joysticks, the audio device,...</a:t>
            </a:r>
          </a:p>
          <a:p>
            <a:r>
              <a:rPr lang="it-IT" dirty="0" smtClean="0"/>
              <a:t>some external I/O device, like the floppy drive, the magnetic tape data storage</a:t>
            </a:r>
            <a:r>
              <a:rPr lang="it-IT" dirty="0"/>
              <a:t> </a:t>
            </a:r>
            <a:r>
              <a:rPr lang="it-IT" dirty="0" smtClean="0"/>
              <a:t>device, the printer, the cartridges,...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45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2967"/>
              </p:ext>
            </p:extLst>
          </p:nvPr>
        </p:nvGraphicFramePr>
        <p:xfrm>
          <a:off x="1475656" y="137160"/>
          <a:ext cx="6096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4405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Commodore 64 technical</a:t>
                      </a:r>
                      <a:r>
                        <a:rPr lang="it-IT" baseline="0" dirty="0" smtClean="0"/>
                        <a:t> information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64405">
                <a:tc>
                  <a:txBody>
                    <a:bodyPr/>
                    <a:lstStyle/>
                    <a:p>
                      <a:r>
                        <a:rPr lang="it-IT" b="1" dirty="0" smtClean="0"/>
                        <a:t>Introduced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1982</a:t>
                      </a:r>
                      <a:endParaRPr lang="it-IT" dirty="0"/>
                    </a:p>
                  </a:txBody>
                  <a:tcPr/>
                </a:tc>
              </a:tr>
              <a:tr h="364405">
                <a:tc>
                  <a:txBody>
                    <a:bodyPr/>
                    <a:lstStyle/>
                    <a:p>
                      <a:r>
                        <a:rPr lang="it-IT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 1982</a:t>
                      </a:r>
                      <a:endParaRPr lang="it-IT" dirty="0"/>
                    </a:p>
                  </a:txBody>
                  <a:tcPr/>
                </a:tc>
              </a:tr>
              <a:tr h="364405">
                <a:tc>
                  <a:txBody>
                    <a:bodyPr/>
                    <a:lstStyle/>
                    <a:p>
                      <a:r>
                        <a:rPr lang="it-IT" b="1" dirty="0" smtClean="0"/>
                        <a:t>End of production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1993</a:t>
                      </a:r>
                      <a:endParaRPr lang="it-IT" dirty="0"/>
                    </a:p>
                  </a:txBody>
                  <a:tcPr/>
                </a:tc>
              </a:tr>
              <a:tr h="364405">
                <a:tc>
                  <a:txBody>
                    <a:bodyPr/>
                    <a:lstStyle/>
                    <a:p>
                      <a:r>
                        <a:rPr lang="it-IT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~17 million</a:t>
                      </a:r>
                      <a:endParaRPr lang="it-IT" dirty="0"/>
                    </a:p>
                  </a:txBody>
                  <a:tcPr/>
                </a:tc>
              </a:tr>
              <a:tr h="364405">
                <a:tc>
                  <a:txBody>
                    <a:bodyPr/>
                    <a:lstStyle/>
                    <a:p>
                      <a:r>
                        <a:rPr lang="it-IT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 $595</a:t>
                      </a:r>
                      <a:endParaRPr lang="it-IT" dirty="0"/>
                    </a:p>
                  </a:txBody>
                  <a:tcPr/>
                </a:tc>
              </a:tr>
              <a:tr h="364405">
                <a:tc>
                  <a:txBody>
                    <a:bodyPr/>
                    <a:lstStyle/>
                    <a:p>
                      <a:r>
                        <a:rPr lang="it-IT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 6510, ~1MHz</a:t>
                      </a:r>
                      <a:endParaRPr lang="it-IT" dirty="0"/>
                    </a:p>
                  </a:txBody>
                  <a:tcPr/>
                </a:tc>
              </a:tr>
              <a:tr h="898532">
                <a:tc>
                  <a:txBody>
                    <a:bodyPr/>
                    <a:lstStyle/>
                    <a:p>
                      <a:r>
                        <a:rPr lang="it-IT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 6581, 3 channels of sound/ 9 octaves, 4 waveforms</a:t>
                      </a:r>
                      <a:endParaRPr lang="it-IT" dirty="0"/>
                    </a:p>
                  </a:txBody>
                  <a:tcPr/>
                </a:tc>
              </a:tr>
              <a:tr h="364405">
                <a:tc>
                  <a:txBody>
                    <a:bodyPr/>
                    <a:lstStyle/>
                    <a:p>
                      <a:r>
                        <a:rPr lang="it-IT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64K</a:t>
                      </a:r>
                      <a:endParaRPr lang="it-IT" dirty="0"/>
                    </a:p>
                  </a:txBody>
                  <a:tcPr/>
                </a:tc>
              </a:tr>
              <a:tr h="628972">
                <a:tc>
                  <a:txBody>
                    <a:bodyPr/>
                    <a:lstStyle/>
                    <a:p>
                      <a:r>
                        <a:rPr lang="it-IT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X 40 text</a:t>
                      </a:r>
                      <a:b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 X 200, 16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</a:t>
                      </a:r>
                      <a:endParaRPr lang="it-IT" dirty="0"/>
                    </a:p>
                  </a:txBody>
                  <a:tcPr/>
                </a:tc>
              </a:tr>
              <a:tr h="898532">
                <a:tc>
                  <a:txBody>
                    <a:bodyPr/>
                    <a:lstStyle/>
                    <a:p>
                      <a:r>
                        <a:rPr lang="it-IT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TV,</a:t>
                      </a:r>
                      <a:r>
                        <a:rPr lang="it-IT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Tape interfarce, User port,</a:t>
                      </a:r>
                      <a:b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joysticks, cartridge port</a:t>
                      </a:r>
                      <a:b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peripheral port</a:t>
                      </a:r>
                      <a:endParaRPr lang="it-IT" dirty="0"/>
                    </a:p>
                  </a:txBody>
                  <a:tcPr/>
                </a:tc>
              </a:tr>
              <a:tr h="898532">
                <a:tc>
                  <a:txBody>
                    <a:bodyPr/>
                    <a:lstStyle/>
                    <a:p>
                      <a:r>
                        <a:rPr lang="it-IT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Peripherals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cassette recorder, printer, modem,external 170K floppy drive</a:t>
                      </a:r>
                      <a:endParaRPr lang="it-IT" dirty="0"/>
                    </a:p>
                  </a:txBody>
                  <a:tcPr/>
                </a:tc>
              </a:tr>
              <a:tr h="364405">
                <a:tc>
                  <a:txBody>
                    <a:bodyPr/>
                    <a:lstStyle/>
                    <a:p>
                      <a:r>
                        <a:rPr lang="it-IT" b="1" dirty="0" smtClean="0"/>
                        <a:t>OS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 BASIC V2.0 (Microsoft)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5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Where to start from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it-IT" dirty="0" smtClean="0"/>
              <a:t>Internet is the main source of information</a:t>
            </a:r>
          </a:p>
          <a:p>
            <a:r>
              <a:rPr lang="it-IT" dirty="0" smtClean="0"/>
              <a:t>A real machine would be welcome</a:t>
            </a:r>
          </a:p>
          <a:p>
            <a:r>
              <a:rPr lang="it-IT" dirty="0" smtClean="0"/>
              <a:t>99% of C64 related information is available, but, that 1% cannot be neglected in order to have a reliable and accurate emulator</a:t>
            </a:r>
          </a:p>
          <a:p>
            <a:r>
              <a:rPr lang="it-IT" dirty="0" smtClean="0"/>
              <a:t>Every component is hard to emulate, but the VIC (Video Interface Controller) and the Disk Drive are the hardest ones</a:t>
            </a:r>
          </a:p>
          <a:p>
            <a:r>
              <a:rPr lang="it-IT" dirty="0" smtClean="0"/>
              <a:t>The circuit diagram is mandatory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461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Perhiperals Overview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20" y="3036892"/>
            <a:ext cx="2466777" cy="15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58" y="1916832"/>
            <a:ext cx="1637871" cy="964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931168" cy="982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5605"/>
            <a:ext cx="1171848" cy="873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34" y="1533582"/>
            <a:ext cx="643260" cy="117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18362"/>
            <a:ext cx="1439652" cy="95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54" y="5069410"/>
            <a:ext cx="1210051" cy="908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83" y="3389246"/>
            <a:ext cx="1705377" cy="856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76018"/>
            <a:ext cx="1602869" cy="114605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4" idx="1"/>
            <a:endCxn id="9" idx="0"/>
          </p:cNvCxnSpPr>
          <p:nvPr/>
        </p:nvCxnSpPr>
        <p:spPr>
          <a:xfrm rot="10800000" flipV="1">
            <a:off x="1259378" y="3817626"/>
            <a:ext cx="1532142" cy="120073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5258297" y="3140968"/>
            <a:ext cx="1329927" cy="6766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6588224" y="1916832"/>
            <a:ext cx="360040" cy="23291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258297" y="4077072"/>
            <a:ext cx="1509947" cy="11521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>
            <a:off x="4303079" y="4417993"/>
            <a:ext cx="1" cy="6514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16200000">
            <a:off x="1991086" y="1182059"/>
            <a:ext cx="395702" cy="33259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2188938" y="3122159"/>
            <a:ext cx="837296" cy="346353"/>
          </a:xfrm>
          <a:prstGeom prst="bentConnector4">
            <a:avLst>
              <a:gd name="adj1" fmla="val 32032"/>
              <a:gd name="adj2" fmla="val 141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7697" y="40486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Expansion Port</a:t>
            </a:r>
            <a:endParaRPr lang="it-IT" dirty="0"/>
          </a:p>
        </p:txBody>
      </p:sp>
      <p:sp>
        <p:nvSpPr>
          <p:cNvPr id="31" name="TextBox 30"/>
          <p:cNvSpPr txBox="1"/>
          <p:nvPr/>
        </p:nvSpPr>
        <p:spPr>
          <a:xfrm>
            <a:off x="3275856" y="46531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UserPort</a:t>
            </a:r>
            <a:endParaRPr lang="it-IT" dirty="0"/>
          </a:p>
        </p:txBody>
      </p:sp>
      <p:sp>
        <p:nvSpPr>
          <p:cNvPr id="32" name="TextBox 31"/>
          <p:cNvSpPr txBox="1"/>
          <p:nvPr/>
        </p:nvSpPr>
        <p:spPr>
          <a:xfrm>
            <a:off x="515609" y="295630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Control Port</a:t>
            </a:r>
            <a:endParaRPr lang="it-IT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05" y="1094402"/>
            <a:ext cx="1334230" cy="133423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4325670" y="2119845"/>
            <a:ext cx="1038418" cy="1100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31172" y="30351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Serial Bus</a:t>
            </a:r>
            <a:endParaRPr lang="it-IT" dirty="0"/>
          </a:p>
        </p:txBody>
      </p:sp>
      <p:sp>
        <p:nvSpPr>
          <p:cNvPr id="37" name="TextBox 36"/>
          <p:cNvSpPr txBox="1"/>
          <p:nvPr/>
        </p:nvSpPr>
        <p:spPr>
          <a:xfrm>
            <a:off x="5076056" y="22145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Cassette Port</a:t>
            </a:r>
            <a:endParaRPr lang="it-IT" dirty="0"/>
          </a:p>
        </p:txBody>
      </p:sp>
      <p:sp>
        <p:nvSpPr>
          <p:cNvPr id="38" name="TextBox 37"/>
          <p:cNvSpPr txBox="1"/>
          <p:nvPr/>
        </p:nvSpPr>
        <p:spPr>
          <a:xfrm>
            <a:off x="5184068" y="48847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PAL/NTSC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9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it-IT" dirty="0" smtClean="0"/>
              <a:t>Ok, let’s start digging into details...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69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Commodore 64 Circuit Diagram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964488" cy="49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0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Commodore 64 Circuit Diagram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964488" cy="49938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3808" y="2492896"/>
            <a:ext cx="288032" cy="2088232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CPU 6510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728" y="3009582"/>
            <a:ext cx="288032" cy="1044116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CIA1 6526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3572" y="5157192"/>
            <a:ext cx="288032" cy="1044116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CIA2 6526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6216" y="2276872"/>
            <a:ext cx="360040" cy="2592288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VIC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4288" y="3006903"/>
            <a:ext cx="288032" cy="1286193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SID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24128" y="2276872"/>
            <a:ext cx="360040" cy="2952328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PLA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3531640"/>
            <a:ext cx="504056" cy="761456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CHAR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ROM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3519436"/>
            <a:ext cx="665820" cy="773660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KERNAL &amp; BASIC</a:t>
            </a:r>
            <a:r>
              <a:rPr lang="it-IT" sz="1600" dirty="0" smtClean="0">
                <a:solidFill>
                  <a:schemeClr val="tx1"/>
                </a:solidFill>
              </a:rPr>
              <a:t/>
            </a:r>
            <a:br>
              <a:rPr lang="it-IT" sz="1600" dirty="0" smtClean="0">
                <a:solidFill>
                  <a:schemeClr val="tx1"/>
                </a:solidFill>
              </a:rPr>
            </a:br>
            <a:r>
              <a:rPr lang="it-IT" sz="1600" dirty="0" smtClean="0">
                <a:solidFill>
                  <a:schemeClr val="tx1"/>
                </a:solidFill>
              </a:rPr>
              <a:t>ROM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11960" y="2486025"/>
            <a:ext cx="1224136" cy="654943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RAM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20938" y="6093296"/>
            <a:ext cx="3695278" cy="327471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EXPANSION PORT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5229200"/>
            <a:ext cx="288032" cy="1189632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USER PORT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8554" y="4053698"/>
            <a:ext cx="288032" cy="1103494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Control ports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7544" y="3021269"/>
            <a:ext cx="288032" cy="983795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Keyboard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536" y="2433047"/>
            <a:ext cx="665162" cy="491897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bus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392" y="1784975"/>
            <a:ext cx="665162" cy="491897"/>
          </a:xfrm>
          <a:prstGeom prst="rect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C2N</a:t>
            </a:r>
            <a:endParaRPr lang="it-I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C64 Emulator Block Diagram</a:t>
            </a:r>
            <a:endParaRPr lang="it-IT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56744" y="3151657"/>
            <a:ext cx="804844" cy="1008112"/>
            <a:chOff x="2621406" y="2924944"/>
            <a:chExt cx="804844" cy="1008112"/>
          </a:xfrm>
        </p:grpSpPr>
        <p:sp>
          <p:nvSpPr>
            <p:cNvPr id="4" name="Rectangle 3"/>
            <p:cNvSpPr/>
            <p:nvPr/>
          </p:nvSpPr>
          <p:spPr>
            <a:xfrm>
              <a:off x="2699792" y="2924944"/>
              <a:ext cx="64807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6510</a:t>
              </a:r>
              <a:endParaRPr lang="it-IT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15816" y="2924944"/>
              <a:ext cx="216024" cy="1440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47864" y="299695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47864" y="314935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9362" y="3323361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0860" y="350100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0860" y="36723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4242" y="3820593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1406" y="3001079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1406" y="3153479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2904" y="332748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24402" y="3505135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4402" y="3676447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27784" y="38247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67544" y="1916832"/>
            <a:ext cx="576064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C2N</a:t>
            </a:r>
            <a:endParaRPr lang="it-IT" dirty="0"/>
          </a:p>
        </p:txBody>
      </p:sp>
      <p:sp>
        <p:nvSpPr>
          <p:cNvPr id="20" name="Rectangle 19"/>
          <p:cNvSpPr/>
          <p:nvPr/>
        </p:nvSpPr>
        <p:spPr>
          <a:xfrm>
            <a:off x="395536" y="2573288"/>
            <a:ext cx="720080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Serial</a:t>
            </a:r>
            <a:br>
              <a:rPr lang="it-IT" dirty="0" smtClean="0"/>
            </a:br>
            <a:r>
              <a:rPr lang="it-IT" dirty="0" smtClean="0"/>
              <a:t>bus</a:t>
            </a:r>
            <a:endParaRPr lang="it-IT" dirty="0"/>
          </a:p>
        </p:txBody>
      </p:sp>
      <p:sp>
        <p:nvSpPr>
          <p:cNvPr id="21" name="Rectangle 20"/>
          <p:cNvSpPr/>
          <p:nvPr/>
        </p:nvSpPr>
        <p:spPr>
          <a:xfrm>
            <a:off x="359532" y="3334050"/>
            <a:ext cx="79208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Key</a:t>
            </a:r>
            <a:br>
              <a:rPr lang="it-IT" dirty="0" smtClean="0"/>
            </a:br>
            <a:r>
              <a:rPr lang="it-IT" dirty="0" smtClean="0"/>
              <a:t>board</a:t>
            </a:r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1520" y="4087437"/>
            <a:ext cx="100811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Control</a:t>
            </a:r>
            <a:br>
              <a:rPr lang="it-IT" dirty="0" smtClean="0"/>
            </a:br>
            <a:r>
              <a:rPr lang="it-IT" dirty="0" smtClean="0"/>
              <a:t>Port #1</a:t>
            </a:r>
            <a:endParaRPr lang="it-IT" dirty="0"/>
          </a:p>
        </p:txBody>
      </p:sp>
      <p:sp>
        <p:nvSpPr>
          <p:cNvPr id="23" name="Rectangle 22"/>
          <p:cNvSpPr/>
          <p:nvPr/>
        </p:nvSpPr>
        <p:spPr>
          <a:xfrm>
            <a:off x="251520" y="4941168"/>
            <a:ext cx="100811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Control</a:t>
            </a:r>
            <a:br>
              <a:rPr lang="it-IT" dirty="0" smtClean="0"/>
            </a:br>
            <a:r>
              <a:rPr lang="it-IT" dirty="0" smtClean="0"/>
              <a:t>Port #2</a:t>
            </a:r>
            <a:endParaRPr lang="it-IT" dirty="0"/>
          </a:p>
        </p:txBody>
      </p:sp>
      <p:sp>
        <p:nvSpPr>
          <p:cNvPr id="24" name="Rectangle 23"/>
          <p:cNvSpPr/>
          <p:nvPr/>
        </p:nvSpPr>
        <p:spPr>
          <a:xfrm>
            <a:off x="251520" y="5618118"/>
            <a:ext cx="1008112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User</a:t>
            </a:r>
            <a:br>
              <a:rPr lang="it-IT" dirty="0" smtClean="0"/>
            </a:br>
            <a:r>
              <a:rPr lang="it-IT" dirty="0" smtClean="0"/>
              <a:t>Port</a:t>
            </a:r>
            <a:endParaRPr lang="it-IT" dirty="0"/>
          </a:p>
        </p:txBody>
      </p:sp>
      <p:grpSp>
        <p:nvGrpSpPr>
          <p:cNvPr id="25" name="Group 24"/>
          <p:cNvGrpSpPr/>
          <p:nvPr/>
        </p:nvGrpSpPr>
        <p:grpSpPr>
          <a:xfrm>
            <a:off x="1835696" y="3331353"/>
            <a:ext cx="804844" cy="1008112"/>
            <a:chOff x="2621406" y="2924944"/>
            <a:chExt cx="804844" cy="1008112"/>
          </a:xfrm>
        </p:grpSpPr>
        <p:sp>
          <p:nvSpPr>
            <p:cNvPr id="26" name="Rectangle 25"/>
            <p:cNvSpPr/>
            <p:nvPr/>
          </p:nvSpPr>
          <p:spPr>
            <a:xfrm>
              <a:off x="2699792" y="2924944"/>
              <a:ext cx="64807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CIA</a:t>
              </a:r>
              <a:br>
                <a:rPr lang="it-IT" dirty="0" smtClean="0"/>
              </a:br>
              <a:r>
                <a:rPr lang="it-IT" dirty="0" smtClean="0"/>
                <a:t>#1</a:t>
              </a:r>
              <a:endParaRPr lang="it-IT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5816" y="2924944"/>
              <a:ext cx="216024" cy="1440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7864" y="299695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7864" y="314935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9362" y="3323361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0860" y="350100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0860" y="36723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4242" y="3820593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21406" y="3001079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21406" y="3153479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2904" y="332748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24402" y="3505135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24402" y="3676447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27784" y="38247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35696" y="5301208"/>
            <a:ext cx="804844" cy="1008112"/>
            <a:chOff x="2621406" y="2924944"/>
            <a:chExt cx="804844" cy="1008112"/>
          </a:xfrm>
        </p:grpSpPr>
        <p:sp>
          <p:nvSpPr>
            <p:cNvPr id="41" name="Rectangle 40"/>
            <p:cNvSpPr/>
            <p:nvPr/>
          </p:nvSpPr>
          <p:spPr>
            <a:xfrm>
              <a:off x="2699792" y="2924944"/>
              <a:ext cx="64807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CIA</a:t>
              </a:r>
              <a:br>
                <a:rPr lang="it-IT" dirty="0" smtClean="0"/>
              </a:br>
              <a:r>
                <a:rPr lang="it-IT" dirty="0" smtClean="0"/>
                <a:t>#2</a:t>
              </a:r>
              <a:endParaRPr lang="it-IT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15816" y="2924944"/>
              <a:ext cx="216024" cy="1440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7864" y="299695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47864" y="314935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49362" y="3323361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50860" y="350100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50860" y="36723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54242" y="3820593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21406" y="3001079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21406" y="3153479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22904" y="332748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24402" y="3505135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24402" y="3676447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27784" y="38247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22128" y="4737844"/>
            <a:ext cx="410690" cy="563364"/>
            <a:chOff x="2022128" y="4737844"/>
            <a:chExt cx="410690" cy="563364"/>
          </a:xfrm>
        </p:grpSpPr>
        <p:cxnSp>
          <p:nvCxnSpPr>
            <p:cNvPr id="56" name="Straight Arrow Connector 55"/>
            <p:cNvCxnSpPr>
              <a:endCxn id="42" idx="0"/>
            </p:cNvCxnSpPr>
            <p:nvPr/>
          </p:nvCxnSpPr>
          <p:spPr>
            <a:xfrm>
              <a:off x="2238118" y="4995921"/>
              <a:ext cx="0" cy="305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022128" y="4737844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clk</a:t>
              </a:r>
              <a:endParaRPr lang="it-IT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032773" y="2770686"/>
            <a:ext cx="410690" cy="563364"/>
            <a:chOff x="2022128" y="4737844"/>
            <a:chExt cx="410690" cy="563364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238118" y="4995921"/>
              <a:ext cx="0" cy="305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022128" y="4737844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clk</a:t>
              </a:r>
              <a:endParaRPr lang="it-IT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53821" y="2579942"/>
            <a:ext cx="410690" cy="563364"/>
            <a:chOff x="2022128" y="4737844"/>
            <a:chExt cx="410690" cy="563364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238118" y="4995921"/>
              <a:ext cx="0" cy="305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022128" y="4737844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clk</a:t>
              </a:r>
              <a:endParaRPr lang="it-IT" dirty="0"/>
            </a:p>
          </p:txBody>
        </p:sp>
      </p:grpSp>
      <p:cxnSp>
        <p:nvCxnSpPr>
          <p:cNvPr id="66" name="Elbow Connector 65"/>
          <p:cNvCxnSpPr>
            <a:stCxn id="20" idx="3"/>
            <a:endCxn id="41" idx="1"/>
          </p:cNvCxnSpPr>
          <p:nvPr/>
        </p:nvCxnSpPr>
        <p:spPr>
          <a:xfrm>
            <a:off x="1115616" y="2825316"/>
            <a:ext cx="798466" cy="297994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9" idx="3"/>
            <a:endCxn id="36" idx="1"/>
          </p:cNvCxnSpPr>
          <p:nvPr/>
        </p:nvCxnSpPr>
        <p:spPr>
          <a:xfrm>
            <a:off x="1043608" y="2168860"/>
            <a:ext cx="793586" cy="1601041"/>
          </a:xfrm>
          <a:prstGeom prst="bentConnector3">
            <a:avLst>
              <a:gd name="adj1" fmla="val 8200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4" idx="1"/>
          </p:cNvCxnSpPr>
          <p:nvPr/>
        </p:nvCxnSpPr>
        <p:spPr>
          <a:xfrm flipV="1">
            <a:off x="1151620" y="3443492"/>
            <a:ext cx="684076" cy="8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2" idx="3"/>
          </p:cNvCxnSpPr>
          <p:nvPr/>
        </p:nvCxnSpPr>
        <p:spPr>
          <a:xfrm flipV="1">
            <a:off x="1259632" y="3947548"/>
            <a:ext cx="576064" cy="391917"/>
          </a:xfrm>
          <a:prstGeom prst="bentConnector3">
            <a:avLst>
              <a:gd name="adj1" fmla="val 61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3" idx="0"/>
            <a:endCxn id="26" idx="2"/>
          </p:cNvCxnSpPr>
          <p:nvPr/>
        </p:nvCxnSpPr>
        <p:spPr>
          <a:xfrm rot="5400000" flipH="1" flipV="1">
            <a:off x="1195996" y="3899046"/>
            <a:ext cx="601703" cy="1482542"/>
          </a:xfrm>
          <a:prstGeom prst="bentConnector3">
            <a:avLst>
              <a:gd name="adj1" fmla="val 394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21" idx="3"/>
          </p:cNvCxnSpPr>
          <p:nvPr/>
        </p:nvCxnSpPr>
        <p:spPr>
          <a:xfrm>
            <a:off x="1151620" y="3586078"/>
            <a:ext cx="2449195" cy="1225566"/>
          </a:xfrm>
          <a:prstGeom prst="bentConnector3">
            <a:avLst>
              <a:gd name="adj1" fmla="val 9554"/>
            </a:avLst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4" idx="3"/>
            <a:endCxn id="53" idx="1"/>
          </p:cNvCxnSpPr>
          <p:nvPr/>
        </p:nvCxnSpPr>
        <p:spPr>
          <a:xfrm>
            <a:off x="1259632" y="6086170"/>
            <a:ext cx="579060" cy="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140044" y="1417357"/>
            <a:ext cx="921544" cy="751503"/>
            <a:chOff x="5405964" y="3706601"/>
            <a:chExt cx="1038244" cy="751503"/>
          </a:xfrm>
        </p:grpSpPr>
        <p:sp>
          <p:nvSpPr>
            <p:cNvPr id="95" name="Rectangle 94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DRAM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139952" y="1417357"/>
            <a:ext cx="848382" cy="751503"/>
            <a:chOff x="5405964" y="3706601"/>
            <a:chExt cx="1038244" cy="751503"/>
          </a:xfrm>
        </p:grpSpPr>
        <p:sp>
          <p:nvSpPr>
            <p:cNvPr id="111" name="Rectangle 110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CHAR</a:t>
              </a:r>
              <a:br>
                <a:rPr lang="it-IT" sz="1600" dirty="0" smtClean="0">
                  <a:solidFill>
                    <a:schemeClr val="tx1"/>
                  </a:solidFill>
                </a:rPr>
              </a:br>
              <a:r>
                <a:rPr lang="it-IT" sz="1600" dirty="0" smtClean="0">
                  <a:solidFill>
                    <a:schemeClr val="tx1"/>
                  </a:solidFill>
                </a:rPr>
                <a:t>ROM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76056" y="1417357"/>
            <a:ext cx="890681" cy="751503"/>
            <a:chOff x="5405964" y="3706601"/>
            <a:chExt cx="1038244" cy="751503"/>
          </a:xfrm>
        </p:grpSpPr>
        <p:sp>
          <p:nvSpPr>
            <p:cNvPr id="126" name="Rectangle 125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BASIC</a:t>
              </a:r>
              <a:br>
                <a:rPr lang="it-IT" sz="1600" dirty="0" smtClean="0">
                  <a:solidFill>
                    <a:schemeClr val="tx1"/>
                  </a:solidFill>
                </a:rPr>
              </a:br>
              <a:r>
                <a:rPr lang="it-IT" sz="1600" dirty="0" smtClean="0">
                  <a:solidFill>
                    <a:schemeClr val="tx1"/>
                  </a:solidFill>
                </a:rPr>
                <a:t>ROM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052789" y="1408956"/>
            <a:ext cx="1039491" cy="751503"/>
            <a:chOff x="5405964" y="3706601"/>
            <a:chExt cx="1038244" cy="751503"/>
          </a:xfrm>
        </p:grpSpPr>
        <p:sp>
          <p:nvSpPr>
            <p:cNvPr id="141" name="Rectangle 140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KERNAL</a:t>
              </a:r>
              <a:br>
                <a:rPr lang="it-IT" sz="1600" dirty="0" smtClean="0">
                  <a:solidFill>
                    <a:schemeClr val="tx1"/>
                  </a:solidFill>
                </a:rPr>
              </a:br>
              <a:r>
                <a:rPr lang="it-IT" sz="1600" dirty="0" smtClean="0">
                  <a:solidFill>
                    <a:schemeClr val="tx1"/>
                  </a:solidFill>
                </a:rPr>
                <a:t>ROM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4775268" y="3155460"/>
            <a:ext cx="804844" cy="1008112"/>
            <a:chOff x="4697849" y="3082022"/>
            <a:chExt cx="804844" cy="1008112"/>
          </a:xfrm>
        </p:grpSpPr>
        <p:sp>
          <p:nvSpPr>
            <p:cNvPr id="156" name="Rectangle 155"/>
            <p:cNvSpPr/>
            <p:nvPr/>
          </p:nvSpPr>
          <p:spPr>
            <a:xfrm>
              <a:off x="4776235" y="3082022"/>
              <a:ext cx="648072" cy="100811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PLA</a:t>
              </a:r>
              <a:endParaRPr lang="it-IT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992259" y="3082022"/>
              <a:ext cx="216024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424307" y="3154030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24307" y="3306430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25805" y="3480439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27303" y="3658086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427303" y="3829398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430685" y="3977671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697849" y="3158157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697849" y="3310557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699347" y="3484566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700845" y="3662213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700845" y="3833525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704227" y="3981798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085978" y="2383253"/>
            <a:ext cx="804844" cy="1008112"/>
            <a:chOff x="7085978" y="2383253"/>
            <a:chExt cx="804844" cy="1008112"/>
          </a:xfrm>
        </p:grpSpPr>
        <p:sp>
          <p:nvSpPr>
            <p:cNvPr id="173" name="Rectangle 172"/>
            <p:cNvSpPr/>
            <p:nvPr/>
          </p:nvSpPr>
          <p:spPr>
            <a:xfrm>
              <a:off x="7164364" y="2383253"/>
              <a:ext cx="648072" cy="100811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SID</a:t>
              </a:r>
              <a:endParaRPr lang="it-IT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380388" y="2383253"/>
              <a:ext cx="216024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812436" y="2455261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812436" y="2607661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813934" y="2781670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815432" y="2959317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815432" y="3130629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818814" y="3278902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085978" y="2459388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085978" y="2611788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087476" y="2785797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088974" y="2963444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088974" y="3134756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092356" y="3283029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7079600" y="4163572"/>
            <a:ext cx="804844" cy="1008112"/>
            <a:chOff x="6433032" y="4087437"/>
            <a:chExt cx="804844" cy="1008112"/>
          </a:xfrm>
        </p:grpSpPr>
        <p:sp>
          <p:nvSpPr>
            <p:cNvPr id="189" name="Rectangle 188"/>
            <p:cNvSpPr/>
            <p:nvPr/>
          </p:nvSpPr>
          <p:spPr>
            <a:xfrm>
              <a:off x="6511418" y="4087437"/>
              <a:ext cx="648072" cy="100811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VIC</a:t>
              </a:r>
              <a:br>
                <a:rPr lang="it-IT" dirty="0" smtClean="0"/>
              </a:br>
              <a:r>
                <a:rPr lang="it-IT" dirty="0" smtClean="0"/>
                <a:t>II</a:t>
              </a:r>
              <a:endParaRPr lang="it-IT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727442" y="4087437"/>
              <a:ext cx="216024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159490" y="4159445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159490" y="4311845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160988" y="4485854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162486" y="4663501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162486" y="4834813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165868" y="4983086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433032" y="4163572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433032" y="4315972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434530" y="4489981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436028" y="4667628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436028" y="4838940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439410" y="4987213"/>
              <a:ext cx="72008" cy="720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4943659" y="2592096"/>
            <a:ext cx="410690" cy="563364"/>
            <a:chOff x="2022128" y="4737844"/>
            <a:chExt cx="410690" cy="563364"/>
          </a:xfrm>
        </p:grpSpPr>
        <p:cxnSp>
          <p:nvCxnSpPr>
            <p:cNvPr id="207" name="Straight Arrow Connector 206"/>
            <p:cNvCxnSpPr/>
            <p:nvPr/>
          </p:nvCxnSpPr>
          <p:spPr>
            <a:xfrm>
              <a:off x="2238118" y="4995921"/>
              <a:ext cx="0" cy="305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022128" y="4737844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clk</a:t>
              </a:r>
              <a:endParaRPr lang="it-IT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76677" y="1819889"/>
            <a:ext cx="410690" cy="563364"/>
            <a:chOff x="2022128" y="4737844"/>
            <a:chExt cx="410690" cy="563364"/>
          </a:xfrm>
        </p:grpSpPr>
        <p:cxnSp>
          <p:nvCxnSpPr>
            <p:cNvPr id="210" name="Straight Arrow Connector 209"/>
            <p:cNvCxnSpPr/>
            <p:nvPr/>
          </p:nvCxnSpPr>
          <p:spPr>
            <a:xfrm>
              <a:off x="2238118" y="4995921"/>
              <a:ext cx="0" cy="305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2022128" y="4737844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clk</a:t>
              </a:r>
              <a:endParaRPr lang="it-IT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276677" y="3604708"/>
            <a:ext cx="410690" cy="563364"/>
            <a:chOff x="2022128" y="4737844"/>
            <a:chExt cx="410690" cy="563364"/>
          </a:xfrm>
        </p:grpSpPr>
        <p:cxnSp>
          <p:nvCxnSpPr>
            <p:cNvPr id="213" name="Straight Arrow Connector 212"/>
            <p:cNvCxnSpPr/>
            <p:nvPr/>
          </p:nvCxnSpPr>
          <p:spPr>
            <a:xfrm>
              <a:off x="2238118" y="4995921"/>
              <a:ext cx="0" cy="305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2022128" y="4737844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clk</a:t>
              </a:r>
              <a:endParaRPr lang="it-IT" dirty="0"/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6385764" y="6201637"/>
            <a:ext cx="69533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Clock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7081098" y="6422242"/>
            <a:ext cx="423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451016" y="6235913"/>
            <a:ext cx="122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clk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 smtClean="0"/>
              <a:t>985248 Hz</a:t>
            </a:r>
            <a:endParaRPr lang="it-IT" dirty="0"/>
          </a:p>
        </p:txBody>
      </p:sp>
      <p:sp>
        <p:nvSpPr>
          <p:cNvPr id="220" name="Rectangle 219"/>
          <p:cNvSpPr/>
          <p:nvPr/>
        </p:nvSpPr>
        <p:spPr>
          <a:xfrm>
            <a:off x="3736371" y="6209691"/>
            <a:ext cx="1999868" cy="509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Expansion Port</a:t>
            </a:r>
            <a:endParaRPr lang="it-IT" dirty="0"/>
          </a:p>
        </p:txBody>
      </p:sp>
      <p:cxnSp>
        <p:nvCxnSpPr>
          <p:cNvPr id="222" name="Straight Arrow Connector 221"/>
          <p:cNvCxnSpPr/>
          <p:nvPr/>
        </p:nvCxnSpPr>
        <p:spPr>
          <a:xfrm flipV="1">
            <a:off x="3600815" y="4156678"/>
            <a:ext cx="0" cy="12885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43" idx="3"/>
          </p:cNvCxnSpPr>
          <p:nvPr/>
        </p:nvCxnSpPr>
        <p:spPr>
          <a:xfrm>
            <a:off x="2634162" y="5409220"/>
            <a:ext cx="966653" cy="4127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/>
          <p:nvPr/>
        </p:nvCxnSpPr>
        <p:spPr>
          <a:xfrm rot="16200000" flipH="1">
            <a:off x="3387121" y="5624977"/>
            <a:ext cx="798408" cy="371020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3264906" y="419965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nmi</a:t>
            </a:r>
            <a:endParaRPr lang="it-IT" sz="1200" dirty="0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2443463" y="4315290"/>
            <a:ext cx="0" cy="35233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189" idx="1"/>
          </p:cNvCxnSpPr>
          <p:nvPr/>
        </p:nvCxnSpPr>
        <p:spPr>
          <a:xfrm>
            <a:off x="2443463" y="4667628"/>
            <a:ext cx="47145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4222578" y="4667628"/>
            <a:ext cx="0" cy="1529229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864511" y="4143506"/>
            <a:ext cx="0" cy="524122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3807322" y="4187245"/>
            <a:ext cx="350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irq</a:t>
            </a:r>
            <a:endParaRPr lang="it-IT" sz="1200" dirty="0"/>
          </a:p>
        </p:txBody>
      </p:sp>
      <p:cxnSp>
        <p:nvCxnSpPr>
          <p:cNvPr id="242" name="Straight Arrow Connector 241"/>
          <p:cNvCxnSpPr>
            <a:stCxn id="156" idx="1"/>
            <a:endCxn id="4" idx="3"/>
          </p:cNvCxnSpPr>
          <p:nvPr/>
        </p:nvCxnSpPr>
        <p:spPr>
          <a:xfrm flipH="1" flipV="1">
            <a:off x="3983202" y="3655713"/>
            <a:ext cx="870452" cy="3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3993648" y="3368025"/>
            <a:ext cx="384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rdy</a:t>
            </a:r>
            <a:endParaRPr lang="it-IT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4521478" y="36030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ba</a:t>
            </a:r>
            <a:endParaRPr lang="it-IT" sz="1200" dirty="0"/>
          </a:p>
        </p:txBody>
      </p:sp>
      <p:cxnSp>
        <p:nvCxnSpPr>
          <p:cNvPr id="246" name="Straight Connector 245"/>
          <p:cNvCxnSpPr/>
          <p:nvPr/>
        </p:nvCxnSpPr>
        <p:spPr>
          <a:xfrm flipV="1">
            <a:off x="4397751" y="3657614"/>
            <a:ext cx="0" cy="257524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4340896" y="577576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dma</a:t>
            </a:r>
            <a:endParaRPr lang="it-IT" sz="1200" dirty="0"/>
          </a:p>
        </p:txBody>
      </p:sp>
      <p:cxnSp>
        <p:nvCxnSpPr>
          <p:cNvPr id="258" name="Elbow Connector 257"/>
          <p:cNvCxnSpPr>
            <a:stCxn id="198" idx="1"/>
            <a:endCxn id="160" idx="3"/>
          </p:cNvCxnSpPr>
          <p:nvPr/>
        </p:nvCxnSpPr>
        <p:spPr>
          <a:xfrm rot="10800000">
            <a:off x="5575232" y="3589881"/>
            <a:ext cx="1504368" cy="8382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778693" y="4221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ba</a:t>
            </a:r>
            <a:endParaRPr lang="it-IT" sz="1200" dirty="0"/>
          </a:p>
        </p:txBody>
      </p:sp>
      <p:grpSp>
        <p:nvGrpSpPr>
          <p:cNvPr id="275" name="Group 274"/>
          <p:cNvGrpSpPr/>
          <p:nvPr/>
        </p:nvGrpSpPr>
        <p:grpSpPr>
          <a:xfrm>
            <a:off x="7042440" y="5417812"/>
            <a:ext cx="848382" cy="571879"/>
            <a:chOff x="5405964" y="3706601"/>
            <a:chExt cx="1038244" cy="751503"/>
          </a:xfrm>
        </p:grpSpPr>
        <p:sp>
          <p:nvSpPr>
            <p:cNvPr id="276" name="Rectangle 275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</a:rPr>
                <a:t>COLOR</a:t>
              </a:r>
              <a:br>
                <a:rPr lang="it-IT" sz="1200" dirty="0" smtClean="0">
                  <a:solidFill>
                    <a:schemeClr val="tx1"/>
                  </a:solidFill>
                </a:rPr>
              </a:br>
              <a:r>
                <a:rPr lang="it-IT" sz="1200" dirty="0" smtClean="0">
                  <a:solidFill>
                    <a:schemeClr val="tx1"/>
                  </a:solidFill>
                </a:rPr>
                <a:t>RAM</a:t>
              </a:r>
              <a:endParaRPr lang="it-IT" sz="1200" dirty="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91" name="Straight Arrow Connector 290"/>
          <p:cNvCxnSpPr>
            <a:stCxn id="277" idx="0"/>
            <a:endCxn id="189" idx="2"/>
          </p:cNvCxnSpPr>
          <p:nvPr/>
        </p:nvCxnSpPr>
        <p:spPr>
          <a:xfrm flipV="1">
            <a:off x="7466631" y="5171684"/>
            <a:ext cx="15391" cy="24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V="1">
            <a:off x="5069678" y="4163572"/>
            <a:ext cx="0" cy="2046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flipV="1">
            <a:off x="5292080" y="4149080"/>
            <a:ext cx="0" cy="2046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4581525" y="5958805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exrom</a:t>
            </a:r>
            <a:endParaRPr lang="it-IT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250154" y="5960313"/>
            <a:ext cx="528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game</a:t>
            </a:r>
            <a:endParaRPr lang="it-IT" sz="1200" dirty="0"/>
          </a:p>
        </p:txBody>
      </p:sp>
      <p:sp>
        <p:nvSpPr>
          <p:cNvPr id="299" name="Rectangle 298"/>
          <p:cNvSpPr/>
          <p:nvPr/>
        </p:nvSpPr>
        <p:spPr>
          <a:xfrm>
            <a:off x="2816182" y="2491264"/>
            <a:ext cx="4312178" cy="156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0" name="Rectangle 299"/>
          <p:cNvSpPr/>
          <p:nvPr/>
        </p:nvSpPr>
        <p:spPr>
          <a:xfrm>
            <a:off x="2816182" y="2492896"/>
            <a:ext cx="194884" cy="3496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1" name="Rectangle 300"/>
          <p:cNvSpPr/>
          <p:nvPr/>
        </p:nvSpPr>
        <p:spPr>
          <a:xfrm>
            <a:off x="3502505" y="2168861"/>
            <a:ext cx="174893" cy="47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2" name="Rectangle 301"/>
          <p:cNvSpPr/>
          <p:nvPr/>
        </p:nvSpPr>
        <p:spPr>
          <a:xfrm>
            <a:off x="4456559" y="2167505"/>
            <a:ext cx="174893" cy="47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3" name="Rectangle 302"/>
          <p:cNvSpPr/>
          <p:nvPr/>
        </p:nvSpPr>
        <p:spPr>
          <a:xfrm>
            <a:off x="5436096" y="2167505"/>
            <a:ext cx="174893" cy="47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4" name="Rectangle 303"/>
          <p:cNvSpPr/>
          <p:nvPr/>
        </p:nvSpPr>
        <p:spPr>
          <a:xfrm>
            <a:off x="6485086" y="2167877"/>
            <a:ext cx="174893" cy="47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5" name="Rectangle 304"/>
          <p:cNvSpPr/>
          <p:nvPr/>
        </p:nvSpPr>
        <p:spPr>
          <a:xfrm>
            <a:off x="5903380" y="2492896"/>
            <a:ext cx="204148" cy="4061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6" name="Rectangle 305"/>
          <p:cNvSpPr/>
          <p:nvPr/>
        </p:nvSpPr>
        <p:spPr>
          <a:xfrm>
            <a:off x="5544109" y="3319033"/>
            <a:ext cx="555182" cy="187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7" name="Rectangle 306"/>
          <p:cNvSpPr/>
          <p:nvPr/>
        </p:nvSpPr>
        <p:spPr>
          <a:xfrm>
            <a:off x="5953282" y="4902694"/>
            <a:ext cx="1126318" cy="196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8" name="Rectangle 307"/>
          <p:cNvSpPr/>
          <p:nvPr/>
        </p:nvSpPr>
        <p:spPr>
          <a:xfrm>
            <a:off x="2631015" y="3714445"/>
            <a:ext cx="378852" cy="220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9" name="Rectangle 308"/>
          <p:cNvSpPr/>
          <p:nvPr/>
        </p:nvSpPr>
        <p:spPr>
          <a:xfrm>
            <a:off x="2631015" y="5770960"/>
            <a:ext cx="378852" cy="220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0" name="Rectangle 309"/>
          <p:cNvSpPr/>
          <p:nvPr/>
        </p:nvSpPr>
        <p:spPr>
          <a:xfrm>
            <a:off x="5736238" y="6333630"/>
            <a:ext cx="283541" cy="220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1" name="Rectangle 310"/>
          <p:cNvSpPr/>
          <p:nvPr/>
        </p:nvSpPr>
        <p:spPr>
          <a:xfrm>
            <a:off x="4094636" y="3170759"/>
            <a:ext cx="283541" cy="1842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2" name="Rectangle 311"/>
          <p:cNvSpPr/>
          <p:nvPr/>
        </p:nvSpPr>
        <p:spPr>
          <a:xfrm>
            <a:off x="4184886" y="2500790"/>
            <a:ext cx="203340" cy="8427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3" name="Rectangle 312"/>
          <p:cNvSpPr/>
          <p:nvPr/>
        </p:nvSpPr>
        <p:spPr>
          <a:xfrm>
            <a:off x="8191450" y="2564163"/>
            <a:ext cx="792088" cy="658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Audio</a:t>
            </a:r>
            <a:br>
              <a:rPr lang="it-IT" dirty="0" smtClean="0"/>
            </a:br>
            <a:r>
              <a:rPr lang="it-IT" dirty="0" smtClean="0"/>
              <a:t>Contr.</a:t>
            </a:r>
            <a:endParaRPr lang="it-IT" dirty="0"/>
          </a:p>
        </p:txBody>
      </p:sp>
      <p:sp>
        <p:nvSpPr>
          <p:cNvPr id="314" name="Rectangle 313"/>
          <p:cNvSpPr/>
          <p:nvPr/>
        </p:nvSpPr>
        <p:spPr>
          <a:xfrm>
            <a:off x="8178055" y="4360981"/>
            <a:ext cx="792088" cy="658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CRT</a:t>
            </a:r>
            <a:endParaRPr lang="it-IT" dirty="0"/>
          </a:p>
        </p:txBody>
      </p:sp>
      <p:cxnSp>
        <p:nvCxnSpPr>
          <p:cNvPr id="318" name="Straight Arrow Connector 317"/>
          <p:cNvCxnSpPr>
            <a:stCxn id="173" idx="3"/>
            <a:endCxn id="313" idx="1"/>
          </p:cNvCxnSpPr>
          <p:nvPr/>
        </p:nvCxnSpPr>
        <p:spPr>
          <a:xfrm>
            <a:off x="7812436" y="2887309"/>
            <a:ext cx="379014" cy="5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189" idx="3"/>
            <a:endCxn id="314" idx="1"/>
          </p:cNvCxnSpPr>
          <p:nvPr/>
        </p:nvCxnSpPr>
        <p:spPr>
          <a:xfrm>
            <a:off x="7806058" y="4667628"/>
            <a:ext cx="371997" cy="22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Object Hierarchy</a:t>
            </a:r>
            <a:endParaRPr lang="it-IT" dirty="0"/>
          </a:p>
        </p:txBody>
      </p:sp>
      <p:sp>
        <p:nvSpPr>
          <p:cNvPr id="5" name="Rounded Rectangle 4"/>
          <p:cNvSpPr/>
          <p:nvPr/>
        </p:nvSpPr>
        <p:spPr>
          <a:xfrm>
            <a:off x="3419872" y="1196752"/>
            <a:ext cx="1944216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C64Component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9633" y="2708920"/>
            <a:ext cx="1027991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C64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75657" y="2708920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Clock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17844" y="2708920"/>
            <a:ext cx="1316023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CPU_6510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44279" y="2708920"/>
            <a:ext cx="1316023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Expansion</a:t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b="1" dirty="0" smtClean="0">
                <a:solidFill>
                  <a:schemeClr val="tx1"/>
                </a:solidFill>
              </a:rPr>
              <a:t>Port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28184" y="2708920"/>
            <a:ext cx="1086233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IEC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bus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24328" y="2708920"/>
            <a:ext cx="129614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Datassette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7504" y="4026067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CIA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87624" y="4026067"/>
            <a:ext cx="1025811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Control</a:t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b="1" dirty="0" smtClean="0">
                <a:solidFill>
                  <a:schemeClr val="tx1"/>
                </a:solidFill>
              </a:rPr>
              <a:t>Port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215" y="5445224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CIA1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16229" y="5445224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CIA2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00764" y="4026067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C1541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966559" y="4026067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VIA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40252" y="5445224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VIA</a:t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b="1" dirty="0" smtClean="0">
                <a:solidFill>
                  <a:schemeClr val="tx1"/>
                </a:solidFill>
              </a:rPr>
              <a:t>IECbus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040522" y="5445224"/>
            <a:ext cx="99597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VIA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DiskCtr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32783" y="4026067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board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06375" y="4026067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MPS</a:t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b="1" dirty="0" smtClean="0">
                <a:solidFill>
                  <a:schemeClr val="tx1"/>
                </a:solidFill>
              </a:rPr>
              <a:t>803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44279" y="4026067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SID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43622" y="4026067"/>
            <a:ext cx="93610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VIC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42614" y="5445224"/>
            <a:ext cx="936104" cy="864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Others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75556" y="2348880"/>
            <a:ext cx="7596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88117" y="2060848"/>
            <a:ext cx="0" cy="288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11560" y="4890163"/>
            <a:ext cx="0" cy="288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5556" y="2348880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07704" y="2348880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275856" y="2348880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4088" y="2366239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32240" y="2348880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172400" y="2348880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1560" y="3789040"/>
            <a:ext cx="7596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560" y="378904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91680" y="378904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43808" y="378904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51920" y="378904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20072" y="378904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28184" y="378904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08304" y="378904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08783" y="378904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94623" y="2348880"/>
            <a:ext cx="9001" cy="280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43678" y="5180942"/>
            <a:ext cx="1256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3678" y="5181819"/>
            <a:ext cx="0" cy="263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91680" y="5180942"/>
            <a:ext cx="0" cy="263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426675" y="4863474"/>
            <a:ext cx="0" cy="2880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314417" y="5166320"/>
            <a:ext cx="1256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98740" y="5158128"/>
            <a:ext cx="0" cy="263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571268" y="5151506"/>
            <a:ext cx="0" cy="263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3"/>
            <a:endCxn id="5" idx="0"/>
          </p:cNvCxnSpPr>
          <p:nvPr/>
        </p:nvCxnSpPr>
        <p:spPr>
          <a:xfrm flipH="1" flipV="1">
            <a:off x="4391980" y="1196752"/>
            <a:ext cx="972108" cy="432048"/>
          </a:xfrm>
          <a:prstGeom prst="bentConnector4">
            <a:avLst>
              <a:gd name="adj1" fmla="val -23516"/>
              <a:gd name="adj2" fmla="val 15291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21183" y="5157192"/>
            <a:ext cx="1256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21901" y="5414911"/>
            <a:ext cx="1090059" cy="1031862"/>
            <a:chOff x="3121901" y="5414911"/>
            <a:chExt cx="1090059" cy="1031862"/>
          </a:xfrm>
        </p:grpSpPr>
        <p:sp>
          <p:nvSpPr>
            <p:cNvPr id="54" name="Rounded Rectangle 53"/>
            <p:cNvSpPr/>
            <p:nvPr/>
          </p:nvSpPr>
          <p:spPr>
            <a:xfrm>
              <a:off x="3275856" y="5582677"/>
              <a:ext cx="936104" cy="8640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93909" y="5501898"/>
              <a:ext cx="936104" cy="8640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121901" y="5414911"/>
              <a:ext cx="936104" cy="8640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smtClean="0">
                  <a:solidFill>
                    <a:schemeClr val="tx1"/>
                  </a:solidFill>
                </a:rPr>
                <a:t>RAMs/ROMs</a:t>
              </a:r>
              <a:endParaRPr lang="it-IT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3621183" y="5142902"/>
            <a:ext cx="0" cy="263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78034" y="5157192"/>
            <a:ext cx="0" cy="263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64" y="68374"/>
            <a:ext cx="2156487" cy="1485580"/>
          </a:xfrm>
          <a:prstGeom prst="rect">
            <a:avLst/>
          </a:prstGeom>
        </p:spPr>
      </p:pic>
      <p:sp>
        <p:nvSpPr>
          <p:cNvPr id="27" name="Flowchart: Decision 26"/>
          <p:cNvSpPr/>
          <p:nvPr/>
        </p:nvSpPr>
        <p:spPr>
          <a:xfrm rot="16200000">
            <a:off x="7710413" y="1576232"/>
            <a:ext cx="288033" cy="2491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Elbow Connector 30"/>
          <p:cNvCxnSpPr>
            <a:stCxn id="27" idx="1"/>
          </p:cNvCxnSpPr>
          <p:nvPr/>
        </p:nvCxnSpPr>
        <p:spPr>
          <a:xfrm rot="5400000">
            <a:off x="6537252" y="671662"/>
            <a:ext cx="144014" cy="24903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 we are </a:t>
            </a:r>
            <a:r>
              <a:rPr lang="it-IT" b="1" dirty="0" smtClean="0"/>
              <a:t>not</a:t>
            </a:r>
            <a:r>
              <a:rPr lang="it-IT" dirty="0" smtClean="0"/>
              <a:t> talking about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Scala type system</a:t>
            </a:r>
          </a:p>
          <a:p>
            <a:r>
              <a:rPr lang="it-IT" dirty="0" smtClean="0"/>
              <a:t>Scala DSL</a:t>
            </a:r>
          </a:p>
          <a:p>
            <a:r>
              <a:rPr lang="it-IT" dirty="0" smtClean="0"/>
              <a:t>Libraries and frameworks</a:t>
            </a:r>
          </a:p>
          <a:p>
            <a:r>
              <a:rPr lang="it-IT" dirty="0" smtClean="0"/>
              <a:t>Plug &amp; play components</a:t>
            </a:r>
          </a:p>
          <a:p>
            <a:r>
              <a:rPr lang="it-IT" dirty="0" smtClean="0"/>
              <a:t>Category theory</a:t>
            </a:r>
          </a:p>
          <a:p>
            <a:r>
              <a:rPr lang="it-IT" dirty="0" smtClean="0"/>
              <a:t>Akka, actors, futures</a:t>
            </a:r>
            <a:r>
              <a:rPr lang="it-IT" smtClean="0"/>
              <a:t>, reactiveness, etc.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05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/>
          <a:lstStyle/>
          <a:p>
            <a:r>
              <a:rPr lang="it-IT" dirty="0" smtClean="0"/>
              <a:t>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82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Memory Layout/1</a:t>
            </a:r>
            <a:endParaRPr lang="it-IT" dirty="0"/>
          </a:p>
        </p:txBody>
      </p:sp>
      <p:sp>
        <p:nvSpPr>
          <p:cNvPr id="5" name="Cube 4"/>
          <p:cNvSpPr/>
          <p:nvPr/>
        </p:nvSpPr>
        <p:spPr>
          <a:xfrm>
            <a:off x="1855965" y="4596733"/>
            <a:ext cx="2723574" cy="1008112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RAM</a:t>
            </a:r>
            <a:endParaRPr lang="it-IT" b="1" dirty="0"/>
          </a:p>
        </p:txBody>
      </p:sp>
      <p:sp>
        <p:nvSpPr>
          <p:cNvPr id="9" name="Cube 8"/>
          <p:cNvSpPr/>
          <p:nvPr/>
        </p:nvSpPr>
        <p:spPr>
          <a:xfrm>
            <a:off x="4211959" y="4596733"/>
            <a:ext cx="1375691" cy="1008112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RAM</a:t>
            </a:r>
            <a:endParaRPr lang="it-IT" b="1" dirty="0"/>
          </a:p>
        </p:txBody>
      </p:sp>
      <p:sp>
        <p:nvSpPr>
          <p:cNvPr id="10" name="Cube 9"/>
          <p:cNvSpPr/>
          <p:nvPr/>
        </p:nvSpPr>
        <p:spPr>
          <a:xfrm>
            <a:off x="5299619" y="4596733"/>
            <a:ext cx="2016224" cy="1008112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RAM</a:t>
            </a:r>
            <a:endParaRPr lang="it-IT" b="1" dirty="0"/>
          </a:p>
        </p:txBody>
      </p:sp>
      <p:sp>
        <p:nvSpPr>
          <p:cNvPr id="11" name="Cube 10"/>
          <p:cNvSpPr/>
          <p:nvPr/>
        </p:nvSpPr>
        <p:spPr>
          <a:xfrm>
            <a:off x="7020272" y="4596733"/>
            <a:ext cx="1440160" cy="1008112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RAM</a:t>
            </a:r>
            <a:endParaRPr lang="it-IT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55965" y="58052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$0000</a:t>
            </a:r>
            <a:endParaRPr lang="it-IT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11960" y="580228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$A000</a:t>
            </a:r>
            <a:endParaRPr lang="it-IT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9619" y="580377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$C000</a:t>
            </a:r>
            <a:endParaRPr lang="it-IT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580377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$E000</a:t>
            </a:r>
            <a:endParaRPr lang="it-IT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028384" y="580377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$FFFF</a:t>
            </a:r>
            <a:endParaRPr lang="it-IT" sz="1400" dirty="0"/>
          </a:p>
        </p:txBody>
      </p:sp>
      <p:sp>
        <p:nvSpPr>
          <p:cNvPr id="18" name="Cube 17"/>
          <p:cNvSpPr/>
          <p:nvPr/>
        </p:nvSpPr>
        <p:spPr>
          <a:xfrm>
            <a:off x="4211960" y="3844987"/>
            <a:ext cx="1332148" cy="1008112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BASIC ROM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53942" y="3850252"/>
            <a:ext cx="1008112" cy="1008112"/>
          </a:xfrm>
          <a:prstGeom prst="cube">
            <a:avLst/>
          </a:prstGeom>
          <a:solidFill>
            <a:srgbClr val="C0CE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CHARROM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7731" y="58022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$D000</a:t>
            </a:r>
            <a:endParaRPr lang="it-IT" sz="1400" dirty="0"/>
          </a:p>
        </p:txBody>
      </p:sp>
      <p:sp>
        <p:nvSpPr>
          <p:cNvPr id="21" name="Cube 20"/>
          <p:cNvSpPr/>
          <p:nvPr/>
        </p:nvSpPr>
        <p:spPr>
          <a:xfrm>
            <a:off x="6253942" y="3094718"/>
            <a:ext cx="1008112" cy="100811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I/O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2" name="Cube 21"/>
          <p:cNvSpPr/>
          <p:nvPr/>
        </p:nvSpPr>
        <p:spPr>
          <a:xfrm>
            <a:off x="6516216" y="2539146"/>
            <a:ext cx="648072" cy="79208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400" b="1" dirty="0" smtClean="0">
                <a:solidFill>
                  <a:schemeClr val="bg1"/>
                </a:solidFill>
              </a:rPr>
              <a:t>COLOR</a:t>
            </a:r>
            <a:br>
              <a:rPr lang="it-IT" sz="1400" b="1" dirty="0" smtClean="0">
                <a:solidFill>
                  <a:schemeClr val="bg1"/>
                </a:solidFill>
              </a:rPr>
            </a:br>
            <a:r>
              <a:rPr lang="it-IT" sz="1400" b="1" dirty="0" smtClean="0">
                <a:solidFill>
                  <a:schemeClr val="bg1"/>
                </a:solidFill>
              </a:rPr>
              <a:t>RAM</a:t>
            </a:r>
            <a:endParaRPr lang="it-IT" sz="1400" b="1" dirty="0">
              <a:solidFill>
                <a:schemeClr val="bg1"/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7020272" y="3844987"/>
            <a:ext cx="1440160" cy="1008112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KERNAL ROM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0" y="2060848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64K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8K BASIC 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8K KERNAL </a:t>
            </a:r>
            <a:r>
              <a:rPr lang="it-IT" dirty="0" smtClean="0"/>
              <a:t>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4K CHARACTERS 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1000 nibbles COLOR RAM</a:t>
            </a:r>
            <a:endParaRPr lang="it-IT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20480"/>
            <a:ext cx="1083205" cy="2204864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2555776" y="2377796"/>
            <a:ext cx="210004" cy="5226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66391" y="2406950"/>
            <a:ext cx="215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the operating system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4983" y="3617040"/>
            <a:ext cx="797948" cy="7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Memory Layout/2</a:t>
            </a:r>
            <a:endParaRPr lang="it-IT" dirty="0"/>
          </a:p>
        </p:txBody>
      </p:sp>
      <p:sp>
        <p:nvSpPr>
          <p:cNvPr id="5" name="Cube 4"/>
          <p:cNvSpPr/>
          <p:nvPr/>
        </p:nvSpPr>
        <p:spPr>
          <a:xfrm>
            <a:off x="755576" y="4345292"/>
            <a:ext cx="7632848" cy="1008112"/>
          </a:xfrm>
          <a:prstGeom prst="cube">
            <a:avLst/>
          </a:prstGeom>
          <a:solidFill>
            <a:srgbClr val="C0CE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CHARACTERS ROM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55576" y="3585895"/>
            <a:ext cx="2016224" cy="1008112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VIC-II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552574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$D000</a:t>
            </a:r>
            <a:endParaRPr lang="it-IT" sz="1400" dirty="0"/>
          </a:p>
        </p:txBody>
      </p:sp>
      <p:sp>
        <p:nvSpPr>
          <p:cNvPr id="13" name="Cube 12"/>
          <p:cNvSpPr/>
          <p:nvPr/>
        </p:nvSpPr>
        <p:spPr>
          <a:xfrm>
            <a:off x="2536346" y="3585895"/>
            <a:ext cx="2016224" cy="1008112"/>
          </a:xfrm>
          <a:prstGeom prst="cube">
            <a:avLst/>
          </a:prstGeom>
          <a:solidFill>
            <a:srgbClr val="9389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SID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283967" y="3585895"/>
            <a:ext cx="2121603" cy="100811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COLOR RAM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156176" y="3585895"/>
            <a:ext cx="1296144" cy="1008112"/>
          </a:xfrm>
          <a:prstGeom prst="cube">
            <a:avLst/>
          </a:prstGeom>
          <a:solidFill>
            <a:srgbClr val="3ECE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CIA1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CIA2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164289" y="3585895"/>
            <a:ext cx="1224135" cy="1008112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I/O1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I/O2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346" y="552574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$D400</a:t>
            </a:r>
            <a:endParaRPr lang="it-IT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3967" y="553586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$D800</a:t>
            </a:r>
            <a:endParaRPr lang="it-IT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56176" y="553586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$DC00/</a:t>
            </a:r>
            <a:br>
              <a:rPr lang="it-IT" sz="1400" dirty="0" smtClean="0"/>
            </a:br>
            <a:r>
              <a:rPr lang="it-IT" sz="1400" dirty="0" smtClean="0"/>
              <a:t>$DD00</a:t>
            </a:r>
            <a:endParaRPr lang="it-IT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553586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$DE00/</a:t>
            </a:r>
            <a:br>
              <a:rPr lang="it-IT" sz="1400" dirty="0" smtClean="0"/>
            </a:br>
            <a:r>
              <a:rPr lang="it-IT" sz="1400" dirty="0" smtClean="0"/>
              <a:t>$DF00</a:t>
            </a:r>
            <a:endParaRPr lang="it-IT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Video Controller</a:t>
            </a:r>
            <a:endParaRPr lang="it-IT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0402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Audio Controller</a:t>
            </a:r>
            <a:endParaRPr lang="it-IT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840712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Color</a:t>
            </a:r>
            <a:br>
              <a:rPr lang="it-IT" sz="1400" dirty="0" smtClean="0"/>
            </a:br>
            <a:r>
              <a:rPr lang="it-IT" sz="1400" dirty="0" smtClean="0"/>
              <a:t>RAM</a:t>
            </a:r>
            <a:endParaRPr lang="it-IT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72200" y="2492896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Complex</a:t>
            </a:r>
            <a:br>
              <a:rPr lang="it-IT" sz="1400" dirty="0" smtClean="0"/>
            </a:br>
            <a:r>
              <a:rPr lang="it-IT" sz="1400" dirty="0" smtClean="0"/>
              <a:t>Interface</a:t>
            </a:r>
            <a:br>
              <a:rPr lang="it-IT" sz="1400" dirty="0" smtClean="0"/>
            </a:br>
            <a:r>
              <a:rPr lang="it-IT" sz="1400" dirty="0" smtClean="0"/>
              <a:t>Adapters</a:t>
            </a:r>
            <a:endParaRPr lang="it-IT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52320" y="2492896"/>
            <a:ext cx="1008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I/O</a:t>
            </a:r>
            <a:br>
              <a:rPr lang="it-IT" sz="1400" dirty="0" smtClean="0"/>
            </a:br>
            <a:r>
              <a:rPr lang="it-IT" sz="1400" dirty="0" smtClean="0"/>
              <a:t>Open Address Space</a:t>
            </a:r>
            <a:endParaRPr lang="it-IT" sz="1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997358" y="1903953"/>
            <a:ext cx="0" cy="1669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762459" y="1919974"/>
            <a:ext cx="0" cy="1669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43229" y="1903952"/>
            <a:ext cx="0" cy="1669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383351" y="1919974"/>
            <a:ext cx="0" cy="1669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380312" y="1903951"/>
            <a:ext cx="0" cy="1669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88424" y="1903950"/>
            <a:ext cx="0" cy="1669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Memory trait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trait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Memory {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isRom</a:t>
            </a:r>
            <a:r>
              <a:rPr lang="en-US" dirty="0"/>
              <a:t>: Boolean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startAddress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2"/>
                </a:solidFill>
              </a:rPr>
              <a:t>lazy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endAddress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startAddress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2"/>
                </a:solidFill>
              </a:rPr>
              <a:t>val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/>
              <a:t>: String</a:t>
            </a:r>
            <a:endParaRPr lang="it-IT" dirty="0"/>
          </a:p>
          <a:p>
            <a:r>
              <a:rPr lang="en-US" dirty="0"/>
              <a:t>  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init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isActive</a:t>
            </a:r>
            <a:r>
              <a:rPr lang="en-US" dirty="0"/>
              <a:t>: Boolean  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read(address: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chipID</a:t>
            </a:r>
            <a:r>
              <a:rPr lang="en-US" dirty="0"/>
              <a:t>: ChipID.ID = </a:t>
            </a:r>
            <a:r>
              <a:rPr lang="en-US" dirty="0" err="1"/>
              <a:t>ChipID.CPU</a:t>
            </a:r>
            <a:r>
              <a:rPr lang="en-US" dirty="0"/>
              <a:t>): </a:t>
            </a:r>
            <a:r>
              <a:rPr lang="en-US" dirty="0" err="1"/>
              <a:t>Int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write(address: </a:t>
            </a:r>
            <a:r>
              <a:rPr lang="en-US" dirty="0" err="1"/>
              <a:t>Int</a:t>
            </a:r>
            <a:r>
              <a:rPr lang="en-US" dirty="0"/>
              <a:t>, value: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chipID</a:t>
            </a:r>
            <a:r>
              <a:rPr lang="en-US" dirty="0"/>
              <a:t>: ChipID.ID = </a:t>
            </a:r>
            <a:r>
              <a:rPr lang="en-US" dirty="0" err="1"/>
              <a:t>ChipID.CPU</a:t>
            </a:r>
            <a:r>
              <a:rPr lang="en-US" dirty="0"/>
              <a:t>)</a:t>
            </a:r>
            <a:endParaRPr lang="it-IT" dirty="0"/>
          </a:p>
          <a:p>
            <a:r>
              <a:rPr lang="it-IT" dirty="0" smtClean="0"/>
              <a:t>}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3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BridgeMemory class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abstract class</a:t>
            </a:r>
            <a:r>
              <a:rPr lang="en-US" dirty="0"/>
              <a:t> </a:t>
            </a:r>
            <a:r>
              <a:rPr lang="en-US" dirty="0" err="1"/>
              <a:t>BridgeMemory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Memory {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2"/>
                </a:solidFill>
              </a:rPr>
              <a:t>private</a:t>
            </a:r>
            <a:r>
              <a:rPr lang="en-US" dirty="0"/>
              <a:t>[</a:t>
            </a:r>
            <a:r>
              <a:rPr lang="en-US" b="1" dirty="0">
                <a:solidFill>
                  <a:schemeClr val="accent2"/>
                </a:solidFill>
              </a:rPr>
              <a:t>this</a:t>
            </a:r>
            <a:r>
              <a:rPr lang="en-US" dirty="0"/>
              <a:t>] </a:t>
            </a:r>
            <a:r>
              <a:rPr lang="en-US" b="1" dirty="0" err="1"/>
              <a:t>var</a:t>
            </a:r>
            <a:r>
              <a:rPr lang="en-US" dirty="0"/>
              <a:t> bridges : List[(</a:t>
            </a:r>
            <a:r>
              <a:rPr lang="en-US" dirty="0" err="1"/>
              <a:t>Int,Int,Memory</a:t>
            </a:r>
            <a:r>
              <a:rPr lang="en-US" dirty="0"/>
              <a:t>)] = Nil</a:t>
            </a:r>
            <a:endParaRPr lang="it-IT" dirty="0"/>
          </a:p>
          <a:p>
            <a:r>
              <a:rPr lang="en-US" dirty="0"/>
              <a:t>  ...</a:t>
            </a:r>
            <a:endParaRPr lang="it-IT" dirty="0"/>
          </a:p>
          <a:p>
            <a:r>
              <a:rPr lang="en-US" dirty="0"/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 smtClean="0"/>
              <a:t>addBridge</a:t>
            </a:r>
            <a:r>
              <a:rPr lang="en-US" dirty="0" smtClean="0"/>
              <a:t>(</a:t>
            </a:r>
            <a:r>
              <a:rPr lang="en-US" dirty="0" err="1" smtClean="0"/>
              <a:t>m:Memory</a:t>
            </a:r>
            <a:r>
              <a:rPr lang="en-US" dirty="0" smtClean="0"/>
              <a:t>) </a:t>
            </a:r>
            <a:r>
              <a:rPr lang="en-US" dirty="0"/>
              <a:t>{ … </a:t>
            </a:r>
            <a:r>
              <a:rPr lang="en-US" dirty="0" smtClean="0"/>
              <a:t>}</a:t>
            </a:r>
          </a:p>
          <a:p>
            <a:endParaRPr lang="it-IT" dirty="0"/>
          </a:p>
          <a:p>
            <a:r>
              <a:rPr lang="en-US" dirty="0"/>
              <a:t>  @inline </a:t>
            </a:r>
            <a:r>
              <a:rPr lang="en-US" b="1" dirty="0">
                <a:solidFill>
                  <a:schemeClr val="accent2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def</a:t>
            </a:r>
            <a:r>
              <a:rPr lang="en-US" dirty="0"/>
              <a:t> select(</a:t>
            </a:r>
            <a:r>
              <a:rPr lang="en-US" dirty="0" err="1"/>
              <a:t>address:Int</a:t>
            </a:r>
            <a:r>
              <a:rPr lang="en-US" dirty="0"/>
              <a:t>) : Memory = { … </a:t>
            </a:r>
            <a:r>
              <a:rPr lang="en-US" dirty="0" smtClean="0"/>
              <a:t>}</a:t>
            </a:r>
          </a:p>
          <a:p>
            <a:endParaRPr lang="it-IT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2"/>
                </a:solidFill>
              </a:rPr>
              <a:t>final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def</a:t>
            </a:r>
            <a:r>
              <a:rPr lang="en-US" dirty="0"/>
              <a:t> read(address: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chipID</a:t>
            </a:r>
            <a:r>
              <a:rPr lang="en-US" dirty="0"/>
              <a:t>: ChipID.ID = </a:t>
            </a:r>
            <a:r>
              <a:rPr lang="en-US" dirty="0" err="1"/>
              <a:t>ChipID.CPU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smtClean="0"/>
              <a:t>    </a:t>
            </a:r>
            <a:r>
              <a:rPr lang="en-US" dirty="0" smtClean="0"/>
              <a:t>select(address</a:t>
            </a:r>
            <a:r>
              <a:rPr lang="en-US" dirty="0"/>
              <a:t>).read(</a:t>
            </a:r>
            <a:r>
              <a:rPr lang="en-US" dirty="0" err="1"/>
              <a:t>address,chipID</a:t>
            </a:r>
            <a:r>
              <a:rPr lang="en-US" dirty="0" smtClean="0"/>
              <a:t>)</a:t>
            </a:r>
          </a:p>
          <a:p>
            <a:endParaRPr lang="it-IT" dirty="0"/>
          </a:p>
          <a:p>
            <a:r>
              <a:rPr lang="en-US" b="1" dirty="0" smtClean="0"/>
              <a:t>  </a:t>
            </a:r>
            <a:r>
              <a:rPr lang="en-US" b="1" dirty="0">
                <a:solidFill>
                  <a:schemeClr val="accent2"/>
                </a:solidFill>
              </a:rPr>
              <a:t>final</a:t>
            </a:r>
            <a:r>
              <a:rPr lang="en-US" dirty="0" smtClean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def</a:t>
            </a:r>
            <a:r>
              <a:rPr lang="en-US" dirty="0"/>
              <a:t> write(address: </a:t>
            </a:r>
            <a:r>
              <a:rPr lang="en-US" dirty="0" err="1"/>
              <a:t>Int</a:t>
            </a:r>
            <a:r>
              <a:rPr lang="en-US" dirty="0"/>
              <a:t>, value: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chipID</a:t>
            </a:r>
            <a:r>
              <a:rPr lang="en-US" dirty="0"/>
              <a:t>: ChipID.ID = </a:t>
            </a:r>
            <a:r>
              <a:rPr lang="en-US" dirty="0" err="1"/>
              <a:t>ChipID.CPU</a:t>
            </a:r>
            <a:r>
              <a:rPr lang="en-US" dirty="0"/>
              <a:t>) </a:t>
            </a:r>
            <a:r>
              <a:rPr lang="en-US" dirty="0" smtClean="0"/>
              <a:t>=</a:t>
            </a:r>
            <a:endParaRPr lang="it-IT" dirty="0"/>
          </a:p>
          <a:p>
            <a:r>
              <a:rPr lang="en-US" dirty="0"/>
              <a:t>    select(address).write(</a:t>
            </a:r>
            <a:r>
              <a:rPr lang="en-US" dirty="0" err="1"/>
              <a:t>address,value,chipID</a:t>
            </a:r>
            <a:r>
              <a:rPr lang="en-US" dirty="0"/>
              <a:t>)</a:t>
            </a:r>
            <a:endParaRPr lang="it-IT" dirty="0"/>
          </a:p>
          <a:p>
            <a:r>
              <a:rPr lang="it-IT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4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611559" y="2852937"/>
            <a:ext cx="8136905" cy="29523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Memory implementation /1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971600" y="2060848"/>
            <a:ext cx="748883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dirty="0" smtClean="0">
                <a:solidFill>
                  <a:schemeClr val="tx1"/>
                </a:solidFill>
              </a:rPr>
              <a:t>6510 Memory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3068960"/>
            <a:ext cx="151216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>
                <a:solidFill>
                  <a:schemeClr val="tx1"/>
                </a:solidFill>
              </a:rPr>
              <a:t>BASIC ROM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3808" y="3068960"/>
            <a:ext cx="374441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2843808" y="4005064"/>
            <a:ext cx="144016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>
                <a:solidFill>
                  <a:schemeClr val="tx1"/>
                </a:solidFill>
              </a:rPr>
              <a:t>VIC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3968" y="4005064"/>
            <a:ext cx="1098401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>
                <a:solidFill>
                  <a:schemeClr val="tx1"/>
                </a:solidFill>
              </a:rPr>
              <a:t>CIA1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2369" y="4005064"/>
            <a:ext cx="117192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CIA2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483768" y="2060848"/>
            <a:ext cx="0" cy="648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843808" y="2060848"/>
            <a:ext cx="0" cy="648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05017" y="2060848"/>
            <a:ext cx="0" cy="648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83968" y="3068960"/>
            <a:ext cx="0" cy="648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>
            <a:off x="1529662" y="1718810"/>
            <a:ext cx="972108" cy="360040"/>
          </a:xfrm>
          <a:prstGeom prst="curvedConnector3">
            <a:avLst>
              <a:gd name="adj1" fmla="val 7867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71600" y="3988296"/>
            <a:ext cx="1512168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>
                <a:solidFill>
                  <a:schemeClr val="tx1"/>
                </a:solidFill>
              </a:rPr>
              <a:t>RAM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5400000">
            <a:off x="809582" y="3302986"/>
            <a:ext cx="1944216" cy="108012"/>
          </a:xfrm>
          <a:prstGeom prst="curvedConnector3">
            <a:avLst>
              <a:gd name="adj1" fmla="val 35303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95736" y="1258887"/>
            <a:ext cx="105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Read $A000</a:t>
            </a:r>
            <a:endParaRPr lang="it-IT" sz="1400" dirty="0"/>
          </a:p>
        </p:txBody>
      </p:sp>
      <p:cxnSp>
        <p:nvCxnSpPr>
          <p:cNvPr id="31" name="Curved Connector 30"/>
          <p:cNvCxnSpPr/>
          <p:nvPr/>
        </p:nvCxnSpPr>
        <p:spPr>
          <a:xfrm rot="5400000">
            <a:off x="3771053" y="1709670"/>
            <a:ext cx="972107" cy="37831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>
            <a:off x="2789806" y="3158969"/>
            <a:ext cx="2052225" cy="50405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80087" y="3073152"/>
            <a:ext cx="0" cy="648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48134" y="1257397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Write$D000</a:t>
            </a:r>
            <a:endParaRPr lang="it-IT" sz="1400" dirty="0"/>
          </a:p>
        </p:txBody>
      </p:sp>
      <p:cxnSp>
        <p:nvCxnSpPr>
          <p:cNvPr id="41" name="Curved Connector 40"/>
          <p:cNvCxnSpPr/>
          <p:nvPr/>
        </p:nvCxnSpPr>
        <p:spPr>
          <a:xfrm rot="5400000">
            <a:off x="5057498" y="1646246"/>
            <a:ext cx="819711" cy="65756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>
            <a:off x="3938628" y="3246198"/>
            <a:ext cx="2068995" cy="30197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63731" y="1223861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Read $DC00</a:t>
            </a:r>
            <a:endParaRPr lang="it-IT" sz="1400" dirty="0"/>
          </a:p>
        </p:txBody>
      </p:sp>
      <p:sp>
        <p:nvSpPr>
          <p:cNvPr id="46" name="Rectangle 45"/>
          <p:cNvSpPr/>
          <p:nvPr/>
        </p:nvSpPr>
        <p:spPr>
          <a:xfrm>
            <a:off x="2843809" y="4805536"/>
            <a:ext cx="371048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 smtClean="0">
                <a:solidFill>
                  <a:schemeClr val="tx1"/>
                </a:solidFill>
              </a:rPr>
              <a:t>CHAR ROM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338665" y="3254496"/>
            <a:ext cx="822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Not active</a:t>
            </a:r>
            <a:endParaRPr lang="it-IT" sz="12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2282881" y="5039346"/>
            <a:ext cx="822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Not active</a:t>
            </a:r>
            <a:endParaRPr lang="it-IT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732240" y="3203103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I/O Bridge</a:t>
            </a:r>
            <a:endParaRPr lang="it-IT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39474" y="6021288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Composite pattern</a:t>
            </a:r>
            <a:endParaRPr lang="it-IT" sz="2400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7886679" y="3774454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PLA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472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Memory implementation </a:t>
            </a:r>
            <a:r>
              <a:rPr lang="it-IT" dirty="0" smtClean="0"/>
              <a:t>/2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Advantages</a:t>
            </a:r>
          </a:p>
          <a:p>
            <a:pPr lvl="1"/>
            <a:r>
              <a:rPr lang="it-IT" dirty="0" smtClean="0"/>
              <a:t>Modularity</a:t>
            </a:r>
          </a:p>
          <a:p>
            <a:pPr lvl="1"/>
            <a:r>
              <a:rPr lang="it-IT" dirty="0" smtClean="0"/>
              <a:t>Isolation</a:t>
            </a:r>
          </a:p>
          <a:p>
            <a:pPr lvl="1"/>
            <a:r>
              <a:rPr lang="it-IT" dirty="0" smtClean="0"/>
              <a:t>Ease of modification</a:t>
            </a:r>
          </a:p>
          <a:p>
            <a:r>
              <a:rPr lang="it-IT" dirty="0" smtClean="0"/>
              <a:t>Disadvantages</a:t>
            </a:r>
          </a:p>
          <a:p>
            <a:pPr lvl="1"/>
            <a:r>
              <a:rPr lang="it-IT" smtClean="0"/>
              <a:t>Performance bottleneck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0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r>
              <a:rPr lang="it-IT" dirty="0" smtClean="0"/>
              <a:t>Clock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4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Clock frequency</a:t>
            </a:r>
            <a:endParaRPr lang="it-IT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1043608" y="2420888"/>
            <a:ext cx="1728192" cy="936104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71800" y="2420888"/>
            <a:ext cx="0" cy="936104"/>
          </a:xfrm>
          <a:prstGeom prst="line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2771800" y="2420888"/>
            <a:ext cx="1800200" cy="936104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71132" y="2420888"/>
            <a:ext cx="0" cy="9361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571132" y="2420888"/>
            <a:ext cx="1800200" cy="936104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671900" y="2420888"/>
            <a:ext cx="0" cy="936104"/>
          </a:xfrm>
          <a:prstGeom prst="line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371332" y="2420888"/>
            <a:ext cx="0" cy="9361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6364796" y="2420888"/>
            <a:ext cx="1800200" cy="936104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5776" y="19795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φ</a:t>
            </a:r>
            <a:r>
              <a:rPr lang="it-IT" baseline="-25000" dirty="0" smtClean="0"/>
              <a:t>1</a:t>
            </a:r>
            <a:endParaRPr lang="it-IT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55380" y="19916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φ</a:t>
            </a:r>
            <a:r>
              <a:rPr lang="it-IT" baseline="-25000" dirty="0"/>
              <a:t>2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771800" y="3356992"/>
            <a:ext cx="0" cy="432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0" y="3356992"/>
            <a:ext cx="0" cy="432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71800" y="3789040"/>
            <a:ext cx="18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15197" y="3847785"/>
                <a:ext cx="2640979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𝑇</m:t>
                      </m:r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it-IT" dirty="0"/>
                            <m:t>985248</m:t>
                          </m:r>
                        </m:den>
                      </m:f>
                      <m:r>
                        <a:rPr lang="it-IT" b="0" i="1" smtClean="0">
                          <a:latin typeface="Cambria Math"/>
                        </a:rPr>
                        <m:t> ≃1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μ</m:t>
                      </m:r>
                      <m:r>
                        <a:rPr lang="it-IT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197" y="3847785"/>
                <a:ext cx="2640979" cy="6613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187624" y="4869160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Clock frequency is 985248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During φ</a:t>
            </a:r>
            <a:r>
              <a:rPr lang="it-IT" baseline="-25000" dirty="0" smtClean="0"/>
              <a:t>1</a:t>
            </a:r>
            <a:r>
              <a:rPr lang="it-IT" dirty="0" smtClean="0"/>
              <a:t> phase the VIC chip accesses the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During </a:t>
            </a:r>
            <a:r>
              <a:rPr lang="it-IT" dirty="0" smtClean="0"/>
              <a:t>φ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phase the </a:t>
            </a:r>
            <a:r>
              <a:rPr lang="it-IT" dirty="0" smtClean="0"/>
              <a:t>6510 chip </a:t>
            </a:r>
            <a:r>
              <a:rPr lang="it-IT" dirty="0"/>
              <a:t>accesses </a:t>
            </a:r>
            <a:r>
              <a:rPr lang="it-IT" dirty="0" smtClean="0"/>
              <a:t>the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To emulate the real speed of the C64 the emulator will be able to process about a million cycles per second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750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Clock – one thread model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emulator has a single source </a:t>
            </a:r>
            <a:r>
              <a:rPr lang="it-IT" dirty="0"/>
              <a:t>of </a:t>
            </a:r>
            <a:r>
              <a:rPr lang="it-IT" dirty="0" smtClean="0"/>
              <a:t>synchronization, the clock, like real HW</a:t>
            </a:r>
          </a:p>
          <a:p>
            <a:r>
              <a:rPr lang="it-IT" dirty="0" smtClean="0"/>
              <a:t>The clock is managed by </a:t>
            </a:r>
            <a:r>
              <a:rPr lang="it-IT" b="1" dirty="0" smtClean="0"/>
              <a:t>one thread</a:t>
            </a:r>
          </a:p>
          <a:p>
            <a:r>
              <a:rPr lang="it-IT" dirty="0" smtClean="0"/>
              <a:t>If the thread is preempted by the host cpu, the emulator slows down</a:t>
            </a:r>
          </a:p>
          <a:p>
            <a:r>
              <a:rPr lang="it-IT" dirty="0" smtClean="0"/>
              <a:t>Multithread model is very difficult to realize (the C64 6510 cpu running on T1 and the 1541 disk drive 6502 cpu runing on T2)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0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 we’re talking about /1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”</a:t>
            </a:r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 smtClean="0"/>
              <a:t>computing, </a:t>
            </a:r>
            <a:r>
              <a:rPr lang="en-US" dirty="0"/>
              <a:t>an </a:t>
            </a:r>
            <a:r>
              <a:rPr lang="en-US" b="1" dirty="0"/>
              <a:t>emulator</a:t>
            </a:r>
            <a:r>
              <a:rPr lang="en-US" dirty="0"/>
              <a:t> is hardware or software </a:t>
            </a:r>
            <a:r>
              <a:rPr lang="en-US" dirty="0" smtClean="0"/>
              <a:t>(or both) that </a:t>
            </a:r>
            <a:r>
              <a:rPr lang="en-US" dirty="0"/>
              <a:t>enables one computer system (called the </a:t>
            </a:r>
            <a:r>
              <a:rPr lang="en-US" i="1" dirty="0"/>
              <a:t>host</a:t>
            </a:r>
            <a:r>
              <a:rPr lang="en-US" dirty="0"/>
              <a:t>) to behave like another computer system (called the </a:t>
            </a:r>
            <a:r>
              <a:rPr lang="en-US" i="1" dirty="0"/>
              <a:t>guest</a:t>
            </a:r>
            <a:r>
              <a:rPr lang="en-US" dirty="0"/>
              <a:t>). An emulator typically enables the host system to run software or use peripheral devices designed for the guest </a:t>
            </a:r>
            <a:r>
              <a:rPr lang="en-US" dirty="0" smtClean="0"/>
              <a:t>system.</a:t>
            </a:r>
            <a:br>
              <a:rPr lang="en-US" dirty="0" smtClean="0"/>
            </a:br>
            <a:r>
              <a:rPr lang="en-US" b="1" dirty="0" smtClean="0"/>
              <a:t>Emulation</a:t>
            </a:r>
            <a:r>
              <a:rPr lang="en-US" dirty="0"/>
              <a:t> refers to the ability of a </a:t>
            </a:r>
            <a:r>
              <a:rPr lang="en-US" dirty="0" smtClean="0"/>
              <a:t>computer program</a:t>
            </a:r>
            <a:r>
              <a:rPr lang="en-US" dirty="0"/>
              <a:t> in an electronic device to </a:t>
            </a:r>
            <a:r>
              <a:rPr lang="en-US" b="1" dirty="0"/>
              <a:t>emulate</a:t>
            </a:r>
            <a:r>
              <a:rPr lang="en-US" dirty="0"/>
              <a:t> (imitate) another program or device</a:t>
            </a:r>
            <a:r>
              <a:rPr lang="en-US" dirty="0" smtClean="0"/>
              <a:t>.”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33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11560" y="1772816"/>
            <a:ext cx="8208912" cy="4608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Emulator main loop /1</a:t>
            </a:r>
            <a:endParaRPr lang="it-IT" dirty="0"/>
          </a:p>
        </p:txBody>
      </p:sp>
      <p:sp>
        <p:nvSpPr>
          <p:cNvPr id="4" name="Rounded Rectangle 3"/>
          <p:cNvSpPr/>
          <p:nvPr/>
        </p:nvSpPr>
        <p:spPr>
          <a:xfrm>
            <a:off x="3131840" y="3356992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5580112" y="3933056"/>
            <a:ext cx="122413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92180" y="3356992"/>
            <a:ext cx="11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cycles/sec</a:t>
            </a:r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3743908" y="4904184"/>
            <a:ext cx="122413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 smtClean="0">
                <a:solidFill>
                  <a:schemeClr val="tx1"/>
                </a:solidFill>
              </a:rPr>
              <a:t>Δ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47664" y="3449325"/>
            <a:ext cx="1008112" cy="9674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oup 25"/>
          <p:cNvGrpSpPr/>
          <p:nvPr/>
        </p:nvGrpSpPr>
        <p:grpSpPr>
          <a:xfrm>
            <a:off x="1907704" y="3742860"/>
            <a:ext cx="288032" cy="380391"/>
            <a:chOff x="1547664" y="2112505"/>
            <a:chExt cx="576064" cy="740431"/>
          </a:xfrm>
        </p:grpSpPr>
        <p:sp>
          <p:nvSpPr>
            <p:cNvPr id="12" name="Isosceles Triangle 11"/>
            <p:cNvSpPr/>
            <p:nvPr/>
          </p:nvSpPr>
          <p:spPr>
            <a:xfrm>
              <a:off x="1547664" y="2492896"/>
              <a:ext cx="576064" cy="36004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1547664" y="2112505"/>
              <a:ext cx="576064" cy="36004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1658880" y="2236356"/>
              <a:ext cx="342039" cy="21844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83668" y="2837458"/>
              <a:ext cx="5040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0"/>
              <a:endCxn id="12" idx="3"/>
            </p:cNvCxnSpPr>
            <p:nvPr/>
          </p:nvCxnSpPr>
          <p:spPr>
            <a:xfrm>
              <a:off x="1835696" y="2492896"/>
              <a:ext cx="0" cy="36004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8" idx="1"/>
            <a:endCxn id="9" idx="4"/>
          </p:cNvCxnSpPr>
          <p:nvPr/>
        </p:nvCxnSpPr>
        <p:spPr>
          <a:xfrm rot="10800000">
            <a:off x="2051720" y="4416788"/>
            <a:ext cx="1692188" cy="81143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4" idx="1"/>
          </p:cNvCxnSpPr>
          <p:nvPr/>
        </p:nvCxnSpPr>
        <p:spPr>
          <a:xfrm>
            <a:off x="2555776" y="3933056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91680" y="3131676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delay</a:t>
            </a:r>
            <a:endParaRPr lang="it-IT" dirty="0"/>
          </a:p>
        </p:txBody>
      </p:sp>
      <p:cxnSp>
        <p:nvCxnSpPr>
          <p:cNvPr id="33" name="Elbow Connector 32"/>
          <p:cNvCxnSpPr>
            <a:endCxn id="8" idx="3"/>
          </p:cNvCxnSpPr>
          <p:nvPr/>
        </p:nvCxnSpPr>
        <p:spPr>
          <a:xfrm rot="5400000">
            <a:off x="4935144" y="3971183"/>
            <a:ext cx="1289937" cy="122413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68044" y="5373216"/>
            <a:ext cx="1836204" cy="0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76256" y="5086925"/>
            <a:ext cx="1837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985248 reference</a:t>
            </a:r>
            <a:br>
              <a:rPr lang="it-IT" dirty="0" smtClean="0"/>
            </a:br>
            <a:r>
              <a:rPr lang="it-IT" dirty="0" smtClean="0"/>
              <a:t>cycles</a:t>
            </a:r>
            <a:endParaRPr lang="it-IT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2" y="3493175"/>
            <a:ext cx="935092" cy="93509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211454" y="3637555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Core</a:t>
            </a:r>
            <a:br>
              <a:rPr lang="it-IT" b="1" dirty="0" smtClean="0"/>
            </a:br>
            <a:r>
              <a:rPr lang="it-IT" b="1" dirty="0" smtClean="0"/>
              <a:t>sequence</a:t>
            </a:r>
            <a:endParaRPr lang="it-IT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76726" y="1885722"/>
            <a:ext cx="3478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Clock’s Thread Loop</a:t>
            </a:r>
            <a:endParaRPr lang="it-IT" sz="2800" dirty="0"/>
          </a:p>
        </p:txBody>
      </p:sp>
      <p:sp>
        <p:nvSpPr>
          <p:cNvPr id="41" name="Circular Arrow 40"/>
          <p:cNvSpPr/>
          <p:nvPr/>
        </p:nvSpPr>
        <p:spPr>
          <a:xfrm>
            <a:off x="1759579" y="2049170"/>
            <a:ext cx="5503268" cy="45365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95086"/>
              <a:gd name="adj5" fmla="val 12500"/>
            </a:avLst>
          </a:prstGeom>
          <a:solidFill>
            <a:srgbClr val="FFC000">
              <a:alpha val="5000"/>
            </a:srgbClr>
          </a:solidFill>
          <a:ln>
            <a:solidFill>
              <a:schemeClr val="accent1">
                <a:shade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91888" y="5559932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calibration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36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Emulator main loop /2</a:t>
            </a:r>
            <a:endParaRPr lang="it-IT" dirty="0"/>
          </a:p>
        </p:txBody>
      </p:sp>
      <p:sp>
        <p:nvSpPr>
          <p:cNvPr id="4" name="Rounded Rectangle 3"/>
          <p:cNvSpPr/>
          <p:nvPr/>
        </p:nvSpPr>
        <p:spPr>
          <a:xfrm>
            <a:off x="2102562" y="1844824"/>
            <a:ext cx="5040560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48" y="2474641"/>
            <a:ext cx="1980726" cy="1980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2842" y="2310842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chemeClr val="bg1"/>
                </a:solidFill>
              </a:rPr>
              <a:t>Scheduler</a:t>
            </a:r>
            <a:endParaRPr lang="it-IT" sz="2400" baseline="-250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VIC φ</a:t>
            </a:r>
            <a:r>
              <a:rPr lang="it-IT" sz="2400" baseline="-25000" dirty="0">
                <a:solidFill>
                  <a:schemeClr val="bg1"/>
                </a:solidFill>
              </a:rPr>
              <a:t>1</a:t>
            </a:r>
            <a:endParaRPr lang="it-IT" sz="2400" baseline="-250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chemeClr val="bg1"/>
                </a:solidFill>
              </a:rPr>
              <a:t>Bus devices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it-IT" sz="2400" dirty="0" smtClean="0">
                <a:solidFill>
                  <a:schemeClr val="bg1"/>
                </a:solidFill>
              </a:rPr>
              <a:t>Disk drives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it-IT" sz="2400" dirty="0" smtClean="0">
                <a:solidFill>
                  <a:schemeClr val="bg1"/>
                </a:solidFill>
              </a:rPr>
              <a:t>Printer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chemeClr val="bg1"/>
                </a:solidFill>
              </a:rPr>
              <a:t>CPU φ</a:t>
            </a:r>
            <a:r>
              <a:rPr lang="it-IT" sz="2400" baseline="-25000" dirty="0" smtClean="0">
                <a:solidFill>
                  <a:schemeClr val="bg1"/>
                </a:solidFill>
              </a:rPr>
              <a:t>2</a:t>
            </a:r>
            <a:endParaRPr lang="it-IT" sz="24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60" y="5294287"/>
            <a:ext cx="765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A clock cycle is consumed by every component that needs 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9525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Scheduler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47248" cy="1330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 smtClean="0"/>
              <a:t>It manages a linked list of ordered future events.</a:t>
            </a:r>
            <a:br>
              <a:rPr lang="it-IT" sz="2400" dirty="0" smtClean="0"/>
            </a:br>
            <a:r>
              <a:rPr lang="it-IT" sz="2400" dirty="0" smtClean="0"/>
              <a:t>The time, in the emulator’s world, is discrete and its value is determined by the number of elapsed cycles.</a:t>
            </a:r>
            <a:endParaRPr lang="it-IT" sz="2400" dirty="0"/>
          </a:p>
        </p:txBody>
      </p:sp>
      <p:sp>
        <p:nvSpPr>
          <p:cNvPr id="4" name="Rectangle 3"/>
          <p:cNvSpPr/>
          <p:nvPr/>
        </p:nvSpPr>
        <p:spPr>
          <a:xfrm>
            <a:off x="2555776" y="3356992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when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3707904" y="3356992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what to do</a:t>
            </a:r>
            <a:endParaRPr lang="it-IT" sz="2400" dirty="0"/>
          </a:p>
        </p:txBody>
      </p:sp>
      <p:sp>
        <p:nvSpPr>
          <p:cNvPr id="6" name="Rectangle 5"/>
          <p:cNvSpPr/>
          <p:nvPr/>
        </p:nvSpPr>
        <p:spPr>
          <a:xfrm>
            <a:off x="4860032" y="3356992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next</a:t>
            </a:r>
            <a:endParaRPr lang="it-IT" sz="2400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475656" y="3789040"/>
            <a:ext cx="1080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3568" y="3789040"/>
            <a:ext cx="79208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3568" y="2996952"/>
            <a:ext cx="81369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0352" y="2561000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cycles time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2540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</a:t>
            </a:r>
            <a:endParaRPr lang="it-IT" dirty="0"/>
          </a:p>
        </p:txBody>
      </p:sp>
      <p:cxnSp>
        <p:nvCxnSpPr>
          <p:cNvPr id="16" name="Straight Connector 15"/>
          <p:cNvCxnSpPr>
            <a:stCxn id="4" idx="0"/>
          </p:cNvCxnSpPr>
          <p:nvPr/>
        </p:nvCxnSpPr>
        <p:spPr>
          <a:xfrm flipV="1">
            <a:off x="3131840" y="2996952"/>
            <a:ext cx="0" cy="36004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0997" y="25404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92280" y="3789040"/>
            <a:ext cx="79208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12160" y="3789040"/>
            <a:ext cx="1080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90616" y="4941168"/>
            <a:ext cx="2871936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Function2[Long] → Unit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5" idx="2"/>
            <a:endCxn id="21" idx="1"/>
          </p:cNvCxnSpPr>
          <p:nvPr/>
        </p:nvCxnSpPr>
        <p:spPr>
          <a:xfrm rot="16200000" flipH="1">
            <a:off x="4029230" y="4475826"/>
            <a:ext cx="1116124" cy="60664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3" y="5170884"/>
            <a:ext cx="1124744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Clock ins and outs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Clock </a:t>
            </a:r>
            <a:r>
              <a:rPr lang="en-US" sz="2400" dirty="0">
                <a:solidFill>
                  <a:srgbClr val="C00000"/>
                </a:solidFill>
              </a:rPr>
              <a:t>private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(</a:t>
            </a:r>
            <a:r>
              <a:rPr lang="en-US" sz="2400" dirty="0" err="1" smtClean="0"/>
              <a:t>errorHandler:Option</a:t>
            </a:r>
            <a:r>
              <a:rPr lang="en-US" sz="2400" dirty="0"/>
              <a:t>[(</a:t>
            </a:r>
            <a:r>
              <a:rPr lang="en-US" sz="2400" dirty="0" err="1"/>
              <a:t>Throwable</a:t>
            </a:r>
            <a:r>
              <a:rPr lang="en-US" sz="2400" dirty="0"/>
              <a:t>) </a:t>
            </a:r>
            <a:r>
              <a:rPr lang="en-US" sz="2400" dirty="0" smtClean="0"/>
              <a:t>=&gt;Unit],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err="1" smtClean="0"/>
              <a:t>name:String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70C0"/>
                </a:solidFill>
              </a:rPr>
              <a:t>"Clock"</a:t>
            </a:r>
            <a:r>
              <a:rPr lang="en-US" sz="2400" dirty="0"/>
              <a:t>)(</a:t>
            </a:r>
            <a:r>
              <a:rPr lang="en-US" sz="2400" dirty="0" err="1"/>
              <a:t>mainLoop</a:t>
            </a:r>
            <a:r>
              <a:rPr lang="en-US" sz="2400" dirty="0"/>
              <a:t>: (Long) =&gt; Unit)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extends</a:t>
            </a:r>
            <a:r>
              <a:rPr lang="en-US" sz="2400" dirty="0" smtClean="0"/>
              <a:t> Thread(name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C00000"/>
                </a:solidFill>
              </a:rPr>
              <a:t>with</a:t>
            </a:r>
            <a:r>
              <a:rPr lang="en-US" sz="2400" dirty="0"/>
              <a:t> C64Component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C00000"/>
                </a:solidFill>
              </a:rPr>
              <a:t>private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C00000"/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dirty="0" err="1"/>
              <a:t>ClockEvent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/>
              <a:t> id : String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 smtClean="0"/>
              <a:t> </a:t>
            </a:r>
            <a:r>
              <a:rPr lang="en-US" sz="2400" dirty="0"/>
              <a:t>when : Long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</a:t>
            </a:r>
            <a:r>
              <a:rPr lang="en-US" sz="2400" dirty="0" err="1">
                <a:solidFill>
                  <a:srgbClr val="C00000"/>
                </a:solidFill>
              </a:rPr>
              <a:t>val</a:t>
            </a:r>
            <a:r>
              <a:rPr lang="en-US" sz="2400" dirty="0" smtClean="0"/>
              <a:t> </a:t>
            </a:r>
            <a:r>
              <a:rPr lang="en-US" sz="2400" dirty="0"/>
              <a:t>execute: (Long) =&gt; Unit)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it-IT" sz="2400" dirty="0">
                <a:solidFill>
                  <a:srgbClr val="C00000"/>
                </a:solidFill>
              </a:rPr>
              <a:t>private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C00000"/>
                </a:solidFill>
              </a:rPr>
              <a:t>class</a:t>
            </a:r>
            <a:r>
              <a:rPr lang="it-IT" sz="2400" dirty="0"/>
              <a:t> EventList(</a:t>
            </a:r>
            <a:r>
              <a:rPr lang="it-IT" sz="2400" dirty="0">
                <a:solidFill>
                  <a:srgbClr val="C00000"/>
                </a:solidFill>
              </a:rPr>
              <a:t>val</a:t>
            </a:r>
            <a:r>
              <a:rPr lang="it-IT" sz="2400" dirty="0"/>
              <a:t> </a:t>
            </a:r>
            <a:r>
              <a:rPr lang="it-IT" sz="2400" dirty="0" smtClean="0"/>
              <a:t>e:ClockEvent,</a:t>
            </a:r>
            <a:br>
              <a:rPr lang="it-IT" sz="2400" dirty="0" smtClean="0"/>
            </a:br>
            <a:r>
              <a:rPr lang="it-IT" sz="2400" dirty="0" smtClean="0"/>
              <a:t>                                            </a:t>
            </a:r>
            <a:r>
              <a:rPr lang="it-IT" sz="2400" dirty="0">
                <a:solidFill>
                  <a:srgbClr val="C00000"/>
                </a:solidFill>
              </a:rPr>
              <a:t>var</a:t>
            </a:r>
            <a:r>
              <a:rPr lang="it-IT" sz="2400" dirty="0" smtClean="0"/>
              <a:t> </a:t>
            </a:r>
            <a:r>
              <a:rPr lang="it-IT" sz="2400" dirty="0"/>
              <a:t>next:EventList = </a:t>
            </a:r>
            <a:r>
              <a:rPr lang="it-IT" sz="2400" dirty="0">
                <a:solidFill>
                  <a:srgbClr val="C00000"/>
                </a:solidFill>
              </a:rPr>
              <a:t>null</a:t>
            </a:r>
            <a:r>
              <a:rPr lang="it-IT" sz="2400" dirty="0" smtClean="0"/>
              <a:t>)</a:t>
            </a:r>
          </a:p>
          <a:p>
            <a:pPr marL="0" indent="0">
              <a:buNone/>
            </a:pPr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>
                <a:solidFill>
                  <a:srgbClr val="C00000"/>
                </a:solidFill>
              </a:rPr>
              <a:t>private</a:t>
            </a:r>
            <a:r>
              <a:rPr lang="it-IT" sz="2400" dirty="0"/>
              <a:t>[</a:t>
            </a:r>
            <a:r>
              <a:rPr lang="it-IT" sz="2400" dirty="0">
                <a:solidFill>
                  <a:srgbClr val="C00000"/>
                </a:solidFill>
              </a:rPr>
              <a:t>this</a:t>
            </a:r>
            <a:r>
              <a:rPr lang="it-IT" sz="2400" dirty="0"/>
              <a:t>] </a:t>
            </a:r>
            <a:r>
              <a:rPr lang="it-IT" sz="2400" dirty="0">
                <a:solidFill>
                  <a:srgbClr val="C00000"/>
                </a:solidFill>
              </a:rPr>
              <a:t>var</a:t>
            </a:r>
            <a:r>
              <a:rPr lang="it-IT" sz="2400" dirty="0"/>
              <a:t> events : EventList = </a:t>
            </a:r>
            <a:r>
              <a:rPr lang="it-IT" sz="2400" dirty="0">
                <a:solidFill>
                  <a:srgbClr val="C00000"/>
                </a:solidFill>
              </a:rPr>
              <a:t>null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>  </a:t>
            </a:r>
            <a:r>
              <a:rPr lang="it-IT" sz="2400" dirty="0">
                <a:solidFill>
                  <a:srgbClr val="C00000"/>
                </a:solidFill>
              </a:rPr>
              <a:t>private</a:t>
            </a:r>
            <a:r>
              <a:rPr lang="it-IT" sz="2400" dirty="0"/>
              <a:t>[</a:t>
            </a:r>
            <a:r>
              <a:rPr lang="it-IT" sz="2400" dirty="0">
                <a:solidFill>
                  <a:srgbClr val="C00000"/>
                </a:solidFill>
              </a:rPr>
              <a:t>this</a:t>
            </a:r>
            <a:r>
              <a:rPr lang="it-IT" sz="2400" dirty="0"/>
              <a:t>] </a:t>
            </a:r>
            <a:r>
              <a:rPr lang="it-IT" sz="2400" dirty="0">
                <a:solidFill>
                  <a:srgbClr val="C00000"/>
                </a:solidFill>
              </a:rPr>
              <a:t>var</a:t>
            </a:r>
            <a:r>
              <a:rPr lang="it-IT" sz="2400" dirty="0"/>
              <a:t> cycles = 0L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447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r>
              <a:rPr lang="it-IT" dirty="0" smtClean="0"/>
              <a:t>CPU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77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6510 opcodes &amp; cycles</a:t>
            </a:r>
            <a:endParaRPr lang="it-IT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052736"/>
            <a:ext cx="6848475" cy="542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38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6510 opcode execution flow</a:t>
            </a:r>
            <a:endParaRPr lang="it-IT" dirty="0"/>
          </a:p>
        </p:txBody>
      </p:sp>
      <p:sp>
        <p:nvSpPr>
          <p:cNvPr id="5" name="Flowchart: Process 4"/>
          <p:cNvSpPr/>
          <p:nvPr/>
        </p:nvSpPr>
        <p:spPr>
          <a:xfrm>
            <a:off x="3510744" y="3883260"/>
            <a:ext cx="1512168" cy="4839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Fetch</a:t>
            </a:r>
            <a:endParaRPr lang="it-IT" dirty="0"/>
          </a:p>
        </p:txBody>
      </p:sp>
      <p:grpSp>
        <p:nvGrpSpPr>
          <p:cNvPr id="6" name="Group 5"/>
          <p:cNvGrpSpPr/>
          <p:nvPr/>
        </p:nvGrpSpPr>
        <p:grpSpPr>
          <a:xfrm>
            <a:off x="6224925" y="2276872"/>
            <a:ext cx="1512168" cy="1464564"/>
            <a:chOff x="5405964" y="3706601"/>
            <a:chExt cx="1038244" cy="751503"/>
          </a:xfrm>
        </p:grpSpPr>
        <p:sp>
          <p:nvSpPr>
            <p:cNvPr id="7" name="Rectangle 6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MEMORY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" name="Flowchart: Decision 20"/>
          <p:cNvSpPr/>
          <p:nvPr/>
        </p:nvSpPr>
        <p:spPr>
          <a:xfrm>
            <a:off x="3600754" y="2822637"/>
            <a:ext cx="133214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RDY?</a:t>
            </a:r>
            <a:endParaRPr lang="it-IT" dirty="0"/>
          </a:p>
        </p:txBody>
      </p:sp>
      <p:sp>
        <p:nvSpPr>
          <p:cNvPr id="22" name="Flowchart: Process 21"/>
          <p:cNvSpPr/>
          <p:nvPr/>
        </p:nvSpPr>
        <p:spPr>
          <a:xfrm>
            <a:off x="3514564" y="4673198"/>
            <a:ext cx="1512168" cy="4839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Decode</a:t>
            </a:r>
            <a:endParaRPr lang="it-IT" dirty="0"/>
          </a:p>
        </p:txBody>
      </p:sp>
      <p:sp>
        <p:nvSpPr>
          <p:cNvPr id="23" name="Flowchart: Process 22"/>
          <p:cNvSpPr/>
          <p:nvPr/>
        </p:nvSpPr>
        <p:spPr>
          <a:xfrm>
            <a:off x="3510744" y="5465286"/>
            <a:ext cx="1512168" cy="4839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Execute</a:t>
            </a:r>
            <a:endParaRPr lang="it-IT" dirty="0"/>
          </a:p>
        </p:txBody>
      </p:sp>
      <p:sp>
        <p:nvSpPr>
          <p:cNvPr id="24" name="Flowchart: Decision 23"/>
          <p:cNvSpPr/>
          <p:nvPr/>
        </p:nvSpPr>
        <p:spPr>
          <a:xfrm>
            <a:off x="3604574" y="1755371"/>
            <a:ext cx="133214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INT?</a:t>
            </a:r>
            <a:endParaRPr lang="it-IT" dirty="0"/>
          </a:p>
        </p:txBody>
      </p:sp>
      <p:cxnSp>
        <p:nvCxnSpPr>
          <p:cNvPr id="26" name="Straight Arrow Connector 25"/>
          <p:cNvCxnSpPr>
            <a:stCxn id="24" idx="2"/>
            <a:endCxn id="21" idx="0"/>
          </p:cNvCxnSpPr>
          <p:nvPr/>
        </p:nvCxnSpPr>
        <p:spPr>
          <a:xfrm flipH="1">
            <a:off x="4266828" y="2475451"/>
            <a:ext cx="3820" cy="347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1" idx="1"/>
          </p:cNvCxnSpPr>
          <p:nvPr/>
        </p:nvCxnSpPr>
        <p:spPr>
          <a:xfrm rot="10800000" flipH="1">
            <a:off x="3600754" y="2615899"/>
            <a:ext cx="666074" cy="566779"/>
          </a:xfrm>
          <a:prstGeom prst="bentConnector3">
            <a:avLst>
              <a:gd name="adj1" fmla="val -343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364116996"/>
              </p:ext>
            </p:extLst>
          </p:nvPr>
        </p:nvGraphicFramePr>
        <p:xfrm>
          <a:off x="5750634" y="4997400"/>
          <a:ext cx="2399928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6828" y="1268760"/>
            <a:ext cx="3820" cy="486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/>
          <p:cNvSpPr/>
          <p:nvPr/>
        </p:nvSpPr>
        <p:spPr>
          <a:xfrm>
            <a:off x="827584" y="1755371"/>
            <a:ext cx="1728192" cy="6633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Interrupt</a:t>
            </a:r>
            <a:br>
              <a:rPr lang="it-IT" dirty="0" smtClean="0"/>
            </a:br>
            <a:r>
              <a:rPr lang="it-IT" dirty="0" smtClean="0"/>
              <a:t>Handler</a:t>
            </a:r>
            <a:endParaRPr lang="it-IT" dirty="0"/>
          </a:p>
        </p:txBody>
      </p:sp>
      <p:cxnSp>
        <p:nvCxnSpPr>
          <p:cNvPr id="34" name="Straight Arrow Connector 33"/>
          <p:cNvCxnSpPr>
            <a:stCxn id="24" idx="1"/>
            <a:endCxn id="32" idx="5"/>
          </p:cNvCxnSpPr>
          <p:nvPr/>
        </p:nvCxnSpPr>
        <p:spPr>
          <a:xfrm flipH="1" flipV="1">
            <a:off x="2382957" y="2087034"/>
            <a:ext cx="1221617" cy="28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>
            <a:off x="5436096" y="5301208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lowchart: Decision 36"/>
          <p:cNvSpPr/>
          <p:nvPr/>
        </p:nvSpPr>
        <p:spPr>
          <a:xfrm>
            <a:off x="6304678" y="4194532"/>
            <a:ext cx="133214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RDY?</a:t>
            </a:r>
            <a:endParaRPr lang="it-IT" dirty="0"/>
          </a:p>
        </p:txBody>
      </p:sp>
      <p:cxnSp>
        <p:nvCxnSpPr>
          <p:cNvPr id="39" name="Straight Arrow Connector 38"/>
          <p:cNvCxnSpPr>
            <a:stCxn id="37" idx="0"/>
            <a:endCxn id="7" idx="2"/>
          </p:cNvCxnSpPr>
          <p:nvPr/>
        </p:nvCxnSpPr>
        <p:spPr>
          <a:xfrm flipV="1">
            <a:off x="6970752" y="3741436"/>
            <a:ext cx="10257" cy="45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2"/>
          </p:cNvCxnSpPr>
          <p:nvPr/>
        </p:nvCxnSpPr>
        <p:spPr>
          <a:xfrm flipV="1">
            <a:off x="6970752" y="4914612"/>
            <a:ext cx="0" cy="55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 flipH="1">
            <a:off x="6970752" y="4554572"/>
            <a:ext cx="666074" cy="635377"/>
          </a:xfrm>
          <a:prstGeom prst="bentConnector3">
            <a:avLst>
              <a:gd name="adj1" fmla="val -343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06686" y="421336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no</a:t>
            </a:r>
            <a:endParaRPr lang="it-IT" dirty="0"/>
          </a:p>
        </p:txBody>
      </p:sp>
      <p:sp>
        <p:nvSpPr>
          <p:cNvPr id="45" name="TextBox 44"/>
          <p:cNvSpPr txBox="1"/>
          <p:nvPr/>
        </p:nvSpPr>
        <p:spPr>
          <a:xfrm>
            <a:off x="3334084" y="295556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no</a:t>
            </a:r>
            <a:endParaRPr lang="it-IT" dirty="0"/>
          </a:p>
        </p:txBody>
      </p:sp>
      <p:cxnSp>
        <p:nvCxnSpPr>
          <p:cNvPr id="47" name="Elbow Connector 46"/>
          <p:cNvCxnSpPr>
            <a:stCxn id="23" idx="1"/>
            <a:endCxn id="24" idx="0"/>
          </p:cNvCxnSpPr>
          <p:nvPr/>
        </p:nvCxnSpPr>
        <p:spPr>
          <a:xfrm rot="10800000" flipH="1">
            <a:off x="3510744" y="1755371"/>
            <a:ext cx="759904" cy="3951912"/>
          </a:xfrm>
          <a:prstGeom prst="bentConnector4">
            <a:avLst>
              <a:gd name="adj1" fmla="val -30083"/>
              <a:gd name="adj2" fmla="val 105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2"/>
            <a:endCxn id="5" idx="0"/>
          </p:cNvCxnSpPr>
          <p:nvPr/>
        </p:nvCxnSpPr>
        <p:spPr>
          <a:xfrm>
            <a:off x="4266828" y="3542717"/>
            <a:ext cx="0" cy="340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22" idx="0"/>
          </p:cNvCxnSpPr>
          <p:nvPr/>
        </p:nvCxnSpPr>
        <p:spPr>
          <a:xfrm>
            <a:off x="4266828" y="4367254"/>
            <a:ext cx="3820" cy="305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3" idx="0"/>
          </p:cNvCxnSpPr>
          <p:nvPr/>
        </p:nvCxnSpPr>
        <p:spPr>
          <a:xfrm flipH="1">
            <a:off x="4266828" y="5157192"/>
            <a:ext cx="3820" cy="308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27584" y="4520226"/>
            <a:ext cx="1555373" cy="20051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382957" y="5949280"/>
            <a:ext cx="112778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04678" y="5949280"/>
            <a:ext cx="18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micro program</a:t>
            </a:r>
            <a:endParaRPr lang="it-IT" dirty="0"/>
          </a:p>
        </p:txBody>
      </p:sp>
      <p:cxnSp>
        <p:nvCxnSpPr>
          <p:cNvPr id="59" name="Elbow Connector 58"/>
          <p:cNvCxnSpPr>
            <a:stCxn id="5" idx="3"/>
            <a:endCxn id="7" idx="1"/>
          </p:cNvCxnSpPr>
          <p:nvPr/>
        </p:nvCxnSpPr>
        <p:spPr>
          <a:xfrm flipV="1">
            <a:off x="5022912" y="3009154"/>
            <a:ext cx="1349287" cy="11161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r>
              <a:rPr lang="it-IT" dirty="0" smtClean="0"/>
              <a:t>Main components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77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 component – CPU 6510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12368"/>
            <a:ext cx="1613846" cy="328498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11760" y="1412776"/>
            <a:ext cx="6192688" cy="4824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2843809" y="1628800"/>
            <a:ext cx="1152128" cy="18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chemeClr val="tx1"/>
                </a:solidFill>
              </a:rPr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chemeClr val="tx1"/>
                </a:solidFill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chemeClr val="tx1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chemeClr val="tx1"/>
                </a:solidFill>
              </a:rPr>
              <a:t>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chemeClr val="tx1"/>
                </a:solidFill>
              </a:rPr>
              <a:t>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chemeClr val="tx1"/>
                </a:solidFill>
              </a:rPr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9792" y="4149080"/>
            <a:ext cx="576064" cy="108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LDA</a:t>
            </a:r>
            <a:r>
              <a:rPr lang="it-IT" sz="2400" baseline="-25000" dirty="0" smtClean="0">
                <a:solidFill>
                  <a:schemeClr val="tx1"/>
                </a:solidFill>
              </a:rPr>
              <a:t>1</a:t>
            </a:r>
            <a:endParaRPr lang="it-IT" sz="2400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58036" y="1484784"/>
            <a:ext cx="1152128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Current state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5894" y="4149080"/>
            <a:ext cx="576064" cy="108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LDA</a:t>
            </a:r>
            <a:r>
              <a:rPr lang="it-IT" sz="2400" baseline="-25000" dirty="0" smtClean="0">
                <a:solidFill>
                  <a:schemeClr val="tx1"/>
                </a:solidFill>
              </a:rPr>
              <a:t>n</a:t>
            </a:r>
            <a:endParaRPr lang="it-IT" sz="2400" baseline="-25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4" y="4504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...</a:t>
            </a:r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4571998" y="4145880"/>
            <a:ext cx="576064" cy="108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STA</a:t>
            </a:r>
            <a:r>
              <a:rPr lang="it-IT" sz="2400" baseline="-25000" dirty="0" smtClean="0">
                <a:solidFill>
                  <a:schemeClr val="tx1"/>
                </a:solidFill>
              </a:rPr>
              <a:t>1</a:t>
            </a:r>
            <a:endParaRPr lang="it-IT" sz="2400" baseline="-25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0566" y="44601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...</a:t>
            </a:r>
            <a:endParaRPr lang="it-IT" dirty="0"/>
          </a:p>
        </p:txBody>
      </p:sp>
      <p:sp>
        <p:nvSpPr>
          <p:cNvPr id="18" name="Rectangle 17"/>
          <p:cNvSpPr/>
          <p:nvPr/>
        </p:nvSpPr>
        <p:spPr>
          <a:xfrm>
            <a:off x="5477282" y="4145880"/>
            <a:ext cx="576064" cy="108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STA</a:t>
            </a:r>
            <a:r>
              <a:rPr lang="it-IT" sz="2400" baseline="-25000" dirty="0" smtClean="0">
                <a:solidFill>
                  <a:schemeClr val="tx1"/>
                </a:solidFill>
              </a:rPr>
              <a:t>k</a:t>
            </a:r>
            <a:endParaRPr lang="it-IT" sz="2400" baseline="-25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0" y="4504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...</a:t>
            </a:r>
            <a:endParaRPr lang="it-IT" dirty="0"/>
          </a:p>
        </p:txBody>
      </p:sp>
      <p:sp>
        <p:nvSpPr>
          <p:cNvPr id="20" name="Rectangle 19"/>
          <p:cNvSpPr/>
          <p:nvPr/>
        </p:nvSpPr>
        <p:spPr>
          <a:xfrm>
            <a:off x="6876254" y="4149080"/>
            <a:ext cx="576064" cy="108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RTS</a:t>
            </a:r>
            <a:r>
              <a:rPr lang="it-IT" sz="2400" baseline="-25000" dirty="0" smtClean="0">
                <a:solidFill>
                  <a:schemeClr val="tx1"/>
                </a:solidFill>
              </a:rPr>
              <a:t>1</a:t>
            </a:r>
            <a:endParaRPr lang="it-IT" sz="2400" baseline="-25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2318" y="44601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...</a:t>
            </a:r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7812358" y="4145880"/>
            <a:ext cx="576064" cy="108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RTS</a:t>
            </a:r>
            <a:r>
              <a:rPr lang="it-IT" sz="2400" baseline="-25000" dirty="0" smtClean="0">
                <a:solidFill>
                  <a:schemeClr val="tx1"/>
                </a:solidFill>
              </a:rPr>
              <a:t>m</a:t>
            </a:r>
            <a:endParaRPr lang="it-IT" sz="2400" baseline="-25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0" idx="2"/>
            <a:endCxn id="8" idx="0"/>
          </p:cNvCxnSpPr>
          <p:nvPr/>
        </p:nvCxnSpPr>
        <p:spPr>
          <a:xfrm>
            <a:off x="6334100" y="2060848"/>
            <a:ext cx="2096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>
            <a:off x="6336196" y="3429000"/>
            <a:ext cx="0" cy="41835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87824" y="3825044"/>
            <a:ext cx="5112566" cy="22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9" idx="0"/>
          </p:cNvCxnSpPr>
          <p:nvPr/>
        </p:nvCxnSpPr>
        <p:spPr>
          <a:xfrm>
            <a:off x="2987824" y="3825044"/>
            <a:ext cx="0" cy="324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0"/>
          </p:cNvCxnSpPr>
          <p:nvPr/>
        </p:nvCxnSpPr>
        <p:spPr>
          <a:xfrm flipV="1">
            <a:off x="3923926" y="3836200"/>
            <a:ext cx="0" cy="3128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0"/>
          </p:cNvCxnSpPr>
          <p:nvPr/>
        </p:nvCxnSpPr>
        <p:spPr>
          <a:xfrm flipV="1">
            <a:off x="4860030" y="3836200"/>
            <a:ext cx="2" cy="3096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0"/>
          </p:cNvCxnSpPr>
          <p:nvPr/>
        </p:nvCxnSpPr>
        <p:spPr>
          <a:xfrm flipV="1">
            <a:off x="5765314" y="3836200"/>
            <a:ext cx="0" cy="3096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0"/>
          </p:cNvCxnSpPr>
          <p:nvPr/>
        </p:nvCxnSpPr>
        <p:spPr>
          <a:xfrm flipV="1">
            <a:off x="7164286" y="3847356"/>
            <a:ext cx="0" cy="3017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2" idx="0"/>
          </p:cNvCxnSpPr>
          <p:nvPr/>
        </p:nvCxnSpPr>
        <p:spPr>
          <a:xfrm>
            <a:off x="8100390" y="3836200"/>
            <a:ext cx="0" cy="3096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8" idx="1"/>
          </p:cNvCxnSpPr>
          <p:nvPr/>
        </p:nvCxnSpPr>
        <p:spPr>
          <a:xfrm>
            <a:off x="3995937" y="2924944"/>
            <a:ext cx="864095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53246" y="2509788"/>
            <a:ext cx="2952328" cy="1008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2420888"/>
            <a:ext cx="2952328" cy="1008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Function1[Unit]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9364" y="5651956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micro states</a:t>
            </a:r>
            <a:endParaRPr lang="it-IT" dirty="0"/>
          </a:p>
        </p:txBody>
      </p:sp>
      <p:sp>
        <p:nvSpPr>
          <p:cNvPr id="50" name="Left Brace 49"/>
          <p:cNvSpPr/>
          <p:nvPr/>
        </p:nvSpPr>
        <p:spPr>
          <a:xfrm rot="16200000">
            <a:off x="5400093" y="2861557"/>
            <a:ext cx="432047" cy="5256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ctangle 50"/>
          <p:cNvSpPr/>
          <p:nvPr/>
        </p:nvSpPr>
        <p:spPr>
          <a:xfrm>
            <a:off x="4325154" y="1475532"/>
            <a:ext cx="1152128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Ready signal</a:t>
            </a:r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7564" y="1268760"/>
            <a:ext cx="1253806" cy="1464564"/>
            <a:chOff x="5405964" y="3706601"/>
            <a:chExt cx="1038244" cy="751503"/>
          </a:xfrm>
        </p:grpSpPr>
        <p:sp>
          <p:nvSpPr>
            <p:cNvPr id="53" name="Rectangle 52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MEMORY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V="1">
            <a:off x="1274467" y="2811856"/>
            <a:ext cx="0" cy="579044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76737" y="294303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R/W</a:t>
            </a:r>
            <a:endParaRPr lang="it-IT" dirty="0"/>
          </a:p>
        </p:txBody>
      </p:sp>
      <p:sp>
        <p:nvSpPr>
          <p:cNvPr id="67" name="Rectangle 66"/>
          <p:cNvSpPr/>
          <p:nvPr/>
        </p:nvSpPr>
        <p:spPr>
          <a:xfrm>
            <a:off x="7092280" y="1699387"/>
            <a:ext cx="1152128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IRQs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Main component </a:t>
            </a:r>
            <a:r>
              <a:rPr lang="it-IT" dirty="0" smtClean="0"/>
              <a:t>– CIA 6526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30724"/>
            <a:ext cx="1565500" cy="328498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11760" y="3347700"/>
            <a:ext cx="6192688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ounded Rectangle 5"/>
          <p:cNvSpPr/>
          <p:nvPr/>
        </p:nvSpPr>
        <p:spPr>
          <a:xfrm>
            <a:off x="2411760" y="1340768"/>
            <a:ext cx="6192688" cy="12241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3200" dirty="0" smtClean="0">
                <a:solidFill>
                  <a:schemeClr val="tx1"/>
                </a:solidFill>
              </a:rPr>
              <a:t>Scheduler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90464"/>
            <a:ext cx="1124744" cy="11247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944" y="17728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932040" y="17728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5724128" y="17728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572000" y="1916832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436096" y="1916832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5384" y="1390464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events</a:t>
            </a:r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2987824" y="3635732"/>
            <a:ext cx="1512168" cy="68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Timer A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4208" y="3635732"/>
            <a:ext cx="1542856" cy="68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Timer B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70312" y="4483184"/>
            <a:ext cx="5016752" cy="520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State machine - control Logic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0312" y="5208929"/>
            <a:ext cx="5016752" cy="342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Data Port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5292080" y="5622975"/>
            <a:ext cx="473368" cy="8210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/>
          <p:cNvSpPr txBox="1"/>
          <p:nvPr/>
        </p:nvSpPr>
        <p:spPr>
          <a:xfrm>
            <a:off x="4628006" y="6444044"/>
            <a:ext cx="170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External devices</a:t>
            </a:r>
            <a:endParaRPr lang="it-IT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7367" y="1483980"/>
            <a:ext cx="1253806" cy="1464564"/>
            <a:chOff x="5405964" y="3706601"/>
            <a:chExt cx="1038244" cy="751503"/>
          </a:xfrm>
        </p:grpSpPr>
        <p:sp>
          <p:nvSpPr>
            <p:cNvPr id="23" name="Rectangle 22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MEMORY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1034270" y="3027076"/>
            <a:ext cx="0" cy="579044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36760" y="3027076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I/O </a:t>
            </a:r>
          </a:p>
          <a:p>
            <a:r>
              <a:rPr lang="it-IT" dirty="0" smtClean="0"/>
              <a:t>mapped</a:t>
            </a:r>
            <a:endParaRPr lang="it-IT" dirty="0"/>
          </a:p>
        </p:txBody>
      </p:sp>
      <p:sp>
        <p:nvSpPr>
          <p:cNvPr id="39" name="Rectangle 38"/>
          <p:cNvSpPr/>
          <p:nvPr/>
        </p:nvSpPr>
        <p:spPr>
          <a:xfrm>
            <a:off x="4722603" y="3635732"/>
            <a:ext cx="1512168" cy="68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TOD</a:t>
            </a:r>
            <a:endParaRPr lang="it-IT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6" idx="0"/>
          </p:cNvCxnSpPr>
          <p:nvPr/>
        </p:nvCxnSpPr>
        <p:spPr>
          <a:xfrm flipV="1">
            <a:off x="3743908" y="2575747"/>
            <a:ext cx="0" cy="10599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436096" y="2564904"/>
            <a:ext cx="0" cy="10599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215636" y="2575746"/>
            <a:ext cx="0" cy="10599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we’re talking about </a:t>
            </a:r>
            <a:r>
              <a:rPr lang="it-IT" dirty="0" smtClean="0"/>
              <a:t>/</a:t>
            </a:r>
            <a:r>
              <a:rPr lang="it-IT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An </a:t>
            </a:r>
            <a:r>
              <a:rPr lang="it-IT" dirty="0" smtClean="0"/>
              <a:t>emulator:</a:t>
            </a:r>
          </a:p>
          <a:p>
            <a:r>
              <a:rPr lang="it-IT" dirty="0" smtClean="0"/>
              <a:t>needs always the original software of the emulated system (often, obtained with a </a:t>
            </a:r>
            <a:r>
              <a:rPr lang="it-IT" b="1" dirty="0" smtClean="0"/>
              <a:t>dumping</a:t>
            </a:r>
            <a:r>
              <a:rPr lang="it-IT" dirty="0" smtClean="0"/>
              <a:t> method)</a:t>
            </a:r>
          </a:p>
          <a:p>
            <a:r>
              <a:rPr lang="it-IT" dirty="0" smtClean="0"/>
              <a:t>can be useful to:</a:t>
            </a:r>
          </a:p>
          <a:p>
            <a:pPr lvl="1"/>
            <a:r>
              <a:rPr lang="it-IT" dirty="0" smtClean="0"/>
              <a:t>combat </a:t>
            </a:r>
            <a:r>
              <a:rPr lang="it-IT" b="1" dirty="0" smtClean="0"/>
              <a:t>obsolescence</a:t>
            </a:r>
          </a:p>
          <a:p>
            <a:pPr lvl="1"/>
            <a:r>
              <a:rPr lang="it-IT" dirty="0" smtClean="0"/>
              <a:t>have better </a:t>
            </a:r>
            <a:r>
              <a:rPr lang="en-US" dirty="0"/>
              <a:t>graphics quality than original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/>
              <a:t>allow users to play games for discontinued </a:t>
            </a:r>
            <a:r>
              <a:rPr lang="en-US" dirty="0" smtClean="0"/>
              <a:t>consoles</a:t>
            </a:r>
          </a:p>
          <a:p>
            <a:pPr lvl="1"/>
            <a:r>
              <a:rPr lang="en-US" dirty="0" smtClean="0"/>
              <a:t>add features </a:t>
            </a:r>
            <a:r>
              <a:rPr lang="en-US" dirty="0"/>
              <a:t>original hardware didn't </a:t>
            </a:r>
            <a:r>
              <a:rPr lang="en-US" dirty="0" smtClean="0"/>
              <a:t>have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68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95736" y="1726555"/>
            <a:ext cx="5544616" cy="4824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Main component </a:t>
            </a:r>
            <a:r>
              <a:rPr lang="it-IT" dirty="0" smtClean="0"/>
              <a:t>– SID 6581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66" y="1988840"/>
            <a:ext cx="4725238" cy="429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563"/>
            <a:ext cx="1942832" cy="2472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76" y="3532187"/>
            <a:ext cx="1496305" cy="1196752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7" idx="2"/>
          </p:cNvCxnSpPr>
          <p:nvPr/>
        </p:nvCxnSpPr>
        <p:spPr>
          <a:xfrm flipV="1">
            <a:off x="7308304" y="4728939"/>
            <a:ext cx="1148525" cy="6376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1393" y="3030051"/>
            <a:ext cx="1501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javax.sound.</a:t>
            </a:r>
          </a:p>
          <a:p>
            <a:r>
              <a:rPr lang="it-IT" sz="1200" dirty="0" smtClean="0"/>
              <a:t>sampled.AudioDriver</a:t>
            </a:r>
          </a:p>
          <a:p>
            <a:r>
              <a:rPr lang="it-IT" sz="1200" dirty="0" smtClean="0"/>
              <a:t>44kHz sampling, </a:t>
            </a:r>
          </a:p>
          <a:p>
            <a:r>
              <a:rPr lang="it-IT" sz="1200" dirty="0" smtClean="0"/>
              <a:t>mono</a:t>
            </a:r>
            <a:endParaRPr lang="it-IT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4874" y="2030520"/>
            <a:ext cx="1253806" cy="1464564"/>
            <a:chOff x="5405964" y="3706601"/>
            <a:chExt cx="1038244" cy="751503"/>
          </a:xfrm>
        </p:grpSpPr>
        <p:sp>
          <p:nvSpPr>
            <p:cNvPr id="16" name="Rectangle 15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MEMORY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951777" y="3573616"/>
            <a:ext cx="0" cy="579044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54267" y="3573616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I/O </a:t>
            </a:r>
          </a:p>
          <a:p>
            <a:r>
              <a:rPr lang="it-IT" dirty="0" smtClean="0"/>
              <a:t>mapped</a:t>
            </a:r>
            <a:endParaRPr lang="it-IT" dirty="0"/>
          </a:p>
        </p:txBody>
      </p:sp>
      <p:sp>
        <p:nvSpPr>
          <p:cNvPr id="1024" name="TextBox 1023"/>
          <p:cNvSpPr txBox="1"/>
          <p:nvPr/>
        </p:nvSpPr>
        <p:spPr>
          <a:xfrm>
            <a:off x="4256041" y="125946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ReSID library</a:t>
            </a:r>
            <a:endParaRPr lang="it-IT" dirty="0"/>
          </a:p>
        </p:txBody>
      </p:sp>
      <p:sp>
        <p:nvSpPr>
          <p:cNvPr id="3" name="Rectangle 2"/>
          <p:cNvSpPr/>
          <p:nvPr/>
        </p:nvSpPr>
        <p:spPr>
          <a:xfrm>
            <a:off x="7020272" y="1124745"/>
            <a:ext cx="1944216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Scheduler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6012160" y="1376773"/>
            <a:ext cx="100811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2160" y="1376773"/>
            <a:ext cx="0" cy="3497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1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 component – VIC 6567(9)</a:t>
            </a:r>
            <a:endParaRPr lang="it-IT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1412776"/>
            <a:ext cx="5184576" cy="4680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95092"/>
            <a:ext cx="1368152" cy="2303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7744" y="170080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RASTER MANAGEMENT</a:t>
            </a:r>
            <a:br>
              <a:rPr lang="it-IT" dirty="0" smtClean="0"/>
            </a:br>
            <a:r>
              <a:rPr lang="it-IT" dirty="0" smtClean="0"/>
              <a:t>PAL = 312 lines</a:t>
            </a:r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2267744" y="2996952"/>
            <a:ext cx="2088232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Video Matrix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Management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7838" y="2996952"/>
            <a:ext cx="2088232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Sprites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Management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7744" y="3933056"/>
            <a:ext cx="2088232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Graphics Data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Sequencer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7838" y="3933056"/>
            <a:ext cx="2088232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Sprites Data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Sequencer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71960" y="4661520"/>
            <a:ext cx="4604109" cy="639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MUX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Sprite priorities and collision detection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1961" y="5453608"/>
            <a:ext cx="4604109" cy="423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Border Unit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7838" y="170080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IRQ MANAGEMENT</a:t>
            </a:r>
            <a:br>
              <a:rPr lang="it-IT" dirty="0" smtClean="0"/>
            </a:br>
            <a:r>
              <a:rPr lang="it-IT" dirty="0" smtClean="0"/>
              <a:t>(lightpen,collisions,</a:t>
            </a:r>
            <a:br>
              <a:rPr lang="it-IT" dirty="0" smtClean="0"/>
            </a:br>
            <a:r>
              <a:rPr lang="it-IT" dirty="0" smtClean="0"/>
              <a:t>raster)</a:t>
            </a:r>
            <a:endParaRPr lang="it-IT" dirty="0"/>
          </a:p>
        </p:txBody>
      </p:sp>
      <p:sp>
        <p:nvSpPr>
          <p:cNvPr id="14" name="Down Arrow 13"/>
          <p:cNvSpPr/>
          <p:nvPr/>
        </p:nvSpPr>
        <p:spPr>
          <a:xfrm>
            <a:off x="2771800" y="2924944"/>
            <a:ext cx="1080120" cy="2880320"/>
          </a:xfrm>
          <a:prstGeom prst="downArrow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Down Arrow 14"/>
          <p:cNvSpPr/>
          <p:nvPr/>
        </p:nvSpPr>
        <p:spPr>
          <a:xfrm>
            <a:off x="5291894" y="2942456"/>
            <a:ext cx="1080120" cy="2880320"/>
          </a:xfrm>
          <a:prstGeom prst="downArrow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418994"/>
            <a:ext cx="1765486" cy="126232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283968" y="5949280"/>
            <a:ext cx="36004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 21"/>
          <p:cNvSpPr/>
          <p:nvPr/>
        </p:nvSpPr>
        <p:spPr>
          <a:xfrm>
            <a:off x="4283968" y="6273316"/>
            <a:ext cx="432048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Up Arrow 22"/>
          <p:cNvSpPr/>
          <p:nvPr/>
        </p:nvSpPr>
        <p:spPr>
          <a:xfrm>
            <a:off x="8119442" y="4681316"/>
            <a:ext cx="648072" cy="1916036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7308304" y="2618328"/>
            <a:ext cx="1765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JPanel +</a:t>
            </a:r>
          </a:p>
          <a:p>
            <a:r>
              <a:rPr lang="it-IT" sz="1400" dirty="0"/>
              <a:t>java.awt.image</a:t>
            </a:r>
            <a:r>
              <a:rPr lang="it-IT" sz="1400" dirty="0" smtClean="0"/>
              <a:t>.</a:t>
            </a:r>
            <a:br>
              <a:rPr lang="it-IT" sz="1400" dirty="0" smtClean="0"/>
            </a:br>
            <a:r>
              <a:rPr lang="it-IT" sz="1400" dirty="0" smtClean="0"/>
              <a:t>MemoryImageSource</a:t>
            </a:r>
            <a:endParaRPr lang="it-IT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7612" y="1484784"/>
            <a:ext cx="1253806" cy="1464564"/>
            <a:chOff x="5405964" y="3706601"/>
            <a:chExt cx="1038244" cy="751503"/>
          </a:xfrm>
        </p:grpSpPr>
        <p:sp>
          <p:nvSpPr>
            <p:cNvPr id="26" name="Rectangle 25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16K</a:t>
              </a:r>
              <a:br>
                <a:rPr lang="it-IT" sz="1600" dirty="0" smtClean="0">
                  <a:solidFill>
                    <a:schemeClr val="tx1"/>
                  </a:solidFill>
                </a:rPr>
              </a:br>
              <a:r>
                <a:rPr lang="it-IT" sz="1600" dirty="0" smtClean="0">
                  <a:solidFill>
                    <a:schemeClr val="tx1"/>
                  </a:solidFill>
                </a:rPr>
                <a:t>Bank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844514" y="3027880"/>
            <a:ext cx="1" cy="391114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15616" y="2996952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I/O </a:t>
            </a:r>
          </a:p>
          <a:p>
            <a:r>
              <a:rPr lang="it-IT" sz="1600" dirty="0" smtClean="0"/>
              <a:t>mapped</a:t>
            </a:r>
            <a:endParaRPr lang="it-IT" sz="16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420323" y="6097481"/>
            <a:ext cx="848382" cy="571879"/>
            <a:chOff x="5405964" y="3706601"/>
            <a:chExt cx="1038244" cy="751503"/>
          </a:xfrm>
        </p:grpSpPr>
        <p:sp>
          <p:nvSpPr>
            <p:cNvPr id="61" name="Rectangle 60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</a:rPr>
                <a:t>COLOR</a:t>
              </a:r>
              <a:br>
                <a:rPr lang="it-IT" sz="1200" dirty="0" smtClean="0">
                  <a:solidFill>
                    <a:schemeClr val="tx1"/>
                  </a:solidFill>
                </a:rPr>
              </a:br>
              <a:r>
                <a:rPr lang="it-IT" sz="1200" dirty="0" smtClean="0">
                  <a:solidFill>
                    <a:schemeClr val="tx1"/>
                  </a:solidFill>
                </a:rPr>
                <a:t>RAM</a:t>
              </a:r>
              <a:endParaRPr lang="it-IT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844512" y="5682651"/>
            <a:ext cx="1" cy="391114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Display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179473" cy="55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6976400" y="1166801"/>
            <a:ext cx="1844072" cy="2780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Motor &amp; 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R/W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logic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1531" y="5052309"/>
            <a:ext cx="2712689" cy="244774"/>
          </a:xfrm>
          <a:prstGeom prst="rect">
            <a:avLst/>
          </a:prstGeom>
          <a:solidFill>
            <a:srgbClr val="5A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/>
          <p:cNvSpPr/>
          <p:nvPr/>
        </p:nvSpPr>
        <p:spPr>
          <a:xfrm>
            <a:off x="2235206" y="1537190"/>
            <a:ext cx="248562" cy="3759893"/>
          </a:xfrm>
          <a:prstGeom prst="rect">
            <a:avLst/>
          </a:prstGeom>
          <a:solidFill>
            <a:srgbClr val="5A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1541 Block Diagram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97918"/>
            <a:ext cx="1350194" cy="2326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85" y="1412776"/>
            <a:ext cx="1262346" cy="2534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106080"/>
            <a:ext cx="1262346" cy="2534791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3906831" y="5121447"/>
            <a:ext cx="1476836" cy="50405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5527683" y="5182708"/>
            <a:ext cx="1080120" cy="395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IEC BUS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18" y="4913387"/>
            <a:ext cx="920176" cy="920176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>
            <a:off x="6643135" y="5128573"/>
            <a:ext cx="972780" cy="50405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27683" y="5833563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51819" y="5679674"/>
            <a:ext cx="47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ATN</a:t>
            </a:r>
            <a:endParaRPr lang="it-IT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527683" y="6011416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51819" y="585752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CLK</a:t>
            </a:r>
            <a:endParaRPr lang="it-IT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27683" y="6175970"/>
            <a:ext cx="10801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1819" y="6022081"/>
            <a:ext cx="470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DAT</a:t>
            </a:r>
            <a:endParaRPr lang="it-IT" sz="1400" dirty="0"/>
          </a:p>
        </p:txBody>
      </p:sp>
      <p:sp>
        <p:nvSpPr>
          <p:cNvPr id="18" name="Rectangle 17"/>
          <p:cNvSpPr/>
          <p:nvPr/>
        </p:nvSpPr>
        <p:spPr>
          <a:xfrm>
            <a:off x="4860032" y="1537190"/>
            <a:ext cx="1152128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PLA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3779912" y="2276872"/>
            <a:ext cx="865337" cy="50405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Bent-Up Arrow 19"/>
          <p:cNvSpPr/>
          <p:nvPr/>
        </p:nvSpPr>
        <p:spPr>
          <a:xfrm>
            <a:off x="3890131" y="3634223"/>
            <a:ext cx="1761989" cy="943713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1" name="Group 20"/>
          <p:cNvGrpSpPr/>
          <p:nvPr/>
        </p:nvGrpSpPr>
        <p:grpSpPr>
          <a:xfrm>
            <a:off x="111531" y="4837737"/>
            <a:ext cx="921544" cy="751503"/>
            <a:chOff x="5405964" y="3706601"/>
            <a:chExt cx="1038244" cy="751503"/>
          </a:xfrm>
        </p:grpSpPr>
        <p:sp>
          <p:nvSpPr>
            <p:cNvPr id="22" name="Rectangle 21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2K RAM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87624" y="4837737"/>
            <a:ext cx="848382" cy="751503"/>
            <a:chOff x="5405964" y="3706601"/>
            <a:chExt cx="1038244" cy="751503"/>
          </a:xfrm>
        </p:grpSpPr>
        <p:sp>
          <p:nvSpPr>
            <p:cNvPr id="37" name="Rectangle 36"/>
            <p:cNvSpPr/>
            <p:nvPr/>
          </p:nvSpPr>
          <p:spPr>
            <a:xfrm>
              <a:off x="5507081" y="3706601"/>
              <a:ext cx="836009" cy="7515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>
                  <a:solidFill>
                    <a:schemeClr val="tx1"/>
                  </a:solidFill>
                </a:rPr>
                <a:t>DOS</a:t>
              </a:r>
              <a:br>
                <a:rPr lang="it-IT" sz="1600" dirty="0" smtClean="0">
                  <a:solidFill>
                    <a:schemeClr val="tx1"/>
                  </a:solidFill>
                </a:rPr>
              </a:br>
              <a:r>
                <a:rPr lang="it-IT" sz="1600" dirty="0" smtClean="0">
                  <a:solidFill>
                    <a:schemeClr val="tx1"/>
                  </a:solidFill>
                </a:rPr>
                <a:t>ROM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85751" y="3706601"/>
              <a:ext cx="278670" cy="107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43091" y="37602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43091" y="387388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45023" y="400360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46955" y="4136031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46955" y="4263737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51318" y="437426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5964" y="3763356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05964" y="387696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07896" y="4006680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9829" y="4139108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09829" y="4266813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14192" y="4377344"/>
              <a:ext cx="92890" cy="5367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404165" y="3356992"/>
            <a:ext cx="75903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48996" y="3356992"/>
            <a:ext cx="0" cy="590575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137121" y="3947567"/>
            <a:ext cx="11504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87533" y="3634223"/>
            <a:ext cx="0" cy="586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02419" y="3049215"/>
            <a:ext cx="445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IRQ</a:t>
            </a:r>
            <a:endParaRPr lang="it-IT" sz="1400" dirty="0"/>
          </a:p>
        </p:txBody>
      </p:sp>
      <p:cxnSp>
        <p:nvCxnSpPr>
          <p:cNvPr id="78" name="Elbow Connector 77"/>
          <p:cNvCxnSpPr>
            <a:stCxn id="18" idx="0"/>
            <a:endCxn id="4" idx="0"/>
          </p:cNvCxnSpPr>
          <p:nvPr/>
        </p:nvCxnSpPr>
        <p:spPr>
          <a:xfrm rot="16200000" flipV="1">
            <a:off x="3183729" y="-715178"/>
            <a:ext cx="139272" cy="4365463"/>
          </a:xfrm>
          <a:prstGeom prst="bentConnector3">
            <a:avLst>
              <a:gd name="adj1" fmla="val 264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99901" y="116680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SO</a:t>
            </a:r>
            <a:endParaRPr lang="it-IT" sz="1400" dirty="0"/>
          </a:p>
        </p:txBody>
      </p:sp>
      <p:sp>
        <p:nvSpPr>
          <p:cNvPr id="80" name="Up-Down Arrow 79"/>
          <p:cNvSpPr/>
          <p:nvPr/>
        </p:nvSpPr>
        <p:spPr>
          <a:xfrm>
            <a:off x="801318" y="3792980"/>
            <a:ext cx="538629" cy="885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/>
          <p:cNvSpPr/>
          <p:nvPr/>
        </p:nvSpPr>
        <p:spPr>
          <a:xfrm>
            <a:off x="1660345" y="2218959"/>
            <a:ext cx="1139277" cy="244774"/>
          </a:xfrm>
          <a:prstGeom prst="rect">
            <a:avLst/>
          </a:prstGeom>
          <a:solidFill>
            <a:srgbClr val="5A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Donut 83"/>
          <p:cNvSpPr/>
          <p:nvPr/>
        </p:nvSpPr>
        <p:spPr>
          <a:xfrm>
            <a:off x="7129525" y="1268760"/>
            <a:ext cx="1546931" cy="1512168"/>
          </a:xfrm>
          <a:prstGeom prst="donut">
            <a:avLst>
              <a:gd name="adj" fmla="val 413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5" name="Donut 84"/>
          <p:cNvSpPr/>
          <p:nvPr/>
        </p:nvSpPr>
        <p:spPr>
          <a:xfrm>
            <a:off x="7349998" y="1458652"/>
            <a:ext cx="1105983" cy="1132383"/>
          </a:xfrm>
          <a:prstGeom prst="donut">
            <a:avLst>
              <a:gd name="adj" fmla="val 110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7" name="Left-Right Arrow 86"/>
          <p:cNvSpPr/>
          <p:nvPr/>
        </p:nvSpPr>
        <p:spPr>
          <a:xfrm>
            <a:off x="6043236" y="2977350"/>
            <a:ext cx="865337" cy="50405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extBox 87"/>
          <p:cNvSpPr txBox="1"/>
          <p:nvPr/>
        </p:nvSpPr>
        <p:spPr>
          <a:xfrm rot="19775286">
            <a:off x="7252981" y="15529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300 RPM</a:t>
            </a:r>
            <a:endParaRPr lang="it-IT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790056" y="4235496"/>
            <a:ext cx="2225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GCR (Group code recording)</a:t>
            </a:r>
            <a:endParaRPr lang="it-IT" sz="1400" dirty="0"/>
          </a:p>
        </p:txBody>
      </p:sp>
      <p:cxnSp>
        <p:nvCxnSpPr>
          <p:cNvPr id="11" name="Curved Connector 10"/>
          <p:cNvCxnSpPr>
            <a:stCxn id="65" idx="1"/>
            <a:endCxn id="84" idx="3"/>
          </p:cNvCxnSpPr>
          <p:nvPr/>
        </p:nvCxnSpPr>
        <p:spPr>
          <a:xfrm rot="10800000" flipH="1">
            <a:off x="6790056" y="2559477"/>
            <a:ext cx="566012" cy="1829909"/>
          </a:xfrm>
          <a:prstGeom prst="curvedConnector4">
            <a:avLst>
              <a:gd name="adj1" fmla="val -40388"/>
              <a:gd name="adj2" fmla="val 48154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ard 50"/>
          <p:cNvSpPr/>
          <p:nvPr/>
        </p:nvSpPr>
        <p:spPr>
          <a:xfrm rot="16200000">
            <a:off x="7599485" y="176492"/>
            <a:ext cx="604201" cy="772509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D64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86" idx="0"/>
            <a:endCxn id="51" idx="1"/>
          </p:cNvCxnSpPr>
          <p:nvPr/>
        </p:nvCxnSpPr>
        <p:spPr>
          <a:xfrm flipV="1">
            <a:off x="7898436" y="864847"/>
            <a:ext cx="3150" cy="3019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15" y="145275"/>
            <a:ext cx="866889" cy="870549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>
            <a:off x="6643135" y="404664"/>
            <a:ext cx="588179" cy="36004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extBox 73"/>
          <p:cNvSpPr txBox="1"/>
          <p:nvPr/>
        </p:nvSpPr>
        <p:spPr>
          <a:xfrm>
            <a:off x="6542785" y="77685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dump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518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1541 – floppy disk layout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80514"/>
            <a:ext cx="5400600" cy="516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ircular Arrow 4"/>
          <p:cNvSpPr/>
          <p:nvPr/>
        </p:nvSpPr>
        <p:spPr>
          <a:xfrm rot="14694576">
            <a:off x="709100" y="1146453"/>
            <a:ext cx="4989455" cy="5269660"/>
          </a:xfrm>
          <a:prstGeom prst="circularArrow">
            <a:avLst>
              <a:gd name="adj1" fmla="val 12500"/>
              <a:gd name="adj2" fmla="val 1116803"/>
              <a:gd name="adj3" fmla="val 20457681"/>
              <a:gd name="adj4" fmla="val 15054182"/>
              <a:gd name="adj5" fmla="val 12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227687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300 RPM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7579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1541 – disk zones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5" y="1484784"/>
            <a:ext cx="67246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15" y="3284984"/>
            <a:ext cx="67246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1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419026" y="3003694"/>
            <a:ext cx="292007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/>
          <p:cNvSpPr/>
          <p:nvPr/>
        </p:nvSpPr>
        <p:spPr>
          <a:xfrm>
            <a:off x="4011011" y="3003694"/>
            <a:ext cx="292007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/>
          <p:cNvSpPr/>
          <p:nvPr/>
        </p:nvSpPr>
        <p:spPr>
          <a:xfrm>
            <a:off x="3576023" y="2996952"/>
            <a:ext cx="292007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ctangle 37"/>
          <p:cNvSpPr/>
          <p:nvPr/>
        </p:nvSpPr>
        <p:spPr>
          <a:xfrm>
            <a:off x="3160825" y="2996952"/>
            <a:ext cx="292007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Exchanging data with drive C1541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650801" y="2636912"/>
            <a:ext cx="151216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smtClean="0"/>
              <a:t>C1541</a:t>
            </a:r>
          </a:p>
          <a:p>
            <a:r>
              <a:rPr lang="it-IT" b="1" dirty="0" smtClean="0"/>
              <a:t>Drive</a:t>
            </a:r>
            <a:endParaRPr lang="it-IT" b="1" dirty="0"/>
          </a:p>
        </p:txBody>
      </p:sp>
      <p:sp>
        <p:nvSpPr>
          <p:cNvPr id="6" name="Rectangle 5"/>
          <p:cNvSpPr/>
          <p:nvPr/>
        </p:nvSpPr>
        <p:spPr>
          <a:xfrm>
            <a:off x="6300192" y="2348880"/>
            <a:ext cx="2304256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C64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3501008"/>
            <a:ext cx="1080120" cy="23762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CIA2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0172" y="4761148"/>
            <a:ext cx="504056" cy="1044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Port </a:t>
            </a:r>
            <a:r>
              <a:rPr lang="it-IT" b="1" dirty="0" smtClean="0">
                <a:solidFill>
                  <a:schemeClr val="tx1"/>
                </a:solidFill>
              </a:rPr>
              <a:t>B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0172" y="3609020"/>
            <a:ext cx="504056" cy="1044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Port </a:t>
            </a:r>
            <a:r>
              <a:rPr lang="it-IT" b="1" dirty="0" smtClean="0">
                <a:solidFill>
                  <a:schemeClr val="tx1"/>
                </a:solidFill>
              </a:rPr>
              <a:t>A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24586" y="3861048"/>
            <a:ext cx="2376264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smtClean="0">
                <a:solidFill>
                  <a:schemeClr val="tx1"/>
                </a:solidFill>
              </a:rPr>
              <a:t>IEC Bus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56448" y="4013214"/>
            <a:ext cx="10801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56448" y="4151114"/>
            <a:ext cx="10801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56448" y="4293096"/>
            <a:ext cx="10801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2320827" y="3987062"/>
            <a:ext cx="648072" cy="396044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Left-Right Arrow 14"/>
          <p:cNvSpPr/>
          <p:nvPr/>
        </p:nvSpPr>
        <p:spPr>
          <a:xfrm>
            <a:off x="5448350" y="3941440"/>
            <a:ext cx="648072" cy="396044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/>
          <p:cNvSpPr/>
          <p:nvPr/>
        </p:nvSpPr>
        <p:spPr>
          <a:xfrm>
            <a:off x="7452320" y="2492896"/>
            <a:ext cx="936104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6510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99592" y="2729324"/>
            <a:ext cx="936104" cy="864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6502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53209" y="4995174"/>
            <a:ext cx="1486597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User Port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420286" y="5085184"/>
            <a:ext cx="648072" cy="396044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3024586" y="3161372"/>
            <a:ext cx="323278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3203849" y="3161372"/>
            <a:ext cx="420552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3456634" y="3161373"/>
            <a:ext cx="323278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3618273" y="3161372"/>
            <a:ext cx="420552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3881078" y="3161372"/>
            <a:ext cx="323278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>
            <a:off x="4038825" y="3163530"/>
            <a:ext cx="420552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4297738" y="3163531"/>
            <a:ext cx="323278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4459377" y="3161372"/>
            <a:ext cx="420552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3877185" y="3492500"/>
            <a:ext cx="323278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4042717" y="3495610"/>
            <a:ext cx="420552" cy="19562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024586" y="3688120"/>
            <a:ext cx="856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451683" y="3688120"/>
            <a:ext cx="4282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63127" y="305137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clock</a:t>
            </a:r>
            <a:endParaRPr lang="it-IT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63127" y="3383454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data</a:t>
            </a:r>
            <a:endParaRPr lang="it-IT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47786" y="2636912"/>
            <a:ext cx="1832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   0         0        1        0</a:t>
            </a:r>
            <a:endParaRPr lang="it-IT" sz="1400" dirty="0"/>
          </a:p>
        </p:txBody>
      </p:sp>
      <p:sp>
        <p:nvSpPr>
          <p:cNvPr id="43" name="Rectangle 42"/>
          <p:cNvSpPr/>
          <p:nvPr/>
        </p:nvSpPr>
        <p:spPr>
          <a:xfrm>
            <a:off x="1748955" y="3431614"/>
            <a:ext cx="543297" cy="1509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VIA IEC Bus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CIA2 data port A spec.</a:t>
            </a:r>
            <a:endParaRPr lang="it-I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45155"/>
              </p:ext>
            </p:extLst>
          </p:nvPr>
        </p:nvGraphicFramePr>
        <p:xfrm>
          <a:off x="467544" y="1484785"/>
          <a:ext cx="8208910" cy="5055714"/>
        </p:xfrm>
        <a:graphic>
          <a:graphicData uri="http://schemas.openxmlformats.org/drawingml/2006/table">
            <a:tbl>
              <a:tblPr/>
              <a:tblGrid>
                <a:gridCol w="1224136"/>
                <a:gridCol w="1368152"/>
                <a:gridCol w="1656184"/>
                <a:gridCol w="936104"/>
                <a:gridCol w="3024334"/>
              </a:tblGrid>
              <a:tr h="217013">
                <a:tc gridSpan="5"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Address </a:t>
                      </a:r>
                      <a:r>
                        <a:rPr lang="en-US" sz="1400" b="1" dirty="0">
                          <a:effectLst/>
                        </a:rPr>
                        <a:t>range:</a:t>
                      </a:r>
                      <a:r>
                        <a:rPr lang="en-US" sz="1400" dirty="0">
                          <a:effectLst/>
                        </a:rPr>
                        <a:t> $DD00-$DDFF, 56576-56831 </a:t>
                      </a:r>
                      <a:r>
                        <a:rPr lang="en-US" sz="1400" b="1" dirty="0">
                          <a:effectLst/>
                        </a:rPr>
                        <a:t>Tasks:</a:t>
                      </a:r>
                      <a:r>
                        <a:rPr lang="en-US" sz="1400" dirty="0">
                          <a:effectLst/>
                        </a:rPr>
                        <a:t> Serial bus, RS-232, VIC memory, NMI control</a:t>
                      </a: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13355">
                <a:tc>
                  <a:txBody>
                    <a:bodyPr/>
                    <a:lstStyle/>
                    <a:p>
                      <a:pPr algn="ctr"/>
                      <a:r>
                        <a:rPr lang="it-IT" sz="1050" u="none" strike="noStrike" dirty="0" smtClean="0">
                          <a:solidFill>
                            <a:srgbClr val="002BB8"/>
                          </a:solidFill>
                          <a:effectLst/>
                        </a:rPr>
                        <a:t>Address</a:t>
                      </a:r>
                      <a:r>
                        <a:rPr lang="it-IT" sz="1050" u="none" strike="noStrike" dirty="0">
                          <a:solidFill>
                            <a:srgbClr val="002BB8"/>
                          </a:solidFill>
                          <a:effectLst/>
                        </a:rPr>
                        <a:t/>
                      </a:r>
                      <a:br>
                        <a:rPr lang="it-IT" sz="1050" u="none" strike="noStrike" dirty="0">
                          <a:solidFill>
                            <a:srgbClr val="002BB8"/>
                          </a:solidFill>
                          <a:effectLst/>
                        </a:rPr>
                      </a:br>
                      <a:r>
                        <a:rPr lang="it-IT" sz="1050" u="none" strike="noStrike" dirty="0">
                          <a:solidFill>
                            <a:srgbClr val="002BB8"/>
                          </a:solidFill>
                          <a:effectLst/>
                        </a:rPr>
                        <a:t>Hex</a:t>
                      </a:r>
                      <a:endParaRPr lang="it-IT" sz="1050" dirty="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u="none" strike="noStrike" dirty="0" smtClean="0">
                          <a:solidFill>
                            <a:srgbClr val="002BB8"/>
                          </a:solidFill>
                          <a:effectLst/>
                        </a:rPr>
                        <a:t>Address</a:t>
                      </a:r>
                      <a:r>
                        <a:rPr lang="it-IT" sz="1050" u="none" strike="noStrike" dirty="0">
                          <a:solidFill>
                            <a:srgbClr val="002BB8"/>
                          </a:solidFill>
                          <a:effectLst/>
                        </a:rPr>
                        <a:t/>
                      </a:r>
                      <a:br>
                        <a:rPr lang="it-IT" sz="1050" u="none" strike="noStrike" dirty="0">
                          <a:solidFill>
                            <a:srgbClr val="002BB8"/>
                          </a:solidFill>
                          <a:effectLst/>
                        </a:rPr>
                      </a:br>
                      <a:r>
                        <a:rPr lang="it-IT" sz="1050" u="none" strike="noStrike" dirty="0">
                          <a:solidFill>
                            <a:srgbClr val="002BB8"/>
                          </a:solidFill>
                          <a:effectLst/>
                        </a:rPr>
                        <a:t>Dec</a:t>
                      </a:r>
                      <a:endParaRPr lang="it-IT" sz="1050" dirty="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u="none" strike="noStrike">
                          <a:solidFill>
                            <a:srgbClr val="002BB8"/>
                          </a:solidFill>
                          <a:effectLst/>
                        </a:rPr>
                        <a:t>Register</a:t>
                      </a:r>
                      <a:endParaRPr lang="it-IT" sz="105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u="none" strike="noStrike">
                          <a:solidFill>
                            <a:srgbClr val="002BB8"/>
                          </a:solidFill>
                          <a:effectLst/>
                        </a:rPr>
                        <a:t>Function</a:t>
                      </a:r>
                      <a:endParaRPr lang="it-IT" sz="105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u="none" strike="noStrike" dirty="0">
                          <a:solidFill>
                            <a:srgbClr val="002BB8"/>
                          </a:solidFill>
                          <a:effectLst/>
                        </a:rPr>
                        <a:t>Remark</a:t>
                      </a:r>
                      <a:endParaRPr lang="it-IT" sz="1050" dirty="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37149">
                <a:tc>
                  <a:txBody>
                    <a:bodyPr/>
                    <a:lstStyle/>
                    <a:p>
                      <a:r>
                        <a:rPr lang="it-IT" sz="1050">
                          <a:effectLst/>
                        </a:rPr>
                        <a:t>$DD00</a:t>
                      </a: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>
                          <a:effectLst/>
                        </a:rPr>
                        <a:t>56576</a:t>
                      </a: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>
                          <a:effectLst/>
                        </a:rPr>
                        <a:t>0</a:t>
                      </a:r>
                      <a:br>
                        <a:rPr lang="it-IT" sz="1050" dirty="0">
                          <a:effectLst/>
                        </a:rPr>
                      </a:br>
                      <a:r>
                        <a:rPr lang="it-IT" sz="1050" dirty="0">
                          <a:effectLst/>
                        </a:rPr>
                        <a:t>PRA</a:t>
                      </a: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>
                          <a:effectLst/>
                        </a:rPr>
                        <a:t>Data Port A</a:t>
                      </a: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050" dirty="0">
                          <a:effectLst/>
                        </a:rPr>
                        <a:t>Bit 0..1: Select the position of the </a:t>
                      </a:r>
                      <a:r>
                        <a:rPr lang="en-US" sz="1050" u="none" strike="noStrike" dirty="0">
                          <a:solidFill>
                            <a:srgbClr val="5A3696"/>
                          </a:solidFill>
                          <a:effectLst/>
                          <a:hlinkClick r:id="rId2" tooltip="VIC"/>
                        </a:rPr>
                        <a:t>VIC</a:t>
                      </a:r>
                      <a:r>
                        <a:rPr lang="en-US" sz="1050" dirty="0">
                          <a:effectLst/>
                        </a:rPr>
                        <a:t>-memory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 %00, 0: Bank 3: $C000-$FFFF, 49152-65535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050" dirty="0">
                          <a:effectLst/>
                        </a:rPr>
                        <a:t> %01, 1: Bank 2: $8000-$BFFF, 32768-49151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050" dirty="0">
                          <a:effectLst/>
                        </a:rPr>
                        <a:t> %10, 2: Bank 1: $4000-$7FFF, 16384-32767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050" dirty="0">
                          <a:effectLst/>
                        </a:rPr>
                        <a:t> %11, 3: Bank 0: $0000-$3FFF, 0-16383 (standard)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r>
                        <a:rPr lang="en-US" sz="1050" dirty="0">
                          <a:effectLst/>
                        </a:rPr>
                        <a:t>Bit 2: </a:t>
                      </a:r>
                      <a:r>
                        <a:rPr lang="en-US" sz="1050" u="none" strike="noStrike" dirty="0">
                          <a:solidFill>
                            <a:srgbClr val="A55858"/>
                          </a:solidFill>
                          <a:effectLst/>
                          <a:hlinkClick r:id="rId3" tooltip="RS-232 (page does not exist)"/>
                        </a:rPr>
                        <a:t>RS-232</a:t>
                      </a:r>
                      <a:r>
                        <a:rPr lang="en-US" sz="1050" dirty="0">
                          <a:effectLst/>
                        </a:rPr>
                        <a:t>: TXD Output, </a:t>
                      </a:r>
                      <a:r>
                        <a:rPr lang="en-US" sz="1050" u="none" strike="noStrike" dirty="0" err="1">
                          <a:solidFill>
                            <a:srgbClr val="5A3696"/>
                          </a:solidFill>
                          <a:effectLst/>
                          <a:hlinkClick r:id="rId4" tooltip="Userport"/>
                        </a:rPr>
                        <a:t>userport</a:t>
                      </a:r>
                      <a:r>
                        <a:rPr lang="en-US" sz="1050" dirty="0">
                          <a:effectLst/>
                        </a:rPr>
                        <a:t>: Data PA 2 (pin M)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Bit 3..5: </a:t>
                      </a:r>
                      <a:r>
                        <a:rPr lang="en-US" sz="1050" u="none" strike="noStrike" dirty="0">
                          <a:solidFill>
                            <a:srgbClr val="A55858"/>
                          </a:solidFill>
                          <a:effectLst/>
                          <a:hlinkClick r:id="rId5" tooltip="serial bus (page does not exist)"/>
                        </a:rPr>
                        <a:t>serial bus</a:t>
                      </a:r>
                      <a:r>
                        <a:rPr lang="en-US" sz="1050" dirty="0">
                          <a:effectLst/>
                        </a:rPr>
                        <a:t> Output (0=High/Inactive, 1=Low/Active)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050" dirty="0">
                          <a:effectLst/>
                        </a:rPr>
                        <a:t>Bit 3: ATN OUT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050" dirty="0">
                          <a:effectLst/>
                        </a:rPr>
                        <a:t>Bit 4: CLOCK OUT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050" dirty="0">
                          <a:effectLst/>
                        </a:rPr>
                        <a:t>Bit 5: DATA OUT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r>
                        <a:rPr lang="en-US" sz="1050" dirty="0">
                          <a:effectLst/>
                        </a:rPr>
                        <a:t>Bit 6..7: </a:t>
                      </a:r>
                      <a:r>
                        <a:rPr lang="en-US" sz="1050" u="none" strike="noStrike" dirty="0">
                          <a:solidFill>
                            <a:srgbClr val="A55858"/>
                          </a:solidFill>
                          <a:effectLst/>
                          <a:hlinkClick r:id="rId5" tooltip="serial bus (page does not exist)"/>
                        </a:rPr>
                        <a:t>serial bus</a:t>
                      </a:r>
                      <a:r>
                        <a:rPr lang="en-US" sz="1050" dirty="0">
                          <a:effectLst/>
                        </a:rPr>
                        <a:t> Input (0=Low/Active, 1=High/Inactive)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050" dirty="0">
                          <a:effectLst/>
                        </a:rPr>
                        <a:t>Bit 6: CLOCK IN</a:t>
                      </a:r>
                      <a:br>
                        <a:rPr lang="en-US" sz="1050" dirty="0">
                          <a:effectLst/>
                        </a:rPr>
                      </a:br>
                      <a:endParaRPr lang="en-US" sz="1050" dirty="0">
                        <a:effectLst/>
                      </a:endParaRP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050" dirty="0">
                          <a:effectLst/>
                        </a:rPr>
                        <a:t>Bit 7: DATA IN</a:t>
                      </a: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0994">
                <a:tc>
                  <a:txBody>
                    <a:bodyPr/>
                    <a:lstStyle/>
                    <a:p>
                      <a:r>
                        <a:rPr lang="it-IT" sz="1050" dirty="0" smtClean="0">
                          <a:effectLst/>
                        </a:rPr>
                        <a:t>...</a:t>
                      </a:r>
                      <a:endParaRPr lang="it-IT" sz="1050" dirty="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 smtClean="0">
                          <a:effectLst/>
                        </a:rPr>
                        <a:t>...</a:t>
                      </a:r>
                      <a:endParaRPr lang="it-IT" sz="1050" dirty="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>
                          <a:effectLst/>
                        </a:rPr>
                        <a:t>...</a:t>
                      </a:r>
                      <a:endParaRPr lang="it-IT" sz="1050" dirty="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50" dirty="0" smtClean="0">
                          <a:effectLst/>
                        </a:rPr>
                        <a:t>...</a:t>
                      </a:r>
                      <a:endParaRPr lang="it-IT" sz="1050" dirty="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050" dirty="0" smtClean="0">
                          <a:effectLst/>
                        </a:rPr>
                        <a:t>…</a:t>
                      </a:r>
                      <a:endParaRPr lang="en-US" sz="1050" dirty="0">
                        <a:effectLst/>
                      </a:endParaRPr>
                    </a:p>
                  </a:txBody>
                  <a:tcPr marL="26940" marR="26940" marT="13470" marB="134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30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7544" y="2708920"/>
            <a:ext cx="5832648" cy="273630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CIA2 port A implementation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19256" cy="45693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b="1" dirty="0"/>
              <a:t> </a:t>
            </a:r>
            <a:r>
              <a:rPr lang="en-US" sz="2400" b="1" dirty="0" err="1"/>
              <a:t>PortAConnector</a:t>
            </a:r>
            <a:r>
              <a:rPr lang="en-US" sz="2400" b="1" dirty="0"/>
              <a:t>(mem:BankedMemory,bus:IECBus,rs232:RS232) </a:t>
            </a:r>
            <a:r>
              <a:rPr lang="en-US" sz="2400" b="1" dirty="0">
                <a:solidFill>
                  <a:srgbClr val="C00000"/>
                </a:solidFill>
              </a:rPr>
              <a:t>extends</a:t>
            </a:r>
            <a:r>
              <a:rPr lang="en-US" sz="2400" b="1" dirty="0"/>
              <a:t> Connector </a:t>
            </a: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b="1" dirty="0"/>
              <a:t> </a:t>
            </a:r>
            <a:r>
              <a:rPr lang="en-US" sz="2400" b="1" dirty="0" err="1" smtClean="0"/>
              <a:t>IECBusListener</a:t>
            </a:r>
            <a:r>
              <a:rPr lang="en-US" sz="2400" b="1" dirty="0" smtClean="0"/>
              <a:t> 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…</a:t>
            </a:r>
          </a:p>
          <a:p>
            <a:pPr marL="0" indent="0">
              <a:buNone/>
            </a:pPr>
            <a:r>
              <a:rPr lang="it-IT" sz="2400" b="1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val</a:t>
            </a:r>
            <a:r>
              <a:rPr lang="it-IT" sz="2400" b="1" dirty="0" smtClean="0"/>
              <a:t> </a:t>
            </a:r>
            <a:r>
              <a:rPr lang="it-IT" sz="2400" b="1" dirty="0"/>
              <a:t>busid = "CIA2_PortA"</a:t>
            </a:r>
            <a:endParaRPr lang="en-US" sz="2400" b="1" dirty="0" smtClean="0"/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</a:rPr>
              <a:t>import</a:t>
            </a:r>
            <a:r>
              <a:rPr lang="it-IT" sz="2400" b="1" dirty="0"/>
              <a:t> </a:t>
            </a:r>
            <a:r>
              <a:rPr lang="it-IT" sz="2400" b="1" dirty="0" smtClean="0"/>
              <a:t>IECBus.bus._</a:t>
            </a:r>
            <a:endParaRPr lang="it-IT" sz="2400" b="1" dirty="0"/>
          </a:p>
          <a:p>
            <a:pPr marL="0" indent="0">
              <a:buNone/>
            </a:pPr>
            <a:r>
              <a:rPr lang="it-IT" sz="2400" b="1" dirty="0" smtClean="0">
                <a:solidFill>
                  <a:srgbClr val="C00000"/>
                </a:solidFill>
              </a:rPr>
              <a:t> final</a:t>
            </a:r>
            <a:r>
              <a:rPr lang="it-IT" sz="2400" b="1" dirty="0" smtClean="0"/>
              <a:t> </a:t>
            </a:r>
            <a:r>
              <a:rPr lang="it-IT" sz="2400" b="1" dirty="0">
                <a:solidFill>
                  <a:srgbClr val="C00000"/>
                </a:solidFill>
              </a:rPr>
              <a:t>def</a:t>
            </a:r>
            <a:r>
              <a:rPr lang="it-IT" sz="2400" b="1" dirty="0"/>
              <a:t> read </a:t>
            </a:r>
            <a:r>
              <a:rPr lang="it-IT" sz="2400" b="1" dirty="0" smtClean="0"/>
              <a:t>: Int = </a:t>
            </a:r>
            <a:endParaRPr lang="it-IT" sz="2400" b="1" dirty="0"/>
          </a:p>
          <a:p>
            <a:pPr marL="0" indent="0">
              <a:buNone/>
            </a:pPr>
            <a:r>
              <a:rPr lang="it-IT" sz="2400" dirty="0"/>
              <a:t> </a:t>
            </a:r>
            <a:r>
              <a:rPr lang="it-IT" sz="2400" dirty="0" smtClean="0"/>
              <a:t> (~((</a:t>
            </a:r>
            <a:r>
              <a:rPr lang="it-IT" sz="2400" dirty="0"/>
              <a:t>clk &lt;&lt; 6) | (data &lt;&lt; 7)) &amp; 0xC0) | (latch &amp; 0x3C) | bank </a:t>
            </a:r>
            <a:r>
              <a:rPr lang="it-IT" sz="2400" dirty="0" smtClean="0"/>
              <a:t>|</a:t>
            </a:r>
            <a:br>
              <a:rPr lang="it-IT" sz="2400" dirty="0" smtClean="0"/>
            </a:br>
            <a:r>
              <a:rPr lang="it-IT" sz="2400" dirty="0" smtClean="0"/>
              <a:t>  rs232.getTXD </a:t>
            </a:r>
            <a:r>
              <a:rPr lang="it-IT" sz="2400" dirty="0"/>
              <a:t>&lt;&lt; </a:t>
            </a:r>
            <a:r>
              <a:rPr lang="it-IT" sz="2400" dirty="0" smtClean="0"/>
              <a:t>2</a:t>
            </a:r>
          </a:p>
          <a:p>
            <a:pPr marL="0" indent="0">
              <a:buNone/>
            </a:pPr>
            <a:r>
              <a:rPr lang="it-IT" sz="2400" b="1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final</a:t>
            </a:r>
            <a:r>
              <a:rPr lang="it-IT" sz="2400" b="1" dirty="0" smtClean="0"/>
              <a:t> </a:t>
            </a:r>
            <a:r>
              <a:rPr lang="it-IT" sz="2400" b="1" dirty="0">
                <a:solidFill>
                  <a:srgbClr val="C00000"/>
                </a:solidFill>
              </a:rPr>
              <a:t>protected</a:t>
            </a:r>
            <a:r>
              <a:rPr lang="it-IT" sz="2400" b="1" dirty="0"/>
              <a:t> </a:t>
            </a:r>
            <a:r>
              <a:rPr lang="it-IT" sz="2400" b="1" dirty="0">
                <a:solidFill>
                  <a:srgbClr val="C00000"/>
                </a:solidFill>
              </a:rPr>
              <a:t>def</a:t>
            </a:r>
            <a:r>
              <a:rPr lang="it-IT" sz="2400" b="1" dirty="0"/>
              <a:t> performWrite(data:Int) = </a:t>
            </a:r>
            <a:r>
              <a:rPr lang="it-IT" sz="2400" b="1" dirty="0" smtClean="0"/>
              <a:t>{</a:t>
            </a:r>
          </a:p>
          <a:p>
            <a:pPr marL="0" indent="0">
              <a:buNone/>
            </a:pPr>
            <a:r>
              <a:rPr lang="it-IT" sz="2400" b="1" dirty="0"/>
              <a:t> </a:t>
            </a:r>
            <a:r>
              <a:rPr lang="it-IT" sz="2400" b="1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val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/>
              <a:t>value = data | ~</a:t>
            </a:r>
            <a:r>
              <a:rPr lang="en-US" sz="2400" b="1" dirty="0" err="1" smtClean="0"/>
              <a:t>ddr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it-IT" sz="2400" dirty="0" smtClean="0"/>
              <a:t>bank </a:t>
            </a:r>
            <a:r>
              <a:rPr lang="it-IT" sz="2400" dirty="0"/>
              <a:t>= value &amp; </a:t>
            </a:r>
            <a:r>
              <a:rPr lang="it-IT" sz="2400" dirty="0" smtClean="0"/>
              <a:t>3</a:t>
            </a:r>
          </a:p>
          <a:p>
            <a:pPr marL="0" indent="0">
              <a:buNone/>
            </a:pPr>
            <a:r>
              <a:rPr lang="it-IT" sz="2400" dirty="0"/>
              <a:t> </a:t>
            </a:r>
            <a:r>
              <a:rPr lang="it-IT" sz="2400" dirty="0" smtClean="0"/>
              <a:t> mem.setBank(bank)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bus.setLine</a:t>
            </a:r>
            <a:r>
              <a:rPr lang="en-US" sz="2400" dirty="0" smtClean="0"/>
              <a:t>(</a:t>
            </a:r>
            <a:r>
              <a:rPr lang="en-US" sz="2400" dirty="0" err="1" smtClean="0"/>
              <a:t>busid,</a:t>
            </a:r>
            <a:r>
              <a:rPr lang="en-US" sz="2400" b="1" dirty="0" err="1" smtClean="0">
                <a:solidFill>
                  <a:srgbClr val="C00000"/>
                </a:solidFill>
              </a:rPr>
              <a:t>if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/>
              <a:t>((value &amp; 8) &gt; 0) GROUND </a:t>
            </a:r>
            <a:r>
              <a:rPr lang="en-US" sz="2400" b="1" dirty="0">
                <a:solidFill>
                  <a:srgbClr val="C00000"/>
                </a:solidFill>
              </a:rPr>
              <a:t>else</a:t>
            </a:r>
            <a:r>
              <a:rPr lang="en-US" sz="2400" b="1" dirty="0"/>
              <a:t> VOLTAGE,  // ATN</a:t>
            </a:r>
          </a:p>
          <a:p>
            <a:pPr marL="0" indent="0">
              <a:buNone/>
            </a:pPr>
            <a:r>
              <a:rPr lang="en-US" sz="2400" dirty="0"/>
              <a:t>                   </a:t>
            </a:r>
            <a:r>
              <a:rPr lang="en-US" sz="2400" dirty="0" smtClean="0"/>
              <a:t>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if</a:t>
            </a:r>
            <a:r>
              <a:rPr lang="en-US" sz="2400" b="1" dirty="0" smtClean="0"/>
              <a:t> </a:t>
            </a:r>
            <a:r>
              <a:rPr lang="en-US" sz="2400" b="1" dirty="0"/>
              <a:t>((value &amp; 32) &gt; 0) GROUND </a:t>
            </a:r>
            <a:r>
              <a:rPr lang="en-US" sz="2400" b="1" dirty="0">
                <a:solidFill>
                  <a:srgbClr val="C00000"/>
                </a:solidFill>
              </a:rPr>
              <a:t>else</a:t>
            </a:r>
            <a:r>
              <a:rPr lang="en-US" sz="2400" b="1" dirty="0"/>
              <a:t> VOLTAGE, // DATA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if</a:t>
            </a:r>
            <a:r>
              <a:rPr lang="en-US" sz="2400" b="1" dirty="0" smtClean="0"/>
              <a:t> </a:t>
            </a:r>
            <a:r>
              <a:rPr lang="en-US" sz="2400" b="1" dirty="0"/>
              <a:t>((value &amp; 16) &gt; 0) GROUND </a:t>
            </a:r>
            <a:r>
              <a:rPr lang="en-US" sz="2400" b="1" dirty="0">
                <a:solidFill>
                  <a:srgbClr val="C00000"/>
                </a:solidFill>
              </a:rPr>
              <a:t>else</a:t>
            </a:r>
            <a:r>
              <a:rPr lang="en-US" sz="2400" b="1" dirty="0"/>
              <a:t> VOLTAGE) // </a:t>
            </a:r>
            <a:r>
              <a:rPr lang="en-US" sz="2400" b="1" dirty="0" smtClean="0"/>
              <a:t>CLOCK</a:t>
            </a:r>
          </a:p>
          <a:p>
            <a:pPr marL="0" indent="0">
              <a:buNone/>
            </a:pPr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if</a:t>
            </a:r>
            <a:r>
              <a:rPr lang="en-US" sz="2400" b="1" dirty="0" smtClean="0"/>
              <a:t> </a:t>
            </a:r>
            <a:r>
              <a:rPr lang="en-US" sz="2400" b="1" dirty="0"/>
              <a:t>((</a:t>
            </a:r>
            <a:r>
              <a:rPr lang="en-US" sz="2400" b="1" dirty="0" err="1"/>
              <a:t>ddr</a:t>
            </a:r>
            <a:r>
              <a:rPr lang="en-US" sz="2400" b="1" dirty="0"/>
              <a:t> &amp; 4) &gt; 0) rs232.setTXD((data &gt;&gt; 2) &amp; 1)</a:t>
            </a:r>
            <a:endParaRPr lang="it-IT" sz="2400" b="1" dirty="0" smtClean="0"/>
          </a:p>
          <a:p>
            <a:pPr marL="0" indent="0">
              <a:buNone/>
            </a:pPr>
            <a:r>
              <a:rPr lang="en-US" sz="2400" b="1" dirty="0" smtClean="0"/>
              <a:t> }</a:t>
            </a:r>
          </a:p>
          <a:p>
            <a:pPr marL="0" indent="0">
              <a:buNone/>
            </a:pPr>
            <a:r>
              <a:rPr lang="en-US" sz="2400" b="1" dirty="0" smtClean="0"/>
              <a:t>}</a:t>
            </a:r>
            <a:endParaRPr lang="it-IT" sz="2400" dirty="0"/>
          </a:p>
        </p:txBody>
      </p:sp>
      <p:sp>
        <p:nvSpPr>
          <p:cNvPr id="4" name="Flowchart: Document 3"/>
          <p:cNvSpPr/>
          <p:nvPr/>
        </p:nvSpPr>
        <p:spPr>
          <a:xfrm>
            <a:off x="7668344" y="2204864"/>
            <a:ext cx="1080120" cy="2592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b="1" dirty="0" smtClean="0"/>
              <a:t>RAM</a:t>
            </a:r>
            <a:endParaRPr lang="it-IT" b="1" dirty="0"/>
          </a:p>
        </p:txBody>
      </p:sp>
      <p:sp>
        <p:nvSpPr>
          <p:cNvPr id="5" name="Flowchart: Document 4"/>
          <p:cNvSpPr/>
          <p:nvPr/>
        </p:nvSpPr>
        <p:spPr>
          <a:xfrm rot="10800000">
            <a:off x="7700317" y="4797152"/>
            <a:ext cx="1080120" cy="12961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7064301" y="587727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$0000</a:t>
            </a:r>
            <a:endParaRPr lang="it-IT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064301" y="293597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$DD00</a:t>
            </a:r>
            <a:endParaRPr lang="it-IT" sz="1200" dirty="0"/>
          </a:p>
        </p:txBody>
      </p:sp>
      <p:sp>
        <p:nvSpPr>
          <p:cNvPr id="8" name="Rectangle 7"/>
          <p:cNvSpPr/>
          <p:nvPr/>
        </p:nvSpPr>
        <p:spPr>
          <a:xfrm>
            <a:off x="7670278" y="2913911"/>
            <a:ext cx="1087711" cy="227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652120" y="2511946"/>
            <a:ext cx="2018158" cy="3905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228184" y="3140766"/>
            <a:ext cx="1432544" cy="24484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0942" y="214388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$FFFF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03731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Let’s connect to BBS via Internet!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hlinkClick r:id="rId2"/>
              </a:rPr>
              <a:t>http://cbbsoutpost.servebbs.com/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B</a:t>
            </a:r>
            <a:r>
              <a:rPr lang="it-IT" dirty="0" smtClean="0"/>
              <a:t>ulletin </a:t>
            </a:r>
            <a:r>
              <a:rPr lang="it-IT" b="1" dirty="0" smtClean="0"/>
              <a:t>B</a:t>
            </a:r>
            <a:r>
              <a:rPr lang="it-IT" dirty="0" smtClean="0"/>
              <a:t>oard </a:t>
            </a:r>
            <a:r>
              <a:rPr lang="it-IT" b="1" dirty="0" smtClean="0"/>
              <a:t>S</a:t>
            </a:r>
            <a:r>
              <a:rPr lang="it-IT" dirty="0" smtClean="0"/>
              <a:t>ystem are still alive. </a:t>
            </a:r>
            <a:endParaRPr lang="it-IT" dirty="0"/>
          </a:p>
          <a:p>
            <a:r>
              <a:rPr lang="it-IT" dirty="0" smtClean="0"/>
              <a:t>BBS now use the telnet protocol instead of modems</a:t>
            </a:r>
          </a:p>
          <a:p>
            <a:r>
              <a:rPr lang="it-IT" dirty="0" smtClean="0"/>
              <a:t>SwiftLink cartridge implementation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61048"/>
            <a:ext cx="3133949" cy="2894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841782"/>
            <a:ext cx="3175665" cy="29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Why emulate a Commodore 64 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it-IT" dirty="0" smtClean="0"/>
              <a:t>Because it is not easy</a:t>
            </a:r>
          </a:p>
          <a:p>
            <a:r>
              <a:rPr lang="it-IT" dirty="0" smtClean="0"/>
              <a:t>Because it is funny</a:t>
            </a:r>
          </a:p>
          <a:p>
            <a:r>
              <a:rPr lang="it-IT" dirty="0" smtClean="0"/>
              <a:t>Because there is a huge amount of available software for it</a:t>
            </a:r>
          </a:p>
          <a:p>
            <a:r>
              <a:rPr lang="it-IT" dirty="0" smtClean="0"/>
              <a:t>Because, still today, there is an active community of developers and internet sites</a:t>
            </a:r>
          </a:p>
          <a:p>
            <a:r>
              <a:rPr lang="it-IT" dirty="0" smtClean="0"/>
              <a:t>Because of the demoscene (</a:t>
            </a:r>
            <a:r>
              <a:rPr lang="it-IT" dirty="0" smtClean="0">
                <a:hlinkClick r:id="rId2"/>
              </a:rPr>
              <a:t>http://csdb.dk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06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Scala performance notes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Avoid </a:t>
            </a:r>
            <a:r>
              <a:rPr lang="it-IT" b="1" dirty="0" smtClean="0"/>
              <a:t>private val/var x</a:t>
            </a:r>
            <a:r>
              <a:rPr lang="it-IT" dirty="0" smtClean="0"/>
              <a:t> when possible, use </a:t>
            </a:r>
            <a:r>
              <a:rPr lang="it-IT" b="1" dirty="0" smtClean="0"/>
              <a:t>private[this] val/var x</a:t>
            </a:r>
            <a:r>
              <a:rPr lang="it-IT" dirty="0" smtClean="0"/>
              <a:t> instead</a:t>
            </a:r>
          </a:p>
          <a:p>
            <a:r>
              <a:rPr lang="it-IT" b="1" dirty="0" smtClean="0"/>
              <a:t> </a:t>
            </a:r>
            <a:r>
              <a:rPr lang="it-IT" dirty="0" smtClean="0"/>
              <a:t>Use </a:t>
            </a:r>
            <a:r>
              <a:rPr lang="it-IT" b="1" dirty="0" smtClean="0"/>
              <a:t>@inline</a:t>
            </a:r>
            <a:r>
              <a:rPr lang="it-IT" dirty="0" smtClean="0"/>
              <a:t> annotation</a:t>
            </a:r>
          </a:p>
          <a:p>
            <a:r>
              <a:rPr lang="it-IT" dirty="0" smtClean="0"/>
              <a:t>Avoid </a:t>
            </a:r>
            <a:r>
              <a:rPr lang="it-IT" b="1" dirty="0" smtClean="0"/>
              <a:t>for</a:t>
            </a:r>
            <a:r>
              <a:rPr lang="it-IT" dirty="0" smtClean="0"/>
              <a:t> loops. Use </a:t>
            </a:r>
            <a:r>
              <a:rPr lang="it-IT" b="1" dirty="0" smtClean="0"/>
              <a:t>while </a:t>
            </a:r>
            <a:r>
              <a:rPr lang="it-IT" dirty="0" smtClean="0"/>
              <a:t>loops instead</a:t>
            </a:r>
          </a:p>
          <a:p>
            <a:r>
              <a:rPr lang="it-IT" smtClean="0"/>
              <a:t>Avoid </a:t>
            </a:r>
            <a:r>
              <a:rPr lang="it-IT" b="1" smtClean="0"/>
              <a:t>by name parameters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74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Turrican II (1991 by Rainbow Arts)</a:t>
            </a:r>
          </a:p>
          <a:p>
            <a:r>
              <a:rPr lang="it-IT" dirty="0" smtClean="0"/>
              <a:t>Comaland (Censor Design, Oxyron), a demo from X’2014 Demo Competition (it won the compo!)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61048"/>
            <a:ext cx="36576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385724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>
            <a:noAutofit/>
          </a:bodyPr>
          <a:lstStyle/>
          <a:p>
            <a:r>
              <a:rPr lang="it-IT" dirty="0" smtClean="0">
                <a:solidFill>
                  <a:srgbClr val="C00000"/>
                </a:solidFill>
              </a:rPr>
              <a:t>def</a:t>
            </a:r>
            <a:r>
              <a:rPr lang="it-IT" dirty="0" smtClean="0"/>
              <a:t> Q&amp;A(q:Query) : Option[Answer]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0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YOU!</a:t>
            </a:r>
            <a:endParaRPr lang="it-IT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79964" y="450158"/>
            <a:ext cx="142018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400" b="1" dirty="0" smtClean="0"/>
              <a:t>2015</a:t>
            </a:r>
            <a:endParaRPr lang="it-IT" b="1" dirty="0"/>
          </a:p>
        </p:txBody>
      </p:sp>
      <p:pic>
        <p:nvPicPr>
          <p:cNvPr id="5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33" y="404664"/>
            <a:ext cx="3249495" cy="812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840760" cy="48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Commodore 64 !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0" y="1268760"/>
            <a:ext cx="7872536" cy="498331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5512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Do you remember ?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 rot="18077706">
            <a:off x="92697" y="2483480"/>
            <a:ext cx="226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"breadbin" model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194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Startup screen.</a:t>
            </a:r>
            <a:br>
              <a:rPr lang="it-IT" dirty="0" smtClean="0"/>
            </a:br>
            <a:r>
              <a:rPr lang="it-IT" dirty="0" smtClean="0"/>
              <a:t>Ready (for what ?)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7128792" cy="49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GEOS OS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799"/>
            <a:ext cx="7346244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2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Commodore 64 History /1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Commodore </a:t>
            </a:r>
            <a:r>
              <a:rPr lang="en-US" b="1" dirty="0" smtClean="0"/>
              <a:t>64</a:t>
            </a:r>
            <a:r>
              <a:rPr lang="en-US" dirty="0"/>
              <a:t>  is an 8-bit home computer introduced in January 1982 by </a:t>
            </a:r>
            <a:r>
              <a:rPr lang="en-US" b="1" dirty="0"/>
              <a:t>Commodore International</a:t>
            </a:r>
            <a:r>
              <a:rPr lang="en-US" dirty="0"/>
              <a:t>. It is listed in the </a:t>
            </a:r>
            <a:r>
              <a:rPr lang="en-US" dirty="0" smtClean="0"/>
              <a:t>”Guinness </a:t>
            </a:r>
            <a:r>
              <a:rPr lang="en-US" dirty="0"/>
              <a:t>Book of World </a:t>
            </a:r>
            <a:r>
              <a:rPr lang="en-US" dirty="0" smtClean="0"/>
              <a:t>Records”</a:t>
            </a:r>
            <a:r>
              <a:rPr lang="en-US" dirty="0"/>
              <a:t> as the highest-selling single computer model of all time with independent estimates placing the number sold between 10 and 17 million </a:t>
            </a:r>
            <a:r>
              <a:rPr lang="en-US" dirty="0" smtClean="0"/>
              <a:t>units.</a:t>
            </a:r>
            <a:r>
              <a:rPr lang="en-US" dirty="0"/>
              <a:t> More C64s have been sold than any other single computer system, even to this day.</a:t>
            </a:r>
            <a:endParaRPr lang="en-US" dirty="0" smtClean="0"/>
          </a:p>
          <a:p>
            <a:r>
              <a:rPr lang="en-US" dirty="0"/>
              <a:t>Approximately </a:t>
            </a:r>
            <a:r>
              <a:rPr lang="en-US" b="1" dirty="0"/>
              <a:t>10,000</a:t>
            </a:r>
            <a:r>
              <a:rPr lang="en-US" dirty="0"/>
              <a:t> commercial </a:t>
            </a:r>
            <a:r>
              <a:rPr lang="en-US" dirty="0" smtClean="0"/>
              <a:t>software</a:t>
            </a:r>
            <a:r>
              <a:rPr lang="en-US" dirty="0"/>
              <a:t> titles have been made for the Commodore 64 including development tools, office productivity applications, and </a:t>
            </a:r>
            <a:r>
              <a:rPr lang="en-US" dirty="0" smtClean="0"/>
              <a:t>games</a:t>
            </a:r>
          </a:p>
          <a:p>
            <a:r>
              <a:rPr lang="en-US" dirty="0"/>
              <a:t>At its peak, </a:t>
            </a:r>
            <a:r>
              <a:rPr lang="en-US" dirty="0" smtClean="0"/>
              <a:t>GEOS (</a:t>
            </a:r>
            <a:r>
              <a:rPr lang="it-IT" b="1" i="1" dirty="0"/>
              <a:t>G</a:t>
            </a:r>
            <a:r>
              <a:rPr lang="it-IT" i="1" dirty="0"/>
              <a:t>raphic </a:t>
            </a:r>
            <a:r>
              <a:rPr lang="it-IT" b="1" i="1" dirty="0"/>
              <a:t>E</a:t>
            </a:r>
            <a:r>
              <a:rPr lang="it-IT" i="1" dirty="0"/>
              <a:t>nvironment </a:t>
            </a:r>
            <a:r>
              <a:rPr lang="it-IT" b="1" i="1" dirty="0"/>
              <a:t>O</a:t>
            </a:r>
            <a:r>
              <a:rPr lang="it-IT" i="1" dirty="0"/>
              <a:t>perating </a:t>
            </a:r>
            <a:r>
              <a:rPr lang="it-IT" b="1" i="1" dirty="0" smtClean="0"/>
              <a:t>S</a:t>
            </a:r>
            <a:r>
              <a:rPr lang="it-IT" i="1" dirty="0" smtClean="0"/>
              <a:t>ystem)</a:t>
            </a:r>
            <a:r>
              <a:rPr lang="en-US" dirty="0" smtClean="0"/>
              <a:t> </a:t>
            </a:r>
            <a:r>
              <a:rPr lang="en-US" dirty="0"/>
              <a:t>was the third most popular microcomputer operating system in the </a:t>
            </a:r>
            <a:r>
              <a:rPr lang="en-US" dirty="0" smtClean="0"/>
              <a:t>world (</a:t>
            </a:r>
            <a:r>
              <a:rPr lang="en-US" dirty="0"/>
              <a:t>trailing only</a:t>
            </a:r>
            <a:r>
              <a:rPr lang="en-US"/>
              <a:t> </a:t>
            </a:r>
            <a:r>
              <a:rPr lang="en-US" smtClean="0"/>
              <a:t>MS-DOS</a:t>
            </a:r>
            <a:r>
              <a:rPr lang="en-US" dirty="0"/>
              <a:t> and Mac </a:t>
            </a:r>
            <a:r>
              <a:rPr lang="en-US" dirty="0" smtClean="0"/>
              <a:t>OS)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04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1395</Words>
  <Application>Microsoft Office PowerPoint</Application>
  <PresentationFormat>On-screen Show (4:3)</PresentationFormat>
  <Paragraphs>487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Kernal 64 A Commodore 64 Scala emulator</vt:lpstr>
      <vt:lpstr>What we are not talking about</vt:lpstr>
      <vt:lpstr>What we’re talking about /1</vt:lpstr>
      <vt:lpstr>What we’re talking about /2</vt:lpstr>
      <vt:lpstr>Why emulate a Commodore 64 ?</vt:lpstr>
      <vt:lpstr>The Commodore 64 !</vt:lpstr>
      <vt:lpstr>Startup screen. Ready (for what ?)</vt:lpstr>
      <vt:lpstr>GEOS OS</vt:lpstr>
      <vt:lpstr>Commodore 64 History /1</vt:lpstr>
      <vt:lpstr>Why Scala ?</vt:lpstr>
      <vt:lpstr>Kernal64 – A Commodore 64 emulator written in the Scala language</vt:lpstr>
      <vt:lpstr>PowerPoint Presentation</vt:lpstr>
      <vt:lpstr>Where to start from</vt:lpstr>
      <vt:lpstr>Perhiperals Overview</vt:lpstr>
      <vt:lpstr>Ok, let’s start digging into details...</vt:lpstr>
      <vt:lpstr>Commodore 64 Circuit Diagram</vt:lpstr>
      <vt:lpstr>Commodore 64 Circuit Diagram</vt:lpstr>
      <vt:lpstr>C64 Emulator Block Diagram</vt:lpstr>
      <vt:lpstr>Object Hierarchy</vt:lpstr>
      <vt:lpstr>Memory</vt:lpstr>
      <vt:lpstr>Memory Layout/1</vt:lpstr>
      <vt:lpstr>Memory Layout/2</vt:lpstr>
      <vt:lpstr>The Memory trait</vt:lpstr>
      <vt:lpstr>The BridgeMemory class</vt:lpstr>
      <vt:lpstr>Memory implementation /1</vt:lpstr>
      <vt:lpstr>Memory implementation /2</vt:lpstr>
      <vt:lpstr>Clock</vt:lpstr>
      <vt:lpstr>Clock frequency</vt:lpstr>
      <vt:lpstr>Clock – one thread model</vt:lpstr>
      <vt:lpstr>Emulator main loop /1</vt:lpstr>
      <vt:lpstr>Emulator main loop /2</vt:lpstr>
      <vt:lpstr>Scheduler</vt:lpstr>
      <vt:lpstr>Clock ins and outs</vt:lpstr>
      <vt:lpstr>CPU</vt:lpstr>
      <vt:lpstr>6510 opcodes &amp; cycles</vt:lpstr>
      <vt:lpstr>6510 opcode execution flow</vt:lpstr>
      <vt:lpstr>Main components</vt:lpstr>
      <vt:lpstr>Main component – CPU 6510</vt:lpstr>
      <vt:lpstr>Main component – CIA 6526</vt:lpstr>
      <vt:lpstr>Main component – SID 6581</vt:lpstr>
      <vt:lpstr>Main component – VIC 6567(9)</vt:lpstr>
      <vt:lpstr>Display</vt:lpstr>
      <vt:lpstr>1541 Block Diagram</vt:lpstr>
      <vt:lpstr>1541 – floppy disk layout</vt:lpstr>
      <vt:lpstr>1541 – disk zones</vt:lpstr>
      <vt:lpstr>Exchanging data with drive C1541</vt:lpstr>
      <vt:lpstr>CIA2 data port A spec.</vt:lpstr>
      <vt:lpstr>CIA2 port A implementation</vt:lpstr>
      <vt:lpstr>Let’s connect to BBS via Internet! http://cbbsoutpost.servebbs.com/</vt:lpstr>
      <vt:lpstr>Scala performance notes</vt:lpstr>
      <vt:lpstr>DEMO</vt:lpstr>
      <vt:lpstr>def Q&amp;A(q:Query) : Option[Answer]</vt:lpstr>
      <vt:lpstr>THANK YOU!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Kernal 64 A Commodore 64 Scala emulator</dc:title>
  <dc:creator>Alessandro Ametrano Abbruzzetti</dc:creator>
  <cp:lastModifiedBy>Alessandro Ametrano Abbruzzetti</cp:lastModifiedBy>
  <cp:revision>131</cp:revision>
  <dcterms:created xsi:type="dcterms:W3CDTF">2015-04-05T16:58:17Z</dcterms:created>
  <dcterms:modified xsi:type="dcterms:W3CDTF">2015-05-04T17:00:46Z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</Properties>
</file>