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708" r:id="rId1"/>
  </p:sldMasterIdLst>
  <p:notesMasterIdLst>
    <p:notesMasterId r:id="rId59"/>
  </p:notesMasterIdLst>
  <p:handoutMasterIdLst>
    <p:handoutMasterId r:id="rId60"/>
  </p:handoutMasterIdLst>
  <p:sldIdLst>
    <p:sldId id="387" r:id="rId2"/>
    <p:sldId id="417" r:id="rId3"/>
    <p:sldId id="429" r:id="rId4"/>
    <p:sldId id="471" r:id="rId5"/>
    <p:sldId id="418" r:id="rId6"/>
    <p:sldId id="482" r:id="rId7"/>
    <p:sldId id="419" r:id="rId8"/>
    <p:sldId id="420" r:id="rId9"/>
    <p:sldId id="421" r:id="rId10"/>
    <p:sldId id="422" r:id="rId11"/>
    <p:sldId id="427" r:id="rId12"/>
    <p:sldId id="470" r:id="rId13"/>
    <p:sldId id="426" r:id="rId14"/>
    <p:sldId id="483" r:id="rId15"/>
    <p:sldId id="430" r:id="rId16"/>
    <p:sldId id="432" r:id="rId17"/>
    <p:sldId id="431" r:id="rId18"/>
    <p:sldId id="441" r:id="rId19"/>
    <p:sldId id="433" r:id="rId20"/>
    <p:sldId id="438" r:id="rId21"/>
    <p:sldId id="437" r:id="rId22"/>
    <p:sldId id="440" r:id="rId23"/>
    <p:sldId id="453" r:id="rId24"/>
    <p:sldId id="457" r:id="rId25"/>
    <p:sldId id="454" r:id="rId26"/>
    <p:sldId id="455" r:id="rId27"/>
    <p:sldId id="456" r:id="rId28"/>
    <p:sldId id="476" r:id="rId29"/>
    <p:sldId id="445" r:id="rId30"/>
    <p:sldId id="446" r:id="rId31"/>
    <p:sldId id="447" r:id="rId32"/>
    <p:sldId id="451" r:id="rId33"/>
    <p:sldId id="467" r:id="rId34"/>
    <p:sldId id="468" r:id="rId35"/>
    <p:sldId id="469" r:id="rId36"/>
    <p:sldId id="466" r:id="rId37"/>
    <p:sldId id="477" r:id="rId38"/>
    <p:sldId id="478" r:id="rId39"/>
    <p:sldId id="479" r:id="rId40"/>
    <p:sldId id="480" r:id="rId41"/>
    <p:sldId id="481" r:id="rId42"/>
    <p:sldId id="458" r:id="rId43"/>
    <p:sldId id="459" r:id="rId44"/>
    <p:sldId id="460" r:id="rId45"/>
    <p:sldId id="461" r:id="rId46"/>
    <p:sldId id="462" r:id="rId47"/>
    <p:sldId id="463" r:id="rId48"/>
    <p:sldId id="464" r:id="rId49"/>
    <p:sldId id="465" r:id="rId50"/>
    <p:sldId id="452" r:id="rId51"/>
    <p:sldId id="484" r:id="rId52"/>
    <p:sldId id="485" r:id="rId53"/>
    <p:sldId id="486" r:id="rId54"/>
    <p:sldId id="489" r:id="rId55"/>
    <p:sldId id="487" r:id="rId56"/>
    <p:sldId id="488" r:id="rId57"/>
    <p:sldId id="407" r:id="rId58"/>
  </p:sldIdLst>
  <p:sldSz cx="9144000" cy="6858000" type="screen4x3"/>
  <p:notesSz cx="6794500" cy="9931400"/>
  <p:defaultTextStyle>
    <a:defPPr>
      <a:defRPr lang="en-US"/>
    </a:defPPr>
    <a:lvl1pPr algn="ctr" rtl="0" fontAlgn="ctr">
      <a:spcBef>
        <a:spcPct val="0"/>
      </a:spcBef>
      <a:spcAft>
        <a:spcPct val="0"/>
      </a:spcAft>
      <a:defRPr kumimoji="1" kern="1200">
        <a:solidFill>
          <a:srgbClr val="000000"/>
        </a:solidFill>
        <a:latin typeface="ＭＳ Ｐゴシック" charset="-128"/>
        <a:ea typeface="ＭＳ Ｐゴシック" charset="-128"/>
        <a:cs typeface="+mn-cs"/>
      </a:defRPr>
    </a:lvl1pPr>
    <a:lvl2pPr marL="457200" algn="ctr" rtl="0" fontAlgn="ctr">
      <a:spcBef>
        <a:spcPct val="0"/>
      </a:spcBef>
      <a:spcAft>
        <a:spcPct val="0"/>
      </a:spcAft>
      <a:defRPr kumimoji="1" kern="1200">
        <a:solidFill>
          <a:srgbClr val="000000"/>
        </a:solidFill>
        <a:latin typeface="ＭＳ Ｐゴシック" charset="-128"/>
        <a:ea typeface="ＭＳ Ｐゴシック" charset="-128"/>
        <a:cs typeface="+mn-cs"/>
      </a:defRPr>
    </a:lvl2pPr>
    <a:lvl3pPr marL="914400" algn="ctr" rtl="0" fontAlgn="ctr">
      <a:spcBef>
        <a:spcPct val="0"/>
      </a:spcBef>
      <a:spcAft>
        <a:spcPct val="0"/>
      </a:spcAft>
      <a:defRPr kumimoji="1" kern="1200">
        <a:solidFill>
          <a:srgbClr val="000000"/>
        </a:solidFill>
        <a:latin typeface="ＭＳ Ｐゴシック" charset="-128"/>
        <a:ea typeface="ＭＳ Ｐゴシック" charset="-128"/>
        <a:cs typeface="+mn-cs"/>
      </a:defRPr>
    </a:lvl3pPr>
    <a:lvl4pPr marL="1371600" algn="ctr" rtl="0" fontAlgn="ctr">
      <a:spcBef>
        <a:spcPct val="0"/>
      </a:spcBef>
      <a:spcAft>
        <a:spcPct val="0"/>
      </a:spcAft>
      <a:defRPr kumimoji="1" kern="1200">
        <a:solidFill>
          <a:srgbClr val="000000"/>
        </a:solidFill>
        <a:latin typeface="ＭＳ Ｐゴシック" charset="-128"/>
        <a:ea typeface="ＭＳ Ｐゴシック" charset="-128"/>
        <a:cs typeface="+mn-cs"/>
      </a:defRPr>
    </a:lvl4pPr>
    <a:lvl5pPr marL="1828800" algn="ctr" rtl="0" fontAlgn="ctr">
      <a:spcBef>
        <a:spcPct val="0"/>
      </a:spcBef>
      <a:spcAft>
        <a:spcPct val="0"/>
      </a:spcAft>
      <a:defRPr kumimoji="1" kern="1200">
        <a:solidFill>
          <a:srgbClr val="000000"/>
        </a:solidFill>
        <a:latin typeface="ＭＳ Ｐゴシック" charset="-128"/>
        <a:ea typeface="ＭＳ Ｐゴシック" charset="-128"/>
        <a:cs typeface="+mn-cs"/>
      </a:defRPr>
    </a:lvl5pPr>
    <a:lvl6pPr marL="2286000" algn="l" defTabSz="914400" rtl="0" eaLnBrk="1" latinLnBrk="0" hangingPunct="1">
      <a:defRPr kumimoji="1" kern="1200">
        <a:solidFill>
          <a:srgbClr val="000000"/>
        </a:solidFill>
        <a:latin typeface="ＭＳ Ｐゴシック" charset="-128"/>
        <a:ea typeface="ＭＳ Ｐゴシック" charset="-128"/>
        <a:cs typeface="+mn-cs"/>
      </a:defRPr>
    </a:lvl6pPr>
    <a:lvl7pPr marL="2743200" algn="l" defTabSz="914400" rtl="0" eaLnBrk="1" latinLnBrk="0" hangingPunct="1">
      <a:defRPr kumimoji="1" kern="1200">
        <a:solidFill>
          <a:srgbClr val="000000"/>
        </a:solidFill>
        <a:latin typeface="ＭＳ Ｐゴシック" charset="-128"/>
        <a:ea typeface="ＭＳ Ｐゴシック" charset="-128"/>
        <a:cs typeface="+mn-cs"/>
      </a:defRPr>
    </a:lvl7pPr>
    <a:lvl8pPr marL="3200400" algn="l" defTabSz="914400" rtl="0" eaLnBrk="1" latinLnBrk="0" hangingPunct="1">
      <a:defRPr kumimoji="1" kern="1200">
        <a:solidFill>
          <a:srgbClr val="000000"/>
        </a:solidFill>
        <a:latin typeface="ＭＳ Ｐゴシック" charset="-128"/>
        <a:ea typeface="ＭＳ Ｐゴシック" charset="-128"/>
        <a:cs typeface="+mn-cs"/>
      </a:defRPr>
    </a:lvl8pPr>
    <a:lvl9pPr marL="3657600" algn="l" defTabSz="914400" rtl="0" eaLnBrk="1" latinLnBrk="0" hangingPunct="1">
      <a:defRPr kumimoji="1" kern="1200">
        <a:solidFill>
          <a:srgbClr val="000000"/>
        </a:solidFill>
        <a:latin typeface="ＭＳ Ｐゴシック" charset="-128"/>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FFFF"/>
    <a:srgbClr val="FF0000"/>
    <a:srgbClr val="963900"/>
    <a:srgbClr val="0066CC"/>
    <a:srgbClr val="CCECFF"/>
    <a:srgbClr val="F6FCC2"/>
    <a:srgbClr val="DDDDDD"/>
    <a:srgbClr val="3333FF"/>
    <a:srgbClr val="EAEAEA"/>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97" autoAdjust="0"/>
    <p:restoredTop sz="88492" autoAdjust="0"/>
  </p:normalViewPr>
  <p:slideViewPr>
    <p:cSldViewPr>
      <p:cViewPr>
        <p:scale>
          <a:sx n="50" d="100"/>
          <a:sy n="50" d="100"/>
        </p:scale>
        <p:origin x="-1842" y="-906"/>
      </p:cViewPr>
      <p:guideLst>
        <p:guide orient="horz" pos="469"/>
        <p:guide pos="956"/>
      </p:guideLst>
    </p:cSldViewPr>
  </p:slideViewPr>
  <p:outlineViewPr>
    <p:cViewPr>
      <p:scale>
        <a:sx n="33" d="100"/>
        <a:sy n="33" d="100"/>
      </p:scale>
      <p:origin x="0" y="18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3" d="100"/>
          <a:sy n="93" d="100"/>
        </p:scale>
        <p:origin x="-2766" y="-114"/>
      </p:cViewPr>
      <p:guideLst>
        <p:guide orient="horz" pos="3127"/>
        <p:guide pos="214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0930"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base">
              <a:defRPr kumimoji="0" sz="1200">
                <a:solidFill>
                  <a:schemeClr val="tx1"/>
                </a:solidFill>
                <a:latin typeface="Arial" charset="0"/>
              </a:defRPr>
            </a:lvl1pPr>
          </a:lstStyle>
          <a:p>
            <a:endParaRPr lang="en-US" altLang="ja-JP"/>
          </a:p>
        </p:txBody>
      </p:sp>
      <p:sp>
        <p:nvSpPr>
          <p:cNvPr id="380931" name="Rectangle 3"/>
          <p:cNvSpPr>
            <a:spLocks noGrp="1" noChangeArrowheads="1"/>
          </p:cNvSpPr>
          <p:nvPr>
            <p:ph type="dt" sz="quarter" idx="1"/>
          </p:nvPr>
        </p:nvSpPr>
        <p:spPr bwMode="auto">
          <a:xfrm>
            <a:off x="384810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base">
              <a:defRPr kumimoji="0" sz="1200">
                <a:solidFill>
                  <a:schemeClr val="tx1"/>
                </a:solidFill>
                <a:latin typeface="Arial" charset="0"/>
              </a:defRPr>
            </a:lvl1pPr>
          </a:lstStyle>
          <a:p>
            <a:endParaRPr lang="en-US" altLang="ja-JP"/>
          </a:p>
        </p:txBody>
      </p:sp>
      <p:sp>
        <p:nvSpPr>
          <p:cNvPr id="380932" name="Rectangle 4"/>
          <p:cNvSpPr>
            <a:spLocks noGrp="1" noChangeArrowheads="1"/>
          </p:cNvSpPr>
          <p:nvPr>
            <p:ph type="ftr" sz="quarter" idx="2"/>
          </p:nvPr>
        </p:nvSpPr>
        <p:spPr bwMode="auto">
          <a:xfrm>
            <a:off x="0" y="9432925"/>
            <a:ext cx="2944813"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fontAlgn="base">
              <a:defRPr kumimoji="0" sz="1200">
                <a:solidFill>
                  <a:schemeClr val="tx1"/>
                </a:solidFill>
                <a:latin typeface="Arial" charset="0"/>
              </a:defRPr>
            </a:lvl1pPr>
          </a:lstStyle>
          <a:p>
            <a:endParaRPr lang="en-US" altLang="ja-JP"/>
          </a:p>
        </p:txBody>
      </p:sp>
      <p:sp>
        <p:nvSpPr>
          <p:cNvPr id="380933" name="Rectangle 5"/>
          <p:cNvSpPr>
            <a:spLocks noGrp="1" noChangeArrowheads="1"/>
          </p:cNvSpPr>
          <p:nvPr>
            <p:ph type="sldNum" sz="quarter" idx="3"/>
          </p:nvPr>
        </p:nvSpPr>
        <p:spPr bwMode="auto">
          <a:xfrm>
            <a:off x="3848100" y="9432925"/>
            <a:ext cx="2944813"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base">
              <a:defRPr kumimoji="0" sz="1200">
                <a:solidFill>
                  <a:schemeClr val="tx1"/>
                </a:solidFill>
                <a:latin typeface="Arial" charset="0"/>
              </a:defRPr>
            </a:lvl1pPr>
          </a:lstStyle>
          <a:p>
            <a:fld id="{32B1B9D1-EC63-4035-AC9B-6DB6DDC29D00}" type="slidenum">
              <a:rPr lang="en-US" altLang="ja-JP"/>
              <a:pPr/>
              <a:t>‹#›</a:t>
            </a:fld>
            <a:endParaRPr lang="en-US" altLang="ja-JP"/>
          </a:p>
        </p:txBody>
      </p:sp>
      <p:sp>
        <p:nvSpPr>
          <p:cNvPr id="17414" name="テキスト ボックス 5"/>
          <p:cNvSpPr txBox="1">
            <a:spLocks noChangeArrowheads="1"/>
          </p:cNvSpPr>
          <p:nvPr/>
        </p:nvSpPr>
        <p:spPr bwMode="gray">
          <a:xfrm>
            <a:off x="0" y="0"/>
            <a:ext cx="2084388"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l"/>
            <a:r>
              <a:rPr lang="en-US" altLang="ja-JP" sz="1000" b="1">
                <a:solidFill>
                  <a:srgbClr val="4D4D4D"/>
                </a:solidFill>
                <a:latin typeface="Arial" charset="0"/>
                <a:sym typeface="Arial" charset="0"/>
              </a:rPr>
              <a:t> FUJITSU CONFIDENTIAL</a:t>
            </a:r>
            <a:endParaRPr lang="ja-JP" altLang="en-US" sz="1000" b="1">
              <a:solidFill>
                <a:srgbClr val="4D4D4D"/>
              </a:solidFill>
              <a:latin typeface="Arial" charset="0"/>
              <a:sym typeface="Arial" charset="0"/>
            </a:endParaRPr>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5558" tIns="47779" rIns="95558" bIns="47779" numCol="1" anchor="t" anchorCtr="0" compatLnSpc="1">
            <a:prstTxWarp prst="textNoShape">
              <a:avLst/>
            </a:prstTxWarp>
          </a:bodyPr>
          <a:lstStyle>
            <a:lvl1pPr algn="l" defTabSz="955675" fontAlgn="base">
              <a:defRPr kumimoji="0" sz="1200">
                <a:solidFill>
                  <a:schemeClr val="tx1"/>
                </a:solidFill>
                <a:latin typeface="Arial" charset="0"/>
              </a:defRPr>
            </a:lvl1pPr>
          </a:lstStyle>
          <a:p>
            <a:endParaRPr lang="en-US" altLang="ja-JP"/>
          </a:p>
        </p:txBody>
      </p:sp>
      <p:sp>
        <p:nvSpPr>
          <p:cNvPr id="11267" name="Rectangle 3"/>
          <p:cNvSpPr>
            <a:spLocks noGrp="1" noChangeArrowheads="1"/>
          </p:cNvSpPr>
          <p:nvPr>
            <p:ph type="dt" idx="1"/>
          </p:nvPr>
        </p:nvSpPr>
        <p:spPr bwMode="auto">
          <a:xfrm>
            <a:off x="3849688" y="0"/>
            <a:ext cx="2943225" cy="496888"/>
          </a:xfrm>
          <a:prstGeom prst="rect">
            <a:avLst/>
          </a:prstGeom>
          <a:noFill/>
          <a:ln w="9525">
            <a:noFill/>
            <a:miter lim="800000"/>
            <a:headEnd/>
            <a:tailEnd/>
          </a:ln>
          <a:effectLst/>
        </p:spPr>
        <p:txBody>
          <a:bodyPr vert="horz" wrap="square" lIns="95558" tIns="47779" rIns="95558" bIns="47779" numCol="1" anchor="t" anchorCtr="0" compatLnSpc="1">
            <a:prstTxWarp prst="textNoShape">
              <a:avLst/>
            </a:prstTxWarp>
          </a:bodyPr>
          <a:lstStyle>
            <a:lvl1pPr algn="r" defTabSz="955675" fontAlgn="base">
              <a:defRPr kumimoji="0" sz="1200">
                <a:solidFill>
                  <a:schemeClr val="tx1"/>
                </a:solidFill>
                <a:latin typeface="Arial" charset="0"/>
              </a:defRPr>
            </a:lvl1pPr>
          </a:lstStyle>
          <a:p>
            <a:endParaRPr lang="en-US" altLang="ja-JP"/>
          </a:p>
        </p:txBody>
      </p:sp>
      <p:sp>
        <p:nvSpPr>
          <p:cNvPr id="15364" name="Rectangle 4"/>
          <p:cNvSpPr>
            <a:spLocks noGrp="1" noRot="1" noChangeAspect="1" noChangeArrowheads="1" noTextEdit="1"/>
          </p:cNvSpPr>
          <p:nvPr>
            <p:ph type="sldImg" idx="2"/>
          </p:nvPr>
        </p:nvSpPr>
        <p:spPr bwMode="auto">
          <a:xfrm>
            <a:off x="915988" y="744538"/>
            <a:ext cx="4964112" cy="3724275"/>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79450" y="4716463"/>
            <a:ext cx="5435600" cy="4470400"/>
          </a:xfrm>
          <a:prstGeom prst="rect">
            <a:avLst/>
          </a:prstGeom>
          <a:noFill/>
          <a:ln w="9525">
            <a:noFill/>
            <a:miter lim="800000"/>
            <a:headEnd/>
            <a:tailEnd/>
          </a:ln>
          <a:effectLst/>
        </p:spPr>
        <p:txBody>
          <a:bodyPr vert="horz" wrap="square" lIns="95558" tIns="47779" rIns="95558" bIns="47779"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270" name="Rectangle 6"/>
          <p:cNvSpPr>
            <a:spLocks noGrp="1" noChangeArrowheads="1"/>
          </p:cNvSpPr>
          <p:nvPr>
            <p:ph type="ftr" sz="quarter" idx="4"/>
          </p:nvPr>
        </p:nvSpPr>
        <p:spPr bwMode="auto">
          <a:xfrm>
            <a:off x="0" y="9432925"/>
            <a:ext cx="2944813" cy="496888"/>
          </a:xfrm>
          <a:prstGeom prst="rect">
            <a:avLst/>
          </a:prstGeom>
          <a:noFill/>
          <a:ln w="9525">
            <a:noFill/>
            <a:miter lim="800000"/>
            <a:headEnd/>
            <a:tailEnd/>
          </a:ln>
          <a:effectLst/>
        </p:spPr>
        <p:txBody>
          <a:bodyPr vert="horz" wrap="square" lIns="95558" tIns="47779" rIns="95558" bIns="47779" numCol="1" anchor="b" anchorCtr="0" compatLnSpc="1">
            <a:prstTxWarp prst="textNoShape">
              <a:avLst/>
            </a:prstTxWarp>
          </a:bodyPr>
          <a:lstStyle>
            <a:lvl1pPr algn="l" defTabSz="955675" fontAlgn="base">
              <a:defRPr kumimoji="0" sz="1200">
                <a:solidFill>
                  <a:schemeClr val="tx1"/>
                </a:solidFill>
                <a:latin typeface="Arial" charset="0"/>
              </a:defRPr>
            </a:lvl1pPr>
          </a:lstStyle>
          <a:p>
            <a:endParaRPr lang="en-US" altLang="ja-JP"/>
          </a:p>
        </p:txBody>
      </p:sp>
      <p:sp>
        <p:nvSpPr>
          <p:cNvPr id="11271" name="Rectangle 7"/>
          <p:cNvSpPr>
            <a:spLocks noGrp="1" noChangeArrowheads="1"/>
          </p:cNvSpPr>
          <p:nvPr>
            <p:ph type="sldNum" sz="quarter" idx="5"/>
          </p:nvPr>
        </p:nvSpPr>
        <p:spPr bwMode="auto">
          <a:xfrm>
            <a:off x="3849688" y="9432925"/>
            <a:ext cx="2943225" cy="496888"/>
          </a:xfrm>
          <a:prstGeom prst="rect">
            <a:avLst/>
          </a:prstGeom>
          <a:noFill/>
          <a:ln w="9525">
            <a:noFill/>
            <a:miter lim="800000"/>
            <a:headEnd/>
            <a:tailEnd/>
          </a:ln>
          <a:effectLst/>
        </p:spPr>
        <p:txBody>
          <a:bodyPr vert="horz" wrap="square" lIns="95558" tIns="47779" rIns="95558" bIns="47779" numCol="1" anchor="b" anchorCtr="0" compatLnSpc="1">
            <a:prstTxWarp prst="textNoShape">
              <a:avLst/>
            </a:prstTxWarp>
          </a:bodyPr>
          <a:lstStyle>
            <a:lvl1pPr algn="r" defTabSz="955675" fontAlgn="base">
              <a:defRPr kumimoji="0" sz="1200">
                <a:solidFill>
                  <a:schemeClr val="tx1"/>
                </a:solidFill>
                <a:latin typeface="Arial" charset="0"/>
              </a:defRPr>
            </a:lvl1pPr>
          </a:lstStyle>
          <a:p>
            <a:fld id="{B1BAC40F-3AE2-4406-9826-FA30EAEA1644}" type="slidenum">
              <a:rPr lang="en-US" altLang="ja-JP"/>
              <a:pPr/>
              <a:t>‹#›</a:t>
            </a:fld>
            <a:endParaRPr lang="en-US" altLang="ja-JP"/>
          </a:p>
        </p:txBody>
      </p:sp>
      <p:sp>
        <p:nvSpPr>
          <p:cNvPr id="13320" name="テキスト ボックス 7"/>
          <p:cNvSpPr txBox="1">
            <a:spLocks noChangeArrowheads="1"/>
          </p:cNvSpPr>
          <p:nvPr/>
        </p:nvSpPr>
        <p:spPr bwMode="gray">
          <a:xfrm>
            <a:off x="0" y="0"/>
            <a:ext cx="2084388"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l"/>
            <a:r>
              <a:rPr lang="en-US" altLang="ja-JP" sz="1000" b="1">
                <a:solidFill>
                  <a:srgbClr val="4D4D4D"/>
                </a:solidFill>
                <a:latin typeface="Arial" charset="0"/>
                <a:sym typeface="Arial" charset="0"/>
              </a:rPr>
              <a:t> FUJITSU CONFIDENTIAL</a:t>
            </a:r>
            <a:endParaRPr lang="ja-JP" altLang="en-US" sz="1000" b="1">
              <a:solidFill>
                <a:srgbClr val="4D4D4D"/>
              </a:solidFill>
              <a:latin typeface="Arial" charset="0"/>
              <a:sym typeface="Arial" charset="0"/>
            </a:endParaRPr>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スライド イメージ プレースホルダ 1"/>
          <p:cNvSpPr>
            <a:spLocks noGrp="1" noRot="1" noChangeAspect="1" noTextEdit="1"/>
          </p:cNvSpPr>
          <p:nvPr>
            <p:ph type="sldImg"/>
          </p:nvPr>
        </p:nvSpPr>
        <p:spPr>
          <a:ln/>
        </p:spPr>
      </p:sp>
      <p:sp>
        <p:nvSpPr>
          <p:cNvPr id="16387" name="ノート プレースホルダ 2"/>
          <p:cNvSpPr>
            <a:spLocks noGrp="1"/>
          </p:cNvSpPr>
          <p:nvPr>
            <p:ph type="body" idx="1"/>
          </p:nvPr>
        </p:nvSpPr>
        <p:spPr>
          <a:noFill/>
          <a:ln/>
        </p:spPr>
        <p:txBody>
          <a:bodyPr/>
          <a:lstStyle/>
          <a:p>
            <a:endParaRPr kumimoji="1" lang="ja-JP" altLang="en-US" smtClean="0"/>
          </a:p>
        </p:txBody>
      </p:sp>
      <p:sp>
        <p:nvSpPr>
          <p:cNvPr id="16388" name="フッター プレースホルダ 3"/>
          <p:cNvSpPr>
            <a:spLocks noGrp="1"/>
          </p:cNvSpPr>
          <p:nvPr>
            <p:ph type="ftr" sz="quarter" idx="4"/>
          </p:nvPr>
        </p:nvSpPr>
        <p:spPr>
          <a:noFill/>
        </p:spPr>
        <p:txBody>
          <a:bodyPr/>
          <a:lstStyle/>
          <a:p>
            <a:endParaRPr lang="en-US" altLang="ja-JP"/>
          </a:p>
        </p:txBody>
      </p:sp>
      <p:sp>
        <p:nvSpPr>
          <p:cNvPr id="16389" name="スライド番号プレースホルダ 4"/>
          <p:cNvSpPr>
            <a:spLocks noGrp="1"/>
          </p:cNvSpPr>
          <p:nvPr>
            <p:ph type="sldNum" sz="quarter" idx="5"/>
          </p:nvPr>
        </p:nvSpPr>
        <p:spPr>
          <a:noFill/>
        </p:spPr>
        <p:txBody>
          <a:bodyPr/>
          <a:lstStyle/>
          <a:p>
            <a:r>
              <a:rPr lang="en-US" altLang="ja-JP"/>
              <a:t>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p:spPr>
        <p:txBody>
          <a:bodyPr/>
          <a:lstStyle/>
          <a:p>
            <a:endParaRPr lang="en-US" altLang="ja-JP"/>
          </a:p>
        </p:txBody>
      </p:sp>
      <p:sp>
        <p:nvSpPr>
          <p:cNvPr id="27651" name="Rectangle 7"/>
          <p:cNvSpPr>
            <a:spLocks noGrp="1" noChangeArrowheads="1"/>
          </p:cNvSpPr>
          <p:nvPr>
            <p:ph type="sldNum" sz="quarter" idx="5"/>
          </p:nvPr>
        </p:nvSpPr>
        <p:spPr>
          <a:noFill/>
        </p:spPr>
        <p:txBody>
          <a:bodyPr/>
          <a:lstStyle/>
          <a:p>
            <a:r>
              <a:rPr lang="en-US" altLang="ja-JP"/>
              <a:t>11</a:t>
            </a: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p:spPr>
        <p:txBody>
          <a:bodyPr/>
          <a:lstStyle/>
          <a:p>
            <a:endParaRPr lang="en-GB"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804863"/>
            <a:ext cx="9144000" cy="3776662"/>
          </a:xfrm>
          <a:prstGeom prst="rect">
            <a:avLst/>
          </a:prstGeom>
          <a:solidFill>
            <a:srgbClr val="F9F9F9"/>
          </a:solidFill>
          <a:ln w="9525">
            <a:noFill/>
            <a:miter lim="800000"/>
            <a:headEnd/>
            <a:tailEnd/>
          </a:ln>
          <a:effectLst/>
        </p:spPr>
        <p:txBody>
          <a:bodyPr wrap="none" anchor="ctr"/>
          <a:lstStyle/>
          <a:p>
            <a:pPr eaLnBrk="0" hangingPunct="0">
              <a:spcBef>
                <a:spcPts val="0"/>
              </a:spcBef>
              <a:spcAft>
                <a:spcPts val="0"/>
              </a:spcAft>
              <a:defRPr/>
            </a:pPr>
            <a:endParaRPr lang="en-US" altLang="en-US" sz="2400">
              <a:solidFill>
                <a:schemeClr val="folHlink"/>
              </a:solidFill>
              <a:latin typeface="Arial" charset="0"/>
              <a:ea typeface="MS UI Gothic" pitchFamily="34" charset="-128"/>
              <a:cs typeface="+mn-cs"/>
            </a:endParaRPr>
          </a:p>
        </p:txBody>
      </p:sp>
      <p:sp>
        <p:nvSpPr>
          <p:cNvPr id="5" name="Freeform 3"/>
          <p:cNvSpPr>
            <a:spLocks/>
          </p:cNvSpPr>
          <p:nvPr/>
        </p:nvSpPr>
        <p:spPr bwMode="gray">
          <a:xfrm>
            <a:off x="4978400" y="974725"/>
            <a:ext cx="4165600" cy="3306763"/>
          </a:xfrm>
          <a:custGeom>
            <a:avLst/>
            <a:gdLst/>
            <a:ahLst/>
            <a:cxnLst>
              <a:cxn ang="0">
                <a:pos x="1929" y="376"/>
              </a:cxn>
              <a:cxn ang="0">
                <a:pos x="1364" y="0"/>
              </a:cxn>
              <a:cxn ang="0">
                <a:pos x="880" y="247"/>
              </a:cxn>
              <a:cxn ang="0">
                <a:pos x="880" y="616"/>
              </a:cxn>
              <a:cxn ang="0">
                <a:pos x="1364" y="195"/>
              </a:cxn>
              <a:cxn ang="0">
                <a:pos x="1786" y="621"/>
              </a:cxn>
              <a:cxn ang="0">
                <a:pos x="1364" y="1042"/>
              </a:cxn>
              <a:cxn ang="0">
                <a:pos x="1090" y="942"/>
              </a:cxn>
              <a:cxn ang="0">
                <a:pos x="803" y="640"/>
              </a:cxn>
              <a:cxn ang="0">
                <a:pos x="500" y="538"/>
              </a:cxn>
              <a:cxn ang="0">
                <a:pos x="1" y="1034"/>
              </a:cxn>
              <a:cxn ang="0">
                <a:pos x="500" y="1528"/>
              </a:cxn>
              <a:cxn ang="0">
                <a:pos x="880" y="1355"/>
              </a:cxn>
              <a:cxn ang="0">
                <a:pos x="880" y="1082"/>
              </a:cxn>
              <a:cxn ang="0">
                <a:pos x="644" y="1313"/>
              </a:cxn>
              <a:cxn ang="0">
                <a:pos x="500" y="1343"/>
              </a:cxn>
              <a:cxn ang="0">
                <a:pos x="187" y="1034"/>
              </a:cxn>
              <a:cxn ang="0">
                <a:pos x="500" y="723"/>
              </a:cxn>
              <a:cxn ang="0">
                <a:pos x="720" y="814"/>
              </a:cxn>
              <a:cxn ang="0">
                <a:pos x="915" y="1037"/>
              </a:cxn>
              <a:cxn ang="0">
                <a:pos x="1364" y="1234"/>
              </a:cxn>
              <a:cxn ang="0">
                <a:pos x="1929" y="865"/>
              </a:cxn>
              <a:cxn ang="0">
                <a:pos x="1929" y="376"/>
              </a:cxn>
            </a:cxnLst>
            <a:rect l="0" t="0" r="r" b="b"/>
            <a:pathLst>
              <a:path w="1929" h="1528">
                <a:moveTo>
                  <a:pt x="1929" y="376"/>
                </a:moveTo>
                <a:cubicBezTo>
                  <a:pt x="1834" y="156"/>
                  <a:pt x="1616" y="0"/>
                  <a:pt x="1364" y="0"/>
                </a:cubicBezTo>
                <a:cubicBezTo>
                  <a:pt x="1167" y="0"/>
                  <a:pt x="993" y="103"/>
                  <a:pt x="880" y="247"/>
                </a:cubicBezTo>
                <a:cubicBezTo>
                  <a:pt x="880" y="616"/>
                  <a:pt x="880" y="616"/>
                  <a:pt x="880" y="616"/>
                </a:cubicBezTo>
                <a:cubicBezTo>
                  <a:pt x="966" y="382"/>
                  <a:pt x="1121" y="195"/>
                  <a:pt x="1364" y="195"/>
                </a:cubicBezTo>
                <a:cubicBezTo>
                  <a:pt x="1597" y="195"/>
                  <a:pt x="1787" y="388"/>
                  <a:pt x="1786" y="621"/>
                </a:cubicBezTo>
                <a:cubicBezTo>
                  <a:pt x="1785" y="854"/>
                  <a:pt x="1597" y="1043"/>
                  <a:pt x="1364" y="1042"/>
                </a:cubicBezTo>
                <a:cubicBezTo>
                  <a:pt x="1260" y="1042"/>
                  <a:pt x="1164" y="1004"/>
                  <a:pt x="1090" y="942"/>
                </a:cubicBezTo>
                <a:cubicBezTo>
                  <a:pt x="999" y="871"/>
                  <a:pt x="898" y="720"/>
                  <a:pt x="803" y="640"/>
                </a:cubicBezTo>
                <a:cubicBezTo>
                  <a:pt x="731" y="577"/>
                  <a:pt x="615" y="538"/>
                  <a:pt x="500" y="538"/>
                </a:cubicBezTo>
                <a:cubicBezTo>
                  <a:pt x="226" y="537"/>
                  <a:pt x="1" y="754"/>
                  <a:pt x="1" y="1034"/>
                </a:cubicBezTo>
                <a:cubicBezTo>
                  <a:pt x="0" y="1309"/>
                  <a:pt x="226" y="1527"/>
                  <a:pt x="500" y="1528"/>
                </a:cubicBezTo>
                <a:cubicBezTo>
                  <a:pt x="655" y="1528"/>
                  <a:pt x="789" y="1466"/>
                  <a:pt x="880" y="1355"/>
                </a:cubicBezTo>
                <a:cubicBezTo>
                  <a:pt x="880" y="1082"/>
                  <a:pt x="880" y="1082"/>
                  <a:pt x="880" y="1082"/>
                </a:cubicBezTo>
                <a:cubicBezTo>
                  <a:pt x="832" y="1168"/>
                  <a:pt x="733" y="1276"/>
                  <a:pt x="644" y="1313"/>
                </a:cubicBezTo>
                <a:cubicBezTo>
                  <a:pt x="600" y="1331"/>
                  <a:pt x="554" y="1343"/>
                  <a:pt x="500" y="1343"/>
                </a:cubicBezTo>
                <a:cubicBezTo>
                  <a:pt x="329" y="1343"/>
                  <a:pt x="187" y="1210"/>
                  <a:pt x="187" y="1034"/>
                </a:cubicBezTo>
                <a:cubicBezTo>
                  <a:pt x="187" y="872"/>
                  <a:pt x="318" y="722"/>
                  <a:pt x="500" y="723"/>
                </a:cubicBezTo>
                <a:cubicBezTo>
                  <a:pt x="586" y="723"/>
                  <a:pt x="663" y="758"/>
                  <a:pt x="720" y="814"/>
                </a:cubicBezTo>
                <a:cubicBezTo>
                  <a:pt x="779" y="871"/>
                  <a:pt x="871" y="990"/>
                  <a:pt x="915" y="1037"/>
                </a:cubicBezTo>
                <a:cubicBezTo>
                  <a:pt x="1026" y="1158"/>
                  <a:pt x="1187" y="1233"/>
                  <a:pt x="1364" y="1234"/>
                </a:cubicBezTo>
                <a:cubicBezTo>
                  <a:pt x="1617" y="1234"/>
                  <a:pt x="1834" y="1082"/>
                  <a:pt x="1929" y="865"/>
                </a:cubicBezTo>
                <a:lnTo>
                  <a:pt x="1929" y="376"/>
                </a:lnTo>
                <a:close/>
              </a:path>
            </a:pathLst>
          </a:custGeom>
          <a:solidFill>
            <a:srgbClr val="EAEAEA"/>
          </a:solidFill>
          <a:ln w="9525">
            <a:noFill/>
            <a:round/>
            <a:headEnd/>
            <a:tailEnd/>
          </a:ln>
        </p:spPr>
        <p:txBody>
          <a:bodyPr/>
          <a:lstStyle/>
          <a:p>
            <a:pPr fontAlgn="auto">
              <a:spcBef>
                <a:spcPts val="0"/>
              </a:spcBef>
              <a:spcAft>
                <a:spcPts val="0"/>
              </a:spcAft>
              <a:defRPr/>
            </a:pPr>
            <a:endParaRPr lang="en-US">
              <a:latin typeface="Arial" charset="0"/>
              <a:ea typeface="MS UI Gothic" pitchFamily="34" charset="-128"/>
              <a:cs typeface="+mn-cs"/>
            </a:endParaRPr>
          </a:p>
        </p:txBody>
      </p:sp>
      <p:sp>
        <p:nvSpPr>
          <p:cNvPr id="6" name="Rectangle 4"/>
          <p:cNvSpPr>
            <a:spLocks noChangeArrowheads="1"/>
          </p:cNvSpPr>
          <p:nvPr/>
        </p:nvSpPr>
        <p:spPr bwMode="gray">
          <a:xfrm>
            <a:off x="0" y="4344988"/>
            <a:ext cx="9144000" cy="2324100"/>
          </a:xfrm>
          <a:prstGeom prst="rect">
            <a:avLst/>
          </a:prstGeom>
          <a:gradFill rotWithShape="1">
            <a:gsLst>
              <a:gs pos="0">
                <a:srgbClr val="F8F8F8"/>
              </a:gs>
              <a:gs pos="100000">
                <a:srgbClr val="F8F8F8">
                  <a:gamma/>
                  <a:shade val="75686"/>
                  <a:invGamma/>
                </a:srgbClr>
              </a:gs>
            </a:gsLst>
            <a:lin ang="5400000" scaled="1"/>
          </a:gradFill>
          <a:ln w="9525">
            <a:noFill/>
            <a:miter lim="800000"/>
            <a:headEnd/>
            <a:tailEnd/>
          </a:ln>
          <a:effectLst/>
        </p:spPr>
        <p:txBody>
          <a:bodyPr wrap="none" anchor="ctr"/>
          <a:lstStyle/>
          <a:p>
            <a:pPr eaLnBrk="0" hangingPunct="0">
              <a:spcBef>
                <a:spcPts val="0"/>
              </a:spcBef>
              <a:spcAft>
                <a:spcPts val="0"/>
              </a:spcAft>
              <a:defRPr/>
            </a:pPr>
            <a:endParaRPr lang="en-US" altLang="en-US" sz="2400">
              <a:solidFill>
                <a:schemeClr val="folHlink"/>
              </a:solidFill>
              <a:latin typeface="Arial" charset="0"/>
              <a:ea typeface="MS UI Gothic" pitchFamily="34" charset="-128"/>
              <a:cs typeface="+mn-cs"/>
            </a:endParaRPr>
          </a:p>
        </p:txBody>
      </p:sp>
      <p:sp>
        <p:nvSpPr>
          <p:cNvPr id="7" name="Rectangle 7"/>
          <p:cNvSpPr>
            <a:spLocks noChangeArrowheads="1"/>
          </p:cNvSpPr>
          <p:nvPr/>
        </p:nvSpPr>
        <p:spPr bwMode="gray">
          <a:xfrm>
            <a:off x="-1588" y="4319588"/>
            <a:ext cx="9148763" cy="36512"/>
          </a:xfrm>
          <a:prstGeom prst="rect">
            <a:avLst/>
          </a:prstGeom>
          <a:solidFill>
            <a:srgbClr val="FF0000"/>
          </a:solidFill>
          <a:ln w="9525" algn="ctr">
            <a:noFill/>
            <a:miter lim="800000"/>
            <a:headEnd/>
            <a:tailEnd/>
          </a:ln>
          <a:effectLst/>
        </p:spPr>
        <p:txBody>
          <a:bodyPr wrap="none" anchor="ctr"/>
          <a:lstStyle/>
          <a:p>
            <a:pPr fontAlgn="auto">
              <a:spcBef>
                <a:spcPts val="0"/>
              </a:spcBef>
              <a:spcAft>
                <a:spcPts val="0"/>
              </a:spcAft>
              <a:defRPr/>
            </a:pPr>
            <a:endParaRPr lang="en-GB" altLang="ja-JP" sz="1600">
              <a:latin typeface="MS UI Gothic" pitchFamily="34" charset="-128"/>
              <a:ea typeface="MS UI Gothic" pitchFamily="34" charset="-128"/>
              <a:cs typeface="+mn-cs"/>
            </a:endParaRPr>
          </a:p>
        </p:txBody>
      </p:sp>
      <p:sp>
        <p:nvSpPr>
          <p:cNvPr id="8" name="Line 8"/>
          <p:cNvSpPr>
            <a:spLocks noChangeShapeType="1"/>
          </p:cNvSpPr>
          <p:nvPr/>
        </p:nvSpPr>
        <p:spPr bwMode="gray">
          <a:xfrm>
            <a:off x="0" y="4303713"/>
            <a:ext cx="9144000" cy="0"/>
          </a:xfrm>
          <a:prstGeom prst="line">
            <a:avLst/>
          </a:prstGeom>
          <a:noFill/>
          <a:ln w="9525">
            <a:solidFill>
              <a:srgbClr val="FF0000"/>
            </a:solidFill>
            <a:round/>
            <a:headEnd/>
            <a:tailEnd/>
          </a:ln>
          <a:effectLst/>
        </p:spPr>
        <p:txBody>
          <a:bodyPr anchor="ctr"/>
          <a:lstStyle/>
          <a:p>
            <a:pPr fontAlgn="auto">
              <a:spcBef>
                <a:spcPts val="0"/>
              </a:spcBef>
              <a:spcAft>
                <a:spcPts val="0"/>
              </a:spcAft>
              <a:defRPr/>
            </a:pPr>
            <a:endParaRPr lang="en-US">
              <a:latin typeface="Arial" charset="0"/>
              <a:ea typeface="MS UI Gothic" pitchFamily="34" charset="-128"/>
              <a:cs typeface="+mn-cs"/>
            </a:endParaRPr>
          </a:p>
        </p:txBody>
      </p:sp>
      <p:sp>
        <p:nvSpPr>
          <p:cNvPr id="9" name="Line 9"/>
          <p:cNvSpPr>
            <a:spLocks noChangeShapeType="1"/>
          </p:cNvSpPr>
          <p:nvPr/>
        </p:nvSpPr>
        <p:spPr bwMode="gray">
          <a:xfrm>
            <a:off x="0" y="4284663"/>
            <a:ext cx="9144000" cy="0"/>
          </a:xfrm>
          <a:prstGeom prst="line">
            <a:avLst/>
          </a:prstGeom>
          <a:noFill/>
          <a:ln w="9525">
            <a:solidFill>
              <a:srgbClr val="FF0000"/>
            </a:solidFill>
            <a:round/>
            <a:headEnd/>
            <a:tailEnd/>
          </a:ln>
          <a:effectLst/>
        </p:spPr>
        <p:txBody>
          <a:bodyPr anchor="ctr"/>
          <a:lstStyle/>
          <a:p>
            <a:pPr fontAlgn="auto">
              <a:spcBef>
                <a:spcPts val="0"/>
              </a:spcBef>
              <a:spcAft>
                <a:spcPts val="0"/>
              </a:spcAft>
              <a:defRPr/>
            </a:pPr>
            <a:endParaRPr lang="en-US">
              <a:latin typeface="Arial" charset="0"/>
              <a:ea typeface="MS UI Gothic" pitchFamily="34" charset="-128"/>
              <a:cs typeface="+mn-cs"/>
            </a:endParaRPr>
          </a:p>
        </p:txBody>
      </p:sp>
      <p:sp>
        <p:nvSpPr>
          <p:cNvPr id="10" name="Rectangle 10"/>
          <p:cNvSpPr>
            <a:spLocks noChangeArrowheads="1"/>
          </p:cNvSpPr>
          <p:nvPr/>
        </p:nvSpPr>
        <p:spPr bwMode="gray">
          <a:xfrm>
            <a:off x="0" y="6627813"/>
            <a:ext cx="9144000" cy="241300"/>
          </a:xfrm>
          <a:prstGeom prst="rect">
            <a:avLst/>
          </a:prstGeom>
          <a:solidFill>
            <a:srgbClr val="808080"/>
          </a:solidFill>
          <a:ln w="9525">
            <a:noFill/>
            <a:miter lim="800000"/>
            <a:headEnd/>
            <a:tailEnd/>
          </a:ln>
          <a:effectLst/>
        </p:spPr>
        <p:txBody>
          <a:bodyPr wrap="none" anchor="ctr"/>
          <a:lstStyle/>
          <a:p>
            <a:pPr fontAlgn="auto">
              <a:spcBef>
                <a:spcPts val="0"/>
              </a:spcBef>
              <a:spcAft>
                <a:spcPts val="0"/>
              </a:spcAft>
              <a:defRPr/>
            </a:pPr>
            <a:endParaRPr lang="en-GB" altLang="ja-JP" sz="1600">
              <a:latin typeface="MS UI Gothic" pitchFamily="34" charset="-128"/>
              <a:ea typeface="MS UI Gothic" pitchFamily="34" charset="-128"/>
              <a:cs typeface="+mn-cs"/>
            </a:endParaRPr>
          </a:p>
        </p:txBody>
      </p:sp>
      <p:sp>
        <p:nvSpPr>
          <p:cNvPr id="11" name="Line 11"/>
          <p:cNvSpPr>
            <a:spLocks noChangeShapeType="1"/>
          </p:cNvSpPr>
          <p:nvPr/>
        </p:nvSpPr>
        <p:spPr bwMode="gray">
          <a:xfrm>
            <a:off x="0" y="6627813"/>
            <a:ext cx="9144000" cy="0"/>
          </a:xfrm>
          <a:prstGeom prst="line">
            <a:avLst/>
          </a:prstGeom>
          <a:noFill/>
          <a:ln w="6350">
            <a:solidFill>
              <a:srgbClr val="4D4D4D"/>
            </a:solidFill>
            <a:round/>
            <a:headEnd/>
            <a:tailEnd/>
          </a:ln>
          <a:effectLst/>
        </p:spPr>
        <p:txBody>
          <a:bodyPr anchor="ctr"/>
          <a:lstStyle/>
          <a:p>
            <a:pPr fontAlgn="auto">
              <a:spcBef>
                <a:spcPts val="0"/>
              </a:spcBef>
              <a:spcAft>
                <a:spcPts val="0"/>
              </a:spcAft>
              <a:defRPr/>
            </a:pPr>
            <a:endParaRPr lang="en-US">
              <a:latin typeface="Arial" charset="0"/>
              <a:ea typeface="MS UI Gothic" pitchFamily="34" charset="-128"/>
              <a:cs typeface="+mn-cs"/>
            </a:endParaRPr>
          </a:p>
        </p:txBody>
      </p:sp>
      <p:sp>
        <p:nvSpPr>
          <p:cNvPr id="12" name="Line 13"/>
          <p:cNvSpPr>
            <a:spLocks noChangeShapeType="1"/>
          </p:cNvSpPr>
          <p:nvPr/>
        </p:nvSpPr>
        <p:spPr bwMode="gray">
          <a:xfrm>
            <a:off x="0" y="804863"/>
            <a:ext cx="9144000" cy="0"/>
          </a:xfrm>
          <a:prstGeom prst="line">
            <a:avLst/>
          </a:prstGeom>
          <a:noFill/>
          <a:ln w="12700">
            <a:solidFill>
              <a:srgbClr val="C0C0C0"/>
            </a:solidFill>
            <a:round/>
            <a:headEnd/>
            <a:tailEnd/>
          </a:ln>
          <a:effectLst/>
        </p:spPr>
        <p:txBody>
          <a:bodyPr wrap="none" anchor="ctr"/>
          <a:lstStyle/>
          <a:p>
            <a:pPr fontAlgn="auto">
              <a:spcBef>
                <a:spcPts val="0"/>
              </a:spcBef>
              <a:spcAft>
                <a:spcPts val="0"/>
              </a:spcAft>
              <a:defRPr/>
            </a:pPr>
            <a:endParaRPr lang="en-US">
              <a:latin typeface="Arial" charset="0"/>
              <a:ea typeface="MS UI Gothic" pitchFamily="34" charset="-128"/>
              <a:cs typeface="+mn-cs"/>
            </a:endParaRPr>
          </a:p>
        </p:txBody>
      </p:sp>
      <p:pic>
        <p:nvPicPr>
          <p:cNvPr id="13" name="Picture 14" descr="0101"/>
          <p:cNvPicPr>
            <a:picLocks noChangeAspect="1" noChangeArrowheads="1"/>
          </p:cNvPicPr>
          <p:nvPr/>
        </p:nvPicPr>
        <p:blipFill>
          <a:blip r:embed="rId2" cstate="print"/>
          <a:srcRect/>
          <a:stretch>
            <a:fillRect/>
          </a:stretch>
        </p:blipFill>
        <p:spPr bwMode="auto">
          <a:xfrm>
            <a:off x="0" y="0"/>
            <a:ext cx="4572000" cy="800100"/>
          </a:xfrm>
          <a:prstGeom prst="rect">
            <a:avLst/>
          </a:prstGeom>
          <a:noFill/>
          <a:ln w="9525">
            <a:noFill/>
            <a:miter lim="800000"/>
            <a:headEnd/>
            <a:tailEnd/>
          </a:ln>
        </p:spPr>
      </p:pic>
      <p:pic>
        <p:nvPicPr>
          <p:cNvPr id="14" name="Picture 15" descr="222"/>
          <p:cNvPicPr>
            <a:picLocks noChangeAspect="1" noChangeArrowheads="1"/>
          </p:cNvPicPr>
          <p:nvPr/>
        </p:nvPicPr>
        <p:blipFill>
          <a:blip r:embed="rId3" cstate="print"/>
          <a:srcRect/>
          <a:stretch>
            <a:fillRect/>
          </a:stretch>
        </p:blipFill>
        <p:spPr bwMode="auto">
          <a:xfrm>
            <a:off x="5041900" y="0"/>
            <a:ext cx="4130675" cy="825500"/>
          </a:xfrm>
          <a:prstGeom prst="rect">
            <a:avLst/>
          </a:prstGeom>
          <a:noFill/>
          <a:ln w="9525">
            <a:noFill/>
            <a:miter lim="800000"/>
            <a:headEnd/>
            <a:tailEnd/>
          </a:ln>
        </p:spPr>
      </p:pic>
      <p:sp>
        <p:nvSpPr>
          <p:cNvPr id="114693" name="Rectangle 5"/>
          <p:cNvSpPr>
            <a:spLocks noGrp="1" noChangeArrowheads="1"/>
          </p:cNvSpPr>
          <p:nvPr>
            <p:ph type="subTitle" sz="quarter" idx="1"/>
          </p:nvPr>
        </p:nvSpPr>
        <p:spPr>
          <a:xfrm>
            <a:off x="566738" y="4373563"/>
            <a:ext cx="7985125" cy="2205037"/>
          </a:xfrm>
        </p:spPr>
        <p:txBody>
          <a:bodyPr anchor="ctr"/>
          <a:lstStyle>
            <a:lvl1pPr marL="0" indent="0" algn="ctr">
              <a:lnSpc>
                <a:spcPct val="100000"/>
              </a:lnSpc>
              <a:spcBef>
                <a:spcPct val="0"/>
              </a:spcBef>
              <a:spcAft>
                <a:spcPct val="0"/>
              </a:spcAft>
              <a:buFont typeface="Wingdings" pitchFamily="2" charset="2"/>
              <a:buNone/>
              <a:defRPr sz="3200"/>
            </a:lvl1pPr>
          </a:lstStyle>
          <a:p>
            <a:r>
              <a:rPr lang="en-US" altLang="ja-JP" smtClean="0"/>
              <a:t>Click to edit Master subtitle style</a:t>
            </a:r>
            <a:endParaRPr lang="en-US" altLang="ja-JP"/>
          </a:p>
        </p:txBody>
      </p:sp>
      <p:sp>
        <p:nvSpPr>
          <p:cNvPr id="114694" name="Rectangle 6"/>
          <p:cNvSpPr>
            <a:spLocks noGrp="1" noChangeArrowheads="1"/>
          </p:cNvSpPr>
          <p:nvPr>
            <p:ph type="ctrTitle" sz="quarter"/>
          </p:nvPr>
        </p:nvSpPr>
        <p:spPr>
          <a:xfrm>
            <a:off x="342900" y="1628775"/>
            <a:ext cx="8445500" cy="2447925"/>
          </a:xfrm>
          <a:effectLst/>
        </p:spPr>
        <p:txBody>
          <a:bodyPr/>
          <a:lstStyle>
            <a:lvl1pPr algn="ctr">
              <a:defRPr sz="4400"/>
            </a:lvl1pPr>
          </a:lstStyle>
          <a:p>
            <a:r>
              <a:rPr lang="en-US" altLang="ja-JP" smtClean="0"/>
              <a:t>Click to edit Master title style</a:t>
            </a:r>
            <a:endParaRPr lang="en-US" altLang="ja-JP"/>
          </a:p>
        </p:txBody>
      </p:sp>
      <p:sp>
        <p:nvSpPr>
          <p:cNvPr id="17" name="TextBox 16"/>
          <p:cNvSpPr txBox="1"/>
          <p:nvPr/>
        </p:nvSpPr>
        <p:spPr>
          <a:xfrm>
            <a:off x="304800" y="304800"/>
            <a:ext cx="6477000" cy="984885"/>
          </a:xfrm>
          <a:prstGeom prst="rect">
            <a:avLst/>
          </a:prstGeom>
          <a:noFill/>
        </p:spPr>
        <p:txBody>
          <a:bodyPr wrap="square" lIns="0" tIns="0" rIns="0" bIns="0" rtlCol="0">
            <a:spAutoFit/>
          </a:bodyPr>
          <a:lstStyle/>
          <a:p>
            <a:pPr algn="l"/>
            <a:r>
              <a:rPr lang="en-US" sz="3200" b="0" dirty="0" smtClean="0">
                <a:ln>
                  <a:solidFill>
                    <a:schemeClr val="bg2">
                      <a:lumMod val="20000"/>
                      <a:lumOff val="80000"/>
                    </a:schemeClr>
                  </a:solidFill>
                </a:ln>
                <a:solidFill>
                  <a:schemeClr val="bg1"/>
                </a:solidFill>
                <a:effectLst/>
                <a:latin typeface="Berlin Sans FB Demi" pitchFamily="34" charset="0"/>
              </a:rPr>
              <a:t>Fujitsu America</a:t>
            </a:r>
          </a:p>
          <a:p>
            <a:pPr algn="l"/>
            <a:r>
              <a:rPr lang="en-US" sz="3200" b="0" dirty="0" smtClean="0">
                <a:ln>
                  <a:solidFill>
                    <a:schemeClr val="bg2">
                      <a:lumMod val="20000"/>
                      <a:lumOff val="80000"/>
                    </a:schemeClr>
                  </a:solidFill>
                </a:ln>
                <a:solidFill>
                  <a:schemeClr val="bg1"/>
                </a:solidFill>
                <a:effectLst/>
                <a:latin typeface="Berlin Sans FB Demi" pitchFamily="34" charset="0"/>
              </a:rPr>
              <a:t>Advanced Software Design Team</a:t>
            </a:r>
            <a:endParaRPr lang="en-US" sz="3200" b="0" dirty="0">
              <a:ln>
                <a:solidFill>
                  <a:schemeClr val="bg2">
                    <a:lumMod val="20000"/>
                    <a:lumOff val="80000"/>
                  </a:schemeClr>
                </a:solidFill>
              </a:ln>
              <a:solidFill>
                <a:schemeClr val="bg1"/>
              </a:solidFill>
              <a:effectLst/>
              <a:latin typeface="Berlin Sans FB Demi" pitchFamily="34" charset="0"/>
            </a:endParaRPr>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 y="765175"/>
            <a:ext cx="4432300" cy="578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765175"/>
            <a:ext cx="4432300" cy="578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emf"/><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90563"/>
            <a:chOff x="0" y="1773"/>
            <a:chExt cx="5760" cy="435"/>
          </a:xfrm>
        </p:grpSpPr>
        <p:sp>
          <p:nvSpPr>
            <p:cNvPr id="113667" name="AutoShape 3"/>
            <p:cNvSpPr>
              <a:spLocks noChangeAspect="1" noChangeArrowheads="1" noTextEdit="1"/>
            </p:cNvSpPr>
            <p:nvPr userDrawn="1"/>
          </p:nvSpPr>
          <p:spPr bwMode="gray">
            <a:xfrm>
              <a:off x="0" y="1773"/>
              <a:ext cx="5760" cy="435"/>
            </a:xfrm>
            <a:prstGeom prst="rect">
              <a:avLst/>
            </a:prstGeom>
            <a:noFill/>
            <a:ln w="9525">
              <a:noFill/>
              <a:miter lim="800000"/>
              <a:headEnd/>
              <a:tailEnd/>
            </a:ln>
          </p:spPr>
          <p:txBody>
            <a:bodyPr/>
            <a:lstStyle/>
            <a:p>
              <a:pPr fontAlgn="auto">
                <a:spcBef>
                  <a:spcPts val="0"/>
                </a:spcBef>
                <a:spcAft>
                  <a:spcPts val="0"/>
                </a:spcAft>
                <a:defRPr/>
              </a:pPr>
              <a:endParaRPr lang="en-US">
                <a:latin typeface="Arial" charset="0"/>
                <a:ea typeface="MS UI Gothic" pitchFamily="34" charset="-128"/>
                <a:cs typeface="+mn-cs"/>
              </a:endParaRPr>
            </a:p>
          </p:txBody>
        </p:sp>
        <p:pic>
          <p:nvPicPr>
            <p:cNvPr id="1039" name="Picture 4"/>
            <p:cNvPicPr>
              <a:picLocks noChangeAspect="1" noChangeArrowheads="1"/>
            </p:cNvPicPr>
            <p:nvPr userDrawn="1"/>
          </p:nvPicPr>
          <p:blipFill>
            <a:blip r:embed="rId9" cstate="print"/>
            <a:srcRect/>
            <a:stretch>
              <a:fillRect/>
            </a:stretch>
          </p:blipFill>
          <p:spPr bwMode="gray">
            <a:xfrm>
              <a:off x="0" y="1773"/>
              <a:ext cx="5759" cy="435"/>
            </a:xfrm>
            <a:prstGeom prst="rect">
              <a:avLst/>
            </a:prstGeom>
            <a:noFill/>
            <a:ln w="9525">
              <a:noFill/>
              <a:miter lim="800000"/>
              <a:headEnd/>
              <a:tailEnd/>
            </a:ln>
          </p:spPr>
        </p:pic>
        <p:pic>
          <p:nvPicPr>
            <p:cNvPr id="1040" name="Picture 5"/>
            <p:cNvPicPr>
              <a:picLocks noChangeAspect="1" noChangeArrowheads="1"/>
            </p:cNvPicPr>
            <p:nvPr userDrawn="1"/>
          </p:nvPicPr>
          <p:blipFill>
            <a:blip r:embed="rId10" cstate="print"/>
            <a:srcRect/>
            <a:stretch>
              <a:fillRect/>
            </a:stretch>
          </p:blipFill>
          <p:spPr bwMode="gray">
            <a:xfrm>
              <a:off x="1769" y="1803"/>
              <a:ext cx="3311" cy="17"/>
            </a:xfrm>
            <a:prstGeom prst="rect">
              <a:avLst/>
            </a:prstGeom>
            <a:noFill/>
            <a:ln w="9525">
              <a:noFill/>
              <a:miter lim="800000"/>
              <a:headEnd/>
              <a:tailEnd/>
            </a:ln>
          </p:spPr>
        </p:pic>
        <p:pic>
          <p:nvPicPr>
            <p:cNvPr id="1041" name="Picture 6"/>
            <p:cNvPicPr>
              <a:picLocks noChangeAspect="1" noChangeArrowheads="1"/>
            </p:cNvPicPr>
            <p:nvPr userDrawn="1"/>
          </p:nvPicPr>
          <p:blipFill>
            <a:blip r:embed="rId10" cstate="print"/>
            <a:srcRect/>
            <a:stretch>
              <a:fillRect/>
            </a:stretch>
          </p:blipFill>
          <p:spPr bwMode="gray">
            <a:xfrm>
              <a:off x="1769" y="1830"/>
              <a:ext cx="3311" cy="17"/>
            </a:xfrm>
            <a:prstGeom prst="rect">
              <a:avLst/>
            </a:prstGeom>
            <a:noFill/>
            <a:ln w="9525">
              <a:noFill/>
              <a:miter lim="800000"/>
              <a:headEnd/>
              <a:tailEnd/>
            </a:ln>
          </p:spPr>
        </p:pic>
        <p:pic>
          <p:nvPicPr>
            <p:cNvPr id="1042" name="Picture 7"/>
            <p:cNvPicPr>
              <a:picLocks noChangeAspect="1" noChangeArrowheads="1"/>
            </p:cNvPicPr>
            <p:nvPr userDrawn="1"/>
          </p:nvPicPr>
          <p:blipFill>
            <a:blip r:embed="rId10" cstate="print"/>
            <a:srcRect/>
            <a:stretch>
              <a:fillRect/>
            </a:stretch>
          </p:blipFill>
          <p:spPr bwMode="gray">
            <a:xfrm>
              <a:off x="1769" y="1857"/>
              <a:ext cx="3311" cy="17"/>
            </a:xfrm>
            <a:prstGeom prst="rect">
              <a:avLst/>
            </a:prstGeom>
            <a:noFill/>
            <a:ln w="9525">
              <a:noFill/>
              <a:miter lim="800000"/>
              <a:headEnd/>
              <a:tailEnd/>
            </a:ln>
          </p:spPr>
        </p:pic>
        <p:pic>
          <p:nvPicPr>
            <p:cNvPr id="1043" name="Picture 8"/>
            <p:cNvPicPr>
              <a:picLocks noChangeAspect="1" noChangeArrowheads="1"/>
            </p:cNvPicPr>
            <p:nvPr userDrawn="1"/>
          </p:nvPicPr>
          <p:blipFill>
            <a:blip r:embed="rId10" cstate="print"/>
            <a:srcRect/>
            <a:stretch>
              <a:fillRect/>
            </a:stretch>
          </p:blipFill>
          <p:spPr bwMode="gray">
            <a:xfrm>
              <a:off x="1769" y="1884"/>
              <a:ext cx="3311" cy="17"/>
            </a:xfrm>
            <a:prstGeom prst="rect">
              <a:avLst/>
            </a:prstGeom>
            <a:noFill/>
            <a:ln w="9525">
              <a:noFill/>
              <a:miter lim="800000"/>
              <a:headEnd/>
              <a:tailEnd/>
            </a:ln>
          </p:spPr>
        </p:pic>
        <p:pic>
          <p:nvPicPr>
            <p:cNvPr id="1044" name="Picture 9"/>
            <p:cNvPicPr>
              <a:picLocks noChangeAspect="1" noChangeArrowheads="1"/>
            </p:cNvPicPr>
            <p:nvPr userDrawn="1"/>
          </p:nvPicPr>
          <p:blipFill>
            <a:blip r:embed="rId10" cstate="print"/>
            <a:srcRect/>
            <a:stretch>
              <a:fillRect/>
            </a:stretch>
          </p:blipFill>
          <p:spPr bwMode="gray">
            <a:xfrm>
              <a:off x="1769" y="1911"/>
              <a:ext cx="3311" cy="17"/>
            </a:xfrm>
            <a:prstGeom prst="rect">
              <a:avLst/>
            </a:prstGeom>
            <a:noFill/>
            <a:ln w="9525">
              <a:noFill/>
              <a:miter lim="800000"/>
              <a:headEnd/>
              <a:tailEnd/>
            </a:ln>
          </p:spPr>
        </p:pic>
        <p:pic>
          <p:nvPicPr>
            <p:cNvPr id="1045" name="Picture 10"/>
            <p:cNvPicPr>
              <a:picLocks noChangeAspect="1" noChangeArrowheads="1"/>
            </p:cNvPicPr>
            <p:nvPr userDrawn="1"/>
          </p:nvPicPr>
          <p:blipFill>
            <a:blip r:embed="rId10" cstate="print"/>
            <a:srcRect/>
            <a:stretch>
              <a:fillRect/>
            </a:stretch>
          </p:blipFill>
          <p:spPr bwMode="gray">
            <a:xfrm>
              <a:off x="1769" y="1938"/>
              <a:ext cx="3311" cy="17"/>
            </a:xfrm>
            <a:prstGeom prst="rect">
              <a:avLst/>
            </a:prstGeom>
            <a:noFill/>
            <a:ln w="9525">
              <a:noFill/>
              <a:miter lim="800000"/>
              <a:headEnd/>
              <a:tailEnd/>
            </a:ln>
          </p:spPr>
        </p:pic>
        <p:pic>
          <p:nvPicPr>
            <p:cNvPr id="1046" name="Picture 11"/>
            <p:cNvPicPr>
              <a:picLocks noChangeAspect="1" noChangeArrowheads="1"/>
            </p:cNvPicPr>
            <p:nvPr userDrawn="1"/>
          </p:nvPicPr>
          <p:blipFill>
            <a:blip r:embed="rId10" cstate="print"/>
            <a:srcRect/>
            <a:stretch>
              <a:fillRect/>
            </a:stretch>
          </p:blipFill>
          <p:spPr bwMode="gray">
            <a:xfrm>
              <a:off x="1769" y="1965"/>
              <a:ext cx="3311" cy="17"/>
            </a:xfrm>
            <a:prstGeom prst="rect">
              <a:avLst/>
            </a:prstGeom>
            <a:noFill/>
            <a:ln w="9525">
              <a:noFill/>
              <a:miter lim="800000"/>
              <a:headEnd/>
              <a:tailEnd/>
            </a:ln>
          </p:spPr>
        </p:pic>
        <p:pic>
          <p:nvPicPr>
            <p:cNvPr id="1047" name="Picture 12"/>
            <p:cNvPicPr>
              <a:picLocks noChangeAspect="1" noChangeArrowheads="1"/>
            </p:cNvPicPr>
            <p:nvPr userDrawn="1"/>
          </p:nvPicPr>
          <p:blipFill>
            <a:blip r:embed="rId10" cstate="print"/>
            <a:srcRect/>
            <a:stretch>
              <a:fillRect/>
            </a:stretch>
          </p:blipFill>
          <p:spPr bwMode="gray">
            <a:xfrm>
              <a:off x="1769" y="1992"/>
              <a:ext cx="3311" cy="17"/>
            </a:xfrm>
            <a:prstGeom prst="rect">
              <a:avLst/>
            </a:prstGeom>
            <a:noFill/>
            <a:ln w="9525">
              <a:noFill/>
              <a:miter lim="800000"/>
              <a:headEnd/>
              <a:tailEnd/>
            </a:ln>
          </p:spPr>
        </p:pic>
        <p:pic>
          <p:nvPicPr>
            <p:cNvPr id="1048" name="Picture 13"/>
            <p:cNvPicPr>
              <a:picLocks noChangeAspect="1" noChangeArrowheads="1"/>
            </p:cNvPicPr>
            <p:nvPr userDrawn="1"/>
          </p:nvPicPr>
          <p:blipFill>
            <a:blip r:embed="rId10" cstate="print"/>
            <a:srcRect/>
            <a:stretch>
              <a:fillRect/>
            </a:stretch>
          </p:blipFill>
          <p:spPr bwMode="gray">
            <a:xfrm>
              <a:off x="1769" y="2019"/>
              <a:ext cx="3311" cy="17"/>
            </a:xfrm>
            <a:prstGeom prst="rect">
              <a:avLst/>
            </a:prstGeom>
            <a:noFill/>
            <a:ln w="9525">
              <a:noFill/>
              <a:miter lim="800000"/>
              <a:headEnd/>
              <a:tailEnd/>
            </a:ln>
          </p:spPr>
        </p:pic>
        <p:pic>
          <p:nvPicPr>
            <p:cNvPr id="1049" name="Picture 14"/>
            <p:cNvPicPr>
              <a:picLocks noChangeAspect="1" noChangeArrowheads="1"/>
            </p:cNvPicPr>
            <p:nvPr userDrawn="1"/>
          </p:nvPicPr>
          <p:blipFill>
            <a:blip r:embed="rId10" cstate="print"/>
            <a:srcRect/>
            <a:stretch>
              <a:fillRect/>
            </a:stretch>
          </p:blipFill>
          <p:spPr bwMode="gray">
            <a:xfrm>
              <a:off x="1769" y="2046"/>
              <a:ext cx="3311" cy="17"/>
            </a:xfrm>
            <a:prstGeom prst="rect">
              <a:avLst/>
            </a:prstGeom>
            <a:noFill/>
            <a:ln w="9525">
              <a:noFill/>
              <a:miter lim="800000"/>
              <a:headEnd/>
              <a:tailEnd/>
            </a:ln>
          </p:spPr>
        </p:pic>
        <p:pic>
          <p:nvPicPr>
            <p:cNvPr id="1050" name="Picture 15"/>
            <p:cNvPicPr>
              <a:picLocks noChangeAspect="1" noChangeArrowheads="1"/>
            </p:cNvPicPr>
            <p:nvPr userDrawn="1"/>
          </p:nvPicPr>
          <p:blipFill>
            <a:blip r:embed="rId10" cstate="print"/>
            <a:srcRect/>
            <a:stretch>
              <a:fillRect/>
            </a:stretch>
          </p:blipFill>
          <p:spPr bwMode="gray">
            <a:xfrm>
              <a:off x="1769" y="2073"/>
              <a:ext cx="3311" cy="17"/>
            </a:xfrm>
            <a:prstGeom prst="rect">
              <a:avLst/>
            </a:prstGeom>
            <a:noFill/>
            <a:ln w="9525">
              <a:noFill/>
              <a:miter lim="800000"/>
              <a:headEnd/>
              <a:tailEnd/>
            </a:ln>
          </p:spPr>
        </p:pic>
        <p:pic>
          <p:nvPicPr>
            <p:cNvPr id="1051" name="Picture 16"/>
            <p:cNvPicPr>
              <a:picLocks noChangeAspect="1" noChangeArrowheads="1"/>
            </p:cNvPicPr>
            <p:nvPr userDrawn="1"/>
          </p:nvPicPr>
          <p:blipFill>
            <a:blip r:embed="rId10" cstate="print"/>
            <a:srcRect/>
            <a:stretch>
              <a:fillRect/>
            </a:stretch>
          </p:blipFill>
          <p:spPr bwMode="gray">
            <a:xfrm>
              <a:off x="1769" y="2100"/>
              <a:ext cx="3311" cy="17"/>
            </a:xfrm>
            <a:prstGeom prst="rect">
              <a:avLst/>
            </a:prstGeom>
            <a:noFill/>
            <a:ln w="9525">
              <a:noFill/>
              <a:miter lim="800000"/>
              <a:headEnd/>
              <a:tailEnd/>
            </a:ln>
          </p:spPr>
        </p:pic>
        <p:pic>
          <p:nvPicPr>
            <p:cNvPr id="1052" name="Picture 17"/>
            <p:cNvPicPr>
              <a:picLocks noChangeAspect="1" noChangeArrowheads="1"/>
            </p:cNvPicPr>
            <p:nvPr userDrawn="1"/>
          </p:nvPicPr>
          <p:blipFill>
            <a:blip r:embed="rId10" cstate="print"/>
            <a:srcRect/>
            <a:stretch>
              <a:fillRect/>
            </a:stretch>
          </p:blipFill>
          <p:spPr bwMode="gray">
            <a:xfrm>
              <a:off x="1769" y="2127"/>
              <a:ext cx="3311" cy="17"/>
            </a:xfrm>
            <a:prstGeom prst="rect">
              <a:avLst/>
            </a:prstGeom>
            <a:noFill/>
            <a:ln w="9525">
              <a:noFill/>
              <a:miter lim="800000"/>
              <a:headEnd/>
              <a:tailEnd/>
            </a:ln>
          </p:spPr>
        </p:pic>
        <p:pic>
          <p:nvPicPr>
            <p:cNvPr id="1053" name="Picture 18"/>
            <p:cNvPicPr>
              <a:picLocks noChangeAspect="1" noChangeArrowheads="1"/>
            </p:cNvPicPr>
            <p:nvPr userDrawn="1"/>
          </p:nvPicPr>
          <p:blipFill>
            <a:blip r:embed="rId10" cstate="print"/>
            <a:srcRect/>
            <a:stretch>
              <a:fillRect/>
            </a:stretch>
          </p:blipFill>
          <p:spPr bwMode="gray">
            <a:xfrm>
              <a:off x="1769" y="2154"/>
              <a:ext cx="3311" cy="17"/>
            </a:xfrm>
            <a:prstGeom prst="rect">
              <a:avLst/>
            </a:prstGeom>
            <a:noFill/>
            <a:ln w="9525">
              <a:noFill/>
              <a:miter lim="800000"/>
              <a:headEnd/>
              <a:tailEnd/>
            </a:ln>
          </p:spPr>
        </p:pic>
        <p:pic>
          <p:nvPicPr>
            <p:cNvPr id="1054" name="Picture 19"/>
            <p:cNvPicPr>
              <a:picLocks noChangeAspect="1" noChangeArrowheads="1"/>
            </p:cNvPicPr>
            <p:nvPr userDrawn="1"/>
          </p:nvPicPr>
          <p:blipFill>
            <a:blip r:embed="rId10" cstate="print"/>
            <a:srcRect/>
            <a:stretch>
              <a:fillRect/>
            </a:stretch>
          </p:blipFill>
          <p:spPr bwMode="gray">
            <a:xfrm>
              <a:off x="1769" y="2181"/>
              <a:ext cx="3311" cy="17"/>
            </a:xfrm>
            <a:prstGeom prst="rect">
              <a:avLst/>
            </a:prstGeom>
            <a:noFill/>
            <a:ln w="9525">
              <a:noFill/>
              <a:miter lim="800000"/>
              <a:headEnd/>
              <a:tailEnd/>
            </a:ln>
          </p:spPr>
        </p:pic>
      </p:grpSp>
      <p:sp>
        <p:nvSpPr>
          <p:cNvPr id="113684" name="Rectangle 20"/>
          <p:cNvSpPr>
            <a:spLocks noChangeArrowheads="1"/>
          </p:cNvSpPr>
          <p:nvPr/>
        </p:nvSpPr>
        <p:spPr bwMode="gray">
          <a:xfrm>
            <a:off x="0" y="7938"/>
            <a:ext cx="9144000" cy="36512"/>
          </a:xfrm>
          <a:prstGeom prst="rect">
            <a:avLst/>
          </a:prstGeom>
          <a:solidFill>
            <a:schemeClr val="bg1"/>
          </a:solidFill>
          <a:ln w="9525" algn="ctr">
            <a:noFill/>
            <a:miter lim="800000"/>
            <a:headEnd/>
            <a:tailEnd/>
          </a:ln>
          <a:effectLst/>
        </p:spPr>
        <p:txBody>
          <a:bodyPr wrap="none" anchor="ctr"/>
          <a:lstStyle/>
          <a:p>
            <a:pPr fontAlgn="auto">
              <a:spcBef>
                <a:spcPts val="0"/>
              </a:spcBef>
              <a:spcAft>
                <a:spcPts val="0"/>
              </a:spcAft>
              <a:defRPr/>
            </a:pPr>
            <a:endParaRPr lang="en-GB" altLang="ja-JP" sz="1600">
              <a:latin typeface="MS UI Gothic" pitchFamily="34" charset="-128"/>
              <a:ea typeface="MS UI Gothic" pitchFamily="34" charset="-128"/>
              <a:cs typeface="+mn-cs"/>
            </a:endParaRPr>
          </a:p>
        </p:txBody>
      </p:sp>
      <p:sp>
        <p:nvSpPr>
          <p:cNvPr id="1028" name="Rectangle 21"/>
          <p:cNvSpPr>
            <a:spLocks noGrp="1" noChangeArrowheads="1"/>
          </p:cNvSpPr>
          <p:nvPr>
            <p:ph type="body" idx="1"/>
          </p:nvPr>
        </p:nvSpPr>
        <p:spPr bwMode="gray">
          <a:xfrm>
            <a:off x="57150" y="765175"/>
            <a:ext cx="9017000" cy="5781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dirty="0" smtClean="0"/>
              <a:t>Headline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endParaRPr lang="en-US" altLang="ja-JP" dirty="0" smtClean="0"/>
          </a:p>
          <a:p>
            <a:pPr lvl="1"/>
            <a:r>
              <a:rPr lang="en-US" altLang="ja-JP" dirty="0" smtClean="0"/>
              <a:t>1st subhead 1st subhead 1st subhead 1st subhead 1st subhead 1st subhead 1st subhead 1st subhead 1st subhead 1st subhead </a:t>
            </a:r>
          </a:p>
          <a:p>
            <a:pPr lvl="2"/>
            <a:r>
              <a:rPr lang="en-US" altLang="ja-JP" dirty="0" smtClean="0"/>
              <a:t>2nd subhead 2nd subhead 2nd subhead 2nd subhead 2nd subhead 2nd subhead 2nd subhead 2nd subhead 2nd subhead 2nd subhead </a:t>
            </a:r>
          </a:p>
          <a:p>
            <a:pPr lvl="3"/>
            <a:r>
              <a:rPr lang="en-US" altLang="ja-JP" dirty="0" smtClean="0"/>
              <a:t>Text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p>
        </p:txBody>
      </p:sp>
      <p:sp>
        <p:nvSpPr>
          <p:cNvPr id="113686" name="Rectangle 22"/>
          <p:cNvSpPr>
            <a:spLocks noChangeArrowheads="1"/>
          </p:cNvSpPr>
          <p:nvPr/>
        </p:nvSpPr>
        <p:spPr bwMode="gray">
          <a:xfrm>
            <a:off x="0" y="0"/>
            <a:ext cx="9144000" cy="25400"/>
          </a:xfrm>
          <a:prstGeom prst="rect">
            <a:avLst/>
          </a:prstGeom>
          <a:solidFill>
            <a:srgbClr val="FF0000"/>
          </a:solidFill>
          <a:ln w="9525" algn="ctr">
            <a:noFill/>
            <a:miter lim="800000"/>
            <a:headEnd/>
            <a:tailEnd/>
          </a:ln>
          <a:effectLst/>
        </p:spPr>
        <p:txBody>
          <a:bodyPr wrap="none" anchor="ctr"/>
          <a:lstStyle/>
          <a:p>
            <a:pPr fontAlgn="auto">
              <a:spcBef>
                <a:spcPts val="0"/>
              </a:spcBef>
              <a:spcAft>
                <a:spcPts val="0"/>
              </a:spcAft>
              <a:defRPr/>
            </a:pPr>
            <a:endParaRPr lang="en-GB" altLang="ja-JP" sz="1600">
              <a:latin typeface="MS UI Gothic" pitchFamily="34" charset="-128"/>
              <a:ea typeface="MS UI Gothic" pitchFamily="34" charset="-128"/>
              <a:cs typeface="+mn-cs"/>
            </a:endParaRPr>
          </a:p>
        </p:txBody>
      </p:sp>
      <p:sp>
        <p:nvSpPr>
          <p:cNvPr id="113687" name="Line 23"/>
          <p:cNvSpPr>
            <a:spLocks noChangeShapeType="1"/>
          </p:cNvSpPr>
          <p:nvPr/>
        </p:nvSpPr>
        <p:spPr bwMode="gray">
          <a:xfrm>
            <a:off x="0" y="688975"/>
            <a:ext cx="9144000" cy="0"/>
          </a:xfrm>
          <a:prstGeom prst="line">
            <a:avLst/>
          </a:prstGeom>
          <a:noFill/>
          <a:ln w="6350">
            <a:solidFill>
              <a:srgbClr val="808080"/>
            </a:solidFill>
            <a:round/>
            <a:headEnd/>
            <a:tailEnd/>
          </a:ln>
          <a:effectLst/>
        </p:spPr>
        <p:txBody>
          <a:bodyPr anchor="ctr"/>
          <a:lstStyle/>
          <a:p>
            <a:pPr fontAlgn="auto">
              <a:spcBef>
                <a:spcPts val="0"/>
              </a:spcBef>
              <a:spcAft>
                <a:spcPts val="0"/>
              </a:spcAft>
              <a:defRPr/>
            </a:pPr>
            <a:endParaRPr lang="en-US">
              <a:latin typeface="Arial" charset="0"/>
              <a:ea typeface="MS UI Gothic" pitchFamily="34" charset="-128"/>
              <a:cs typeface="+mn-cs"/>
            </a:endParaRPr>
          </a:p>
        </p:txBody>
      </p:sp>
      <p:sp>
        <p:nvSpPr>
          <p:cNvPr id="113688" name="Line 24"/>
          <p:cNvSpPr>
            <a:spLocks noChangeShapeType="1"/>
          </p:cNvSpPr>
          <p:nvPr/>
        </p:nvSpPr>
        <p:spPr bwMode="gray">
          <a:xfrm>
            <a:off x="0" y="41275"/>
            <a:ext cx="9144000" cy="0"/>
          </a:xfrm>
          <a:prstGeom prst="line">
            <a:avLst/>
          </a:prstGeom>
          <a:noFill/>
          <a:ln w="9525">
            <a:solidFill>
              <a:srgbClr val="FF0000"/>
            </a:solidFill>
            <a:round/>
            <a:headEnd/>
            <a:tailEnd/>
          </a:ln>
          <a:effectLst/>
        </p:spPr>
        <p:txBody>
          <a:bodyPr anchor="ctr"/>
          <a:lstStyle/>
          <a:p>
            <a:pPr fontAlgn="auto">
              <a:spcBef>
                <a:spcPts val="0"/>
              </a:spcBef>
              <a:spcAft>
                <a:spcPts val="0"/>
              </a:spcAft>
              <a:defRPr/>
            </a:pPr>
            <a:endParaRPr lang="en-US">
              <a:latin typeface="Arial" charset="0"/>
              <a:ea typeface="MS UI Gothic" pitchFamily="34" charset="-128"/>
              <a:cs typeface="+mn-cs"/>
            </a:endParaRPr>
          </a:p>
        </p:txBody>
      </p:sp>
      <p:sp>
        <p:nvSpPr>
          <p:cNvPr id="113689" name="Rectangle 25"/>
          <p:cNvSpPr>
            <a:spLocks noGrp="1" noChangeArrowheads="1"/>
          </p:cNvSpPr>
          <p:nvPr>
            <p:ph type="title"/>
          </p:nvPr>
        </p:nvSpPr>
        <p:spPr bwMode="gray">
          <a:xfrm>
            <a:off x="57150" y="-1588"/>
            <a:ext cx="7970838" cy="693738"/>
          </a:xfrm>
          <a:prstGeom prst="rect">
            <a:avLst/>
          </a:prstGeom>
          <a:noFill/>
          <a:ln w="9525">
            <a:noFill/>
            <a:miter lim="800000"/>
            <a:headEnd/>
            <a:tailEnd/>
          </a:ln>
          <a:effectLst>
            <a:outerShdw dist="17961" dir="2700000" algn="ctr" rotWithShape="0">
              <a:srgbClr val="C0C0C0">
                <a:alpha val="50000"/>
              </a:srgbClr>
            </a:outerShdw>
          </a:effectLst>
        </p:spPr>
        <p:txBody>
          <a:bodyPr vert="horz" wrap="square" lIns="91440" tIns="45720" rIns="91440" bIns="45720" numCol="1" anchor="ctr" anchorCtr="0" compatLnSpc="1">
            <a:prstTxWarp prst="textNoShape">
              <a:avLst/>
            </a:prstTxWarp>
          </a:bodyPr>
          <a:lstStyle/>
          <a:p>
            <a:pPr lvl="0"/>
            <a:r>
              <a:rPr lang="en-US" altLang="ja-JP" smtClean="0"/>
              <a:t>Master title</a:t>
            </a:r>
          </a:p>
        </p:txBody>
      </p:sp>
      <p:sp>
        <p:nvSpPr>
          <p:cNvPr id="113690" name="Rectangle 26"/>
          <p:cNvSpPr>
            <a:spLocks noChangeArrowheads="1"/>
          </p:cNvSpPr>
          <p:nvPr/>
        </p:nvSpPr>
        <p:spPr bwMode="gray">
          <a:xfrm>
            <a:off x="0" y="6627813"/>
            <a:ext cx="9144000" cy="241300"/>
          </a:xfrm>
          <a:prstGeom prst="rect">
            <a:avLst/>
          </a:prstGeom>
          <a:solidFill>
            <a:srgbClr val="808080"/>
          </a:solidFill>
          <a:ln w="9525">
            <a:noFill/>
            <a:miter lim="800000"/>
            <a:headEnd/>
            <a:tailEnd/>
          </a:ln>
          <a:effectLst/>
        </p:spPr>
        <p:txBody>
          <a:bodyPr wrap="none" anchor="ctr"/>
          <a:lstStyle/>
          <a:p>
            <a:pPr fontAlgn="auto">
              <a:spcBef>
                <a:spcPts val="0"/>
              </a:spcBef>
              <a:spcAft>
                <a:spcPts val="0"/>
              </a:spcAft>
              <a:defRPr/>
            </a:pPr>
            <a:endParaRPr lang="en-GB" altLang="ja-JP" sz="1600" dirty="0">
              <a:latin typeface="MS UI Gothic" pitchFamily="34" charset="-128"/>
              <a:ea typeface="MS UI Gothic" pitchFamily="34" charset="-128"/>
              <a:cs typeface="+mn-cs"/>
            </a:endParaRPr>
          </a:p>
        </p:txBody>
      </p:sp>
      <p:sp>
        <p:nvSpPr>
          <p:cNvPr id="113692" name="Line 28"/>
          <p:cNvSpPr>
            <a:spLocks noChangeShapeType="1"/>
          </p:cNvSpPr>
          <p:nvPr/>
        </p:nvSpPr>
        <p:spPr bwMode="gray">
          <a:xfrm>
            <a:off x="0" y="6627813"/>
            <a:ext cx="9144000" cy="0"/>
          </a:xfrm>
          <a:prstGeom prst="line">
            <a:avLst/>
          </a:prstGeom>
          <a:noFill/>
          <a:ln w="6350">
            <a:solidFill>
              <a:srgbClr val="4D4D4D"/>
            </a:solidFill>
            <a:round/>
            <a:headEnd/>
            <a:tailEnd/>
          </a:ln>
          <a:effectLst/>
        </p:spPr>
        <p:txBody>
          <a:bodyPr anchor="ctr"/>
          <a:lstStyle/>
          <a:p>
            <a:pPr fontAlgn="auto">
              <a:spcBef>
                <a:spcPts val="0"/>
              </a:spcBef>
              <a:spcAft>
                <a:spcPts val="0"/>
              </a:spcAft>
              <a:defRPr/>
            </a:pPr>
            <a:endParaRPr lang="en-US">
              <a:latin typeface="Arial" charset="0"/>
              <a:ea typeface="MS UI Gothic" pitchFamily="34" charset="-128"/>
              <a:cs typeface="+mn-cs"/>
            </a:endParaRPr>
          </a:p>
        </p:txBody>
      </p:sp>
      <p:pic>
        <p:nvPicPr>
          <p:cNvPr id="1037" name="Picture 30" descr="222_32"/>
          <p:cNvPicPr>
            <a:picLocks noChangeAspect="1" noChangeArrowheads="1"/>
          </p:cNvPicPr>
          <p:nvPr/>
        </p:nvPicPr>
        <p:blipFill>
          <a:blip r:embed="rId11" cstate="print"/>
          <a:srcRect/>
          <a:stretch>
            <a:fillRect/>
          </a:stretch>
        </p:blipFill>
        <p:spPr bwMode="auto">
          <a:xfrm>
            <a:off x="8153400" y="146050"/>
            <a:ext cx="884238" cy="436563"/>
          </a:xfrm>
          <a:prstGeom prst="rect">
            <a:avLst/>
          </a:prstGeom>
          <a:noFill/>
          <a:ln w="9525">
            <a:noFill/>
            <a:miter lim="800000"/>
            <a:headEnd/>
            <a:tailEnd/>
          </a:ln>
        </p:spPr>
      </p:pic>
      <p:sp>
        <p:nvSpPr>
          <p:cNvPr id="31" name="TextBox 30"/>
          <p:cNvSpPr txBox="1"/>
          <p:nvPr/>
        </p:nvSpPr>
        <p:spPr>
          <a:xfrm>
            <a:off x="304800" y="6673334"/>
            <a:ext cx="2877775" cy="184666"/>
          </a:xfrm>
          <a:prstGeom prst="rect">
            <a:avLst/>
          </a:prstGeom>
          <a:noFill/>
        </p:spPr>
        <p:txBody>
          <a:bodyPr wrap="square" lIns="0" tIns="0" rIns="0" bIns="0" rtlCol="0">
            <a:spAutoFit/>
          </a:bodyPr>
          <a:lstStyle/>
          <a:p>
            <a:r>
              <a:rPr lang="en-US" sz="1200" b="1" dirty="0" smtClean="0">
                <a:solidFill>
                  <a:schemeClr val="tx1">
                    <a:lumMod val="95000"/>
                    <a:lumOff val="5000"/>
                  </a:schemeClr>
                </a:solidFill>
              </a:rPr>
              <a:t>FAI - Advanced Software Design Team</a:t>
            </a:r>
            <a:endParaRPr lang="en-US" sz="1200" b="1" dirty="0">
              <a:solidFill>
                <a:schemeClr val="tx1">
                  <a:lumMod val="95000"/>
                  <a:lumOff val="5000"/>
                </a:schemeClr>
              </a:solidFill>
            </a:endParaRPr>
          </a:p>
        </p:txBody>
      </p:sp>
      <p:sp>
        <p:nvSpPr>
          <p:cNvPr id="33" name="TextBox 32"/>
          <p:cNvSpPr txBox="1"/>
          <p:nvPr/>
        </p:nvSpPr>
        <p:spPr>
          <a:xfrm>
            <a:off x="4495800" y="6673334"/>
            <a:ext cx="762000" cy="184666"/>
          </a:xfrm>
          <a:prstGeom prst="rect">
            <a:avLst/>
          </a:prstGeom>
          <a:noFill/>
        </p:spPr>
        <p:txBody>
          <a:bodyPr wrap="square" lIns="0" tIns="0" rIns="0" bIns="0" rtlCol="0">
            <a:spAutoFit/>
          </a:bodyPr>
          <a:lstStyle/>
          <a:p>
            <a:r>
              <a:rPr lang="en-US" sz="1200" b="1" dirty="0" smtClean="0">
                <a:solidFill>
                  <a:schemeClr val="tx1">
                    <a:lumMod val="95000"/>
                    <a:lumOff val="5000"/>
                  </a:schemeClr>
                </a:solidFill>
              </a:rPr>
              <a:t>- </a:t>
            </a:r>
            <a:fld id="{40AE6F0A-82D8-495B-BEA9-6E35156782F4}" type="slidenum">
              <a:rPr lang="en-US" sz="1200" b="1" smtClean="0">
                <a:solidFill>
                  <a:schemeClr val="tx1">
                    <a:lumMod val="95000"/>
                    <a:lumOff val="5000"/>
                  </a:schemeClr>
                </a:solidFill>
              </a:rPr>
              <a:pPr/>
              <a:t>‹#›</a:t>
            </a:fld>
            <a:r>
              <a:rPr lang="en-US" sz="1200" b="1" baseline="0" dirty="0" smtClean="0">
                <a:solidFill>
                  <a:schemeClr val="tx1">
                    <a:lumMod val="95000"/>
                    <a:lumOff val="5000"/>
                  </a:schemeClr>
                </a:solidFill>
              </a:rPr>
              <a:t> - </a:t>
            </a:r>
            <a:endParaRPr lang="en-US" sz="1200" b="1" dirty="0">
              <a:solidFill>
                <a:schemeClr val="tx1">
                  <a:lumMod val="95000"/>
                  <a:lumOff val="5000"/>
                </a:schemeClr>
              </a:solidFill>
            </a:endParaRPr>
          </a:p>
        </p:txBody>
      </p:sp>
    </p:spTree>
  </p:cSld>
  <p:clrMap bg1="lt1" tx1="dk1" bg2="lt2" tx2="dk2" accent1="accent1" accent2="accent2" accent3="accent3" accent4="accent4" accent5="accent5" accent6="accent6" hlink="hlink" folHlink="folHlink"/>
  <p:sldLayoutIdLst>
    <p:sldLayoutId id="2147484709" r:id="rId1"/>
    <p:sldLayoutId id="2147484710" r:id="rId2"/>
    <p:sldLayoutId id="2147484711" r:id="rId3"/>
    <p:sldLayoutId id="2147484712" r:id="rId4"/>
    <p:sldLayoutId id="2147484713" r:id="rId5"/>
    <p:sldLayoutId id="2147484714" r:id="rId6"/>
    <p:sldLayoutId id="2147484715" r:id="rId7"/>
  </p:sldLayoutIdLst>
  <p:timing>
    <p:tnLst>
      <p:par>
        <p:cTn id="1" dur="indefinite" restart="never" nodeType="tmRoot"/>
      </p:par>
    </p:tnLst>
  </p:timing>
  <p:hf hdr="0"/>
  <p:txStyles>
    <p:titleStyle>
      <a:lvl1pPr algn="l" rtl="0" eaLnBrk="1" fontAlgn="ctr" hangingPunct="1">
        <a:spcBef>
          <a:spcPct val="0"/>
        </a:spcBef>
        <a:spcAft>
          <a:spcPct val="0"/>
        </a:spcAft>
        <a:defRPr kumimoji="1" sz="3200" b="1">
          <a:solidFill>
            <a:schemeClr val="tx1"/>
          </a:solidFill>
          <a:latin typeface="+mj-lt"/>
          <a:ea typeface="+mj-ea"/>
          <a:cs typeface="MS UI Gothic"/>
        </a:defRPr>
      </a:lvl1pPr>
      <a:lvl2pPr algn="l" rtl="0" eaLnBrk="1" fontAlgn="ctr" hangingPunct="1">
        <a:spcBef>
          <a:spcPct val="0"/>
        </a:spcBef>
        <a:spcAft>
          <a:spcPct val="0"/>
        </a:spcAft>
        <a:defRPr kumimoji="1" sz="3200" b="1">
          <a:solidFill>
            <a:schemeClr val="tx1"/>
          </a:solidFill>
          <a:latin typeface="Arial" charset="0"/>
          <a:ea typeface="MS UI Gothic" pitchFamily="34" charset="-128"/>
          <a:cs typeface="MS UI Gothic"/>
        </a:defRPr>
      </a:lvl2pPr>
      <a:lvl3pPr algn="l" rtl="0" eaLnBrk="1" fontAlgn="ctr" hangingPunct="1">
        <a:spcBef>
          <a:spcPct val="0"/>
        </a:spcBef>
        <a:spcAft>
          <a:spcPct val="0"/>
        </a:spcAft>
        <a:defRPr kumimoji="1" sz="3200" b="1">
          <a:solidFill>
            <a:schemeClr val="tx1"/>
          </a:solidFill>
          <a:latin typeface="Arial" charset="0"/>
          <a:ea typeface="MS UI Gothic" pitchFamily="34" charset="-128"/>
          <a:cs typeface="MS UI Gothic"/>
        </a:defRPr>
      </a:lvl3pPr>
      <a:lvl4pPr algn="l" rtl="0" eaLnBrk="1" fontAlgn="ctr" hangingPunct="1">
        <a:spcBef>
          <a:spcPct val="0"/>
        </a:spcBef>
        <a:spcAft>
          <a:spcPct val="0"/>
        </a:spcAft>
        <a:defRPr kumimoji="1" sz="3200" b="1">
          <a:solidFill>
            <a:schemeClr val="tx1"/>
          </a:solidFill>
          <a:latin typeface="Arial" charset="0"/>
          <a:ea typeface="MS UI Gothic" pitchFamily="34" charset="-128"/>
          <a:cs typeface="MS UI Gothic"/>
        </a:defRPr>
      </a:lvl4pPr>
      <a:lvl5pPr algn="l" rtl="0" eaLnBrk="1" fontAlgn="ctr" hangingPunct="1">
        <a:spcBef>
          <a:spcPct val="0"/>
        </a:spcBef>
        <a:spcAft>
          <a:spcPct val="0"/>
        </a:spcAft>
        <a:defRPr kumimoji="1" sz="3200" b="1">
          <a:solidFill>
            <a:schemeClr val="tx1"/>
          </a:solidFill>
          <a:latin typeface="Arial" charset="0"/>
          <a:ea typeface="MS UI Gothic" pitchFamily="34" charset="-128"/>
          <a:cs typeface="MS UI Gothic"/>
        </a:defRPr>
      </a:lvl5pPr>
      <a:lvl6pPr marL="457200" algn="l" rtl="0" eaLnBrk="1" fontAlgn="ctr" hangingPunct="1">
        <a:spcBef>
          <a:spcPct val="0"/>
        </a:spcBef>
        <a:spcAft>
          <a:spcPct val="0"/>
        </a:spcAft>
        <a:defRPr kumimoji="1" sz="3200" b="1">
          <a:solidFill>
            <a:schemeClr val="tx1"/>
          </a:solidFill>
          <a:latin typeface="Arial" charset="0"/>
          <a:ea typeface="MS UI Gothic" pitchFamily="34" charset="-128"/>
        </a:defRPr>
      </a:lvl6pPr>
      <a:lvl7pPr marL="914400" algn="l" rtl="0" eaLnBrk="1" fontAlgn="ctr" hangingPunct="1">
        <a:spcBef>
          <a:spcPct val="0"/>
        </a:spcBef>
        <a:spcAft>
          <a:spcPct val="0"/>
        </a:spcAft>
        <a:defRPr kumimoji="1" sz="3200" b="1">
          <a:solidFill>
            <a:schemeClr val="tx1"/>
          </a:solidFill>
          <a:latin typeface="Arial" charset="0"/>
          <a:ea typeface="MS UI Gothic" pitchFamily="34" charset="-128"/>
        </a:defRPr>
      </a:lvl7pPr>
      <a:lvl8pPr marL="1371600" algn="l" rtl="0" eaLnBrk="1" fontAlgn="ctr" hangingPunct="1">
        <a:spcBef>
          <a:spcPct val="0"/>
        </a:spcBef>
        <a:spcAft>
          <a:spcPct val="0"/>
        </a:spcAft>
        <a:defRPr kumimoji="1" sz="3200" b="1">
          <a:solidFill>
            <a:schemeClr val="tx1"/>
          </a:solidFill>
          <a:latin typeface="Arial" charset="0"/>
          <a:ea typeface="MS UI Gothic" pitchFamily="34" charset="-128"/>
        </a:defRPr>
      </a:lvl8pPr>
      <a:lvl9pPr marL="1828800" algn="l" rtl="0" eaLnBrk="1" fontAlgn="ctr" hangingPunct="1">
        <a:spcBef>
          <a:spcPct val="0"/>
        </a:spcBef>
        <a:spcAft>
          <a:spcPct val="0"/>
        </a:spcAft>
        <a:defRPr kumimoji="1" sz="3200" b="1">
          <a:solidFill>
            <a:schemeClr val="tx1"/>
          </a:solidFill>
          <a:latin typeface="Arial" charset="0"/>
          <a:ea typeface="MS UI Gothic" pitchFamily="34" charset="-128"/>
        </a:defRPr>
      </a:lvl9pPr>
    </p:titleStyle>
    <p:bodyStyle>
      <a:lvl1pPr marL="342900" indent="-342900" algn="l" rtl="0" eaLnBrk="1" fontAlgn="ctr" hangingPunct="1">
        <a:lnSpc>
          <a:spcPct val="95000"/>
        </a:lnSpc>
        <a:spcBef>
          <a:spcPct val="20000"/>
        </a:spcBef>
        <a:spcAft>
          <a:spcPct val="10000"/>
        </a:spcAft>
        <a:buClr>
          <a:schemeClr val="accent2"/>
        </a:buClr>
        <a:buFont typeface="Wingdings" pitchFamily="2" charset="2"/>
        <a:buChar char="n"/>
        <a:defRPr kumimoji="1" sz="2400">
          <a:solidFill>
            <a:schemeClr val="tx1"/>
          </a:solidFill>
          <a:latin typeface="+mn-lt"/>
          <a:ea typeface="+mn-ea"/>
          <a:cs typeface="MS UI Gothic"/>
        </a:defRPr>
      </a:lvl1pPr>
      <a:lvl2pPr marL="609600" indent="-254000" algn="l" rtl="0" eaLnBrk="1" fontAlgn="ctr" hangingPunct="1">
        <a:lnSpc>
          <a:spcPct val="95000"/>
        </a:lnSpc>
        <a:spcBef>
          <a:spcPct val="20000"/>
        </a:spcBef>
        <a:spcAft>
          <a:spcPct val="10000"/>
        </a:spcAft>
        <a:buClr>
          <a:srgbClr val="737373"/>
        </a:buClr>
        <a:buSzPct val="80000"/>
        <a:buFont typeface="Wingdings" pitchFamily="2" charset="2"/>
        <a:buChar char="n"/>
        <a:defRPr kumimoji="1" sz="2000">
          <a:solidFill>
            <a:schemeClr val="tx1"/>
          </a:solidFill>
          <a:latin typeface="+mn-lt"/>
          <a:ea typeface="+mn-ea"/>
          <a:cs typeface="MS UI Gothic"/>
        </a:defRPr>
      </a:lvl2pPr>
      <a:lvl3pPr marL="827088" indent="-174625" algn="l" rtl="0" eaLnBrk="1" fontAlgn="ctr" hangingPunct="1">
        <a:lnSpc>
          <a:spcPct val="95000"/>
        </a:lnSpc>
        <a:spcBef>
          <a:spcPct val="20000"/>
        </a:spcBef>
        <a:spcAft>
          <a:spcPct val="10000"/>
        </a:spcAft>
        <a:buClr>
          <a:schemeClr val="tx1"/>
        </a:buClr>
        <a:buChar char="•"/>
        <a:defRPr kumimoji="1">
          <a:solidFill>
            <a:schemeClr val="tx1"/>
          </a:solidFill>
          <a:latin typeface="+mn-lt"/>
          <a:ea typeface="+mn-ea"/>
          <a:cs typeface="MS UI Gothic"/>
        </a:defRPr>
      </a:lvl3pPr>
      <a:lvl4pPr marL="1023938" indent="-152400" algn="l" rtl="0" eaLnBrk="1" fontAlgn="ctr" hangingPunct="1">
        <a:lnSpc>
          <a:spcPct val="95000"/>
        </a:lnSpc>
        <a:spcBef>
          <a:spcPct val="20000"/>
        </a:spcBef>
        <a:spcAft>
          <a:spcPct val="10000"/>
        </a:spcAft>
        <a:buClr>
          <a:srgbClr val="737373"/>
        </a:buClr>
        <a:buChar char="•"/>
        <a:defRPr kumimoji="1" sz="1600">
          <a:solidFill>
            <a:schemeClr val="tx1"/>
          </a:solidFill>
          <a:latin typeface="+mn-lt"/>
          <a:ea typeface="+mn-ea"/>
          <a:cs typeface="MS UI Gothic"/>
        </a:defRPr>
      </a:lvl4pPr>
      <a:lvl5pPr marL="2057400" indent="-228600" algn="l" rtl="0" eaLnBrk="1" fontAlgn="base" hangingPunct="1">
        <a:spcBef>
          <a:spcPct val="20000"/>
        </a:spcBef>
        <a:spcAft>
          <a:spcPct val="0"/>
        </a:spcAft>
        <a:buClr>
          <a:schemeClr val="folHlink"/>
        </a:buClr>
        <a:buFont typeface="Wingdings" pitchFamily="2" charset="2"/>
        <a:defRPr kumimoji="1" sz="1200">
          <a:solidFill>
            <a:schemeClr val="tx1"/>
          </a:solidFill>
          <a:latin typeface="+mn-lt"/>
          <a:ea typeface="+mn-ea"/>
          <a:cs typeface="MS UI Gothic"/>
        </a:defRPr>
      </a:lvl5pPr>
      <a:lvl6pPr marL="2514600" indent="-228600" algn="l" rtl="0" eaLnBrk="1" fontAlgn="base" hangingPunct="1">
        <a:spcBef>
          <a:spcPct val="20000"/>
        </a:spcBef>
        <a:spcAft>
          <a:spcPct val="0"/>
        </a:spcAft>
        <a:buClr>
          <a:schemeClr val="folHlink"/>
        </a:buClr>
        <a:buFont typeface="Wingdings" pitchFamily="2" charset="2"/>
        <a:defRPr kumimoji="1" sz="1200">
          <a:solidFill>
            <a:schemeClr val="tx1"/>
          </a:solidFill>
          <a:latin typeface="+mn-lt"/>
          <a:ea typeface="+mn-ea"/>
        </a:defRPr>
      </a:lvl6pPr>
      <a:lvl7pPr marL="2971800" indent="-228600" algn="l" rtl="0" eaLnBrk="1" fontAlgn="base" hangingPunct="1">
        <a:spcBef>
          <a:spcPct val="20000"/>
        </a:spcBef>
        <a:spcAft>
          <a:spcPct val="0"/>
        </a:spcAft>
        <a:buClr>
          <a:schemeClr val="folHlink"/>
        </a:buClr>
        <a:buFont typeface="Wingdings" pitchFamily="2" charset="2"/>
        <a:defRPr kumimoji="1" sz="1200">
          <a:solidFill>
            <a:schemeClr val="tx1"/>
          </a:solidFill>
          <a:latin typeface="+mn-lt"/>
          <a:ea typeface="+mn-ea"/>
        </a:defRPr>
      </a:lvl7pPr>
      <a:lvl8pPr marL="3429000" indent="-228600" algn="l" rtl="0" eaLnBrk="1" fontAlgn="base" hangingPunct="1">
        <a:spcBef>
          <a:spcPct val="20000"/>
        </a:spcBef>
        <a:spcAft>
          <a:spcPct val="0"/>
        </a:spcAft>
        <a:buClr>
          <a:schemeClr val="folHlink"/>
        </a:buClr>
        <a:buFont typeface="Wingdings" pitchFamily="2" charset="2"/>
        <a:defRPr kumimoji="1" sz="1200">
          <a:solidFill>
            <a:schemeClr val="tx1"/>
          </a:solidFill>
          <a:latin typeface="+mn-lt"/>
          <a:ea typeface="+mn-ea"/>
        </a:defRPr>
      </a:lvl8pPr>
      <a:lvl9pPr marL="3886200" indent="-228600" algn="l" rtl="0" eaLnBrk="1" fontAlgn="base" hangingPunct="1">
        <a:spcBef>
          <a:spcPct val="20000"/>
        </a:spcBef>
        <a:spcAft>
          <a:spcPct val="0"/>
        </a:spcAft>
        <a:buClr>
          <a:schemeClr val="folHlink"/>
        </a:buClr>
        <a:buFont typeface="Wingdings" pitchFamily="2" charset="2"/>
        <a:defRPr kumimoji="1"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hyperlink" Target="http://social-biz.org/?p=1197&amp;preview=true" TargetMode="External"/><Relationship Id="rId2" Type="http://schemas.openxmlformats.org/officeDocument/2006/relationships/hyperlink" Target="http://social-biz.org/2012/05/26/sso-much-fun-identity-update/" TargetMode="External"/><Relationship Id="rId1" Type="http://schemas.openxmlformats.org/officeDocument/2006/relationships/slideLayout" Target="../slideLayouts/slideLayout2.xml"/><Relationship Id="rId6" Type="http://schemas.openxmlformats.org/officeDocument/2006/relationships/hyperlink" Target="http://social-biz.org/2008/06/15/web-21-how-openid-will-rescue-web-20/" TargetMode="External"/><Relationship Id="rId5" Type="http://schemas.openxmlformats.org/officeDocument/2006/relationships/hyperlink" Target="http://social-biz.org/2008/12/11/rest-assured-oauth-security/" TargetMode="External"/><Relationship Id="rId4" Type="http://schemas.openxmlformats.org/officeDocument/2006/relationships/hyperlink" Target="http://social-biz.org/2012/03/14/cloud-users-bill-of-right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サブタイトル 3"/>
          <p:cNvSpPr>
            <a:spLocks noGrp="1"/>
          </p:cNvSpPr>
          <p:nvPr>
            <p:ph type="subTitle" sz="quarter" idx="1"/>
          </p:nvPr>
        </p:nvSpPr>
        <p:spPr/>
        <p:txBody>
          <a:bodyPr/>
          <a:lstStyle/>
          <a:p>
            <a:pPr eaLnBrk="1" hangingPunct="1"/>
            <a:r>
              <a:rPr lang="en-US" altLang="ja-JP" dirty="0" smtClean="0"/>
              <a:t>Keith Swenson</a:t>
            </a:r>
          </a:p>
          <a:p>
            <a:pPr eaLnBrk="1" hangingPunct="1"/>
            <a:r>
              <a:rPr lang="en-US" altLang="ja-JP" dirty="0" smtClean="0"/>
              <a:t>April 2012</a:t>
            </a:r>
            <a:endParaRPr lang="ja-JP" altLang="en-US" smtClean="0"/>
          </a:p>
        </p:txBody>
      </p:sp>
      <p:sp>
        <p:nvSpPr>
          <p:cNvPr id="2" name="タイトル 2"/>
          <p:cNvSpPr>
            <a:spLocks noGrp="1"/>
          </p:cNvSpPr>
          <p:nvPr>
            <p:ph type="ctrTitle" sz="quarter"/>
          </p:nvPr>
        </p:nvSpPr>
        <p:spPr>
          <a:effectLst>
            <a:outerShdw dist="17961" dir="2700000" algn="ctr" rotWithShape="0">
              <a:srgbClr val="C0C0C0">
                <a:alpha val="50000"/>
              </a:srgbClr>
            </a:outerShdw>
          </a:effectLst>
        </p:spPr>
        <p:txBody>
          <a:bodyPr/>
          <a:lstStyle/>
          <a:p>
            <a:pPr eaLnBrk="1" hangingPunct="1"/>
            <a:r>
              <a:rPr lang="sv-SE" altLang="ja-JP" dirty="0" smtClean="0">
                <a:latin typeface="Arial" charset="0"/>
              </a:rPr>
              <a:t>Fujitsu Middleware</a:t>
            </a:r>
            <a:br>
              <a:rPr lang="sv-SE" altLang="ja-JP" dirty="0" smtClean="0">
                <a:latin typeface="Arial" charset="0"/>
              </a:rPr>
            </a:br>
            <a:r>
              <a:rPr lang="sv-SE" altLang="ja-JP" dirty="0" smtClean="0">
                <a:latin typeface="Arial" charset="0"/>
              </a:rPr>
              <a:t>SSO Support</a:t>
            </a:r>
            <a:endParaRPr lang="ja-JP" altLang="en-US"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loud 118"/>
          <p:cNvSpPr/>
          <p:nvPr/>
        </p:nvSpPr>
        <p:spPr bwMode="auto">
          <a:xfrm rot="5400000">
            <a:off x="190500" y="1333500"/>
            <a:ext cx="3581400" cy="2590800"/>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smtClean="0">
              <a:solidFill>
                <a:schemeClr val="dk1"/>
              </a:solidFill>
              <a:latin typeface="Arial" charset="0"/>
              <a:ea typeface="MS UI Gothic" pitchFamily="34" charset="-128"/>
            </a:endParaRPr>
          </a:p>
        </p:txBody>
      </p:sp>
      <p:sp>
        <p:nvSpPr>
          <p:cNvPr id="113" name="Cloud 112"/>
          <p:cNvSpPr/>
          <p:nvPr/>
        </p:nvSpPr>
        <p:spPr bwMode="auto">
          <a:xfrm rot="5400000">
            <a:off x="190500" y="3467100"/>
            <a:ext cx="3581400" cy="2438400"/>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smtClean="0">
              <a:solidFill>
                <a:schemeClr val="dk1"/>
              </a:solidFill>
              <a:latin typeface="Arial" charset="0"/>
              <a:ea typeface="MS UI Gothic" pitchFamily="34" charset="-128"/>
            </a:endParaRPr>
          </a:p>
        </p:txBody>
      </p:sp>
      <p:sp>
        <p:nvSpPr>
          <p:cNvPr id="2" name="Title 1"/>
          <p:cNvSpPr>
            <a:spLocks noGrp="1"/>
          </p:cNvSpPr>
          <p:nvPr>
            <p:ph type="title"/>
          </p:nvPr>
        </p:nvSpPr>
        <p:spPr/>
        <p:txBody>
          <a:bodyPr/>
          <a:lstStyle/>
          <a:p>
            <a:r>
              <a:rPr lang="en-US" dirty="0" smtClean="0"/>
              <a:t>True Cloud Model</a:t>
            </a:r>
            <a:endParaRPr lang="en-US" dirty="0"/>
          </a:p>
        </p:txBody>
      </p:sp>
      <p:sp>
        <p:nvSpPr>
          <p:cNvPr id="5" name="Rectangle 4"/>
          <p:cNvSpPr/>
          <p:nvPr/>
        </p:nvSpPr>
        <p:spPr>
          <a:xfrm>
            <a:off x="1371607" y="1752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grpSp>
        <p:nvGrpSpPr>
          <p:cNvPr id="23" name="Group 52"/>
          <p:cNvGrpSpPr>
            <a:grpSpLocks/>
          </p:cNvGrpSpPr>
          <p:nvPr/>
        </p:nvGrpSpPr>
        <p:grpSpPr bwMode="auto">
          <a:xfrm>
            <a:off x="7665414" y="1713689"/>
            <a:ext cx="394969" cy="681984"/>
            <a:chOff x="388" y="1159"/>
            <a:chExt cx="210" cy="331"/>
          </a:xfrm>
        </p:grpSpPr>
        <p:sp>
          <p:nvSpPr>
            <p:cNvPr id="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1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2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24" name="Group 52"/>
          <p:cNvGrpSpPr>
            <a:grpSpLocks/>
          </p:cNvGrpSpPr>
          <p:nvPr/>
        </p:nvGrpSpPr>
        <p:grpSpPr bwMode="auto">
          <a:xfrm>
            <a:off x="7696200" y="2667000"/>
            <a:ext cx="394969" cy="681984"/>
            <a:chOff x="388" y="1159"/>
            <a:chExt cx="210" cy="331"/>
          </a:xfrm>
        </p:grpSpPr>
        <p:sp>
          <p:nvSpPr>
            <p:cNvPr id="46"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5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25" name="Group 52"/>
          <p:cNvGrpSpPr>
            <a:grpSpLocks/>
          </p:cNvGrpSpPr>
          <p:nvPr/>
        </p:nvGrpSpPr>
        <p:grpSpPr bwMode="auto">
          <a:xfrm>
            <a:off x="7696200" y="3657600"/>
            <a:ext cx="394969" cy="681984"/>
            <a:chOff x="388" y="1159"/>
            <a:chExt cx="210" cy="331"/>
          </a:xfrm>
        </p:grpSpPr>
        <p:sp>
          <p:nvSpPr>
            <p:cNvPr id="6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4"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5"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6"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7"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8"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9"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0"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2"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3"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26" name="Group 52"/>
          <p:cNvGrpSpPr>
            <a:grpSpLocks/>
          </p:cNvGrpSpPr>
          <p:nvPr/>
        </p:nvGrpSpPr>
        <p:grpSpPr bwMode="auto">
          <a:xfrm>
            <a:off x="7772400" y="4572000"/>
            <a:ext cx="394969" cy="681984"/>
            <a:chOff x="388" y="1159"/>
            <a:chExt cx="210" cy="331"/>
          </a:xfrm>
        </p:grpSpPr>
        <p:sp>
          <p:nvSpPr>
            <p:cNvPr id="75"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6"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7"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8"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8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8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8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6"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sp>
        <p:nvSpPr>
          <p:cNvPr id="74" name="Rectangle 73"/>
          <p:cNvSpPr/>
          <p:nvPr/>
        </p:nvSpPr>
        <p:spPr>
          <a:xfrm>
            <a:off x="1371600" y="1371600"/>
            <a:ext cx="1292935" cy="3177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sz="1200" dirty="0" smtClean="0">
                <a:solidFill>
                  <a:schemeClr val="tx1"/>
                </a:solidFill>
              </a:rPr>
              <a:t>Auth</a:t>
            </a:r>
            <a:endParaRPr kumimoji="1" lang="en-US" sz="1200" dirty="0" smtClean="0">
              <a:solidFill>
                <a:schemeClr val="tx1"/>
              </a:solidFill>
            </a:endParaRPr>
          </a:p>
        </p:txBody>
      </p:sp>
      <p:cxnSp>
        <p:nvCxnSpPr>
          <p:cNvPr id="92" name="Straight Arrow Connector 91"/>
          <p:cNvCxnSpPr/>
          <p:nvPr/>
        </p:nvCxnSpPr>
        <p:spPr bwMode="auto">
          <a:xfrm flipH="1">
            <a:off x="3429000" y="2133600"/>
            <a:ext cx="3962400" cy="1600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5" name="Straight Arrow Connector 94"/>
          <p:cNvCxnSpPr/>
          <p:nvPr/>
        </p:nvCxnSpPr>
        <p:spPr bwMode="auto">
          <a:xfrm flipH="1">
            <a:off x="3429000" y="2057400"/>
            <a:ext cx="3962400" cy="7620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9" name="Straight Arrow Connector 98"/>
          <p:cNvCxnSpPr/>
          <p:nvPr/>
        </p:nvCxnSpPr>
        <p:spPr bwMode="auto">
          <a:xfrm flipH="1">
            <a:off x="3429000" y="1981200"/>
            <a:ext cx="39624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02" name="Straight Arrow Connector 101"/>
          <p:cNvCxnSpPr/>
          <p:nvPr/>
        </p:nvCxnSpPr>
        <p:spPr bwMode="auto">
          <a:xfrm flipH="1" flipV="1">
            <a:off x="3276600" y="1447800"/>
            <a:ext cx="4114800" cy="4572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105" name="Straight Arrow Connector 104"/>
          <p:cNvCxnSpPr/>
          <p:nvPr/>
        </p:nvCxnSpPr>
        <p:spPr bwMode="auto">
          <a:xfrm flipH="1">
            <a:off x="3429000" y="3124200"/>
            <a:ext cx="3962400" cy="1600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06" name="Straight Arrow Connector 105"/>
          <p:cNvCxnSpPr/>
          <p:nvPr/>
        </p:nvCxnSpPr>
        <p:spPr bwMode="auto">
          <a:xfrm flipH="1" flipV="1">
            <a:off x="3429000" y="2895600"/>
            <a:ext cx="3962400" cy="152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07" name="Straight Arrow Connector 106"/>
          <p:cNvCxnSpPr/>
          <p:nvPr/>
        </p:nvCxnSpPr>
        <p:spPr bwMode="auto">
          <a:xfrm flipH="1" flipV="1">
            <a:off x="3429000" y="2209800"/>
            <a:ext cx="3962400" cy="7620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08" name="Straight Arrow Connector 107"/>
          <p:cNvCxnSpPr/>
          <p:nvPr/>
        </p:nvCxnSpPr>
        <p:spPr bwMode="auto">
          <a:xfrm flipH="1" flipV="1">
            <a:off x="3276600" y="1600200"/>
            <a:ext cx="4114800" cy="12954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109" name="Straight Arrow Connector 108"/>
          <p:cNvCxnSpPr/>
          <p:nvPr/>
        </p:nvCxnSpPr>
        <p:spPr bwMode="auto">
          <a:xfrm flipH="1">
            <a:off x="3352800" y="4114800"/>
            <a:ext cx="4038600" cy="13716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110" name="Straight Arrow Connector 109"/>
          <p:cNvCxnSpPr/>
          <p:nvPr/>
        </p:nvCxnSpPr>
        <p:spPr bwMode="auto">
          <a:xfrm flipH="1">
            <a:off x="3429000" y="4038600"/>
            <a:ext cx="3962400" cy="7620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11" name="Straight Arrow Connector 110"/>
          <p:cNvCxnSpPr/>
          <p:nvPr/>
        </p:nvCxnSpPr>
        <p:spPr bwMode="auto">
          <a:xfrm flipH="1">
            <a:off x="3429000" y="3962400"/>
            <a:ext cx="39624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12" name="Straight Arrow Connector 111"/>
          <p:cNvCxnSpPr/>
          <p:nvPr/>
        </p:nvCxnSpPr>
        <p:spPr bwMode="auto">
          <a:xfrm flipH="1" flipV="1">
            <a:off x="3429000" y="3048000"/>
            <a:ext cx="3962400" cy="838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14" name="Straight Arrow Connector 113"/>
          <p:cNvCxnSpPr/>
          <p:nvPr/>
        </p:nvCxnSpPr>
        <p:spPr bwMode="auto">
          <a:xfrm flipH="1">
            <a:off x="3352800" y="5029200"/>
            <a:ext cx="4038600" cy="6096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115" name="Straight Arrow Connector 114"/>
          <p:cNvCxnSpPr/>
          <p:nvPr/>
        </p:nvCxnSpPr>
        <p:spPr bwMode="auto">
          <a:xfrm flipH="1">
            <a:off x="3429000" y="4953000"/>
            <a:ext cx="39624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16" name="Straight Arrow Connector 115"/>
          <p:cNvCxnSpPr/>
          <p:nvPr/>
        </p:nvCxnSpPr>
        <p:spPr bwMode="auto">
          <a:xfrm flipH="1" flipV="1">
            <a:off x="3429000" y="4267200"/>
            <a:ext cx="3962400" cy="6096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sp>
        <p:nvSpPr>
          <p:cNvPr id="100" name="Rectangle 99"/>
          <p:cNvSpPr/>
          <p:nvPr/>
        </p:nvSpPr>
        <p:spPr>
          <a:xfrm>
            <a:off x="1371606" y="2133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01" name="Rectangle 100"/>
          <p:cNvSpPr/>
          <p:nvPr/>
        </p:nvSpPr>
        <p:spPr>
          <a:xfrm>
            <a:off x="1371605" y="2514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04" name="Rectangle 103"/>
          <p:cNvSpPr/>
          <p:nvPr/>
        </p:nvSpPr>
        <p:spPr>
          <a:xfrm>
            <a:off x="1371603" y="3276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17" name="Rectangle 116"/>
          <p:cNvSpPr/>
          <p:nvPr/>
        </p:nvSpPr>
        <p:spPr>
          <a:xfrm>
            <a:off x="1371601" y="4038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18" name="Rectangle 117"/>
          <p:cNvSpPr/>
          <p:nvPr/>
        </p:nvSpPr>
        <p:spPr>
          <a:xfrm>
            <a:off x="1371600" y="4419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20" name="Rectangle 119"/>
          <p:cNvSpPr/>
          <p:nvPr/>
        </p:nvSpPr>
        <p:spPr>
          <a:xfrm>
            <a:off x="1371598" y="5181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22" name="Rectangle 121"/>
          <p:cNvSpPr/>
          <p:nvPr/>
        </p:nvSpPr>
        <p:spPr>
          <a:xfrm>
            <a:off x="1828806" y="1752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23" name="Rectangle 122"/>
          <p:cNvSpPr/>
          <p:nvPr/>
        </p:nvSpPr>
        <p:spPr>
          <a:xfrm>
            <a:off x="1828805" y="2133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25" name="Rectangle 124"/>
          <p:cNvSpPr/>
          <p:nvPr/>
        </p:nvSpPr>
        <p:spPr>
          <a:xfrm>
            <a:off x="1828803" y="2895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26" name="Rectangle 125"/>
          <p:cNvSpPr/>
          <p:nvPr/>
        </p:nvSpPr>
        <p:spPr>
          <a:xfrm>
            <a:off x="1828802" y="3276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28" name="Rectangle 127"/>
          <p:cNvSpPr/>
          <p:nvPr/>
        </p:nvSpPr>
        <p:spPr>
          <a:xfrm>
            <a:off x="1828800" y="4038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29" name="Rectangle 128"/>
          <p:cNvSpPr/>
          <p:nvPr/>
        </p:nvSpPr>
        <p:spPr>
          <a:xfrm>
            <a:off x="1828799" y="4419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30" name="Rectangle 129"/>
          <p:cNvSpPr/>
          <p:nvPr/>
        </p:nvSpPr>
        <p:spPr>
          <a:xfrm>
            <a:off x="1828798" y="4800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31" name="Rectangle 130"/>
          <p:cNvSpPr/>
          <p:nvPr/>
        </p:nvSpPr>
        <p:spPr>
          <a:xfrm>
            <a:off x="1828797" y="5181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32" name="Rectangle 131"/>
          <p:cNvSpPr/>
          <p:nvPr/>
        </p:nvSpPr>
        <p:spPr>
          <a:xfrm>
            <a:off x="2286005" y="1752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33" name="Rectangle 132"/>
          <p:cNvSpPr/>
          <p:nvPr/>
        </p:nvSpPr>
        <p:spPr>
          <a:xfrm>
            <a:off x="2286004" y="2133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34" name="Rectangle 133"/>
          <p:cNvSpPr/>
          <p:nvPr/>
        </p:nvSpPr>
        <p:spPr>
          <a:xfrm>
            <a:off x="2286003" y="2514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35" name="Rectangle 134"/>
          <p:cNvSpPr/>
          <p:nvPr/>
        </p:nvSpPr>
        <p:spPr>
          <a:xfrm>
            <a:off x="2286002" y="2895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36" name="Rectangle 135"/>
          <p:cNvSpPr/>
          <p:nvPr/>
        </p:nvSpPr>
        <p:spPr>
          <a:xfrm>
            <a:off x="2286001" y="3276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39" name="Rectangle 138"/>
          <p:cNvSpPr/>
          <p:nvPr/>
        </p:nvSpPr>
        <p:spPr>
          <a:xfrm>
            <a:off x="2285998" y="4419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40" name="Rectangle 139"/>
          <p:cNvSpPr/>
          <p:nvPr/>
        </p:nvSpPr>
        <p:spPr>
          <a:xfrm>
            <a:off x="2285997" y="4800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41" name="Rectangle 140"/>
          <p:cNvSpPr/>
          <p:nvPr/>
        </p:nvSpPr>
        <p:spPr>
          <a:xfrm>
            <a:off x="2285996" y="5181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42" name="Rectangle 141"/>
          <p:cNvSpPr/>
          <p:nvPr/>
        </p:nvSpPr>
        <p:spPr>
          <a:xfrm>
            <a:off x="1371600" y="3657600"/>
            <a:ext cx="1292935" cy="3177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sz="1200" dirty="0" smtClean="0">
                <a:solidFill>
                  <a:schemeClr val="tx1"/>
                </a:solidFill>
              </a:rPr>
              <a:t>Auth</a:t>
            </a:r>
            <a:endParaRPr kumimoji="1" lang="en-US" sz="1200" dirty="0" smtClean="0">
              <a:solidFill>
                <a:schemeClr val="tx1"/>
              </a:solidFill>
            </a:endParaRPr>
          </a:p>
        </p:txBody>
      </p:sp>
      <p:sp>
        <p:nvSpPr>
          <p:cNvPr id="143" name="Rectangle 142"/>
          <p:cNvSpPr/>
          <p:nvPr/>
        </p:nvSpPr>
        <p:spPr>
          <a:xfrm>
            <a:off x="1371600" y="5562600"/>
            <a:ext cx="1292935" cy="3177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sz="1200" dirty="0" smtClean="0">
                <a:solidFill>
                  <a:schemeClr val="tx1"/>
                </a:solidFill>
              </a:rPr>
              <a:t>Auth</a:t>
            </a:r>
            <a:endParaRPr kumimoji="1" lang="en-US" sz="1200" dirty="0" smtClean="0">
              <a:solidFill>
                <a:schemeClr val="tx1"/>
              </a:solidFill>
            </a:endParaRPr>
          </a:p>
        </p:txBody>
      </p:sp>
      <p:sp>
        <p:nvSpPr>
          <p:cNvPr id="144" name="Rectangle 143"/>
          <p:cNvSpPr/>
          <p:nvPr/>
        </p:nvSpPr>
        <p:spPr>
          <a:xfrm>
            <a:off x="1371600" y="5943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45" name="Rectangle 144"/>
          <p:cNvSpPr/>
          <p:nvPr/>
        </p:nvSpPr>
        <p:spPr>
          <a:xfrm>
            <a:off x="1828799" y="5943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46" name="Rectangle 145"/>
          <p:cNvSpPr/>
          <p:nvPr/>
        </p:nvSpPr>
        <p:spPr>
          <a:xfrm>
            <a:off x="2285998" y="5943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47" name="Rectangle 146"/>
          <p:cNvSpPr/>
          <p:nvPr/>
        </p:nvSpPr>
        <p:spPr>
          <a:xfrm>
            <a:off x="1371601" y="990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48" name="Rectangle 147"/>
          <p:cNvSpPr/>
          <p:nvPr/>
        </p:nvSpPr>
        <p:spPr>
          <a:xfrm>
            <a:off x="1828800" y="990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49" name="Rectangle 148"/>
          <p:cNvSpPr/>
          <p:nvPr/>
        </p:nvSpPr>
        <p:spPr>
          <a:xfrm>
            <a:off x="2285999" y="990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54" name="TextBox 153"/>
          <p:cNvSpPr txBox="1"/>
          <p:nvPr/>
        </p:nvSpPr>
        <p:spPr>
          <a:xfrm>
            <a:off x="4677569" y="990600"/>
            <a:ext cx="2634054" cy="646331"/>
          </a:xfrm>
          <a:prstGeom prst="rect">
            <a:avLst/>
          </a:prstGeom>
          <a:noFill/>
        </p:spPr>
        <p:txBody>
          <a:bodyPr wrap="none" rtlCol="0">
            <a:spAutoFit/>
          </a:bodyPr>
          <a:lstStyle/>
          <a:p>
            <a:r>
              <a:rPr lang="en-US" dirty="0"/>
              <a:t>M</a:t>
            </a:r>
            <a:r>
              <a:rPr lang="en-US" dirty="0" smtClean="0"/>
              <a:t>ultitude of Application </a:t>
            </a:r>
          </a:p>
          <a:p>
            <a:r>
              <a:rPr lang="en-US" dirty="0" smtClean="0"/>
              <a:t>Services</a:t>
            </a:r>
            <a:endParaRPr lang="en-US" dirty="0"/>
          </a:p>
        </p:txBody>
      </p:sp>
      <p:sp>
        <p:nvSpPr>
          <p:cNvPr id="155" name="TextBox 154"/>
          <p:cNvSpPr txBox="1"/>
          <p:nvPr/>
        </p:nvSpPr>
        <p:spPr>
          <a:xfrm>
            <a:off x="4052629" y="5486400"/>
            <a:ext cx="3544561" cy="923330"/>
          </a:xfrm>
          <a:prstGeom prst="rect">
            <a:avLst/>
          </a:prstGeom>
          <a:noFill/>
        </p:spPr>
        <p:txBody>
          <a:bodyPr wrap="none" rtlCol="0">
            <a:spAutoFit/>
          </a:bodyPr>
          <a:lstStyle/>
          <a:p>
            <a:r>
              <a:rPr lang="en-US" dirty="0" smtClean="0"/>
              <a:t>Multiple </a:t>
            </a:r>
            <a:r>
              <a:rPr lang="en-US" b="1" dirty="0" smtClean="0">
                <a:solidFill>
                  <a:srgbClr val="FF0000"/>
                </a:solidFill>
              </a:rPr>
              <a:t>Authentication</a:t>
            </a:r>
          </a:p>
          <a:p>
            <a:r>
              <a:rPr lang="en-US" dirty="0" smtClean="0"/>
              <a:t>Services.</a:t>
            </a:r>
          </a:p>
          <a:p>
            <a:r>
              <a:rPr lang="en-US" dirty="0" smtClean="0"/>
              <a:t>Any ID works for any Application.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“Who Are You” Page</a:t>
            </a:r>
            <a:endParaRPr lang="en-US" dirty="0"/>
          </a:p>
        </p:txBody>
      </p:sp>
      <p:sp>
        <p:nvSpPr>
          <p:cNvPr id="2" name="Footer Placeholder 1"/>
          <p:cNvSpPr>
            <a:spLocks noGrp="1"/>
          </p:cNvSpPr>
          <p:nvPr>
            <p:ph type="ftr" sz="quarter" idx="4294967295"/>
          </p:nvPr>
        </p:nvSpPr>
        <p:spPr>
          <a:xfrm>
            <a:off x="4932363" y="6623050"/>
            <a:ext cx="4211637" cy="400050"/>
          </a:xfrm>
          <a:prstGeom prst="rect">
            <a:avLst/>
          </a:prstGeom>
        </p:spPr>
        <p:txBody>
          <a:bodyPr/>
          <a:lstStyle/>
          <a:p>
            <a:endParaRPr lang="en-US" altLang="ja-JP"/>
          </a:p>
        </p:txBody>
      </p:sp>
      <p:sp>
        <p:nvSpPr>
          <p:cNvPr id="3" name="Slide Number Placeholder 2"/>
          <p:cNvSpPr>
            <a:spLocks noGrp="1"/>
          </p:cNvSpPr>
          <p:nvPr>
            <p:ph type="sldNum" sz="quarter" idx="4294967295"/>
          </p:nvPr>
        </p:nvSpPr>
        <p:spPr>
          <a:xfrm>
            <a:off x="4203700" y="6626225"/>
            <a:ext cx="719138" cy="385763"/>
          </a:xfrm>
          <a:prstGeom prst="rect">
            <a:avLst/>
          </a:prstGeom>
        </p:spPr>
        <p:txBody>
          <a:bodyPr/>
          <a:lstStyle/>
          <a:p>
            <a:fld id="{0F74BB4F-72FC-4F30-A600-3F0C3EA68FAB}" type="slidenum">
              <a:rPr lang="en-US" altLang="ja-JP" smtClean="0"/>
              <a:pPr/>
              <a:t>10</a:t>
            </a:fld>
            <a:endParaRPr lang="en-US" altLang="ja-JP"/>
          </a:p>
        </p:txBody>
      </p:sp>
      <p:sp>
        <p:nvSpPr>
          <p:cNvPr id="4" name="Rectangle 3"/>
          <p:cNvSpPr/>
          <p:nvPr/>
        </p:nvSpPr>
        <p:spPr>
          <a:xfrm>
            <a:off x="685800" y="1447800"/>
            <a:ext cx="2283535" cy="3787302"/>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sp>
        <p:nvSpPr>
          <p:cNvPr id="5" name="Rounded Rectangle 4"/>
          <p:cNvSpPr/>
          <p:nvPr/>
        </p:nvSpPr>
        <p:spPr bwMode="auto">
          <a:xfrm>
            <a:off x="988135" y="1882302"/>
            <a:ext cx="1981200" cy="2156298"/>
          </a:xfrm>
          <a:prstGeom prst="roundRect">
            <a:avLst>
              <a:gd name="adj" fmla="val 9778"/>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6" name="Rounded Rectangle 5"/>
          <p:cNvSpPr/>
          <p:nvPr/>
        </p:nvSpPr>
        <p:spPr bwMode="auto">
          <a:xfrm>
            <a:off x="990600" y="42672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7" name="TextBox 6"/>
          <p:cNvSpPr txBox="1"/>
          <p:nvPr/>
        </p:nvSpPr>
        <p:spPr>
          <a:xfrm>
            <a:off x="3657601" y="1143000"/>
            <a:ext cx="4876800" cy="5078313"/>
          </a:xfrm>
          <a:prstGeom prst="rect">
            <a:avLst/>
          </a:prstGeom>
          <a:noFill/>
        </p:spPr>
        <p:txBody>
          <a:bodyPr wrap="square" rtlCol="0">
            <a:spAutoFit/>
          </a:bodyPr>
          <a:lstStyle/>
          <a:p>
            <a:pPr algn="l"/>
            <a:r>
              <a:rPr lang="en-US" dirty="0" smtClean="0"/>
              <a:t>Most of application is the “page logic” that generates the normal pages.</a:t>
            </a:r>
          </a:p>
          <a:p>
            <a:pPr algn="l"/>
            <a:endParaRPr lang="en-US" dirty="0"/>
          </a:p>
          <a:p>
            <a:pPr algn="l"/>
            <a:r>
              <a:rPr lang="en-US" dirty="0" smtClean="0"/>
              <a:t>Pages receive requests, either unauthenticated or authenticated based on application session.</a:t>
            </a:r>
          </a:p>
          <a:p>
            <a:pPr algn="l"/>
            <a:endParaRPr lang="en-US" dirty="0"/>
          </a:p>
          <a:p>
            <a:pPr algn="l"/>
            <a:r>
              <a:rPr lang="en-US" dirty="0" smtClean="0"/>
              <a:t>When user clicks login, the browser is directed to the “Who Are You” page.</a:t>
            </a:r>
          </a:p>
          <a:p>
            <a:pPr algn="l"/>
            <a:endParaRPr lang="en-US" dirty="0"/>
          </a:p>
          <a:p>
            <a:pPr algn="l"/>
            <a:r>
              <a:rPr lang="en-US" dirty="0" smtClean="0"/>
              <a:t>The WAY page is a standard form inside an application to ask for the user ID.</a:t>
            </a:r>
          </a:p>
          <a:p>
            <a:pPr algn="l"/>
            <a:endParaRPr lang="en-US" dirty="0"/>
          </a:p>
          <a:p>
            <a:pPr algn="l"/>
            <a:r>
              <a:rPr lang="en-US" dirty="0" smtClean="0"/>
              <a:t>Then, depending upon the ID, the correct external authentication service is used for that ID using OpenID protocol.</a:t>
            </a:r>
          </a:p>
          <a:p>
            <a:pPr algn="l"/>
            <a:endParaRPr lang="en-US" dirty="0"/>
          </a:p>
          <a:p>
            <a:pPr algn="l"/>
            <a:r>
              <a:rPr lang="en-US" dirty="0" smtClean="0"/>
              <a:t>WAY page is reusable in different apps.</a:t>
            </a:r>
            <a:endParaRPr lang="en-US" dirty="0"/>
          </a:p>
        </p:txBody>
      </p:sp>
      <p:cxnSp>
        <p:nvCxnSpPr>
          <p:cNvPr id="9" name="Straight Connector 8"/>
          <p:cNvCxnSpPr/>
          <p:nvPr/>
        </p:nvCxnSpPr>
        <p:spPr bwMode="auto">
          <a:xfrm>
            <a:off x="990600" y="2209800"/>
            <a:ext cx="1981200" cy="0"/>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cxnSp>
        <p:nvCxnSpPr>
          <p:cNvPr id="10" name="Straight Connector 9"/>
          <p:cNvCxnSpPr/>
          <p:nvPr/>
        </p:nvCxnSpPr>
        <p:spPr bwMode="auto">
          <a:xfrm>
            <a:off x="990600" y="2514600"/>
            <a:ext cx="1981200" cy="0"/>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cxnSp>
        <p:nvCxnSpPr>
          <p:cNvPr id="11" name="Straight Connector 10"/>
          <p:cNvCxnSpPr/>
          <p:nvPr/>
        </p:nvCxnSpPr>
        <p:spPr bwMode="auto">
          <a:xfrm>
            <a:off x="990600" y="2819400"/>
            <a:ext cx="1981200" cy="0"/>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cxnSp>
        <p:nvCxnSpPr>
          <p:cNvPr id="12" name="Straight Connector 11"/>
          <p:cNvCxnSpPr/>
          <p:nvPr/>
        </p:nvCxnSpPr>
        <p:spPr bwMode="auto">
          <a:xfrm>
            <a:off x="990600" y="3124200"/>
            <a:ext cx="1981200" cy="0"/>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cxnSp>
        <p:nvCxnSpPr>
          <p:cNvPr id="13" name="Straight Connector 12"/>
          <p:cNvCxnSpPr/>
          <p:nvPr/>
        </p:nvCxnSpPr>
        <p:spPr bwMode="auto">
          <a:xfrm>
            <a:off x="990600" y="3429000"/>
            <a:ext cx="1981200" cy="0"/>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cxnSp>
        <p:nvCxnSpPr>
          <p:cNvPr id="14" name="Straight Connector 13"/>
          <p:cNvCxnSpPr/>
          <p:nvPr/>
        </p:nvCxnSpPr>
        <p:spPr bwMode="auto">
          <a:xfrm>
            <a:off x="990600" y="3733800"/>
            <a:ext cx="1981200" cy="0"/>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DISQUS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90600" y="1447800"/>
            <a:ext cx="5476875" cy="405765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 Page != Login Page</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sp>
        <p:nvSpPr>
          <p:cNvPr id="7" name="Rectangle 6"/>
          <p:cNvSpPr/>
          <p:nvPr/>
        </p:nvSpPr>
        <p:spPr>
          <a:xfrm>
            <a:off x="1524000" y="4876800"/>
            <a:ext cx="2283535"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CA Site Minder</a:t>
            </a:r>
          </a:p>
          <a:p>
            <a:pPr algn="ctr"/>
            <a:r>
              <a:rPr kumimoji="1" lang="en-US" dirty="0" smtClean="0">
                <a:solidFill>
                  <a:schemeClr val="tx1"/>
                </a:solidFill>
              </a:rPr>
              <a:t>OpenID Provider</a:t>
            </a:r>
          </a:p>
        </p:txBody>
      </p:sp>
      <p:cxnSp>
        <p:nvCxnSpPr>
          <p:cNvPr id="23" name="Straight Connector 22"/>
          <p:cNvCxnSpPr/>
          <p:nvPr/>
        </p:nvCxnSpPr>
        <p:spPr bwMode="auto">
          <a:xfrm flipH="1">
            <a:off x="3962400" y="1713689"/>
            <a:ext cx="3341900" cy="3891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26" name="TextBox 25"/>
          <p:cNvSpPr txBox="1"/>
          <p:nvPr/>
        </p:nvSpPr>
        <p:spPr>
          <a:xfrm>
            <a:off x="4419600" y="1447800"/>
            <a:ext cx="2805458" cy="359509"/>
          </a:xfrm>
          <a:prstGeom prst="rect">
            <a:avLst/>
          </a:prstGeom>
          <a:noFill/>
        </p:spPr>
        <p:txBody>
          <a:bodyPr wrap="none" rtlCol="0">
            <a:spAutoFit/>
          </a:bodyPr>
          <a:lstStyle/>
          <a:p>
            <a:r>
              <a:rPr lang="en-US" sz="1200" dirty="0" smtClean="0"/>
              <a:t>1. Initial unauthenticated access</a:t>
            </a:r>
            <a:endParaRPr lang="en-US" sz="1200" dirty="0"/>
          </a:p>
        </p:txBody>
      </p:sp>
      <p:sp>
        <p:nvSpPr>
          <p:cNvPr id="30" name="Freeform 29"/>
          <p:cNvSpPr/>
          <p:nvPr/>
        </p:nvSpPr>
        <p:spPr bwMode="auto">
          <a:xfrm>
            <a:off x="4038601" y="3047999"/>
            <a:ext cx="609600" cy="11430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34" name="Straight Arrow Connector 33"/>
          <p:cNvCxnSpPr/>
          <p:nvPr/>
        </p:nvCxnSpPr>
        <p:spPr bwMode="auto">
          <a:xfrm flipV="1">
            <a:off x="4038600" y="3810000"/>
            <a:ext cx="3200400" cy="457202"/>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5" name="TextBox 34"/>
          <p:cNvSpPr txBox="1"/>
          <p:nvPr/>
        </p:nvSpPr>
        <p:spPr>
          <a:xfrm rot="21166225">
            <a:off x="5354097" y="3686528"/>
            <a:ext cx="1029449" cy="276999"/>
          </a:xfrm>
          <a:prstGeom prst="rect">
            <a:avLst/>
          </a:prstGeom>
          <a:noFill/>
        </p:spPr>
        <p:txBody>
          <a:bodyPr wrap="none" rtlCol="0">
            <a:spAutoFit/>
          </a:bodyPr>
          <a:lstStyle/>
          <a:p>
            <a:r>
              <a:rPr lang="en-US" sz="1200" dirty="0" smtClean="0"/>
              <a:t>6. login form</a:t>
            </a:r>
            <a:endParaRPr lang="en-US" sz="1200" dirty="0"/>
          </a:p>
        </p:txBody>
      </p:sp>
      <p:cxnSp>
        <p:nvCxnSpPr>
          <p:cNvPr id="36" name="Straight Arrow Connector 35"/>
          <p:cNvCxnSpPr/>
          <p:nvPr/>
        </p:nvCxnSpPr>
        <p:spPr bwMode="auto">
          <a:xfrm flipH="1">
            <a:off x="4038600" y="3962400"/>
            <a:ext cx="3200400" cy="457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9" name="TextBox 38"/>
          <p:cNvSpPr txBox="1"/>
          <p:nvPr/>
        </p:nvSpPr>
        <p:spPr>
          <a:xfrm rot="20828981">
            <a:off x="5230562" y="4293312"/>
            <a:ext cx="678392" cy="276999"/>
          </a:xfrm>
          <a:prstGeom prst="rect">
            <a:avLst/>
          </a:prstGeom>
          <a:noFill/>
        </p:spPr>
        <p:txBody>
          <a:bodyPr wrap="none" rtlCol="0">
            <a:spAutoFit/>
          </a:bodyPr>
          <a:lstStyle/>
          <a:p>
            <a:r>
              <a:rPr lang="en-US" sz="1200" dirty="0"/>
              <a:t>7</a:t>
            </a:r>
            <a:r>
              <a:rPr lang="en-US" sz="1200" dirty="0" smtClean="0"/>
              <a:t>. login</a:t>
            </a:r>
            <a:endParaRPr lang="en-US" sz="1200" dirty="0"/>
          </a:p>
        </p:txBody>
      </p:sp>
      <p:sp>
        <p:nvSpPr>
          <p:cNvPr id="40" name="Freeform 39"/>
          <p:cNvSpPr/>
          <p:nvPr/>
        </p:nvSpPr>
        <p:spPr bwMode="auto">
          <a:xfrm>
            <a:off x="4038600" y="1981201"/>
            <a:ext cx="1295400" cy="2666999"/>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2" name="Freeform 41"/>
          <p:cNvSpPr/>
          <p:nvPr/>
        </p:nvSpPr>
        <p:spPr bwMode="auto">
          <a:xfrm>
            <a:off x="984792" y="2010383"/>
            <a:ext cx="386808" cy="2180617"/>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a:latin typeface="Arial" charset="0"/>
              <a:ea typeface="MS UI Gothic" pitchFamily="34" charset="-128"/>
            </a:endParaRPr>
          </a:p>
        </p:txBody>
      </p:sp>
      <p:sp>
        <p:nvSpPr>
          <p:cNvPr id="43" name="TextBox 42"/>
          <p:cNvSpPr txBox="1"/>
          <p:nvPr/>
        </p:nvSpPr>
        <p:spPr>
          <a:xfrm>
            <a:off x="5398467" y="2209800"/>
            <a:ext cx="1242649" cy="276999"/>
          </a:xfrm>
          <a:prstGeom prst="rect">
            <a:avLst/>
          </a:prstGeom>
          <a:noFill/>
        </p:spPr>
        <p:txBody>
          <a:bodyPr wrap="none" rtlCol="0">
            <a:spAutoFit/>
          </a:bodyPr>
          <a:lstStyle/>
          <a:p>
            <a:r>
              <a:rPr lang="en-US" sz="1200" dirty="0" smtClean="0"/>
              <a:t>11. Serve Page</a:t>
            </a:r>
            <a:endParaRPr lang="en-US" sz="1200" dirty="0"/>
          </a:p>
        </p:txBody>
      </p:sp>
      <p:cxnSp>
        <p:nvCxnSpPr>
          <p:cNvPr id="44" name="Straight Connector 43"/>
          <p:cNvCxnSpPr/>
          <p:nvPr/>
        </p:nvCxnSpPr>
        <p:spPr bwMode="auto">
          <a:xfrm flipV="1">
            <a:off x="4114800" y="2208179"/>
            <a:ext cx="3279778" cy="7782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47" name="Freeform 46"/>
          <p:cNvSpPr/>
          <p:nvPr/>
        </p:nvSpPr>
        <p:spPr bwMode="auto">
          <a:xfrm flipV="1">
            <a:off x="533400" y="1515894"/>
            <a:ext cx="838200" cy="2903706"/>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8" name="TextBox 47"/>
          <p:cNvSpPr txBox="1"/>
          <p:nvPr/>
        </p:nvSpPr>
        <p:spPr>
          <a:xfrm rot="16200000">
            <a:off x="625653" y="2955719"/>
            <a:ext cx="1362874" cy="276999"/>
          </a:xfrm>
          <a:prstGeom prst="rect">
            <a:avLst/>
          </a:prstGeom>
          <a:noFill/>
        </p:spPr>
        <p:txBody>
          <a:bodyPr wrap="none" rtlCol="0">
            <a:spAutoFit/>
          </a:bodyPr>
          <a:lstStyle/>
          <a:p>
            <a:r>
              <a:rPr lang="en-US" sz="1200" dirty="0"/>
              <a:t>9</a:t>
            </a:r>
            <a:r>
              <a:rPr lang="en-US" sz="1200" dirty="0" smtClean="0"/>
              <a:t>. Request Verify</a:t>
            </a:r>
            <a:endParaRPr lang="en-US" sz="1200" dirty="0"/>
          </a:p>
        </p:txBody>
      </p:sp>
      <p:sp>
        <p:nvSpPr>
          <p:cNvPr id="49" name="TextBox 48"/>
          <p:cNvSpPr txBox="1"/>
          <p:nvPr/>
        </p:nvSpPr>
        <p:spPr>
          <a:xfrm rot="16200000">
            <a:off x="356748" y="2862105"/>
            <a:ext cx="833883" cy="276999"/>
          </a:xfrm>
          <a:prstGeom prst="rect">
            <a:avLst/>
          </a:prstGeom>
          <a:noFill/>
        </p:spPr>
        <p:txBody>
          <a:bodyPr wrap="none" rtlCol="0">
            <a:spAutoFit/>
          </a:bodyPr>
          <a:lstStyle/>
          <a:p>
            <a:r>
              <a:rPr lang="en-US" sz="1200" dirty="0" smtClean="0"/>
              <a:t>10. Verify</a:t>
            </a:r>
            <a:endParaRPr lang="en-US" sz="1200" dirty="0"/>
          </a:p>
        </p:txBody>
      </p:sp>
      <p:sp>
        <p:nvSpPr>
          <p:cNvPr id="45" name="Rectangle 44"/>
          <p:cNvSpPr/>
          <p:nvPr/>
        </p:nvSpPr>
        <p:spPr>
          <a:xfrm>
            <a:off x="1524000" y="4038600"/>
            <a:ext cx="2286000"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LDAP </a:t>
            </a:r>
          </a:p>
          <a:p>
            <a:pPr algn="ctr"/>
            <a:r>
              <a:rPr lang="en-US" dirty="0" smtClean="0">
                <a:solidFill>
                  <a:schemeClr val="tx1"/>
                </a:solidFill>
              </a:rPr>
              <a:t>OpenID Provider</a:t>
            </a: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54" name="Freeform 53"/>
          <p:cNvSpPr/>
          <p:nvPr/>
        </p:nvSpPr>
        <p:spPr bwMode="auto">
          <a:xfrm>
            <a:off x="3962400" y="2057400"/>
            <a:ext cx="609600" cy="6858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56" name="Straight Arrow Connector 55"/>
          <p:cNvCxnSpPr/>
          <p:nvPr/>
        </p:nvCxnSpPr>
        <p:spPr bwMode="auto">
          <a:xfrm flipV="1">
            <a:off x="4038600" y="2743200"/>
            <a:ext cx="3200400" cy="118354"/>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cxnSp>
        <p:nvCxnSpPr>
          <p:cNvPr id="58" name="Straight Arrow Connector 57"/>
          <p:cNvCxnSpPr/>
          <p:nvPr/>
        </p:nvCxnSpPr>
        <p:spPr bwMode="auto">
          <a:xfrm flipH="1">
            <a:off x="4038600" y="2895600"/>
            <a:ext cx="3124200" cy="76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66" name="TextBox 65"/>
          <p:cNvSpPr txBox="1"/>
          <p:nvPr/>
        </p:nvSpPr>
        <p:spPr>
          <a:xfrm>
            <a:off x="5393661" y="2514600"/>
            <a:ext cx="1252267" cy="276999"/>
          </a:xfrm>
          <a:prstGeom prst="rect">
            <a:avLst/>
          </a:prstGeom>
          <a:noFill/>
        </p:spPr>
        <p:txBody>
          <a:bodyPr wrap="none" rtlCol="0">
            <a:spAutoFit/>
          </a:bodyPr>
          <a:lstStyle/>
          <a:p>
            <a:r>
              <a:rPr lang="en-US" sz="1200" dirty="0" smtClean="0"/>
              <a:t>3. Who are You</a:t>
            </a:r>
            <a:endParaRPr lang="en-US" sz="1200" dirty="0"/>
          </a:p>
        </p:txBody>
      </p:sp>
      <p:sp>
        <p:nvSpPr>
          <p:cNvPr id="67" name="TextBox 66"/>
          <p:cNvSpPr txBox="1"/>
          <p:nvPr/>
        </p:nvSpPr>
        <p:spPr>
          <a:xfrm>
            <a:off x="5677960" y="2895600"/>
            <a:ext cx="869148" cy="276999"/>
          </a:xfrm>
          <a:prstGeom prst="rect">
            <a:avLst/>
          </a:prstGeom>
          <a:noFill/>
        </p:spPr>
        <p:txBody>
          <a:bodyPr wrap="none" rtlCol="0">
            <a:spAutoFit/>
          </a:bodyPr>
          <a:lstStyle/>
          <a:p>
            <a:r>
              <a:rPr lang="en-US" sz="1200" dirty="0" smtClean="0"/>
              <a:t>4. Give ID</a:t>
            </a:r>
            <a:endParaRPr lang="en-US" sz="1200" dirty="0"/>
          </a:p>
        </p:txBody>
      </p:sp>
      <p:sp>
        <p:nvSpPr>
          <p:cNvPr id="68" name="TextBox 67"/>
          <p:cNvSpPr txBox="1"/>
          <p:nvPr/>
        </p:nvSpPr>
        <p:spPr>
          <a:xfrm>
            <a:off x="3962400" y="2286000"/>
            <a:ext cx="269626" cy="276999"/>
          </a:xfrm>
          <a:prstGeom prst="rect">
            <a:avLst/>
          </a:prstGeom>
          <a:noFill/>
        </p:spPr>
        <p:txBody>
          <a:bodyPr wrap="none" rtlCol="0">
            <a:spAutoFit/>
          </a:bodyPr>
          <a:lstStyle/>
          <a:p>
            <a:r>
              <a:rPr lang="en-US" sz="1200" dirty="0"/>
              <a:t>2</a:t>
            </a:r>
          </a:p>
        </p:txBody>
      </p:sp>
      <p:sp>
        <p:nvSpPr>
          <p:cNvPr id="69" name="TextBox 68"/>
          <p:cNvSpPr txBox="1"/>
          <p:nvPr/>
        </p:nvSpPr>
        <p:spPr>
          <a:xfrm>
            <a:off x="4038600" y="3581400"/>
            <a:ext cx="269626" cy="276999"/>
          </a:xfrm>
          <a:prstGeom prst="rect">
            <a:avLst/>
          </a:prstGeom>
          <a:noFill/>
        </p:spPr>
        <p:txBody>
          <a:bodyPr wrap="none" rtlCol="0">
            <a:spAutoFit/>
          </a:bodyPr>
          <a:lstStyle/>
          <a:p>
            <a:r>
              <a:rPr lang="en-US" sz="1200" dirty="0" smtClean="0"/>
              <a:t>5</a:t>
            </a:r>
            <a:endParaRPr lang="en-US" sz="1200" dirty="0"/>
          </a:p>
        </p:txBody>
      </p:sp>
      <p:sp>
        <p:nvSpPr>
          <p:cNvPr id="70" name="TextBox 69"/>
          <p:cNvSpPr txBox="1"/>
          <p:nvPr/>
        </p:nvSpPr>
        <p:spPr>
          <a:xfrm>
            <a:off x="4724400" y="3048000"/>
            <a:ext cx="269626" cy="276999"/>
          </a:xfrm>
          <a:prstGeom prst="rect">
            <a:avLst/>
          </a:prstGeom>
          <a:noFill/>
        </p:spPr>
        <p:txBody>
          <a:bodyPr wrap="none" rtlCol="0">
            <a:spAutoFit/>
          </a:bodyPr>
          <a:lstStyle/>
          <a:p>
            <a:r>
              <a:rPr lang="en-US" sz="1200" dirty="0" smtClean="0"/>
              <a:t>8</a:t>
            </a:r>
            <a:endParaRPr lang="en-US" sz="1200" dirty="0"/>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cxnSp>
        <p:nvCxnSpPr>
          <p:cNvPr id="73" name="Straight Connector 72"/>
          <p:cNvCxnSpPr/>
          <p:nvPr/>
        </p:nvCxnSpPr>
        <p:spPr bwMode="auto">
          <a:xfrm>
            <a:off x="5029200" y="6096000"/>
            <a:ext cx="685800" cy="0"/>
          </a:xfrm>
          <a:prstGeom prst="line">
            <a:avLst/>
          </a:prstGeom>
          <a:noFill/>
          <a:ln w="38100" cap="flat" cmpd="sng" algn="ctr">
            <a:solidFill>
              <a:srgbClr val="00B0F0"/>
            </a:solidFill>
            <a:prstDash val="sysDash"/>
            <a:round/>
            <a:headEnd type="none" w="med" len="med"/>
            <a:tailEnd type="none" w="med" len="med"/>
          </a:ln>
          <a:effectLst/>
        </p:spPr>
      </p:cxnSp>
      <p:sp>
        <p:nvSpPr>
          <p:cNvPr id="74" name="TextBox 73"/>
          <p:cNvSpPr txBox="1"/>
          <p:nvPr/>
        </p:nvSpPr>
        <p:spPr>
          <a:xfrm>
            <a:off x="5715000" y="5943600"/>
            <a:ext cx="1890261" cy="369332"/>
          </a:xfrm>
          <a:prstGeom prst="rect">
            <a:avLst/>
          </a:prstGeom>
          <a:noFill/>
        </p:spPr>
        <p:txBody>
          <a:bodyPr wrap="none" rtlCol="0">
            <a:spAutoFit/>
          </a:bodyPr>
          <a:lstStyle/>
          <a:p>
            <a:r>
              <a:rPr lang="en-US" dirty="0" smtClean="0"/>
              <a:t>OpenID Protocol</a:t>
            </a:r>
            <a:endParaRPr lang="en-US" dirty="0"/>
          </a:p>
        </p:txBody>
      </p:sp>
      <p:sp>
        <p:nvSpPr>
          <p:cNvPr id="51" name="Rectangle 50"/>
          <p:cNvSpPr/>
          <p:nvPr/>
        </p:nvSpPr>
        <p:spPr>
          <a:xfrm>
            <a:off x="1524000" y="5715000"/>
            <a:ext cx="2283535"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Other….</a:t>
            </a:r>
          </a:p>
          <a:p>
            <a:pPr algn="ctr"/>
            <a:r>
              <a:rPr kumimoji="1" lang="en-US" dirty="0" smtClean="0">
                <a:solidFill>
                  <a:schemeClr val="tx1"/>
                </a:solidFill>
              </a:rPr>
              <a:t>OpenID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 Page != Login Page</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sp>
        <p:nvSpPr>
          <p:cNvPr id="7" name="Rectangle 6"/>
          <p:cNvSpPr/>
          <p:nvPr/>
        </p:nvSpPr>
        <p:spPr>
          <a:xfrm>
            <a:off x="1524000" y="4876800"/>
            <a:ext cx="2283535"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CA Site Minder</a:t>
            </a:r>
          </a:p>
          <a:p>
            <a:pPr algn="ctr"/>
            <a:r>
              <a:rPr kumimoji="1" lang="en-US" dirty="0" smtClean="0">
                <a:solidFill>
                  <a:schemeClr val="tx1"/>
                </a:solidFill>
              </a:rPr>
              <a:t>OpenID Provider</a:t>
            </a:r>
          </a:p>
        </p:txBody>
      </p:sp>
      <p:cxnSp>
        <p:nvCxnSpPr>
          <p:cNvPr id="23" name="Straight Connector 22"/>
          <p:cNvCxnSpPr/>
          <p:nvPr/>
        </p:nvCxnSpPr>
        <p:spPr bwMode="auto">
          <a:xfrm flipH="1">
            <a:off x="3962400" y="1713689"/>
            <a:ext cx="3341900" cy="3891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26" name="TextBox 25"/>
          <p:cNvSpPr txBox="1"/>
          <p:nvPr/>
        </p:nvSpPr>
        <p:spPr>
          <a:xfrm>
            <a:off x="4419600" y="1447800"/>
            <a:ext cx="2805458" cy="359509"/>
          </a:xfrm>
          <a:prstGeom prst="rect">
            <a:avLst/>
          </a:prstGeom>
          <a:noFill/>
        </p:spPr>
        <p:txBody>
          <a:bodyPr wrap="none" rtlCol="0">
            <a:spAutoFit/>
          </a:bodyPr>
          <a:lstStyle/>
          <a:p>
            <a:r>
              <a:rPr lang="en-US" sz="1200" dirty="0" smtClean="0"/>
              <a:t>1. Initial unauthenticated access</a:t>
            </a:r>
            <a:endParaRPr lang="en-US" sz="1200" dirty="0"/>
          </a:p>
        </p:txBody>
      </p:sp>
      <p:sp>
        <p:nvSpPr>
          <p:cNvPr id="30" name="Freeform 29"/>
          <p:cNvSpPr/>
          <p:nvPr/>
        </p:nvSpPr>
        <p:spPr bwMode="auto">
          <a:xfrm>
            <a:off x="4038601" y="3047999"/>
            <a:ext cx="609600" cy="11430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34" name="Straight Arrow Connector 33"/>
          <p:cNvCxnSpPr/>
          <p:nvPr/>
        </p:nvCxnSpPr>
        <p:spPr bwMode="auto">
          <a:xfrm flipV="1">
            <a:off x="4038600" y="3810000"/>
            <a:ext cx="3200400" cy="457202"/>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5" name="TextBox 34"/>
          <p:cNvSpPr txBox="1"/>
          <p:nvPr/>
        </p:nvSpPr>
        <p:spPr>
          <a:xfrm rot="21166225">
            <a:off x="5354097" y="3686528"/>
            <a:ext cx="1029449" cy="276999"/>
          </a:xfrm>
          <a:prstGeom prst="rect">
            <a:avLst/>
          </a:prstGeom>
          <a:noFill/>
        </p:spPr>
        <p:txBody>
          <a:bodyPr wrap="none" rtlCol="0">
            <a:spAutoFit/>
          </a:bodyPr>
          <a:lstStyle/>
          <a:p>
            <a:r>
              <a:rPr lang="en-US" sz="1200" dirty="0" smtClean="0"/>
              <a:t>6. login form</a:t>
            </a:r>
            <a:endParaRPr lang="en-US" sz="1200" dirty="0"/>
          </a:p>
        </p:txBody>
      </p:sp>
      <p:cxnSp>
        <p:nvCxnSpPr>
          <p:cNvPr id="36" name="Straight Arrow Connector 35"/>
          <p:cNvCxnSpPr/>
          <p:nvPr/>
        </p:nvCxnSpPr>
        <p:spPr bwMode="auto">
          <a:xfrm flipH="1">
            <a:off x="4038600" y="3962400"/>
            <a:ext cx="3200400" cy="457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9" name="TextBox 38"/>
          <p:cNvSpPr txBox="1"/>
          <p:nvPr/>
        </p:nvSpPr>
        <p:spPr>
          <a:xfrm rot="20828981">
            <a:off x="5230562" y="4293312"/>
            <a:ext cx="678392" cy="276999"/>
          </a:xfrm>
          <a:prstGeom prst="rect">
            <a:avLst/>
          </a:prstGeom>
          <a:noFill/>
        </p:spPr>
        <p:txBody>
          <a:bodyPr wrap="none" rtlCol="0">
            <a:spAutoFit/>
          </a:bodyPr>
          <a:lstStyle/>
          <a:p>
            <a:r>
              <a:rPr lang="en-US" sz="1200" dirty="0"/>
              <a:t>7</a:t>
            </a:r>
            <a:r>
              <a:rPr lang="en-US" sz="1200" dirty="0" smtClean="0"/>
              <a:t>. login</a:t>
            </a:r>
            <a:endParaRPr lang="en-US" sz="1200" dirty="0"/>
          </a:p>
        </p:txBody>
      </p:sp>
      <p:sp>
        <p:nvSpPr>
          <p:cNvPr id="40" name="Freeform 39"/>
          <p:cNvSpPr/>
          <p:nvPr/>
        </p:nvSpPr>
        <p:spPr bwMode="auto">
          <a:xfrm>
            <a:off x="4038600" y="1981201"/>
            <a:ext cx="1295400" cy="2666999"/>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2" name="Freeform 41"/>
          <p:cNvSpPr/>
          <p:nvPr/>
        </p:nvSpPr>
        <p:spPr bwMode="auto">
          <a:xfrm>
            <a:off x="984792" y="2010383"/>
            <a:ext cx="386808" cy="2180617"/>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a:latin typeface="Arial" charset="0"/>
              <a:ea typeface="MS UI Gothic" pitchFamily="34" charset="-128"/>
            </a:endParaRPr>
          </a:p>
        </p:txBody>
      </p:sp>
      <p:sp>
        <p:nvSpPr>
          <p:cNvPr id="43" name="TextBox 42"/>
          <p:cNvSpPr txBox="1"/>
          <p:nvPr/>
        </p:nvSpPr>
        <p:spPr>
          <a:xfrm>
            <a:off x="5398467" y="2209800"/>
            <a:ext cx="1242649" cy="276999"/>
          </a:xfrm>
          <a:prstGeom prst="rect">
            <a:avLst/>
          </a:prstGeom>
          <a:noFill/>
        </p:spPr>
        <p:txBody>
          <a:bodyPr wrap="none" rtlCol="0">
            <a:spAutoFit/>
          </a:bodyPr>
          <a:lstStyle/>
          <a:p>
            <a:r>
              <a:rPr lang="en-US" sz="1200" dirty="0" smtClean="0"/>
              <a:t>11. Serve Page</a:t>
            </a:r>
            <a:endParaRPr lang="en-US" sz="1200" dirty="0"/>
          </a:p>
        </p:txBody>
      </p:sp>
      <p:cxnSp>
        <p:nvCxnSpPr>
          <p:cNvPr id="44" name="Straight Connector 43"/>
          <p:cNvCxnSpPr/>
          <p:nvPr/>
        </p:nvCxnSpPr>
        <p:spPr bwMode="auto">
          <a:xfrm flipV="1">
            <a:off x="4114800" y="2208179"/>
            <a:ext cx="3279778" cy="7782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47" name="Freeform 46"/>
          <p:cNvSpPr/>
          <p:nvPr/>
        </p:nvSpPr>
        <p:spPr bwMode="auto">
          <a:xfrm flipV="1">
            <a:off x="533400" y="1515894"/>
            <a:ext cx="838200" cy="2903706"/>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8" name="TextBox 47"/>
          <p:cNvSpPr txBox="1"/>
          <p:nvPr/>
        </p:nvSpPr>
        <p:spPr>
          <a:xfrm rot="16200000">
            <a:off x="625653" y="2955719"/>
            <a:ext cx="1362874" cy="276999"/>
          </a:xfrm>
          <a:prstGeom prst="rect">
            <a:avLst/>
          </a:prstGeom>
          <a:noFill/>
        </p:spPr>
        <p:txBody>
          <a:bodyPr wrap="none" rtlCol="0">
            <a:spAutoFit/>
          </a:bodyPr>
          <a:lstStyle/>
          <a:p>
            <a:r>
              <a:rPr lang="en-US" sz="1200" dirty="0"/>
              <a:t>9</a:t>
            </a:r>
            <a:r>
              <a:rPr lang="en-US" sz="1200" dirty="0" smtClean="0"/>
              <a:t>. Request Verify</a:t>
            </a:r>
            <a:endParaRPr lang="en-US" sz="1200" dirty="0"/>
          </a:p>
        </p:txBody>
      </p:sp>
      <p:sp>
        <p:nvSpPr>
          <p:cNvPr id="49" name="TextBox 48"/>
          <p:cNvSpPr txBox="1"/>
          <p:nvPr/>
        </p:nvSpPr>
        <p:spPr>
          <a:xfrm rot="16200000">
            <a:off x="356748" y="2862105"/>
            <a:ext cx="833883" cy="276999"/>
          </a:xfrm>
          <a:prstGeom prst="rect">
            <a:avLst/>
          </a:prstGeom>
          <a:noFill/>
        </p:spPr>
        <p:txBody>
          <a:bodyPr wrap="none" rtlCol="0">
            <a:spAutoFit/>
          </a:bodyPr>
          <a:lstStyle/>
          <a:p>
            <a:r>
              <a:rPr lang="en-US" sz="1200" dirty="0" smtClean="0"/>
              <a:t>10. Verify</a:t>
            </a:r>
            <a:endParaRPr lang="en-US" sz="1200" dirty="0"/>
          </a:p>
        </p:txBody>
      </p:sp>
      <p:sp>
        <p:nvSpPr>
          <p:cNvPr id="45" name="Rectangle 44"/>
          <p:cNvSpPr/>
          <p:nvPr/>
        </p:nvSpPr>
        <p:spPr>
          <a:xfrm>
            <a:off x="1524000" y="4038600"/>
            <a:ext cx="2286000"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LDAP </a:t>
            </a:r>
          </a:p>
          <a:p>
            <a:pPr algn="ctr"/>
            <a:r>
              <a:rPr lang="en-US" dirty="0" smtClean="0">
                <a:solidFill>
                  <a:schemeClr val="tx1"/>
                </a:solidFill>
              </a:rPr>
              <a:t>OpenID Provider</a:t>
            </a: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54" name="Freeform 53"/>
          <p:cNvSpPr/>
          <p:nvPr/>
        </p:nvSpPr>
        <p:spPr bwMode="auto">
          <a:xfrm>
            <a:off x="3962400" y="2057400"/>
            <a:ext cx="609600" cy="6858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56" name="Straight Arrow Connector 55"/>
          <p:cNvCxnSpPr/>
          <p:nvPr/>
        </p:nvCxnSpPr>
        <p:spPr bwMode="auto">
          <a:xfrm flipV="1">
            <a:off x="4038600" y="2743200"/>
            <a:ext cx="3200400" cy="118354"/>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cxnSp>
        <p:nvCxnSpPr>
          <p:cNvPr id="58" name="Straight Arrow Connector 57"/>
          <p:cNvCxnSpPr/>
          <p:nvPr/>
        </p:nvCxnSpPr>
        <p:spPr bwMode="auto">
          <a:xfrm flipH="1">
            <a:off x="4038600" y="2895600"/>
            <a:ext cx="3124200" cy="76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66" name="TextBox 65"/>
          <p:cNvSpPr txBox="1"/>
          <p:nvPr/>
        </p:nvSpPr>
        <p:spPr>
          <a:xfrm>
            <a:off x="5393661" y="2514600"/>
            <a:ext cx="1252267" cy="276999"/>
          </a:xfrm>
          <a:prstGeom prst="rect">
            <a:avLst/>
          </a:prstGeom>
          <a:noFill/>
        </p:spPr>
        <p:txBody>
          <a:bodyPr wrap="none" rtlCol="0">
            <a:spAutoFit/>
          </a:bodyPr>
          <a:lstStyle/>
          <a:p>
            <a:r>
              <a:rPr lang="en-US" sz="1200" dirty="0" smtClean="0"/>
              <a:t>3. Who are You</a:t>
            </a:r>
            <a:endParaRPr lang="en-US" sz="1200" dirty="0"/>
          </a:p>
        </p:txBody>
      </p:sp>
      <p:sp>
        <p:nvSpPr>
          <p:cNvPr id="67" name="TextBox 66"/>
          <p:cNvSpPr txBox="1"/>
          <p:nvPr/>
        </p:nvSpPr>
        <p:spPr>
          <a:xfrm>
            <a:off x="5677960" y="2895600"/>
            <a:ext cx="869148" cy="276999"/>
          </a:xfrm>
          <a:prstGeom prst="rect">
            <a:avLst/>
          </a:prstGeom>
          <a:noFill/>
        </p:spPr>
        <p:txBody>
          <a:bodyPr wrap="none" rtlCol="0">
            <a:spAutoFit/>
          </a:bodyPr>
          <a:lstStyle/>
          <a:p>
            <a:r>
              <a:rPr lang="en-US" sz="1200" dirty="0" smtClean="0"/>
              <a:t>4. Give ID</a:t>
            </a:r>
            <a:endParaRPr lang="en-US" sz="1200" dirty="0"/>
          </a:p>
        </p:txBody>
      </p:sp>
      <p:sp>
        <p:nvSpPr>
          <p:cNvPr id="68" name="TextBox 67"/>
          <p:cNvSpPr txBox="1"/>
          <p:nvPr/>
        </p:nvSpPr>
        <p:spPr>
          <a:xfrm>
            <a:off x="3962400" y="2286000"/>
            <a:ext cx="269626" cy="276999"/>
          </a:xfrm>
          <a:prstGeom prst="rect">
            <a:avLst/>
          </a:prstGeom>
          <a:noFill/>
        </p:spPr>
        <p:txBody>
          <a:bodyPr wrap="none" rtlCol="0">
            <a:spAutoFit/>
          </a:bodyPr>
          <a:lstStyle/>
          <a:p>
            <a:r>
              <a:rPr lang="en-US" sz="1200" dirty="0"/>
              <a:t>2</a:t>
            </a:r>
          </a:p>
        </p:txBody>
      </p:sp>
      <p:sp>
        <p:nvSpPr>
          <p:cNvPr id="69" name="TextBox 68"/>
          <p:cNvSpPr txBox="1"/>
          <p:nvPr/>
        </p:nvSpPr>
        <p:spPr>
          <a:xfrm>
            <a:off x="4038600" y="3581400"/>
            <a:ext cx="269626" cy="276999"/>
          </a:xfrm>
          <a:prstGeom prst="rect">
            <a:avLst/>
          </a:prstGeom>
          <a:noFill/>
        </p:spPr>
        <p:txBody>
          <a:bodyPr wrap="none" rtlCol="0">
            <a:spAutoFit/>
          </a:bodyPr>
          <a:lstStyle/>
          <a:p>
            <a:r>
              <a:rPr lang="en-US" sz="1200" dirty="0" smtClean="0"/>
              <a:t>5</a:t>
            </a:r>
            <a:endParaRPr lang="en-US" sz="1200" dirty="0"/>
          </a:p>
        </p:txBody>
      </p:sp>
      <p:sp>
        <p:nvSpPr>
          <p:cNvPr id="70" name="TextBox 69"/>
          <p:cNvSpPr txBox="1"/>
          <p:nvPr/>
        </p:nvSpPr>
        <p:spPr>
          <a:xfrm>
            <a:off x="4724400" y="3048000"/>
            <a:ext cx="269626" cy="276999"/>
          </a:xfrm>
          <a:prstGeom prst="rect">
            <a:avLst/>
          </a:prstGeom>
          <a:noFill/>
        </p:spPr>
        <p:txBody>
          <a:bodyPr wrap="none" rtlCol="0">
            <a:spAutoFit/>
          </a:bodyPr>
          <a:lstStyle/>
          <a:p>
            <a:r>
              <a:rPr lang="en-US" sz="1200" dirty="0" smtClean="0"/>
              <a:t>8</a:t>
            </a:r>
            <a:endParaRPr lang="en-US" sz="1200" dirty="0"/>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cxnSp>
        <p:nvCxnSpPr>
          <p:cNvPr id="73" name="Straight Connector 72"/>
          <p:cNvCxnSpPr/>
          <p:nvPr/>
        </p:nvCxnSpPr>
        <p:spPr bwMode="auto">
          <a:xfrm>
            <a:off x="5029200" y="6096000"/>
            <a:ext cx="685800" cy="0"/>
          </a:xfrm>
          <a:prstGeom prst="line">
            <a:avLst/>
          </a:prstGeom>
          <a:noFill/>
          <a:ln w="38100" cap="flat" cmpd="sng" algn="ctr">
            <a:solidFill>
              <a:srgbClr val="00B0F0"/>
            </a:solidFill>
            <a:prstDash val="sysDash"/>
            <a:round/>
            <a:headEnd type="none" w="med" len="med"/>
            <a:tailEnd type="none" w="med" len="med"/>
          </a:ln>
          <a:effectLst/>
        </p:spPr>
      </p:cxnSp>
      <p:sp>
        <p:nvSpPr>
          <p:cNvPr id="74" name="TextBox 73"/>
          <p:cNvSpPr txBox="1"/>
          <p:nvPr/>
        </p:nvSpPr>
        <p:spPr>
          <a:xfrm>
            <a:off x="5715000" y="5943600"/>
            <a:ext cx="1890261" cy="369332"/>
          </a:xfrm>
          <a:prstGeom prst="rect">
            <a:avLst/>
          </a:prstGeom>
          <a:noFill/>
        </p:spPr>
        <p:txBody>
          <a:bodyPr wrap="none" rtlCol="0">
            <a:spAutoFit/>
          </a:bodyPr>
          <a:lstStyle/>
          <a:p>
            <a:r>
              <a:rPr lang="en-US" dirty="0" smtClean="0"/>
              <a:t>OpenID Protocol</a:t>
            </a:r>
            <a:endParaRPr lang="en-US" dirty="0"/>
          </a:p>
        </p:txBody>
      </p:sp>
      <p:sp>
        <p:nvSpPr>
          <p:cNvPr id="51" name="Rectangle 50"/>
          <p:cNvSpPr/>
          <p:nvPr/>
        </p:nvSpPr>
        <p:spPr>
          <a:xfrm>
            <a:off x="1524000" y="5715000"/>
            <a:ext cx="2283535"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Other….</a:t>
            </a:r>
          </a:p>
          <a:p>
            <a:pPr algn="ctr"/>
            <a:r>
              <a:rPr kumimoji="1" lang="en-US" dirty="0" smtClean="0">
                <a:solidFill>
                  <a:schemeClr val="tx1"/>
                </a:solidFill>
              </a:rPr>
              <a:t>OpenID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a:t>
            </a:r>
            <a:r>
              <a:rPr lang="en-US" dirty="0" smtClean="0">
                <a:sym typeface="Wingdings" pitchFamily="2" charset="2"/>
              </a:rPr>
              <a:t></a:t>
            </a:r>
            <a:r>
              <a:rPr lang="en-US" dirty="0" smtClean="0"/>
              <a:t> automatic &amp; transparent</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cxnSp>
        <p:nvCxnSpPr>
          <p:cNvPr id="23" name="Straight Connector 22"/>
          <p:cNvCxnSpPr/>
          <p:nvPr/>
        </p:nvCxnSpPr>
        <p:spPr bwMode="auto">
          <a:xfrm flipH="1">
            <a:off x="3962400" y="1713689"/>
            <a:ext cx="3341900" cy="3891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26" name="TextBox 25"/>
          <p:cNvSpPr txBox="1"/>
          <p:nvPr/>
        </p:nvSpPr>
        <p:spPr>
          <a:xfrm>
            <a:off x="4419600" y="1447800"/>
            <a:ext cx="2805458" cy="359509"/>
          </a:xfrm>
          <a:prstGeom prst="rect">
            <a:avLst/>
          </a:prstGeom>
          <a:noFill/>
        </p:spPr>
        <p:txBody>
          <a:bodyPr wrap="none" rtlCol="0">
            <a:spAutoFit/>
          </a:bodyPr>
          <a:lstStyle/>
          <a:p>
            <a:r>
              <a:rPr lang="en-US" sz="1200" dirty="0" smtClean="0"/>
              <a:t>1. Initial unauthenticated access</a:t>
            </a:r>
            <a:endParaRPr lang="en-US" sz="1200" dirty="0"/>
          </a:p>
        </p:txBody>
      </p:sp>
      <p:sp>
        <p:nvSpPr>
          <p:cNvPr id="30" name="Freeform 29"/>
          <p:cNvSpPr/>
          <p:nvPr/>
        </p:nvSpPr>
        <p:spPr bwMode="auto">
          <a:xfrm>
            <a:off x="4038601" y="3047999"/>
            <a:ext cx="609600" cy="11430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0" name="Freeform 39"/>
          <p:cNvSpPr/>
          <p:nvPr/>
        </p:nvSpPr>
        <p:spPr bwMode="auto">
          <a:xfrm>
            <a:off x="4038600" y="1981201"/>
            <a:ext cx="1295400" cy="2666999"/>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2" name="Freeform 41"/>
          <p:cNvSpPr/>
          <p:nvPr/>
        </p:nvSpPr>
        <p:spPr bwMode="auto">
          <a:xfrm>
            <a:off x="984792" y="2010383"/>
            <a:ext cx="386808" cy="2180617"/>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a:latin typeface="Arial" charset="0"/>
              <a:ea typeface="MS UI Gothic" pitchFamily="34" charset="-128"/>
            </a:endParaRPr>
          </a:p>
        </p:txBody>
      </p:sp>
      <p:sp>
        <p:nvSpPr>
          <p:cNvPr id="43" name="TextBox 42"/>
          <p:cNvSpPr txBox="1"/>
          <p:nvPr/>
        </p:nvSpPr>
        <p:spPr>
          <a:xfrm>
            <a:off x="5440947" y="2209800"/>
            <a:ext cx="1157689" cy="276999"/>
          </a:xfrm>
          <a:prstGeom prst="rect">
            <a:avLst/>
          </a:prstGeom>
          <a:noFill/>
        </p:spPr>
        <p:txBody>
          <a:bodyPr wrap="none" rtlCol="0">
            <a:spAutoFit/>
          </a:bodyPr>
          <a:lstStyle/>
          <a:p>
            <a:r>
              <a:rPr lang="en-US" sz="1200" dirty="0"/>
              <a:t>7</a:t>
            </a:r>
            <a:r>
              <a:rPr lang="en-US" sz="1200" dirty="0" smtClean="0"/>
              <a:t>. Serve Page</a:t>
            </a:r>
            <a:endParaRPr lang="en-US" sz="1200" dirty="0"/>
          </a:p>
        </p:txBody>
      </p:sp>
      <p:cxnSp>
        <p:nvCxnSpPr>
          <p:cNvPr id="44" name="Straight Connector 43"/>
          <p:cNvCxnSpPr/>
          <p:nvPr/>
        </p:nvCxnSpPr>
        <p:spPr bwMode="auto">
          <a:xfrm flipV="1">
            <a:off x="4114800" y="2208179"/>
            <a:ext cx="3279778" cy="7782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47" name="Freeform 46"/>
          <p:cNvSpPr/>
          <p:nvPr/>
        </p:nvSpPr>
        <p:spPr bwMode="auto">
          <a:xfrm flipV="1">
            <a:off x="533400" y="1515894"/>
            <a:ext cx="838200" cy="2903706"/>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8" name="TextBox 47"/>
          <p:cNvSpPr txBox="1"/>
          <p:nvPr/>
        </p:nvSpPr>
        <p:spPr>
          <a:xfrm rot="16200000">
            <a:off x="625653" y="2955719"/>
            <a:ext cx="1362874" cy="276999"/>
          </a:xfrm>
          <a:prstGeom prst="rect">
            <a:avLst/>
          </a:prstGeom>
          <a:noFill/>
        </p:spPr>
        <p:txBody>
          <a:bodyPr wrap="none" rtlCol="0">
            <a:spAutoFit/>
          </a:bodyPr>
          <a:lstStyle/>
          <a:p>
            <a:r>
              <a:rPr lang="en-US" sz="1200" dirty="0" smtClean="0"/>
              <a:t>5. Request Verify</a:t>
            </a:r>
            <a:endParaRPr lang="en-US" sz="1200" dirty="0"/>
          </a:p>
        </p:txBody>
      </p:sp>
      <p:sp>
        <p:nvSpPr>
          <p:cNvPr id="49" name="TextBox 48"/>
          <p:cNvSpPr txBox="1"/>
          <p:nvPr/>
        </p:nvSpPr>
        <p:spPr>
          <a:xfrm rot="16200000">
            <a:off x="399228" y="2862105"/>
            <a:ext cx="748923" cy="276999"/>
          </a:xfrm>
          <a:prstGeom prst="rect">
            <a:avLst/>
          </a:prstGeom>
          <a:noFill/>
        </p:spPr>
        <p:txBody>
          <a:bodyPr wrap="none" rtlCol="0">
            <a:spAutoFit/>
          </a:bodyPr>
          <a:lstStyle/>
          <a:p>
            <a:r>
              <a:rPr lang="en-US" sz="1200" dirty="0"/>
              <a:t>6</a:t>
            </a:r>
            <a:r>
              <a:rPr lang="en-US" sz="1200" dirty="0" smtClean="0"/>
              <a:t>. Verify</a:t>
            </a:r>
            <a:endParaRPr lang="en-US" sz="1200" dirty="0"/>
          </a:p>
        </p:txBody>
      </p:sp>
      <p:sp>
        <p:nvSpPr>
          <p:cNvPr id="45" name="Rectangle 44"/>
          <p:cNvSpPr/>
          <p:nvPr/>
        </p:nvSpPr>
        <p:spPr>
          <a:xfrm>
            <a:off x="1524000" y="38862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err="1" smtClean="0">
                <a:solidFill>
                  <a:schemeClr val="tx1"/>
                </a:solidFill>
              </a:rPr>
              <a:t>OpenId</a:t>
            </a:r>
            <a:r>
              <a:rPr lang="en-US" dirty="0" smtClean="0">
                <a:solidFill>
                  <a:schemeClr val="tx1"/>
                </a:solidFill>
              </a:rPr>
              <a:t> Provider</a:t>
            </a:r>
            <a:endParaRPr kumimoji="1" lang="en-US" dirty="0" smtClean="0">
              <a:solidFill>
                <a:schemeClr val="tx1"/>
              </a:solidFill>
            </a:endParaRP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54" name="Freeform 53"/>
          <p:cNvSpPr/>
          <p:nvPr/>
        </p:nvSpPr>
        <p:spPr bwMode="auto">
          <a:xfrm>
            <a:off x="3962400" y="2057400"/>
            <a:ext cx="609600" cy="6858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68" name="TextBox 67"/>
          <p:cNvSpPr txBox="1"/>
          <p:nvPr/>
        </p:nvSpPr>
        <p:spPr>
          <a:xfrm>
            <a:off x="3962400" y="2286000"/>
            <a:ext cx="269626" cy="276999"/>
          </a:xfrm>
          <a:prstGeom prst="rect">
            <a:avLst/>
          </a:prstGeom>
          <a:noFill/>
        </p:spPr>
        <p:txBody>
          <a:bodyPr wrap="none" rtlCol="0">
            <a:spAutoFit/>
          </a:bodyPr>
          <a:lstStyle/>
          <a:p>
            <a:r>
              <a:rPr lang="en-US" sz="1200" dirty="0"/>
              <a:t>2</a:t>
            </a:r>
          </a:p>
        </p:txBody>
      </p:sp>
      <p:sp>
        <p:nvSpPr>
          <p:cNvPr id="69" name="TextBox 68"/>
          <p:cNvSpPr txBox="1"/>
          <p:nvPr/>
        </p:nvSpPr>
        <p:spPr>
          <a:xfrm>
            <a:off x="4038600" y="3581400"/>
            <a:ext cx="269626" cy="276999"/>
          </a:xfrm>
          <a:prstGeom prst="rect">
            <a:avLst/>
          </a:prstGeom>
          <a:noFill/>
        </p:spPr>
        <p:txBody>
          <a:bodyPr wrap="none" rtlCol="0">
            <a:spAutoFit/>
          </a:bodyPr>
          <a:lstStyle/>
          <a:p>
            <a:r>
              <a:rPr lang="en-US" sz="1200" dirty="0" smtClean="0"/>
              <a:t>3</a:t>
            </a:r>
            <a:endParaRPr lang="en-US" sz="1200" dirty="0"/>
          </a:p>
        </p:txBody>
      </p:sp>
      <p:sp>
        <p:nvSpPr>
          <p:cNvPr id="70" name="TextBox 69"/>
          <p:cNvSpPr txBox="1"/>
          <p:nvPr/>
        </p:nvSpPr>
        <p:spPr>
          <a:xfrm>
            <a:off x="4724400" y="3048000"/>
            <a:ext cx="269626" cy="276999"/>
          </a:xfrm>
          <a:prstGeom prst="rect">
            <a:avLst/>
          </a:prstGeom>
          <a:noFill/>
        </p:spPr>
        <p:txBody>
          <a:bodyPr wrap="none" rtlCol="0">
            <a:spAutoFit/>
          </a:bodyPr>
          <a:lstStyle/>
          <a:p>
            <a:r>
              <a:rPr lang="en-US" sz="1200" dirty="0" smtClean="0"/>
              <a:t>4</a:t>
            </a:r>
            <a:endParaRPr lang="en-US" sz="1200" dirty="0"/>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cxnSp>
        <p:nvCxnSpPr>
          <p:cNvPr id="73" name="Straight Connector 72"/>
          <p:cNvCxnSpPr/>
          <p:nvPr/>
        </p:nvCxnSpPr>
        <p:spPr bwMode="auto">
          <a:xfrm>
            <a:off x="5029200" y="6096000"/>
            <a:ext cx="685800" cy="0"/>
          </a:xfrm>
          <a:prstGeom prst="line">
            <a:avLst/>
          </a:prstGeom>
          <a:noFill/>
          <a:ln w="38100" cap="flat" cmpd="sng" algn="ctr">
            <a:solidFill>
              <a:srgbClr val="00B0F0"/>
            </a:solidFill>
            <a:prstDash val="sysDash"/>
            <a:round/>
            <a:headEnd type="none" w="med" len="med"/>
            <a:tailEnd type="none" w="med" len="med"/>
          </a:ln>
          <a:effectLst/>
        </p:spPr>
      </p:cxnSp>
      <p:sp>
        <p:nvSpPr>
          <p:cNvPr id="74" name="TextBox 73"/>
          <p:cNvSpPr txBox="1"/>
          <p:nvPr/>
        </p:nvSpPr>
        <p:spPr>
          <a:xfrm>
            <a:off x="5715000" y="5943600"/>
            <a:ext cx="1890261" cy="369332"/>
          </a:xfrm>
          <a:prstGeom prst="rect">
            <a:avLst/>
          </a:prstGeom>
          <a:noFill/>
        </p:spPr>
        <p:txBody>
          <a:bodyPr wrap="none" rtlCol="0">
            <a:spAutoFit/>
          </a:bodyPr>
          <a:lstStyle/>
          <a:p>
            <a:r>
              <a:rPr lang="en-US" dirty="0" smtClean="0"/>
              <a:t>OpenID Protocol</a:t>
            </a:r>
            <a:endParaRPr lang="en-US" dirty="0"/>
          </a:p>
        </p:txBody>
      </p:sp>
      <p:sp>
        <p:nvSpPr>
          <p:cNvPr id="51" name="TextBox 50"/>
          <p:cNvSpPr txBox="1"/>
          <p:nvPr/>
        </p:nvSpPr>
        <p:spPr>
          <a:xfrm>
            <a:off x="5486400" y="3810000"/>
            <a:ext cx="1981200" cy="738664"/>
          </a:xfrm>
          <a:prstGeom prst="rect">
            <a:avLst/>
          </a:prstGeom>
          <a:noFill/>
        </p:spPr>
        <p:txBody>
          <a:bodyPr wrap="square" rtlCol="0">
            <a:spAutoFit/>
          </a:bodyPr>
          <a:lstStyle/>
          <a:p>
            <a:pPr algn="l"/>
            <a:r>
              <a:rPr lang="en-US" sz="1400" dirty="0" smtClean="0"/>
              <a:t>User already logged into service so this is invisible.</a:t>
            </a:r>
            <a:endParaRPr lang="en-US" sz="1400" dirty="0"/>
          </a:p>
        </p:txBody>
      </p:sp>
      <p:sp>
        <p:nvSpPr>
          <p:cNvPr id="72" name="TextBox 71"/>
          <p:cNvSpPr txBox="1"/>
          <p:nvPr/>
        </p:nvSpPr>
        <p:spPr>
          <a:xfrm>
            <a:off x="5486400" y="2667000"/>
            <a:ext cx="1981200" cy="738664"/>
          </a:xfrm>
          <a:prstGeom prst="rect">
            <a:avLst/>
          </a:prstGeom>
          <a:noFill/>
        </p:spPr>
        <p:txBody>
          <a:bodyPr wrap="square" rtlCol="0">
            <a:spAutoFit/>
          </a:bodyPr>
          <a:lstStyle/>
          <a:p>
            <a:pPr algn="l"/>
            <a:r>
              <a:rPr lang="en-US" sz="1400" dirty="0" smtClean="0"/>
              <a:t>Cookie remembers who the user is, so </a:t>
            </a:r>
          </a:p>
          <a:p>
            <a:pPr algn="l"/>
            <a:r>
              <a:rPr lang="en-US" sz="1400" dirty="0" smtClean="0"/>
              <a:t>this is invisible.</a:t>
            </a:r>
            <a:endParaRPr lang="en-US" sz="1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start, click “log in”</a:t>
            </a:r>
            <a:endParaRPr lang="en-US" dirty="0"/>
          </a:p>
        </p:txBody>
      </p:sp>
      <p:pic>
        <p:nvPicPr>
          <p:cNvPr id="41986" name="Picture 2"/>
          <p:cNvPicPr>
            <a:picLocks noChangeAspect="1" noChangeArrowheads="1"/>
          </p:cNvPicPr>
          <p:nvPr/>
        </p:nvPicPr>
        <p:blipFill>
          <a:blip r:embed="rId2" cstate="print"/>
          <a:srcRect/>
          <a:stretch>
            <a:fillRect/>
          </a:stretch>
        </p:blipFill>
        <p:spPr bwMode="gray">
          <a:xfrm>
            <a:off x="762000" y="1905000"/>
            <a:ext cx="7315200" cy="3484132"/>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
        <p:nvSpPr>
          <p:cNvPr id="4" name="Oval 3"/>
          <p:cNvSpPr/>
          <p:nvPr/>
        </p:nvSpPr>
        <p:spPr bwMode="auto">
          <a:xfrm>
            <a:off x="7391400" y="1600200"/>
            <a:ext cx="914400" cy="609600"/>
          </a:xfrm>
          <a:prstGeom prst="ellips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5" name="TextBox 4"/>
          <p:cNvSpPr txBox="1"/>
          <p:nvPr/>
        </p:nvSpPr>
        <p:spPr>
          <a:xfrm>
            <a:off x="1143000" y="1066800"/>
            <a:ext cx="4870244" cy="369332"/>
          </a:xfrm>
          <a:prstGeom prst="rect">
            <a:avLst/>
          </a:prstGeom>
          <a:noFill/>
        </p:spPr>
        <p:txBody>
          <a:bodyPr wrap="none" rtlCol="0">
            <a:spAutoFit/>
          </a:bodyPr>
          <a:lstStyle/>
          <a:p>
            <a:r>
              <a:rPr lang="en-US" dirty="0" smtClean="0"/>
              <a:t>Sample Application for demo is “Cognoscenti”</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request login</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cxnSp>
        <p:nvCxnSpPr>
          <p:cNvPr id="23" name="Straight Connector 22"/>
          <p:cNvCxnSpPr/>
          <p:nvPr/>
        </p:nvCxnSpPr>
        <p:spPr bwMode="auto">
          <a:xfrm flipH="1">
            <a:off x="3962400" y="1713689"/>
            <a:ext cx="3341900" cy="3891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26" name="TextBox 25"/>
          <p:cNvSpPr txBox="1"/>
          <p:nvPr/>
        </p:nvSpPr>
        <p:spPr>
          <a:xfrm>
            <a:off x="4419600" y="1447800"/>
            <a:ext cx="2805458" cy="359509"/>
          </a:xfrm>
          <a:prstGeom prst="rect">
            <a:avLst/>
          </a:prstGeom>
          <a:noFill/>
        </p:spPr>
        <p:txBody>
          <a:bodyPr wrap="none" rtlCol="0">
            <a:spAutoFit/>
          </a:bodyPr>
          <a:lstStyle/>
          <a:p>
            <a:r>
              <a:rPr lang="en-US" sz="1200" dirty="0" smtClean="0"/>
              <a:t>1. Initial unauthenticated access</a:t>
            </a:r>
            <a:endParaRPr lang="en-US" sz="1200" dirty="0"/>
          </a:p>
        </p:txBody>
      </p:sp>
      <p:sp>
        <p:nvSpPr>
          <p:cNvPr id="45" name="Rectangle 44"/>
          <p:cNvSpPr/>
          <p:nvPr/>
        </p:nvSpPr>
        <p:spPr>
          <a:xfrm>
            <a:off x="1524000" y="38862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 Service 1</a:t>
            </a:r>
            <a:endParaRPr kumimoji="1" lang="en-US" dirty="0" smtClean="0">
              <a:solidFill>
                <a:schemeClr val="tx1"/>
              </a:solidFill>
            </a:endParaRP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54" name="Freeform 53"/>
          <p:cNvSpPr/>
          <p:nvPr/>
        </p:nvSpPr>
        <p:spPr bwMode="auto">
          <a:xfrm>
            <a:off x="3962400" y="2057400"/>
            <a:ext cx="609600" cy="6858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56" name="Straight Arrow Connector 55"/>
          <p:cNvCxnSpPr/>
          <p:nvPr/>
        </p:nvCxnSpPr>
        <p:spPr bwMode="auto">
          <a:xfrm flipV="1">
            <a:off x="4038600" y="2743200"/>
            <a:ext cx="3200400" cy="118354"/>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66" name="TextBox 65"/>
          <p:cNvSpPr txBox="1"/>
          <p:nvPr/>
        </p:nvSpPr>
        <p:spPr>
          <a:xfrm>
            <a:off x="5393661" y="2514600"/>
            <a:ext cx="1252267" cy="276999"/>
          </a:xfrm>
          <a:prstGeom prst="rect">
            <a:avLst/>
          </a:prstGeom>
          <a:noFill/>
        </p:spPr>
        <p:txBody>
          <a:bodyPr wrap="none" rtlCol="0">
            <a:spAutoFit/>
          </a:bodyPr>
          <a:lstStyle/>
          <a:p>
            <a:r>
              <a:rPr lang="en-US" sz="1200" dirty="0" smtClean="0"/>
              <a:t>3. Who are You</a:t>
            </a:r>
            <a:endParaRPr lang="en-US" sz="1200" dirty="0"/>
          </a:p>
        </p:txBody>
      </p:sp>
      <p:sp>
        <p:nvSpPr>
          <p:cNvPr id="68" name="TextBox 67"/>
          <p:cNvSpPr txBox="1"/>
          <p:nvPr/>
        </p:nvSpPr>
        <p:spPr>
          <a:xfrm>
            <a:off x="3962400" y="2286000"/>
            <a:ext cx="269626" cy="276999"/>
          </a:xfrm>
          <a:prstGeom prst="rect">
            <a:avLst/>
          </a:prstGeom>
          <a:noFill/>
        </p:spPr>
        <p:txBody>
          <a:bodyPr wrap="none" rtlCol="0">
            <a:spAutoFit/>
          </a:bodyPr>
          <a:lstStyle/>
          <a:p>
            <a:r>
              <a:rPr lang="en-US" sz="1200" dirty="0"/>
              <a:t>2</a:t>
            </a:r>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“Who Are You” page</a:t>
            </a:r>
            <a:endParaRPr lang="en-US" dirty="0"/>
          </a:p>
        </p:txBody>
      </p:sp>
      <p:pic>
        <p:nvPicPr>
          <p:cNvPr id="44034" name="Picture 2"/>
          <p:cNvPicPr>
            <a:picLocks noChangeAspect="1" noChangeArrowheads="1"/>
          </p:cNvPicPr>
          <p:nvPr/>
        </p:nvPicPr>
        <p:blipFill>
          <a:blip r:embed="rId2" cstate="print"/>
          <a:srcRect/>
          <a:stretch>
            <a:fillRect/>
          </a:stretch>
        </p:blipFill>
        <p:spPr bwMode="gray">
          <a:xfrm>
            <a:off x="914400" y="1219200"/>
            <a:ext cx="7389389" cy="489585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Specify ID, get login form</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sp>
        <p:nvSpPr>
          <p:cNvPr id="30" name="Freeform 29"/>
          <p:cNvSpPr/>
          <p:nvPr/>
        </p:nvSpPr>
        <p:spPr bwMode="auto">
          <a:xfrm>
            <a:off x="4038601" y="3047999"/>
            <a:ext cx="609600" cy="11430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34" name="Straight Arrow Connector 33"/>
          <p:cNvCxnSpPr/>
          <p:nvPr/>
        </p:nvCxnSpPr>
        <p:spPr bwMode="auto">
          <a:xfrm flipV="1">
            <a:off x="4038600" y="3810000"/>
            <a:ext cx="3200400" cy="457202"/>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5" name="TextBox 34"/>
          <p:cNvSpPr txBox="1"/>
          <p:nvPr/>
        </p:nvSpPr>
        <p:spPr>
          <a:xfrm rot="21166225">
            <a:off x="5354097" y="3686528"/>
            <a:ext cx="1029449" cy="276999"/>
          </a:xfrm>
          <a:prstGeom prst="rect">
            <a:avLst/>
          </a:prstGeom>
          <a:noFill/>
        </p:spPr>
        <p:txBody>
          <a:bodyPr wrap="none" rtlCol="0">
            <a:spAutoFit/>
          </a:bodyPr>
          <a:lstStyle/>
          <a:p>
            <a:r>
              <a:rPr lang="en-US" sz="1200" dirty="0" smtClean="0"/>
              <a:t>6. login form</a:t>
            </a:r>
            <a:endParaRPr lang="en-US" sz="1200" dirty="0"/>
          </a:p>
        </p:txBody>
      </p:sp>
      <p:sp>
        <p:nvSpPr>
          <p:cNvPr id="45" name="Rectangle 44"/>
          <p:cNvSpPr/>
          <p:nvPr/>
        </p:nvSpPr>
        <p:spPr>
          <a:xfrm>
            <a:off x="1524000" y="38862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 Service 1</a:t>
            </a:r>
            <a:endParaRPr kumimoji="1" lang="en-US" dirty="0" smtClean="0">
              <a:solidFill>
                <a:schemeClr val="tx1"/>
              </a:solidFill>
            </a:endParaRP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cxnSp>
        <p:nvCxnSpPr>
          <p:cNvPr id="58" name="Straight Arrow Connector 57"/>
          <p:cNvCxnSpPr/>
          <p:nvPr/>
        </p:nvCxnSpPr>
        <p:spPr bwMode="auto">
          <a:xfrm flipH="1">
            <a:off x="4038600" y="2895600"/>
            <a:ext cx="3124200" cy="76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67" name="TextBox 66"/>
          <p:cNvSpPr txBox="1"/>
          <p:nvPr/>
        </p:nvSpPr>
        <p:spPr>
          <a:xfrm>
            <a:off x="5677960" y="2895600"/>
            <a:ext cx="869148" cy="276999"/>
          </a:xfrm>
          <a:prstGeom prst="rect">
            <a:avLst/>
          </a:prstGeom>
          <a:noFill/>
        </p:spPr>
        <p:txBody>
          <a:bodyPr wrap="none" rtlCol="0">
            <a:spAutoFit/>
          </a:bodyPr>
          <a:lstStyle/>
          <a:p>
            <a:r>
              <a:rPr lang="en-US" sz="1200" dirty="0" smtClean="0"/>
              <a:t>4. Give ID</a:t>
            </a:r>
            <a:endParaRPr lang="en-US" sz="1200" dirty="0"/>
          </a:p>
        </p:txBody>
      </p:sp>
      <p:sp>
        <p:nvSpPr>
          <p:cNvPr id="69" name="TextBox 68"/>
          <p:cNvSpPr txBox="1"/>
          <p:nvPr/>
        </p:nvSpPr>
        <p:spPr>
          <a:xfrm>
            <a:off x="4038600" y="3581400"/>
            <a:ext cx="269626" cy="276999"/>
          </a:xfrm>
          <a:prstGeom prst="rect">
            <a:avLst/>
          </a:prstGeom>
          <a:noFill/>
        </p:spPr>
        <p:txBody>
          <a:bodyPr wrap="none" rtlCol="0">
            <a:spAutoFit/>
          </a:bodyPr>
          <a:lstStyle/>
          <a:p>
            <a:r>
              <a:rPr lang="en-US" sz="1200" dirty="0" smtClean="0"/>
              <a:t>5</a:t>
            </a:r>
            <a:endParaRPr lang="en-US" sz="1200" dirty="0"/>
          </a:p>
        </p:txBody>
      </p:sp>
      <p:sp>
        <p:nvSpPr>
          <p:cNvPr id="70" name="TextBox 69"/>
          <p:cNvSpPr txBox="1"/>
          <p:nvPr/>
        </p:nvSpPr>
        <p:spPr>
          <a:xfrm>
            <a:off x="4724400" y="3048000"/>
            <a:ext cx="269626" cy="276999"/>
          </a:xfrm>
          <a:prstGeom prst="rect">
            <a:avLst/>
          </a:prstGeom>
          <a:noFill/>
        </p:spPr>
        <p:txBody>
          <a:bodyPr wrap="none" rtlCol="0">
            <a:spAutoFit/>
          </a:bodyPr>
          <a:lstStyle/>
          <a:p>
            <a:r>
              <a:rPr lang="en-US" sz="1200" dirty="0" smtClean="0"/>
              <a:t>8</a:t>
            </a:r>
            <a:endParaRPr lang="en-US" sz="1200" dirty="0"/>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and purpose	</a:t>
            </a:r>
            <a:endParaRPr lang="en-US" dirty="0"/>
          </a:p>
        </p:txBody>
      </p:sp>
      <p:sp>
        <p:nvSpPr>
          <p:cNvPr id="3" name="Content Placeholder 2"/>
          <p:cNvSpPr>
            <a:spLocks noGrp="1"/>
          </p:cNvSpPr>
          <p:nvPr>
            <p:ph idx="1"/>
          </p:nvPr>
        </p:nvSpPr>
        <p:spPr/>
        <p:txBody>
          <a:bodyPr/>
          <a:lstStyle/>
          <a:p>
            <a:r>
              <a:rPr lang="en-US" dirty="0" smtClean="0"/>
              <a:t>Fujitsu sells multiple middleware product developed separately</a:t>
            </a:r>
          </a:p>
          <a:p>
            <a:r>
              <a:rPr lang="en-US" dirty="0" smtClean="0"/>
              <a:t>Cloud deployments as well</a:t>
            </a:r>
          </a:p>
          <a:p>
            <a:r>
              <a:rPr lang="en-US" dirty="0" smtClean="0"/>
              <a:t>Users was to log in once</a:t>
            </a:r>
          </a:p>
          <a:p>
            <a:endParaRPr lang="en-US" dirty="0" smtClean="0"/>
          </a:p>
          <a:p>
            <a:r>
              <a:rPr lang="en-US" dirty="0" smtClean="0"/>
              <a:t>There is an opportunity for Fujitsu to show leadership in allowing users to log in once, and access multiple cloud or non-cloud applications, without having to re-log in.</a:t>
            </a:r>
          </a:p>
          <a:p>
            <a:endParaRPr lang="en-US" dirty="0" smtClean="0"/>
          </a:p>
          <a:p>
            <a:r>
              <a:rPr lang="en-US" dirty="0" smtClean="0"/>
              <a:t>Fujitsu should leverage </a:t>
            </a:r>
            <a:r>
              <a:rPr lang="en-US" u="sng" dirty="0" smtClean="0"/>
              <a:t>standards</a:t>
            </a:r>
            <a:r>
              <a:rPr lang="en-US" dirty="0" smtClean="0"/>
              <a:t> in this area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in to ID Provider  (</a:t>
            </a:r>
            <a:r>
              <a:rPr lang="en-US" dirty="0" err="1" smtClean="0"/>
              <a:t>myopenid</a:t>
            </a:r>
            <a:r>
              <a:rPr lang="en-US" dirty="0" smtClean="0"/>
              <a:t>)</a:t>
            </a:r>
            <a:endParaRPr lang="en-US" dirty="0"/>
          </a:p>
        </p:txBody>
      </p:sp>
      <p:pic>
        <p:nvPicPr>
          <p:cNvPr id="46082" name="Picture 2"/>
          <p:cNvPicPr>
            <a:picLocks noChangeAspect="1" noChangeArrowheads="1"/>
          </p:cNvPicPr>
          <p:nvPr/>
        </p:nvPicPr>
        <p:blipFill>
          <a:blip r:embed="rId2" cstate="print"/>
          <a:srcRect/>
          <a:stretch>
            <a:fillRect/>
          </a:stretch>
        </p:blipFill>
        <p:spPr bwMode="gray">
          <a:xfrm>
            <a:off x="1219200" y="1152525"/>
            <a:ext cx="6705600" cy="455295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submit password to provider</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cxnSp>
        <p:nvCxnSpPr>
          <p:cNvPr id="36" name="Straight Arrow Connector 35"/>
          <p:cNvCxnSpPr/>
          <p:nvPr/>
        </p:nvCxnSpPr>
        <p:spPr bwMode="auto">
          <a:xfrm flipH="1">
            <a:off x="4038600" y="3962400"/>
            <a:ext cx="3200400" cy="457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9" name="TextBox 38"/>
          <p:cNvSpPr txBox="1"/>
          <p:nvPr/>
        </p:nvSpPr>
        <p:spPr>
          <a:xfrm rot="20828981">
            <a:off x="5230562" y="4293312"/>
            <a:ext cx="678392" cy="276999"/>
          </a:xfrm>
          <a:prstGeom prst="rect">
            <a:avLst/>
          </a:prstGeom>
          <a:noFill/>
        </p:spPr>
        <p:txBody>
          <a:bodyPr wrap="none" rtlCol="0">
            <a:spAutoFit/>
          </a:bodyPr>
          <a:lstStyle/>
          <a:p>
            <a:r>
              <a:rPr lang="en-US" sz="1200" dirty="0"/>
              <a:t>7</a:t>
            </a:r>
            <a:r>
              <a:rPr lang="en-US" sz="1200" dirty="0" smtClean="0"/>
              <a:t>. login</a:t>
            </a:r>
            <a:endParaRPr lang="en-US" sz="1200" dirty="0"/>
          </a:p>
        </p:txBody>
      </p:sp>
      <p:sp>
        <p:nvSpPr>
          <p:cNvPr id="40" name="Freeform 39"/>
          <p:cNvSpPr/>
          <p:nvPr/>
        </p:nvSpPr>
        <p:spPr bwMode="auto">
          <a:xfrm>
            <a:off x="4038600" y="1981201"/>
            <a:ext cx="1295400" cy="2666999"/>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2" name="Freeform 41"/>
          <p:cNvSpPr/>
          <p:nvPr/>
        </p:nvSpPr>
        <p:spPr bwMode="auto">
          <a:xfrm>
            <a:off x="984792" y="2010383"/>
            <a:ext cx="386808" cy="2180617"/>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a:latin typeface="Arial" charset="0"/>
              <a:ea typeface="MS UI Gothic" pitchFamily="34" charset="-128"/>
            </a:endParaRPr>
          </a:p>
        </p:txBody>
      </p:sp>
      <p:sp>
        <p:nvSpPr>
          <p:cNvPr id="43" name="TextBox 42"/>
          <p:cNvSpPr txBox="1"/>
          <p:nvPr/>
        </p:nvSpPr>
        <p:spPr>
          <a:xfrm>
            <a:off x="5398467" y="2209800"/>
            <a:ext cx="1242649" cy="276999"/>
          </a:xfrm>
          <a:prstGeom prst="rect">
            <a:avLst/>
          </a:prstGeom>
          <a:noFill/>
        </p:spPr>
        <p:txBody>
          <a:bodyPr wrap="none" rtlCol="0">
            <a:spAutoFit/>
          </a:bodyPr>
          <a:lstStyle/>
          <a:p>
            <a:r>
              <a:rPr lang="en-US" sz="1200" dirty="0" smtClean="0"/>
              <a:t>11. Serve Page</a:t>
            </a:r>
            <a:endParaRPr lang="en-US" sz="1200" dirty="0"/>
          </a:p>
        </p:txBody>
      </p:sp>
      <p:cxnSp>
        <p:nvCxnSpPr>
          <p:cNvPr id="44" name="Straight Connector 43"/>
          <p:cNvCxnSpPr/>
          <p:nvPr/>
        </p:nvCxnSpPr>
        <p:spPr bwMode="auto">
          <a:xfrm flipV="1">
            <a:off x="4114800" y="2208179"/>
            <a:ext cx="3279778" cy="7782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47" name="Freeform 46"/>
          <p:cNvSpPr/>
          <p:nvPr/>
        </p:nvSpPr>
        <p:spPr bwMode="auto">
          <a:xfrm flipV="1">
            <a:off x="533400" y="1515894"/>
            <a:ext cx="838200" cy="2903706"/>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8" name="TextBox 47"/>
          <p:cNvSpPr txBox="1"/>
          <p:nvPr/>
        </p:nvSpPr>
        <p:spPr>
          <a:xfrm rot="16200000">
            <a:off x="625653" y="2955719"/>
            <a:ext cx="1362874" cy="276999"/>
          </a:xfrm>
          <a:prstGeom prst="rect">
            <a:avLst/>
          </a:prstGeom>
          <a:noFill/>
        </p:spPr>
        <p:txBody>
          <a:bodyPr wrap="none" rtlCol="0">
            <a:spAutoFit/>
          </a:bodyPr>
          <a:lstStyle/>
          <a:p>
            <a:r>
              <a:rPr lang="en-US" sz="1200" dirty="0"/>
              <a:t>9</a:t>
            </a:r>
            <a:r>
              <a:rPr lang="en-US" sz="1200" dirty="0" smtClean="0"/>
              <a:t>. Request Verify</a:t>
            </a:r>
            <a:endParaRPr lang="en-US" sz="1200" dirty="0"/>
          </a:p>
        </p:txBody>
      </p:sp>
      <p:sp>
        <p:nvSpPr>
          <p:cNvPr id="49" name="TextBox 48"/>
          <p:cNvSpPr txBox="1"/>
          <p:nvPr/>
        </p:nvSpPr>
        <p:spPr>
          <a:xfrm rot="16200000">
            <a:off x="356748" y="2862105"/>
            <a:ext cx="833883" cy="276999"/>
          </a:xfrm>
          <a:prstGeom prst="rect">
            <a:avLst/>
          </a:prstGeom>
          <a:noFill/>
        </p:spPr>
        <p:txBody>
          <a:bodyPr wrap="none" rtlCol="0">
            <a:spAutoFit/>
          </a:bodyPr>
          <a:lstStyle/>
          <a:p>
            <a:r>
              <a:rPr lang="en-US" sz="1200" dirty="0" smtClean="0"/>
              <a:t>10. Verify</a:t>
            </a:r>
            <a:endParaRPr lang="en-US" sz="1200" dirty="0"/>
          </a:p>
        </p:txBody>
      </p:sp>
      <p:sp>
        <p:nvSpPr>
          <p:cNvPr id="45" name="Rectangle 44"/>
          <p:cNvSpPr/>
          <p:nvPr/>
        </p:nvSpPr>
        <p:spPr>
          <a:xfrm>
            <a:off x="1524000" y="38862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 Service 1</a:t>
            </a:r>
            <a:endParaRPr kumimoji="1" lang="en-US" dirty="0" smtClean="0">
              <a:solidFill>
                <a:schemeClr val="tx1"/>
              </a:solidFill>
            </a:endParaRP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70" name="TextBox 69"/>
          <p:cNvSpPr txBox="1"/>
          <p:nvPr/>
        </p:nvSpPr>
        <p:spPr>
          <a:xfrm>
            <a:off x="4724400" y="3048000"/>
            <a:ext cx="269626" cy="276999"/>
          </a:xfrm>
          <a:prstGeom prst="rect">
            <a:avLst/>
          </a:prstGeom>
          <a:noFill/>
        </p:spPr>
        <p:txBody>
          <a:bodyPr wrap="none" rtlCol="0">
            <a:spAutoFit/>
          </a:bodyPr>
          <a:lstStyle/>
          <a:p>
            <a:r>
              <a:rPr lang="en-US" sz="1200" dirty="0" smtClean="0"/>
              <a:t>8</a:t>
            </a:r>
            <a:endParaRPr lang="en-US" sz="1200" dirty="0"/>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 are logged in</a:t>
            </a:r>
            <a:endParaRPr lang="en-US" dirty="0"/>
          </a:p>
        </p:txBody>
      </p:sp>
      <p:pic>
        <p:nvPicPr>
          <p:cNvPr id="47106" name="Picture 2"/>
          <p:cNvPicPr>
            <a:picLocks noChangeAspect="1" noChangeArrowheads="1"/>
          </p:cNvPicPr>
          <p:nvPr/>
        </p:nvPicPr>
        <p:blipFill>
          <a:blip r:embed="rId2" cstate="print"/>
          <a:srcRect/>
          <a:stretch>
            <a:fillRect/>
          </a:stretch>
        </p:blipFill>
        <p:spPr bwMode="gray">
          <a:xfrm>
            <a:off x="838200" y="1295400"/>
            <a:ext cx="7162800" cy="45261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Perception – No Skipping</a:t>
            </a:r>
            <a:endParaRPr lang="en-US" dirty="0"/>
          </a:p>
        </p:txBody>
      </p:sp>
      <p:pic>
        <p:nvPicPr>
          <p:cNvPr id="3" name="Picture 2"/>
          <p:cNvPicPr>
            <a:picLocks noChangeAspect="1" noChangeArrowheads="1"/>
          </p:cNvPicPr>
          <p:nvPr/>
        </p:nvPicPr>
        <p:blipFill>
          <a:blip r:embed="rId2" cstate="print"/>
          <a:srcRect/>
          <a:stretch>
            <a:fillRect/>
          </a:stretch>
        </p:blipFill>
        <p:spPr bwMode="gray">
          <a:xfrm>
            <a:off x="533400" y="990600"/>
            <a:ext cx="3199754" cy="1524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4" name="Picture 2"/>
          <p:cNvPicPr>
            <a:picLocks noChangeAspect="1" noChangeArrowheads="1"/>
          </p:cNvPicPr>
          <p:nvPr/>
        </p:nvPicPr>
        <p:blipFill>
          <a:blip r:embed="rId3" cstate="print"/>
          <a:srcRect/>
          <a:stretch>
            <a:fillRect/>
          </a:stretch>
        </p:blipFill>
        <p:spPr bwMode="gray">
          <a:xfrm>
            <a:off x="5105400" y="1295400"/>
            <a:ext cx="2875248" cy="1905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5" name="Picture 2"/>
          <p:cNvPicPr>
            <a:picLocks noChangeAspect="1" noChangeArrowheads="1"/>
          </p:cNvPicPr>
          <p:nvPr/>
        </p:nvPicPr>
        <p:blipFill>
          <a:blip r:embed="rId4" cstate="print"/>
          <a:srcRect/>
          <a:stretch>
            <a:fillRect/>
          </a:stretch>
        </p:blipFill>
        <p:spPr bwMode="gray">
          <a:xfrm>
            <a:off x="5181600" y="3962400"/>
            <a:ext cx="2819400" cy="1914309"/>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6" name="Picture 2"/>
          <p:cNvPicPr>
            <a:picLocks noChangeAspect="1" noChangeArrowheads="1"/>
          </p:cNvPicPr>
          <p:nvPr/>
        </p:nvPicPr>
        <p:blipFill>
          <a:blip r:embed="rId5" cstate="print"/>
          <a:srcRect/>
          <a:stretch>
            <a:fillRect/>
          </a:stretch>
        </p:blipFill>
        <p:spPr bwMode="gray">
          <a:xfrm>
            <a:off x="609600" y="4267200"/>
            <a:ext cx="3048000" cy="1926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cxnSp>
        <p:nvCxnSpPr>
          <p:cNvPr id="8" name="Straight Arrow Connector 7"/>
          <p:cNvCxnSpPr>
            <a:stCxn id="3" idx="3"/>
            <a:endCxn id="4" idx="1"/>
          </p:cNvCxnSpPr>
          <p:nvPr/>
        </p:nvCxnSpPr>
        <p:spPr bwMode="auto">
          <a:xfrm>
            <a:off x="3733154" y="1752600"/>
            <a:ext cx="1372246" cy="495300"/>
          </a:xfrm>
          <a:prstGeom prst="straightConnector1">
            <a:avLst/>
          </a:prstGeom>
          <a:gradFill rotWithShape="1">
            <a:gsLst>
              <a:gs pos="0">
                <a:srgbClr val="FFFFFF"/>
              </a:gs>
              <a:gs pos="100000">
                <a:srgbClr val="C8C8C8"/>
              </a:gs>
            </a:gsLst>
            <a:lin ang="5400000" scaled="1"/>
          </a:gradFill>
          <a:ln w="76200" cap="flat" cmpd="sng" algn="ctr">
            <a:solidFill>
              <a:schemeClr val="bg2">
                <a:lumMod val="50000"/>
              </a:schemeClr>
            </a:solidFill>
            <a:prstDash val="solid"/>
            <a:round/>
            <a:headEnd type="none" w="med" len="med"/>
            <a:tailEnd type="arrow"/>
          </a:ln>
          <a:effectLst/>
        </p:spPr>
      </p:cxnSp>
      <p:cxnSp>
        <p:nvCxnSpPr>
          <p:cNvPr id="9" name="Straight Arrow Connector 8"/>
          <p:cNvCxnSpPr>
            <a:stCxn id="4" idx="2"/>
            <a:endCxn id="5" idx="0"/>
          </p:cNvCxnSpPr>
          <p:nvPr/>
        </p:nvCxnSpPr>
        <p:spPr bwMode="auto">
          <a:xfrm>
            <a:off x="6543024" y="3200400"/>
            <a:ext cx="48276" cy="762000"/>
          </a:xfrm>
          <a:prstGeom prst="straightConnector1">
            <a:avLst/>
          </a:prstGeom>
          <a:gradFill rotWithShape="1">
            <a:gsLst>
              <a:gs pos="0">
                <a:srgbClr val="FFFFFF"/>
              </a:gs>
              <a:gs pos="100000">
                <a:srgbClr val="C8C8C8"/>
              </a:gs>
            </a:gsLst>
            <a:lin ang="5400000" scaled="1"/>
          </a:gradFill>
          <a:ln w="76200" cap="flat" cmpd="sng" algn="ctr">
            <a:solidFill>
              <a:schemeClr val="bg2">
                <a:lumMod val="50000"/>
              </a:schemeClr>
            </a:solidFill>
            <a:prstDash val="solid"/>
            <a:round/>
            <a:headEnd type="none" w="med" len="med"/>
            <a:tailEnd type="arrow"/>
          </a:ln>
          <a:effectLst/>
        </p:spPr>
      </p:cxnSp>
      <p:cxnSp>
        <p:nvCxnSpPr>
          <p:cNvPr id="12" name="Straight Arrow Connector 11"/>
          <p:cNvCxnSpPr>
            <a:stCxn id="5" idx="1"/>
            <a:endCxn id="6" idx="3"/>
          </p:cNvCxnSpPr>
          <p:nvPr/>
        </p:nvCxnSpPr>
        <p:spPr bwMode="auto">
          <a:xfrm flipH="1">
            <a:off x="3657600" y="4919555"/>
            <a:ext cx="1524000" cy="310645"/>
          </a:xfrm>
          <a:prstGeom prst="straightConnector1">
            <a:avLst/>
          </a:prstGeom>
          <a:gradFill rotWithShape="1">
            <a:gsLst>
              <a:gs pos="0">
                <a:srgbClr val="FFFFFF"/>
              </a:gs>
              <a:gs pos="100000">
                <a:srgbClr val="C8C8C8"/>
              </a:gs>
            </a:gsLst>
            <a:lin ang="5400000" scaled="1"/>
          </a:gradFill>
          <a:ln w="76200" cap="flat" cmpd="sng" algn="ctr">
            <a:solidFill>
              <a:schemeClr val="bg2">
                <a:lumMod val="50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Perception – Auto 2</a:t>
            </a:r>
            <a:endParaRPr lang="en-US" dirty="0"/>
          </a:p>
        </p:txBody>
      </p:sp>
      <p:pic>
        <p:nvPicPr>
          <p:cNvPr id="3" name="Picture 2"/>
          <p:cNvPicPr>
            <a:picLocks noChangeAspect="1" noChangeArrowheads="1"/>
          </p:cNvPicPr>
          <p:nvPr/>
        </p:nvPicPr>
        <p:blipFill>
          <a:blip r:embed="rId2" cstate="print"/>
          <a:srcRect/>
          <a:stretch>
            <a:fillRect/>
          </a:stretch>
        </p:blipFill>
        <p:spPr bwMode="gray">
          <a:xfrm>
            <a:off x="533400" y="990600"/>
            <a:ext cx="3199754" cy="1524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4" name="Picture 2"/>
          <p:cNvPicPr>
            <a:picLocks noChangeAspect="1" noChangeArrowheads="1"/>
          </p:cNvPicPr>
          <p:nvPr/>
        </p:nvPicPr>
        <p:blipFill>
          <a:blip r:embed="rId3" cstate="print"/>
          <a:srcRect/>
          <a:stretch>
            <a:fillRect/>
          </a:stretch>
        </p:blipFill>
        <p:spPr bwMode="gray">
          <a:xfrm>
            <a:off x="5105400" y="1295400"/>
            <a:ext cx="2875248" cy="1905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5" name="Picture 2"/>
          <p:cNvPicPr>
            <a:picLocks noChangeAspect="1" noChangeArrowheads="1"/>
          </p:cNvPicPr>
          <p:nvPr/>
        </p:nvPicPr>
        <p:blipFill>
          <a:blip r:embed="rId4" cstate="print"/>
          <a:srcRect/>
          <a:stretch>
            <a:fillRect/>
          </a:stretch>
        </p:blipFill>
        <p:spPr bwMode="gray">
          <a:xfrm>
            <a:off x="5181600" y="3962400"/>
            <a:ext cx="2819400" cy="1914309"/>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6" name="Picture 2"/>
          <p:cNvPicPr>
            <a:picLocks noChangeAspect="1" noChangeArrowheads="1"/>
          </p:cNvPicPr>
          <p:nvPr/>
        </p:nvPicPr>
        <p:blipFill>
          <a:blip r:embed="rId5" cstate="print"/>
          <a:srcRect/>
          <a:stretch>
            <a:fillRect/>
          </a:stretch>
        </p:blipFill>
        <p:spPr bwMode="gray">
          <a:xfrm>
            <a:off x="609600" y="4267200"/>
            <a:ext cx="3048000" cy="1926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
        <p:nvSpPr>
          <p:cNvPr id="11" name="Rectangle 10"/>
          <p:cNvSpPr/>
          <p:nvPr/>
        </p:nvSpPr>
        <p:spPr bwMode="auto">
          <a:xfrm>
            <a:off x="4572000" y="3810000"/>
            <a:ext cx="4038600" cy="2438400"/>
          </a:xfrm>
          <a:prstGeom prst="rect">
            <a:avLst/>
          </a:prstGeom>
          <a:solidFill>
            <a:srgbClr val="FFFFFF">
              <a:alpha val="76078"/>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8" name="Straight Arrow Connector 7"/>
          <p:cNvCxnSpPr>
            <a:stCxn id="3" idx="3"/>
            <a:endCxn id="4" idx="1"/>
          </p:cNvCxnSpPr>
          <p:nvPr/>
        </p:nvCxnSpPr>
        <p:spPr bwMode="auto">
          <a:xfrm>
            <a:off x="3733154" y="1752600"/>
            <a:ext cx="1372246" cy="495300"/>
          </a:xfrm>
          <a:prstGeom prst="straightConnector1">
            <a:avLst/>
          </a:prstGeom>
          <a:gradFill rotWithShape="1">
            <a:gsLst>
              <a:gs pos="0">
                <a:srgbClr val="FFFFFF"/>
              </a:gs>
              <a:gs pos="100000">
                <a:srgbClr val="C8C8C8"/>
              </a:gs>
            </a:gsLst>
            <a:lin ang="5400000" scaled="1"/>
          </a:gradFill>
          <a:ln w="76200" cap="flat" cmpd="sng" algn="ctr">
            <a:solidFill>
              <a:schemeClr val="bg2">
                <a:lumMod val="50000"/>
              </a:schemeClr>
            </a:solidFill>
            <a:prstDash val="solid"/>
            <a:round/>
            <a:headEnd type="none" w="med" len="med"/>
            <a:tailEnd type="arrow"/>
          </a:ln>
          <a:effectLst/>
        </p:spPr>
      </p:cxnSp>
      <p:cxnSp>
        <p:nvCxnSpPr>
          <p:cNvPr id="16" name="Shape 15"/>
          <p:cNvCxnSpPr>
            <a:stCxn id="4" idx="2"/>
            <a:endCxn id="6" idx="3"/>
          </p:cNvCxnSpPr>
          <p:nvPr/>
        </p:nvCxnSpPr>
        <p:spPr bwMode="auto">
          <a:xfrm rot="5400000">
            <a:off x="4085412" y="2772588"/>
            <a:ext cx="2029800" cy="2885424"/>
          </a:xfrm>
          <a:prstGeom prst="bentConnector2">
            <a:avLst/>
          </a:prstGeom>
          <a:gradFill rotWithShape="1">
            <a:gsLst>
              <a:gs pos="0">
                <a:srgbClr val="FFFFFF"/>
              </a:gs>
              <a:gs pos="100000">
                <a:srgbClr val="C8C8C8"/>
              </a:gs>
            </a:gsLst>
            <a:lin ang="5400000" scaled="1"/>
          </a:gradFill>
          <a:ln w="76200" cap="flat" cmpd="sng" algn="ctr">
            <a:solidFill>
              <a:schemeClr val="bg2">
                <a:lumMod val="50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Perception – Auto 1</a:t>
            </a:r>
            <a:endParaRPr lang="en-US" dirty="0"/>
          </a:p>
        </p:txBody>
      </p:sp>
      <p:pic>
        <p:nvPicPr>
          <p:cNvPr id="3" name="Picture 2"/>
          <p:cNvPicPr>
            <a:picLocks noChangeAspect="1" noChangeArrowheads="1"/>
          </p:cNvPicPr>
          <p:nvPr/>
        </p:nvPicPr>
        <p:blipFill>
          <a:blip r:embed="rId2" cstate="print"/>
          <a:srcRect/>
          <a:stretch>
            <a:fillRect/>
          </a:stretch>
        </p:blipFill>
        <p:spPr bwMode="gray">
          <a:xfrm>
            <a:off x="533400" y="990600"/>
            <a:ext cx="3199754" cy="1524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4" name="Picture 2"/>
          <p:cNvPicPr>
            <a:picLocks noChangeAspect="1" noChangeArrowheads="1"/>
          </p:cNvPicPr>
          <p:nvPr/>
        </p:nvPicPr>
        <p:blipFill>
          <a:blip r:embed="rId3" cstate="print"/>
          <a:srcRect/>
          <a:stretch>
            <a:fillRect/>
          </a:stretch>
        </p:blipFill>
        <p:spPr bwMode="gray">
          <a:xfrm>
            <a:off x="5105400" y="1295400"/>
            <a:ext cx="2875248" cy="1905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5" name="Picture 2"/>
          <p:cNvPicPr>
            <a:picLocks noChangeAspect="1" noChangeArrowheads="1"/>
          </p:cNvPicPr>
          <p:nvPr/>
        </p:nvPicPr>
        <p:blipFill>
          <a:blip r:embed="rId4" cstate="print"/>
          <a:srcRect/>
          <a:stretch>
            <a:fillRect/>
          </a:stretch>
        </p:blipFill>
        <p:spPr bwMode="gray">
          <a:xfrm>
            <a:off x="5181600" y="3962400"/>
            <a:ext cx="2819400" cy="1914309"/>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6" name="Picture 2"/>
          <p:cNvPicPr>
            <a:picLocks noChangeAspect="1" noChangeArrowheads="1"/>
          </p:cNvPicPr>
          <p:nvPr/>
        </p:nvPicPr>
        <p:blipFill>
          <a:blip r:embed="rId5" cstate="print"/>
          <a:srcRect/>
          <a:stretch>
            <a:fillRect/>
          </a:stretch>
        </p:blipFill>
        <p:spPr bwMode="gray">
          <a:xfrm>
            <a:off x="609600" y="4267200"/>
            <a:ext cx="3048000" cy="1926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cxnSp>
        <p:nvCxnSpPr>
          <p:cNvPr id="12" name="Straight Arrow Connector 11"/>
          <p:cNvCxnSpPr>
            <a:stCxn id="5" idx="1"/>
            <a:endCxn id="6" idx="3"/>
          </p:cNvCxnSpPr>
          <p:nvPr/>
        </p:nvCxnSpPr>
        <p:spPr bwMode="auto">
          <a:xfrm flipH="1">
            <a:off x="3657600" y="4919555"/>
            <a:ext cx="1524000" cy="310645"/>
          </a:xfrm>
          <a:prstGeom prst="straightConnector1">
            <a:avLst/>
          </a:prstGeom>
          <a:gradFill rotWithShape="1">
            <a:gsLst>
              <a:gs pos="0">
                <a:srgbClr val="FFFFFF"/>
              </a:gs>
              <a:gs pos="100000">
                <a:srgbClr val="C8C8C8"/>
              </a:gs>
            </a:gsLst>
            <a:lin ang="5400000" scaled="1"/>
          </a:gradFill>
          <a:ln w="76200" cap="flat" cmpd="sng" algn="ctr">
            <a:solidFill>
              <a:schemeClr val="bg2">
                <a:lumMod val="50000"/>
              </a:schemeClr>
            </a:solidFill>
            <a:prstDash val="solid"/>
            <a:round/>
            <a:headEnd type="none" w="med" len="med"/>
            <a:tailEnd type="arrow"/>
          </a:ln>
          <a:effectLst/>
        </p:spPr>
      </p:cxnSp>
      <p:sp>
        <p:nvSpPr>
          <p:cNvPr id="11" name="Rectangle 10"/>
          <p:cNvSpPr/>
          <p:nvPr/>
        </p:nvSpPr>
        <p:spPr bwMode="auto">
          <a:xfrm>
            <a:off x="4495800" y="990600"/>
            <a:ext cx="4038600" cy="2438400"/>
          </a:xfrm>
          <a:prstGeom prst="rect">
            <a:avLst/>
          </a:prstGeom>
          <a:solidFill>
            <a:srgbClr val="FFFFFF">
              <a:alpha val="76078"/>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14" name="Shape 13"/>
          <p:cNvCxnSpPr>
            <a:stCxn id="3" idx="3"/>
            <a:endCxn id="5" idx="0"/>
          </p:cNvCxnSpPr>
          <p:nvPr/>
        </p:nvCxnSpPr>
        <p:spPr bwMode="auto">
          <a:xfrm>
            <a:off x="3733154" y="1752600"/>
            <a:ext cx="2858146" cy="2209800"/>
          </a:xfrm>
          <a:prstGeom prst="bentConnector2">
            <a:avLst/>
          </a:prstGeom>
          <a:gradFill rotWithShape="1">
            <a:gsLst>
              <a:gs pos="0">
                <a:srgbClr val="FFFFFF"/>
              </a:gs>
              <a:gs pos="100000">
                <a:srgbClr val="C8C8C8"/>
              </a:gs>
            </a:gsLst>
            <a:lin ang="5400000" scaled="1"/>
          </a:gradFill>
          <a:ln w="76200" cap="flat" cmpd="sng" algn="ctr">
            <a:solidFill>
              <a:schemeClr val="bg2">
                <a:lumMod val="50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Perception – Full Auto</a:t>
            </a:r>
            <a:endParaRPr lang="en-US" dirty="0"/>
          </a:p>
        </p:txBody>
      </p:sp>
      <p:pic>
        <p:nvPicPr>
          <p:cNvPr id="3" name="Picture 2"/>
          <p:cNvPicPr>
            <a:picLocks noChangeAspect="1" noChangeArrowheads="1"/>
          </p:cNvPicPr>
          <p:nvPr/>
        </p:nvPicPr>
        <p:blipFill>
          <a:blip r:embed="rId2" cstate="print"/>
          <a:srcRect/>
          <a:stretch>
            <a:fillRect/>
          </a:stretch>
        </p:blipFill>
        <p:spPr bwMode="gray">
          <a:xfrm>
            <a:off x="533400" y="990600"/>
            <a:ext cx="3199754" cy="1524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4" name="Picture 2"/>
          <p:cNvPicPr>
            <a:picLocks noChangeAspect="1" noChangeArrowheads="1"/>
          </p:cNvPicPr>
          <p:nvPr/>
        </p:nvPicPr>
        <p:blipFill>
          <a:blip r:embed="rId3" cstate="print">
            <a:lum/>
          </a:blip>
          <a:srcRect/>
          <a:stretch>
            <a:fillRect/>
          </a:stretch>
        </p:blipFill>
        <p:spPr bwMode="gray">
          <a:xfrm>
            <a:off x="5105400" y="1295400"/>
            <a:ext cx="2875248" cy="1905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5" name="Picture 2"/>
          <p:cNvPicPr>
            <a:picLocks noChangeAspect="1" noChangeArrowheads="1"/>
          </p:cNvPicPr>
          <p:nvPr/>
        </p:nvPicPr>
        <p:blipFill>
          <a:blip r:embed="rId4" cstate="print"/>
          <a:srcRect/>
          <a:stretch>
            <a:fillRect/>
          </a:stretch>
        </p:blipFill>
        <p:spPr bwMode="gray">
          <a:xfrm>
            <a:off x="5181600" y="3962400"/>
            <a:ext cx="2819400" cy="1914309"/>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6" name="Picture 2"/>
          <p:cNvPicPr>
            <a:picLocks noChangeAspect="1" noChangeArrowheads="1"/>
          </p:cNvPicPr>
          <p:nvPr/>
        </p:nvPicPr>
        <p:blipFill>
          <a:blip r:embed="rId5" cstate="print"/>
          <a:srcRect/>
          <a:stretch>
            <a:fillRect/>
          </a:stretch>
        </p:blipFill>
        <p:spPr bwMode="gray">
          <a:xfrm>
            <a:off x="609600" y="4267200"/>
            <a:ext cx="3048000" cy="1926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
        <p:nvSpPr>
          <p:cNvPr id="11" name="Rectangle 10"/>
          <p:cNvSpPr/>
          <p:nvPr/>
        </p:nvSpPr>
        <p:spPr bwMode="auto">
          <a:xfrm>
            <a:off x="4495800" y="990600"/>
            <a:ext cx="4038600" cy="5257800"/>
          </a:xfrm>
          <a:prstGeom prst="rect">
            <a:avLst/>
          </a:prstGeom>
          <a:solidFill>
            <a:srgbClr val="FFFFFF">
              <a:alpha val="76078"/>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14" name="Elbow Connector 13"/>
          <p:cNvCxnSpPr>
            <a:stCxn id="3" idx="3"/>
            <a:endCxn id="6" idx="3"/>
          </p:cNvCxnSpPr>
          <p:nvPr/>
        </p:nvCxnSpPr>
        <p:spPr bwMode="auto">
          <a:xfrm flipH="1">
            <a:off x="3657600" y="1752600"/>
            <a:ext cx="75554" cy="3477600"/>
          </a:xfrm>
          <a:prstGeom prst="bentConnector3">
            <a:avLst>
              <a:gd name="adj1" fmla="val -3036086"/>
            </a:avLst>
          </a:prstGeom>
          <a:gradFill rotWithShape="1">
            <a:gsLst>
              <a:gs pos="0">
                <a:srgbClr val="FFFFFF"/>
              </a:gs>
              <a:gs pos="100000">
                <a:srgbClr val="C8C8C8"/>
              </a:gs>
            </a:gsLst>
            <a:lin ang="5400000" scaled="1"/>
          </a:gradFill>
          <a:ln w="76200" cap="flat" cmpd="sng" algn="ctr">
            <a:solidFill>
              <a:schemeClr val="bg2">
                <a:lumMod val="50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152400" y="838200"/>
            <a:ext cx="8839200" cy="1905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21" name="Rectangle 20"/>
          <p:cNvSpPr/>
          <p:nvPr/>
        </p:nvSpPr>
        <p:spPr bwMode="auto">
          <a:xfrm>
            <a:off x="152400" y="2895600"/>
            <a:ext cx="8839200" cy="3581400"/>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2" name="Title 1"/>
          <p:cNvSpPr>
            <a:spLocks noGrp="1"/>
          </p:cNvSpPr>
          <p:nvPr>
            <p:ph type="title"/>
          </p:nvPr>
        </p:nvSpPr>
        <p:spPr/>
        <p:txBody>
          <a:bodyPr/>
          <a:lstStyle/>
          <a:p>
            <a:r>
              <a:rPr lang="en-US" dirty="0" smtClean="0"/>
              <a:t>Demo Configuration</a:t>
            </a:r>
            <a:endParaRPr lang="en-US" dirty="0"/>
          </a:p>
        </p:txBody>
      </p:sp>
      <p:pic>
        <p:nvPicPr>
          <p:cNvPr id="3" name="Picture 2"/>
          <p:cNvPicPr>
            <a:picLocks noChangeAspect="1" noChangeArrowheads="1"/>
          </p:cNvPicPr>
          <p:nvPr/>
        </p:nvPicPr>
        <p:blipFill>
          <a:blip r:embed="rId2" cstate="print"/>
          <a:srcRect/>
          <a:stretch>
            <a:fillRect/>
          </a:stretch>
        </p:blipFill>
        <p:spPr bwMode="gray">
          <a:xfrm>
            <a:off x="1143000" y="1600200"/>
            <a:ext cx="2079840" cy="9906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4" name="Picture 3"/>
          <p:cNvPicPr>
            <a:picLocks noChangeAspect="1" noChangeArrowheads="1"/>
          </p:cNvPicPr>
          <p:nvPr/>
        </p:nvPicPr>
        <p:blipFill>
          <a:blip r:embed="rId2" cstate="print"/>
          <a:srcRect/>
          <a:stretch>
            <a:fillRect/>
          </a:stretch>
        </p:blipFill>
        <p:spPr bwMode="gray">
          <a:xfrm>
            <a:off x="3886200" y="1600200"/>
            <a:ext cx="2079840" cy="9906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5" name="Picture 4"/>
          <p:cNvPicPr>
            <a:picLocks noChangeAspect="1" noChangeArrowheads="1"/>
          </p:cNvPicPr>
          <p:nvPr/>
        </p:nvPicPr>
        <p:blipFill>
          <a:blip r:embed="rId2" cstate="print"/>
          <a:srcRect/>
          <a:stretch>
            <a:fillRect/>
          </a:stretch>
        </p:blipFill>
        <p:spPr bwMode="gray">
          <a:xfrm>
            <a:off x="6629400" y="1600200"/>
            <a:ext cx="2079840" cy="9906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
        <p:nvSpPr>
          <p:cNvPr id="6" name="TextBox 5"/>
          <p:cNvSpPr txBox="1"/>
          <p:nvPr/>
        </p:nvSpPr>
        <p:spPr>
          <a:xfrm>
            <a:off x="1600200" y="990600"/>
            <a:ext cx="1124027" cy="523220"/>
          </a:xfrm>
          <a:prstGeom prst="rect">
            <a:avLst/>
          </a:prstGeom>
          <a:noFill/>
        </p:spPr>
        <p:txBody>
          <a:bodyPr wrap="none" rtlCol="0">
            <a:spAutoFit/>
          </a:bodyPr>
          <a:lstStyle/>
          <a:p>
            <a:r>
              <a:rPr lang="en-US" sz="2800" dirty="0" smtClean="0"/>
              <a:t>Site-L</a:t>
            </a:r>
            <a:endParaRPr lang="en-US" sz="2800" dirty="0"/>
          </a:p>
        </p:txBody>
      </p:sp>
      <p:sp>
        <p:nvSpPr>
          <p:cNvPr id="7" name="TextBox 6"/>
          <p:cNvSpPr txBox="1"/>
          <p:nvPr/>
        </p:nvSpPr>
        <p:spPr>
          <a:xfrm>
            <a:off x="4313745" y="990600"/>
            <a:ext cx="1183337" cy="523220"/>
          </a:xfrm>
          <a:prstGeom prst="rect">
            <a:avLst/>
          </a:prstGeom>
          <a:noFill/>
        </p:spPr>
        <p:txBody>
          <a:bodyPr wrap="none" rtlCol="0">
            <a:spAutoFit/>
          </a:bodyPr>
          <a:lstStyle/>
          <a:p>
            <a:r>
              <a:rPr lang="en-US" sz="2800" dirty="0" smtClean="0"/>
              <a:t>Site-D</a:t>
            </a:r>
            <a:endParaRPr lang="en-US" sz="2800" dirty="0"/>
          </a:p>
        </p:txBody>
      </p:sp>
      <p:sp>
        <p:nvSpPr>
          <p:cNvPr id="8" name="TextBox 7"/>
          <p:cNvSpPr txBox="1"/>
          <p:nvPr/>
        </p:nvSpPr>
        <p:spPr>
          <a:xfrm>
            <a:off x="7056945" y="990600"/>
            <a:ext cx="1183337" cy="523220"/>
          </a:xfrm>
          <a:prstGeom prst="rect">
            <a:avLst/>
          </a:prstGeom>
          <a:noFill/>
        </p:spPr>
        <p:txBody>
          <a:bodyPr wrap="none" rtlCol="0">
            <a:spAutoFit/>
          </a:bodyPr>
          <a:lstStyle/>
          <a:p>
            <a:r>
              <a:rPr lang="en-US" sz="2800" dirty="0" smtClean="0"/>
              <a:t>Site-C</a:t>
            </a:r>
            <a:endParaRPr lang="en-US" sz="2800" dirty="0"/>
          </a:p>
        </p:txBody>
      </p:sp>
      <p:pic>
        <p:nvPicPr>
          <p:cNvPr id="9" name="Picture 2"/>
          <p:cNvPicPr>
            <a:picLocks noChangeAspect="1" noChangeArrowheads="1"/>
          </p:cNvPicPr>
          <p:nvPr/>
        </p:nvPicPr>
        <p:blipFill>
          <a:blip r:embed="rId3" cstate="print"/>
          <a:srcRect/>
          <a:stretch>
            <a:fillRect/>
          </a:stretch>
        </p:blipFill>
        <p:spPr bwMode="gray">
          <a:xfrm>
            <a:off x="6858000" y="3352800"/>
            <a:ext cx="1905000" cy="1293453"/>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1026" name="Picture 2"/>
          <p:cNvPicPr>
            <a:picLocks noChangeAspect="1" noChangeArrowheads="1"/>
          </p:cNvPicPr>
          <p:nvPr/>
        </p:nvPicPr>
        <p:blipFill>
          <a:blip r:embed="rId4" cstate="print"/>
          <a:srcRect/>
          <a:stretch>
            <a:fillRect/>
          </a:stretch>
        </p:blipFill>
        <p:spPr bwMode="auto">
          <a:xfrm>
            <a:off x="265408" y="3657600"/>
            <a:ext cx="2143933" cy="12192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
        <p:nvSpPr>
          <p:cNvPr id="11" name="TextBox 10"/>
          <p:cNvSpPr txBox="1"/>
          <p:nvPr/>
        </p:nvSpPr>
        <p:spPr>
          <a:xfrm>
            <a:off x="2743200" y="3886200"/>
            <a:ext cx="1882247" cy="707886"/>
          </a:xfrm>
          <a:prstGeom prst="rect">
            <a:avLst/>
          </a:prstGeom>
          <a:noFill/>
        </p:spPr>
        <p:txBody>
          <a:bodyPr wrap="none" rtlCol="0">
            <a:spAutoFit/>
          </a:bodyPr>
          <a:lstStyle/>
          <a:p>
            <a:r>
              <a:rPr lang="en-US" sz="2000" dirty="0" smtClean="0"/>
              <a:t>Keith’s Laptop</a:t>
            </a:r>
          </a:p>
          <a:p>
            <a:r>
              <a:rPr lang="en-US" sz="2000" dirty="0" smtClean="0"/>
              <a:t>LDAP Provider</a:t>
            </a:r>
            <a:endParaRPr lang="en-US" sz="2000" dirty="0"/>
          </a:p>
        </p:txBody>
      </p:sp>
      <p:sp>
        <p:nvSpPr>
          <p:cNvPr id="13" name="TextBox 12"/>
          <p:cNvSpPr txBox="1"/>
          <p:nvPr/>
        </p:nvSpPr>
        <p:spPr>
          <a:xfrm>
            <a:off x="2667000" y="5410200"/>
            <a:ext cx="1882247" cy="707886"/>
          </a:xfrm>
          <a:prstGeom prst="rect">
            <a:avLst/>
          </a:prstGeom>
          <a:noFill/>
        </p:spPr>
        <p:txBody>
          <a:bodyPr wrap="none" rtlCol="0">
            <a:spAutoFit/>
          </a:bodyPr>
          <a:lstStyle/>
          <a:p>
            <a:r>
              <a:rPr lang="en-US" sz="2000" dirty="0" smtClean="0"/>
              <a:t>Corporate</a:t>
            </a:r>
          </a:p>
          <a:p>
            <a:r>
              <a:rPr lang="en-US" sz="2000" dirty="0" smtClean="0"/>
              <a:t>LDAP Provider</a:t>
            </a:r>
            <a:endParaRPr lang="en-US" sz="2000" dirty="0"/>
          </a:p>
        </p:txBody>
      </p:sp>
      <p:sp>
        <p:nvSpPr>
          <p:cNvPr id="14" name="TextBox 13"/>
          <p:cNvSpPr txBox="1"/>
          <p:nvPr/>
        </p:nvSpPr>
        <p:spPr>
          <a:xfrm>
            <a:off x="5181600" y="3810000"/>
            <a:ext cx="1409360" cy="400110"/>
          </a:xfrm>
          <a:prstGeom prst="rect">
            <a:avLst/>
          </a:prstGeom>
          <a:noFill/>
        </p:spPr>
        <p:txBody>
          <a:bodyPr wrap="none" rtlCol="0">
            <a:spAutoFit/>
          </a:bodyPr>
          <a:lstStyle/>
          <a:p>
            <a:r>
              <a:rPr lang="en-US" sz="2000" dirty="0" err="1" smtClean="0"/>
              <a:t>MyOpenID</a:t>
            </a:r>
            <a:endParaRPr lang="en-US" sz="2000" dirty="0"/>
          </a:p>
        </p:txBody>
      </p:sp>
      <p:pic>
        <p:nvPicPr>
          <p:cNvPr id="1027" name="Picture 3"/>
          <p:cNvPicPr>
            <a:picLocks noChangeAspect="1" noChangeArrowheads="1"/>
          </p:cNvPicPr>
          <p:nvPr/>
        </p:nvPicPr>
        <p:blipFill>
          <a:blip r:embed="rId5" cstate="print"/>
          <a:srcRect/>
          <a:stretch>
            <a:fillRect/>
          </a:stretch>
        </p:blipFill>
        <p:spPr bwMode="auto">
          <a:xfrm>
            <a:off x="6096000" y="5029200"/>
            <a:ext cx="2685989" cy="12954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
        <p:nvSpPr>
          <p:cNvPr id="17" name="TextBox 16"/>
          <p:cNvSpPr txBox="1"/>
          <p:nvPr/>
        </p:nvSpPr>
        <p:spPr>
          <a:xfrm>
            <a:off x="4953000" y="5334000"/>
            <a:ext cx="1011815" cy="400110"/>
          </a:xfrm>
          <a:prstGeom prst="rect">
            <a:avLst/>
          </a:prstGeom>
          <a:noFill/>
        </p:spPr>
        <p:txBody>
          <a:bodyPr wrap="none" rtlCol="0">
            <a:spAutoFit/>
          </a:bodyPr>
          <a:lstStyle/>
          <a:p>
            <a:r>
              <a:rPr lang="en-US" sz="2000" dirty="0" smtClean="0"/>
              <a:t>Google</a:t>
            </a:r>
            <a:endParaRPr lang="en-US" sz="2000" dirty="0"/>
          </a:p>
        </p:txBody>
      </p:sp>
      <p:pic>
        <p:nvPicPr>
          <p:cNvPr id="1028" name="Picture 4"/>
          <p:cNvPicPr>
            <a:picLocks noChangeAspect="1" noChangeArrowheads="1"/>
          </p:cNvPicPr>
          <p:nvPr/>
        </p:nvPicPr>
        <p:blipFill>
          <a:blip r:embed="rId6" cstate="print"/>
          <a:srcRect/>
          <a:stretch>
            <a:fillRect/>
          </a:stretch>
        </p:blipFill>
        <p:spPr bwMode="auto">
          <a:xfrm>
            <a:off x="262038" y="5181600"/>
            <a:ext cx="2157312" cy="1211571"/>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
        <p:nvSpPr>
          <p:cNvPr id="19" name="TextBox 18"/>
          <p:cNvSpPr txBox="1"/>
          <p:nvPr/>
        </p:nvSpPr>
        <p:spPr>
          <a:xfrm>
            <a:off x="228600" y="2971800"/>
            <a:ext cx="1752600" cy="369332"/>
          </a:xfrm>
          <a:prstGeom prst="rect">
            <a:avLst/>
          </a:prstGeom>
          <a:noFill/>
        </p:spPr>
        <p:txBody>
          <a:bodyPr wrap="square" rtlCol="0">
            <a:spAutoFit/>
          </a:bodyPr>
          <a:lstStyle/>
          <a:p>
            <a:r>
              <a:rPr lang="en-US" dirty="0" smtClean="0">
                <a:latin typeface="Arial Black" pitchFamily="34" charset="0"/>
              </a:rPr>
              <a:t>Providers</a:t>
            </a:r>
            <a:endParaRPr lang="en-US" dirty="0">
              <a:latin typeface="Arial Black" pitchFamily="34" charset="0"/>
            </a:endParaRPr>
          </a:p>
        </p:txBody>
      </p:sp>
      <p:sp>
        <p:nvSpPr>
          <p:cNvPr id="24" name="TextBox 23"/>
          <p:cNvSpPr txBox="1"/>
          <p:nvPr/>
        </p:nvSpPr>
        <p:spPr>
          <a:xfrm>
            <a:off x="228600" y="914400"/>
            <a:ext cx="1143000" cy="369332"/>
          </a:xfrm>
          <a:prstGeom prst="rect">
            <a:avLst/>
          </a:prstGeom>
          <a:noFill/>
        </p:spPr>
        <p:txBody>
          <a:bodyPr wrap="square" rtlCol="0">
            <a:spAutoFit/>
          </a:bodyPr>
          <a:lstStyle/>
          <a:p>
            <a:r>
              <a:rPr lang="en-US" dirty="0" err="1" smtClean="0">
                <a:latin typeface="Arial Black" pitchFamily="34" charset="0"/>
              </a:rPr>
              <a:t>Reliers</a:t>
            </a:r>
            <a:endParaRPr lang="en-US" dirty="0">
              <a:latin typeface="Arial Black"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about Demo</a:t>
            </a:r>
            <a:endParaRPr lang="en-US" dirty="0"/>
          </a:p>
        </p:txBody>
      </p:sp>
      <p:sp>
        <p:nvSpPr>
          <p:cNvPr id="3" name="Content Placeholder 2"/>
          <p:cNvSpPr>
            <a:spLocks noGrp="1"/>
          </p:cNvSpPr>
          <p:nvPr>
            <p:ph idx="1"/>
          </p:nvPr>
        </p:nvSpPr>
        <p:spPr/>
        <p:txBody>
          <a:bodyPr/>
          <a:lstStyle/>
          <a:p>
            <a:r>
              <a:rPr lang="en-US" dirty="0" smtClean="0"/>
              <a:t>Cognoscenti is designed to show off the capabilities of OpenID, and has many options to show different user.</a:t>
            </a:r>
          </a:p>
          <a:p>
            <a:pPr lvl="1"/>
            <a:r>
              <a:rPr lang="en-US" dirty="0" smtClean="0"/>
              <a:t>A real application would probably just use one mode, simplifying the user interface</a:t>
            </a:r>
          </a:p>
          <a:p>
            <a:pPr lvl="1"/>
            <a:r>
              <a:rPr lang="en-US" dirty="0" smtClean="0"/>
              <a:t>For example, an admin might configure a real application to only use one specific OpenID provider, and users would not see all the options.</a:t>
            </a:r>
          </a:p>
          <a:p>
            <a:pPr lvl="1"/>
            <a:r>
              <a:rPr lang="en-US" dirty="0" smtClean="0"/>
              <a:t>In many real life cases the fact that OpenID protocol is being used will be completely hidden from the user.  Think of “protocol” not “identity”</a:t>
            </a:r>
          </a:p>
          <a:p>
            <a:r>
              <a:rPr lang="en-US" dirty="0" smtClean="0"/>
              <a:t>I demo both internal and external OpenID providers</a:t>
            </a:r>
          </a:p>
          <a:p>
            <a:pPr lvl="1"/>
            <a:r>
              <a:rPr lang="en-US" dirty="0" smtClean="0"/>
              <a:t>Probably a company would never use both, just one or the other</a:t>
            </a:r>
          </a:p>
          <a:p>
            <a:r>
              <a:rPr lang="en-US" dirty="0" smtClean="0"/>
              <a:t>I demo options to remember and not-remember ids</a:t>
            </a:r>
          </a:p>
          <a:p>
            <a:pPr lvl="1"/>
            <a:r>
              <a:rPr lang="en-US" dirty="0" smtClean="0"/>
              <a:t>Probably a real application would always remember the ID for the user, but to show how it works I need the option to turn this off.</a:t>
            </a:r>
          </a:p>
          <a:p>
            <a:r>
              <a:rPr lang="en-US" dirty="0" smtClean="0"/>
              <a:t>Some providers remember &amp; not-remember login sessions</a:t>
            </a:r>
          </a:p>
          <a:p>
            <a:pPr lvl="1"/>
            <a:r>
              <a:rPr lang="en-US" dirty="0" smtClean="0"/>
              <a:t>Again, I am showing all the options, but real user probably uses just one.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LDAP Auth Service</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cxnSp>
        <p:nvCxnSpPr>
          <p:cNvPr id="23" name="Straight Connector 22"/>
          <p:cNvCxnSpPr/>
          <p:nvPr/>
        </p:nvCxnSpPr>
        <p:spPr bwMode="auto">
          <a:xfrm flipH="1">
            <a:off x="3962400" y="1713689"/>
            <a:ext cx="3341900" cy="3891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26" name="TextBox 25"/>
          <p:cNvSpPr txBox="1"/>
          <p:nvPr/>
        </p:nvSpPr>
        <p:spPr>
          <a:xfrm>
            <a:off x="4419600" y="1447800"/>
            <a:ext cx="2805458" cy="359509"/>
          </a:xfrm>
          <a:prstGeom prst="rect">
            <a:avLst/>
          </a:prstGeom>
          <a:noFill/>
        </p:spPr>
        <p:txBody>
          <a:bodyPr wrap="none" rtlCol="0">
            <a:spAutoFit/>
          </a:bodyPr>
          <a:lstStyle/>
          <a:p>
            <a:r>
              <a:rPr lang="en-US" sz="1200" dirty="0" smtClean="0"/>
              <a:t>1. Initial unauthenticated access</a:t>
            </a:r>
            <a:endParaRPr lang="en-US" sz="1200" dirty="0"/>
          </a:p>
        </p:txBody>
      </p:sp>
      <p:sp>
        <p:nvSpPr>
          <p:cNvPr id="30" name="Freeform 29"/>
          <p:cNvSpPr/>
          <p:nvPr/>
        </p:nvSpPr>
        <p:spPr bwMode="auto">
          <a:xfrm>
            <a:off x="4038601" y="3047999"/>
            <a:ext cx="609600" cy="11430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34" name="Straight Arrow Connector 33"/>
          <p:cNvCxnSpPr/>
          <p:nvPr/>
        </p:nvCxnSpPr>
        <p:spPr bwMode="auto">
          <a:xfrm flipV="1">
            <a:off x="4038600" y="3810000"/>
            <a:ext cx="3200400" cy="457202"/>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5" name="TextBox 34"/>
          <p:cNvSpPr txBox="1"/>
          <p:nvPr/>
        </p:nvSpPr>
        <p:spPr>
          <a:xfrm rot="21166225">
            <a:off x="5354097" y="3686528"/>
            <a:ext cx="1029449" cy="276999"/>
          </a:xfrm>
          <a:prstGeom prst="rect">
            <a:avLst/>
          </a:prstGeom>
          <a:noFill/>
        </p:spPr>
        <p:txBody>
          <a:bodyPr wrap="none" rtlCol="0">
            <a:spAutoFit/>
          </a:bodyPr>
          <a:lstStyle/>
          <a:p>
            <a:r>
              <a:rPr lang="en-US" sz="1200" dirty="0" smtClean="0"/>
              <a:t>6. login form</a:t>
            </a:r>
            <a:endParaRPr lang="en-US" sz="1200" dirty="0"/>
          </a:p>
        </p:txBody>
      </p:sp>
      <p:cxnSp>
        <p:nvCxnSpPr>
          <p:cNvPr id="36" name="Straight Arrow Connector 35"/>
          <p:cNvCxnSpPr/>
          <p:nvPr/>
        </p:nvCxnSpPr>
        <p:spPr bwMode="auto">
          <a:xfrm flipH="1">
            <a:off x="4038600" y="3962400"/>
            <a:ext cx="3200400" cy="457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9" name="TextBox 38"/>
          <p:cNvSpPr txBox="1"/>
          <p:nvPr/>
        </p:nvSpPr>
        <p:spPr>
          <a:xfrm rot="20828981">
            <a:off x="5230562" y="4293312"/>
            <a:ext cx="678392" cy="276999"/>
          </a:xfrm>
          <a:prstGeom prst="rect">
            <a:avLst/>
          </a:prstGeom>
          <a:noFill/>
        </p:spPr>
        <p:txBody>
          <a:bodyPr wrap="none" rtlCol="0">
            <a:spAutoFit/>
          </a:bodyPr>
          <a:lstStyle/>
          <a:p>
            <a:r>
              <a:rPr lang="en-US" sz="1200" dirty="0"/>
              <a:t>7</a:t>
            </a:r>
            <a:r>
              <a:rPr lang="en-US" sz="1200" dirty="0" smtClean="0"/>
              <a:t>. login</a:t>
            </a:r>
            <a:endParaRPr lang="en-US" sz="1200" dirty="0"/>
          </a:p>
        </p:txBody>
      </p:sp>
      <p:sp>
        <p:nvSpPr>
          <p:cNvPr id="40" name="Freeform 39"/>
          <p:cNvSpPr/>
          <p:nvPr/>
        </p:nvSpPr>
        <p:spPr bwMode="auto">
          <a:xfrm>
            <a:off x="4038600" y="1981201"/>
            <a:ext cx="1295400" cy="2666999"/>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2" name="Freeform 41"/>
          <p:cNvSpPr/>
          <p:nvPr/>
        </p:nvSpPr>
        <p:spPr bwMode="auto">
          <a:xfrm>
            <a:off x="984792" y="2010383"/>
            <a:ext cx="386808" cy="2180617"/>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a:latin typeface="Arial" charset="0"/>
              <a:ea typeface="MS UI Gothic" pitchFamily="34" charset="-128"/>
            </a:endParaRPr>
          </a:p>
        </p:txBody>
      </p:sp>
      <p:sp>
        <p:nvSpPr>
          <p:cNvPr id="43" name="TextBox 42"/>
          <p:cNvSpPr txBox="1"/>
          <p:nvPr/>
        </p:nvSpPr>
        <p:spPr>
          <a:xfrm>
            <a:off x="5398467" y="2209800"/>
            <a:ext cx="1242649" cy="276999"/>
          </a:xfrm>
          <a:prstGeom prst="rect">
            <a:avLst/>
          </a:prstGeom>
          <a:noFill/>
        </p:spPr>
        <p:txBody>
          <a:bodyPr wrap="none" rtlCol="0">
            <a:spAutoFit/>
          </a:bodyPr>
          <a:lstStyle/>
          <a:p>
            <a:r>
              <a:rPr lang="en-US" sz="1200" dirty="0" smtClean="0"/>
              <a:t>13. Serve Page</a:t>
            </a:r>
            <a:endParaRPr lang="en-US" sz="1200" dirty="0"/>
          </a:p>
        </p:txBody>
      </p:sp>
      <p:cxnSp>
        <p:nvCxnSpPr>
          <p:cNvPr id="44" name="Straight Connector 43"/>
          <p:cNvCxnSpPr/>
          <p:nvPr/>
        </p:nvCxnSpPr>
        <p:spPr bwMode="auto">
          <a:xfrm flipV="1">
            <a:off x="4114800" y="2208179"/>
            <a:ext cx="3279778" cy="7782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47" name="Freeform 46"/>
          <p:cNvSpPr/>
          <p:nvPr/>
        </p:nvSpPr>
        <p:spPr bwMode="auto">
          <a:xfrm flipV="1">
            <a:off x="533400" y="1515894"/>
            <a:ext cx="838200" cy="2903706"/>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8" name="TextBox 47"/>
          <p:cNvSpPr txBox="1"/>
          <p:nvPr/>
        </p:nvSpPr>
        <p:spPr>
          <a:xfrm rot="16200000">
            <a:off x="583174" y="2955719"/>
            <a:ext cx="1447832" cy="276999"/>
          </a:xfrm>
          <a:prstGeom prst="rect">
            <a:avLst/>
          </a:prstGeom>
          <a:noFill/>
        </p:spPr>
        <p:txBody>
          <a:bodyPr wrap="none" rtlCol="0">
            <a:spAutoFit/>
          </a:bodyPr>
          <a:lstStyle/>
          <a:p>
            <a:r>
              <a:rPr lang="en-US" sz="1200" dirty="0" smtClean="0"/>
              <a:t>11. Request Verify</a:t>
            </a:r>
            <a:endParaRPr lang="en-US" sz="1200" dirty="0"/>
          </a:p>
        </p:txBody>
      </p:sp>
      <p:sp>
        <p:nvSpPr>
          <p:cNvPr id="49" name="TextBox 48"/>
          <p:cNvSpPr txBox="1"/>
          <p:nvPr/>
        </p:nvSpPr>
        <p:spPr>
          <a:xfrm rot="16200000">
            <a:off x="356748" y="2862105"/>
            <a:ext cx="833883" cy="276999"/>
          </a:xfrm>
          <a:prstGeom prst="rect">
            <a:avLst/>
          </a:prstGeom>
          <a:noFill/>
        </p:spPr>
        <p:txBody>
          <a:bodyPr wrap="none" rtlCol="0">
            <a:spAutoFit/>
          </a:bodyPr>
          <a:lstStyle/>
          <a:p>
            <a:r>
              <a:rPr lang="en-US" sz="1200" dirty="0" smtClean="0"/>
              <a:t>12. Verify</a:t>
            </a:r>
            <a:endParaRPr lang="en-US" sz="1200" dirty="0"/>
          </a:p>
        </p:txBody>
      </p:sp>
      <p:sp>
        <p:nvSpPr>
          <p:cNvPr id="45" name="Rectangle 44"/>
          <p:cNvSpPr/>
          <p:nvPr/>
        </p:nvSpPr>
        <p:spPr>
          <a:xfrm>
            <a:off x="1524000" y="38862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 Service</a:t>
            </a:r>
          </a:p>
          <a:p>
            <a:pPr algn="ctr"/>
            <a:r>
              <a:rPr kumimoji="1" lang="en-US" dirty="0" smtClean="0">
                <a:solidFill>
                  <a:schemeClr val="tx1"/>
                </a:solidFill>
              </a:rPr>
              <a:t>For LDAP</a:t>
            </a: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54" name="Freeform 53"/>
          <p:cNvSpPr/>
          <p:nvPr/>
        </p:nvSpPr>
        <p:spPr bwMode="auto">
          <a:xfrm>
            <a:off x="3962400" y="2057400"/>
            <a:ext cx="609600" cy="6858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56" name="Straight Arrow Connector 55"/>
          <p:cNvCxnSpPr/>
          <p:nvPr/>
        </p:nvCxnSpPr>
        <p:spPr bwMode="auto">
          <a:xfrm flipV="1">
            <a:off x="4038600" y="2743200"/>
            <a:ext cx="3200400" cy="118354"/>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cxnSp>
        <p:nvCxnSpPr>
          <p:cNvPr id="58" name="Straight Arrow Connector 57"/>
          <p:cNvCxnSpPr/>
          <p:nvPr/>
        </p:nvCxnSpPr>
        <p:spPr bwMode="auto">
          <a:xfrm flipH="1">
            <a:off x="4038600" y="2895600"/>
            <a:ext cx="3124200" cy="76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66" name="TextBox 65"/>
          <p:cNvSpPr txBox="1"/>
          <p:nvPr/>
        </p:nvSpPr>
        <p:spPr>
          <a:xfrm>
            <a:off x="5393661" y="2514600"/>
            <a:ext cx="1252267" cy="276999"/>
          </a:xfrm>
          <a:prstGeom prst="rect">
            <a:avLst/>
          </a:prstGeom>
          <a:noFill/>
        </p:spPr>
        <p:txBody>
          <a:bodyPr wrap="none" rtlCol="0">
            <a:spAutoFit/>
          </a:bodyPr>
          <a:lstStyle/>
          <a:p>
            <a:r>
              <a:rPr lang="en-US" sz="1200" dirty="0" smtClean="0"/>
              <a:t>3. Who are You</a:t>
            </a:r>
            <a:endParaRPr lang="en-US" sz="1200" dirty="0"/>
          </a:p>
        </p:txBody>
      </p:sp>
      <p:sp>
        <p:nvSpPr>
          <p:cNvPr id="67" name="TextBox 66"/>
          <p:cNvSpPr txBox="1"/>
          <p:nvPr/>
        </p:nvSpPr>
        <p:spPr>
          <a:xfrm>
            <a:off x="5677960" y="2895600"/>
            <a:ext cx="869148" cy="276999"/>
          </a:xfrm>
          <a:prstGeom prst="rect">
            <a:avLst/>
          </a:prstGeom>
          <a:noFill/>
        </p:spPr>
        <p:txBody>
          <a:bodyPr wrap="none" rtlCol="0">
            <a:spAutoFit/>
          </a:bodyPr>
          <a:lstStyle/>
          <a:p>
            <a:r>
              <a:rPr lang="en-US" sz="1200" dirty="0" smtClean="0"/>
              <a:t>4. Give ID</a:t>
            </a:r>
            <a:endParaRPr lang="en-US" sz="1200" dirty="0"/>
          </a:p>
        </p:txBody>
      </p:sp>
      <p:sp>
        <p:nvSpPr>
          <p:cNvPr id="68" name="TextBox 67"/>
          <p:cNvSpPr txBox="1"/>
          <p:nvPr/>
        </p:nvSpPr>
        <p:spPr>
          <a:xfrm>
            <a:off x="3962400" y="2286000"/>
            <a:ext cx="269626" cy="276999"/>
          </a:xfrm>
          <a:prstGeom prst="rect">
            <a:avLst/>
          </a:prstGeom>
          <a:noFill/>
        </p:spPr>
        <p:txBody>
          <a:bodyPr wrap="none" rtlCol="0">
            <a:spAutoFit/>
          </a:bodyPr>
          <a:lstStyle/>
          <a:p>
            <a:r>
              <a:rPr lang="en-US" sz="1200" dirty="0"/>
              <a:t>2</a:t>
            </a:r>
          </a:p>
        </p:txBody>
      </p:sp>
      <p:sp>
        <p:nvSpPr>
          <p:cNvPr id="69" name="TextBox 68"/>
          <p:cNvSpPr txBox="1"/>
          <p:nvPr/>
        </p:nvSpPr>
        <p:spPr>
          <a:xfrm>
            <a:off x="4038600" y="3581400"/>
            <a:ext cx="269626" cy="276999"/>
          </a:xfrm>
          <a:prstGeom prst="rect">
            <a:avLst/>
          </a:prstGeom>
          <a:noFill/>
        </p:spPr>
        <p:txBody>
          <a:bodyPr wrap="none" rtlCol="0">
            <a:spAutoFit/>
          </a:bodyPr>
          <a:lstStyle/>
          <a:p>
            <a:r>
              <a:rPr lang="en-US" sz="1200" dirty="0" smtClean="0"/>
              <a:t>5</a:t>
            </a:r>
            <a:endParaRPr lang="en-US" sz="1200" dirty="0"/>
          </a:p>
        </p:txBody>
      </p:sp>
      <p:sp>
        <p:nvSpPr>
          <p:cNvPr id="70" name="TextBox 69"/>
          <p:cNvSpPr txBox="1"/>
          <p:nvPr/>
        </p:nvSpPr>
        <p:spPr>
          <a:xfrm>
            <a:off x="4681921" y="3048000"/>
            <a:ext cx="354584" cy="276999"/>
          </a:xfrm>
          <a:prstGeom prst="rect">
            <a:avLst/>
          </a:prstGeom>
          <a:noFill/>
        </p:spPr>
        <p:txBody>
          <a:bodyPr wrap="none" rtlCol="0">
            <a:spAutoFit/>
          </a:bodyPr>
          <a:lstStyle/>
          <a:p>
            <a:r>
              <a:rPr lang="en-US" sz="1200" dirty="0" smtClean="0"/>
              <a:t>10</a:t>
            </a:r>
            <a:endParaRPr lang="en-US" sz="1200" dirty="0"/>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sp>
        <p:nvSpPr>
          <p:cNvPr id="51" name="Rectangle 50"/>
          <p:cNvSpPr/>
          <p:nvPr/>
        </p:nvSpPr>
        <p:spPr>
          <a:xfrm>
            <a:off x="1524000" y="5486400"/>
            <a:ext cx="1524000" cy="838200"/>
          </a:xfrm>
          <a:prstGeom prst="rect">
            <a:avLst/>
          </a:prstGeom>
        </p:spPr>
        <p:style>
          <a:lnRef idx="0">
            <a:schemeClr val="accent1"/>
          </a:lnRef>
          <a:fillRef idx="3">
            <a:schemeClr val="accent1"/>
          </a:fillRef>
          <a:effectRef idx="3">
            <a:schemeClr val="accent1"/>
          </a:effectRef>
          <a:fontRef idx="minor">
            <a:schemeClr val="lt1"/>
          </a:fontRef>
        </p:style>
        <p:txBody>
          <a:bodyPr lIns="36000" rIns="36000" rtlCol="0" anchor="ctr"/>
          <a:lstStyle/>
          <a:p>
            <a:pPr algn="ctr"/>
            <a:r>
              <a:rPr lang="en-US" dirty="0" smtClean="0">
                <a:solidFill>
                  <a:schemeClr val="tx1"/>
                </a:solidFill>
              </a:rPr>
              <a:t>LDAP</a:t>
            </a:r>
          </a:p>
          <a:p>
            <a:pPr algn="ctr"/>
            <a:r>
              <a:rPr kumimoji="1" lang="en-US" dirty="0" smtClean="0">
                <a:solidFill>
                  <a:schemeClr val="tx1"/>
                </a:solidFill>
              </a:rPr>
              <a:t>Server</a:t>
            </a:r>
          </a:p>
        </p:txBody>
      </p:sp>
      <p:cxnSp>
        <p:nvCxnSpPr>
          <p:cNvPr id="73" name="Straight Arrow Connector 72"/>
          <p:cNvCxnSpPr/>
          <p:nvPr/>
        </p:nvCxnSpPr>
        <p:spPr bwMode="auto">
          <a:xfrm>
            <a:off x="2209800" y="4724400"/>
            <a:ext cx="0" cy="762000"/>
          </a:xfrm>
          <a:prstGeom prst="straightConnector1">
            <a:avLst/>
          </a:prstGeom>
          <a:noFill/>
          <a:ln w="38100" cap="flat" cmpd="sng" algn="ctr">
            <a:solidFill>
              <a:srgbClr val="00B050"/>
            </a:solidFill>
            <a:prstDash val="sysDash"/>
            <a:round/>
            <a:headEnd type="none" w="med" len="med"/>
            <a:tailEnd type="arrow" w="med" len="med"/>
          </a:ln>
          <a:effectLst/>
        </p:spPr>
      </p:cxnSp>
      <p:cxnSp>
        <p:nvCxnSpPr>
          <p:cNvPr id="74" name="Straight Arrow Connector 73"/>
          <p:cNvCxnSpPr/>
          <p:nvPr/>
        </p:nvCxnSpPr>
        <p:spPr bwMode="auto">
          <a:xfrm flipV="1">
            <a:off x="2514600" y="4724400"/>
            <a:ext cx="0" cy="685800"/>
          </a:xfrm>
          <a:prstGeom prst="straightConnector1">
            <a:avLst/>
          </a:prstGeom>
          <a:noFill/>
          <a:ln w="38100" cap="flat" cmpd="sng" algn="ctr">
            <a:solidFill>
              <a:srgbClr val="00B050"/>
            </a:solidFill>
            <a:prstDash val="sysDash"/>
            <a:round/>
            <a:headEnd type="none" w="med" len="med"/>
            <a:tailEnd type="arrow" w="med" len="med"/>
          </a:ln>
          <a:effectLst/>
        </p:spPr>
      </p:cxnSp>
      <p:sp>
        <p:nvSpPr>
          <p:cNvPr id="77" name="TextBox 76"/>
          <p:cNvSpPr txBox="1"/>
          <p:nvPr/>
        </p:nvSpPr>
        <p:spPr>
          <a:xfrm>
            <a:off x="1135042" y="4953000"/>
            <a:ext cx="1037463" cy="461665"/>
          </a:xfrm>
          <a:prstGeom prst="rect">
            <a:avLst/>
          </a:prstGeom>
          <a:noFill/>
        </p:spPr>
        <p:txBody>
          <a:bodyPr wrap="none" rtlCol="0">
            <a:spAutoFit/>
          </a:bodyPr>
          <a:lstStyle/>
          <a:p>
            <a:r>
              <a:rPr lang="en-US" sz="1200" dirty="0"/>
              <a:t>8</a:t>
            </a:r>
            <a:r>
              <a:rPr lang="en-US" sz="1200" dirty="0" smtClean="0"/>
              <a:t>. LDAP</a:t>
            </a:r>
          </a:p>
          <a:p>
            <a:r>
              <a:rPr lang="en-US" sz="1200" dirty="0" smtClean="0"/>
              <a:t>Authenticate</a:t>
            </a:r>
            <a:endParaRPr lang="en-US" sz="1200" dirty="0"/>
          </a:p>
        </p:txBody>
      </p:sp>
      <p:sp>
        <p:nvSpPr>
          <p:cNvPr id="78" name="TextBox 77"/>
          <p:cNvSpPr txBox="1"/>
          <p:nvPr/>
        </p:nvSpPr>
        <p:spPr>
          <a:xfrm>
            <a:off x="2667000" y="4953000"/>
            <a:ext cx="873957" cy="461665"/>
          </a:xfrm>
          <a:prstGeom prst="rect">
            <a:avLst/>
          </a:prstGeom>
          <a:noFill/>
        </p:spPr>
        <p:txBody>
          <a:bodyPr wrap="none" rtlCol="0">
            <a:spAutoFit/>
          </a:bodyPr>
          <a:lstStyle/>
          <a:p>
            <a:r>
              <a:rPr lang="en-US" sz="1200" dirty="0" smtClean="0"/>
              <a:t>9. LDAP</a:t>
            </a:r>
          </a:p>
          <a:p>
            <a:r>
              <a:rPr lang="en-US" sz="1200" dirty="0" smtClean="0"/>
              <a:t>Response</a:t>
            </a:r>
            <a:endParaRPr lang="en-US" sz="1200" dirty="0"/>
          </a:p>
        </p:txBody>
      </p:sp>
      <p:sp>
        <p:nvSpPr>
          <p:cNvPr id="79" name="TextBox 78"/>
          <p:cNvSpPr txBox="1"/>
          <p:nvPr/>
        </p:nvSpPr>
        <p:spPr>
          <a:xfrm>
            <a:off x="4090568" y="5562600"/>
            <a:ext cx="3890809" cy="646331"/>
          </a:xfrm>
          <a:prstGeom prst="rect">
            <a:avLst/>
          </a:prstGeom>
          <a:noFill/>
        </p:spPr>
        <p:txBody>
          <a:bodyPr wrap="none" rtlCol="0">
            <a:spAutoFit/>
          </a:bodyPr>
          <a:lstStyle/>
          <a:p>
            <a:r>
              <a:rPr lang="en-US" dirty="0" smtClean="0"/>
              <a:t>Application does not need </a:t>
            </a:r>
          </a:p>
          <a:p>
            <a:r>
              <a:rPr lang="en-US" dirty="0" smtClean="0"/>
              <a:t>to know how the auth service works.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 Unsafe – Way </a:t>
            </a:r>
            <a:endParaRPr lang="en-US" dirty="0"/>
          </a:p>
        </p:txBody>
      </p:sp>
      <p:sp>
        <p:nvSpPr>
          <p:cNvPr id="5" name="Rectangle 4"/>
          <p:cNvSpPr/>
          <p:nvPr/>
        </p:nvSpPr>
        <p:spPr>
          <a:xfrm>
            <a:off x="1526465" y="1318099"/>
            <a:ext cx="2334348" cy="1384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Software </a:t>
            </a:r>
          </a:p>
          <a:p>
            <a:pPr algn="ctr"/>
            <a:r>
              <a:rPr kumimoji="1" lang="en-US" dirty="0" smtClean="0"/>
              <a:t>Application 1</a:t>
            </a:r>
          </a:p>
        </p:txBody>
      </p:sp>
      <p:sp>
        <p:nvSpPr>
          <p:cNvPr id="7" name="Rectangle 6"/>
          <p:cNvSpPr/>
          <p:nvPr/>
        </p:nvSpPr>
        <p:spPr>
          <a:xfrm>
            <a:off x="1526465" y="4482830"/>
            <a:ext cx="2334348" cy="13845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Separate</a:t>
            </a:r>
          </a:p>
          <a:p>
            <a:pPr algn="ctr"/>
            <a:r>
              <a:rPr lang="en-US" dirty="0" smtClean="0">
                <a:solidFill>
                  <a:schemeClr val="tx1"/>
                </a:solidFill>
              </a:rPr>
              <a:t>Directory  -or- </a:t>
            </a:r>
          </a:p>
          <a:p>
            <a:pPr algn="ctr"/>
            <a:r>
              <a:rPr lang="en-US" dirty="0" smtClean="0">
                <a:solidFill>
                  <a:schemeClr val="tx1"/>
                </a:solidFill>
              </a:rPr>
              <a:t>Auth Module</a:t>
            </a:r>
            <a:endParaRPr kumimoji="1" lang="en-US" dirty="0" smtClean="0">
              <a:solidFill>
                <a:schemeClr val="tx1"/>
              </a:solidFill>
            </a:endParaRPr>
          </a:p>
        </p:txBody>
      </p:sp>
      <p:grpSp>
        <p:nvGrpSpPr>
          <p:cNvPr id="22" name="Group 52"/>
          <p:cNvGrpSpPr>
            <a:grpSpLocks/>
          </p:cNvGrpSpPr>
          <p:nvPr/>
        </p:nvGrpSpPr>
        <p:grpSpPr bwMode="auto">
          <a:xfrm>
            <a:off x="7665414" y="1713689"/>
            <a:ext cx="394969" cy="681984"/>
            <a:chOff x="388" y="1159"/>
            <a:chExt cx="210" cy="331"/>
          </a:xfrm>
        </p:grpSpPr>
        <p:sp>
          <p:nvSpPr>
            <p:cNvPr id="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1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2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sp>
        <p:nvSpPr>
          <p:cNvPr id="21" name="Text Box 65"/>
          <p:cNvSpPr txBox="1">
            <a:spLocks noChangeArrowheads="1"/>
          </p:cNvSpPr>
          <p:nvPr/>
        </p:nvSpPr>
        <p:spPr bwMode="auto">
          <a:xfrm>
            <a:off x="7358842" y="2459544"/>
            <a:ext cx="1023158" cy="15864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fontAlgn="base">
              <a:spcBef>
                <a:spcPct val="50000"/>
              </a:spcBef>
            </a:pPr>
            <a:r>
              <a:rPr kumimoji="0" lang="en-US" altLang="ja-JP" sz="800"/>
              <a:t>Dashboard user</a:t>
            </a:r>
            <a:endParaRPr kumimoji="0" lang="ja-JP" altLang="en-US" sz="800"/>
          </a:p>
        </p:txBody>
      </p:sp>
      <p:cxnSp>
        <p:nvCxnSpPr>
          <p:cNvPr id="23" name="Straight Connector 22"/>
          <p:cNvCxnSpPr/>
          <p:nvPr/>
        </p:nvCxnSpPr>
        <p:spPr bwMode="auto">
          <a:xfrm flipH="1">
            <a:off x="3962400" y="1600200"/>
            <a:ext cx="3276600" cy="0"/>
          </a:xfrm>
          <a:prstGeom prst="line">
            <a:avLst/>
          </a:prstGeom>
          <a:noFill/>
          <a:ln w="28575" cap="flat" cmpd="sng" algn="ctr">
            <a:solidFill>
              <a:srgbClr val="0070C0"/>
            </a:solidFill>
            <a:prstDash val="solid"/>
            <a:round/>
            <a:headEnd type="none" w="med" len="med"/>
            <a:tailEnd type="arrow" w="med" len="med"/>
          </a:ln>
          <a:effectLst/>
        </p:spPr>
      </p:cxnSp>
      <p:sp>
        <p:nvSpPr>
          <p:cNvPr id="26" name="TextBox 25"/>
          <p:cNvSpPr txBox="1"/>
          <p:nvPr/>
        </p:nvSpPr>
        <p:spPr>
          <a:xfrm>
            <a:off x="4415382" y="1219200"/>
            <a:ext cx="2805458" cy="359509"/>
          </a:xfrm>
          <a:prstGeom prst="rect">
            <a:avLst/>
          </a:prstGeom>
          <a:noFill/>
        </p:spPr>
        <p:txBody>
          <a:bodyPr wrap="none" rtlCol="0">
            <a:spAutoFit/>
          </a:bodyPr>
          <a:lstStyle/>
          <a:p>
            <a:r>
              <a:rPr lang="en-US" sz="1200" dirty="0" smtClean="0"/>
              <a:t>1. Initial unauthenticated access</a:t>
            </a:r>
            <a:endParaRPr lang="en-US" sz="1200" dirty="0"/>
          </a:p>
        </p:txBody>
      </p:sp>
      <p:cxnSp>
        <p:nvCxnSpPr>
          <p:cNvPr id="34" name="Straight Arrow Connector 33"/>
          <p:cNvCxnSpPr/>
          <p:nvPr/>
        </p:nvCxnSpPr>
        <p:spPr bwMode="auto">
          <a:xfrm flipV="1">
            <a:off x="4114800" y="1981200"/>
            <a:ext cx="3124200" cy="1"/>
          </a:xfrm>
          <a:prstGeom prst="straightConnector1">
            <a:avLst/>
          </a:prstGeom>
          <a:noFill/>
          <a:ln w="28575" cap="flat" cmpd="sng" algn="ctr">
            <a:solidFill>
              <a:srgbClr val="FFC000"/>
            </a:solidFill>
            <a:prstDash val="solid"/>
            <a:round/>
            <a:headEnd type="none" w="med" len="med"/>
            <a:tailEnd type="arrow" w="med" len="med"/>
          </a:ln>
          <a:effectLst/>
        </p:spPr>
      </p:cxnSp>
      <p:sp>
        <p:nvSpPr>
          <p:cNvPr id="35" name="TextBox 34"/>
          <p:cNvSpPr txBox="1"/>
          <p:nvPr/>
        </p:nvSpPr>
        <p:spPr>
          <a:xfrm>
            <a:off x="4724400" y="1676400"/>
            <a:ext cx="1029449" cy="276999"/>
          </a:xfrm>
          <a:prstGeom prst="rect">
            <a:avLst/>
          </a:prstGeom>
          <a:noFill/>
        </p:spPr>
        <p:txBody>
          <a:bodyPr wrap="none" rtlCol="0">
            <a:spAutoFit/>
          </a:bodyPr>
          <a:lstStyle/>
          <a:p>
            <a:r>
              <a:rPr lang="en-US" sz="1200" dirty="0" smtClean="0"/>
              <a:t>2. login form</a:t>
            </a:r>
            <a:endParaRPr lang="en-US" sz="1200" dirty="0"/>
          </a:p>
        </p:txBody>
      </p:sp>
      <p:cxnSp>
        <p:nvCxnSpPr>
          <p:cNvPr id="36" name="Straight Arrow Connector 35"/>
          <p:cNvCxnSpPr/>
          <p:nvPr/>
        </p:nvCxnSpPr>
        <p:spPr bwMode="auto">
          <a:xfrm flipH="1">
            <a:off x="4114800" y="2133600"/>
            <a:ext cx="3145674" cy="0"/>
          </a:xfrm>
          <a:prstGeom prst="straightConnector1">
            <a:avLst/>
          </a:prstGeom>
          <a:noFill/>
          <a:ln w="28575" cap="flat" cmpd="sng" algn="ctr">
            <a:solidFill>
              <a:srgbClr val="FFC000"/>
            </a:solidFill>
            <a:prstDash val="solid"/>
            <a:round/>
            <a:headEnd type="none" w="med" len="med"/>
            <a:tailEnd type="arrow" w="med" len="med"/>
          </a:ln>
          <a:effectLst/>
        </p:spPr>
      </p:cxnSp>
      <p:sp>
        <p:nvSpPr>
          <p:cNvPr id="39" name="TextBox 38"/>
          <p:cNvSpPr txBox="1"/>
          <p:nvPr/>
        </p:nvSpPr>
        <p:spPr>
          <a:xfrm>
            <a:off x="4468534" y="2133600"/>
            <a:ext cx="2534669" cy="276999"/>
          </a:xfrm>
          <a:prstGeom prst="rect">
            <a:avLst/>
          </a:prstGeom>
          <a:noFill/>
        </p:spPr>
        <p:txBody>
          <a:bodyPr wrap="none" rtlCol="0">
            <a:spAutoFit/>
          </a:bodyPr>
          <a:lstStyle/>
          <a:p>
            <a:r>
              <a:rPr lang="en-US" sz="1200" dirty="0"/>
              <a:t>3</a:t>
            </a:r>
            <a:r>
              <a:rPr lang="en-US" sz="1200" dirty="0" smtClean="0"/>
              <a:t>. submit NAME and PASSWORD</a:t>
            </a:r>
            <a:endParaRPr lang="en-US" sz="1200" dirty="0"/>
          </a:p>
        </p:txBody>
      </p:sp>
      <p:sp>
        <p:nvSpPr>
          <p:cNvPr id="43" name="TextBox 42"/>
          <p:cNvSpPr txBox="1"/>
          <p:nvPr/>
        </p:nvSpPr>
        <p:spPr>
          <a:xfrm>
            <a:off x="4648200" y="2514600"/>
            <a:ext cx="1157689" cy="276999"/>
          </a:xfrm>
          <a:prstGeom prst="rect">
            <a:avLst/>
          </a:prstGeom>
          <a:noFill/>
        </p:spPr>
        <p:txBody>
          <a:bodyPr wrap="none" rtlCol="0">
            <a:spAutoFit/>
          </a:bodyPr>
          <a:lstStyle/>
          <a:p>
            <a:r>
              <a:rPr lang="en-US" sz="1200" dirty="0"/>
              <a:t>6</a:t>
            </a:r>
            <a:r>
              <a:rPr lang="en-US" sz="1200" dirty="0" smtClean="0"/>
              <a:t>. Serve Page</a:t>
            </a:r>
            <a:endParaRPr lang="en-US" sz="1200" dirty="0"/>
          </a:p>
        </p:txBody>
      </p:sp>
      <p:cxnSp>
        <p:nvCxnSpPr>
          <p:cNvPr id="44" name="Straight Connector 43"/>
          <p:cNvCxnSpPr/>
          <p:nvPr/>
        </p:nvCxnSpPr>
        <p:spPr bwMode="auto">
          <a:xfrm>
            <a:off x="4114800" y="2514600"/>
            <a:ext cx="3124200" cy="0"/>
          </a:xfrm>
          <a:prstGeom prst="line">
            <a:avLst/>
          </a:prstGeom>
          <a:noFill/>
          <a:ln w="28575" cap="flat" cmpd="sng" algn="ctr">
            <a:solidFill>
              <a:srgbClr val="0070C0"/>
            </a:solidFill>
            <a:prstDash val="solid"/>
            <a:round/>
            <a:headEnd type="none" w="med" len="med"/>
            <a:tailEnd type="arrow" w="med" len="med"/>
          </a:ln>
          <a:effectLst/>
        </p:spPr>
      </p:cxnSp>
      <p:sp>
        <p:nvSpPr>
          <p:cNvPr id="48" name="TextBox 47"/>
          <p:cNvSpPr txBox="1"/>
          <p:nvPr/>
        </p:nvSpPr>
        <p:spPr>
          <a:xfrm rot="16200000">
            <a:off x="1616252" y="3489120"/>
            <a:ext cx="1362874" cy="276999"/>
          </a:xfrm>
          <a:prstGeom prst="rect">
            <a:avLst/>
          </a:prstGeom>
          <a:noFill/>
        </p:spPr>
        <p:txBody>
          <a:bodyPr wrap="none" rtlCol="0">
            <a:spAutoFit/>
          </a:bodyPr>
          <a:lstStyle/>
          <a:p>
            <a:r>
              <a:rPr lang="en-US" sz="1200" dirty="0"/>
              <a:t>4</a:t>
            </a:r>
            <a:r>
              <a:rPr lang="en-US" sz="1200" dirty="0" smtClean="0"/>
              <a:t>. Request Verify</a:t>
            </a:r>
            <a:endParaRPr lang="en-US" sz="1200" dirty="0"/>
          </a:p>
        </p:txBody>
      </p:sp>
      <p:sp>
        <p:nvSpPr>
          <p:cNvPr id="49" name="TextBox 48"/>
          <p:cNvSpPr txBox="1"/>
          <p:nvPr/>
        </p:nvSpPr>
        <p:spPr>
          <a:xfrm rot="16200000">
            <a:off x="2456627" y="3395505"/>
            <a:ext cx="748923" cy="276999"/>
          </a:xfrm>
          <a:prstGeom prst="rect">
            <a:avLst/>
          </a:prstGeom>
          <a:noFill/>
        </p:spPr>
        <p:txBody>
          <a:bodyPr wrap="none" rtlCol="0">
            <a:spAutoFit/>
          </a:bodyPr>
          <a:lstStyle/>
          <a:p>
            <a:r>
              <a:rPr lang="en-US" sz="1200" dirty="0" smtClean="0"/>
              <a:t>5. Verify</a:t>
            </a:r>
            <a:endParaRPr lang="en-US" sz="1200" dirty="0"/>
          </a:p>
        </p:txBody>
      </p:sp>
      <p:sp>
        <p:nvSpPr>
          <p:cNvPr id="51" name="TextBox 50"/>
          <p:cNvSpPr txBox="1"/>
          <p:nvPr/>
        </p:nvSpPr>
        <p:spPr>
          <a:xfrm>
            <a:off x="4876801" y="3352800"/>
            <a:ext cx="4038600" cy="2308324"/>
          </a:xfrm>
          <a:prstGeom prst="rect">
            <a:avLst/>
          </a:prstGeom>
          <a:noFill/>
        </p:spPr>
        <p:txBody>
          <a:bodyPr wrap="square" rtlCol="0">
            <a:spAutoFit/>
          </a:bodyPr>
          <a:lstStyle/>
          <a:p>
            <a:pPr algn="l"/>
            <a:r>
              <a:rPr lang="en-US" dirty="0" smtClean="0"/>
              <a:t>The Problem is:</a:t>
            </a:r>
          </a:p>
          <a:p>
            <a:pPr algn="l"/>
            <a:r>
              <a:rPr lang="en-US" dirty="0" smtClean="0"/>
              <a:t>Application sees the PASSWORD!</a:t>
            </a:r>
          </a:p>
          <a:p>
            <a:pPr algn="l"/>
            <a:r>
              <a:rPr lang="en-US" dirty="0" smtClean="0"/>
              <a:t>This is unsafe for using many apps!</a:t>
            </a:r>
          </a:p>
          <a:p>
            <a:pPr algn="l"/>
            <a:endParaRPr lang="en-US" dirty="0" smtClean="0"/>
          </a:p>
          <a:p>
            <a:pPr algn="l"/>
            <a:r>
              <a:rPr lang="en-US" dirty="0" smtClean="0"/>
              <a:t>Every application needs separate login screen.</a:t>
            </a:r>
          </a:p>
          <a:p>
            <a:pPr algn="l"/>
            <a:endParaRPr lang="en-US" dirty="0" smtClean="0"/>
          </a:p>
          <a:p>
            <a:pPr algn="l"/>
            <a:r>
              <a:rPr lang="en-US" dirty="0" smtClean="0"/>
              <a:t>Every login is only for one application.</a:t>
            </a:r>
          </a:p>
        </p:txBody>
      </p:sp>
      <p:cxnSp>
        <p:nvCxnSpPr>
          <p:cNvPr id="45" name="Straight Connector 44"/>
          <p:cNvCxnSpPr/>
          <p:nvPr/>
        </p:nvCxnSpPr>
        <p:spPr bwMode="auto">
          <a:xfrm>
            <a:off x="2044910" y="2765898"/>
            <a:ext cx="12490" cy="1729902"/>
          </a:xfrm>
          <a:prstGeom prst="line">
            <a:avLst/>
          </a:prstGeom>
          <a:noFill/>
          <a:ln w="28575" cap="flat" cmpd="sng" algn="ctr">
            <a:solidFill>
              <a:srgbClr val="0070C0"/>
            </a:solidFill>
            <a:prstDash val="solid"/>
            <a:round/>
            <a:headEnd type="none" w="med" len="med"/>
            <a:tailEnd type="arrow" w="med" len="med"/>
          </a:ln>
          <a:effectLst/>
        </p:spPr>
      </p:cxnSp>
      <p:cxnSp>
        <p:nvCxnSpPr>
          <p:cNvPr id="50" name="Straight Connector 49"/>
          <p:cNvCxnSpPr/>
          <p:nvPr/>
        </p:nvCxnSpPr>
        <p:spPr bwMode="auto">
          <a:xfrm flipV="1">
            <a:off x="3048000" y="2743200"/>
            <a:ext cx="0" cy="1752599"/>
          </a:xfrm>
          <a:prstGeom prst="line">
            <a:avLst/>
          </a:prstGeom>
          <a:noFill/>
          <a:ln w="28575" cap="flat" cmpd="sng" algn="ctr">
            <a:solidFill>
              <a:srgbClr val="0070C0"/>
            </a:solidFill>
            <a:prstDash val="solid"/>
            <a:round/>
            <a:headEnd type="none" w="med" len="med"/>
            <a:tailEnd type="arrow" w="med" len="med"/>
          </a:ln>
          <a:effectLst/>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 Service for Active Directory</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cxnSp>
        <p:nvCxnSpPr>
          <p:cNvPr id="23" name="Straight Connector 22"/>
          <p:cNvCxnSpPr/>
          <p:nvPr/>
        </p:nvCxnSpPr>
        <p:spPr bwMode="auto">
          <a:xfrm flipH="1">
            <a:off x="3962400" y="1713689"/>
            <a:ext cx="3341900" cy="3891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26" name="TextBox 25"/>
          <p:cNvSpPr txBox="1"/>
          <p:nvPr/>
        </p:nvSpPr>
        <p:spPr>
          <a:xfrm>
            <a:off x="4419600" y="1447800"/>
            <a:ext cx="2805458" cy="359509"/>
          </a:xfrm>
          <a:prstGeom prst="rect">
            <a:avLst/>
          </a:prstGeom>
          <a:noFill/>
        </p:spPr>
        <p:txBody>
          <a:bodyPr wrap="none" rtlCol="0">
            <a:spAutoFit/>
          </a:bodyPr>
          <a:lstStyle/>
          <a:p>
            <a:r>
              <a:rPr lang="en-US" sz="1200" dirty="0" smtClean="0"/>
              <a:t>1. Initial unauthenticated access</a:t>
            </a:r>
            <a:endParaRPr lang="en-US" sz="1200" dirty="0"/>
          </a:p>
        </p:txBody>
      </p:sp>
      <p:sp>
        <p:nvSpPr>
          <p:cNvPr id="30" name="Freeform 29"/>
          <p:cNvSpPr/>
          <p:nvPr/>
        </p:nvSpPr>
        <p:spPr bwMode="auto">
          <a:xfrm>
            <a:off x="4038601" y="3047999"/>
            <a:ext cx="609600" cy="11430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34" name="Straight Arrow Connector 33"/>
          <p:cNvCxnSpPr/>
          <p:nvPr/>
        </p:nvCxnSpPr>
        <p:spPr bwMode="auto">
          <a:xfrm flipV="1">
            <a:off x="4038600" y="3810000"/>
            <a:ext cx="3200400" cy="457202"/>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5" name="TextBox 34"/>
          <p:cNvSpPr txBox="1"/>
          <p:nvPr/>
        </p:nvSpPr>
        <p:spPr>
          <a:xfrm rot="21166225">
            <a:off x="5136090" y="3686528"/>
            <a:ext cx="1465466" cy="276999"/>
          </a:xfrm>
          <a:prstGeom prst="rect">
            <a:avLst/>
          </a:prstGeom>
          <a:noFill/>
        </p:spPr>
        <p:txBody>
          <a:bodyPr wrap="none" rtlCol="0">
            <a:spAutoFit/>
          </a:bodyPr>
          <a:lstStyle/>
          <a:p>
            <a:r>
              <a:rPr lang="en-US" sz="1200" dirty="0" smtClean="0"/>
              <a:t>6. NTLM Requests</a:t>
            </a:r>
            <a:endParaRPr lang="en-US" sz="1200" dirty="0"/>
          </a:p>
        </p:txBody>
      </p:sp>
      <p:cxnSp>
        <p:nvCxnSpPr>
          <p:cNvPr id="36" name="Straight Arrow Connector 35"/>
          <p:cNvCxnSpPr/>
          <p:nvPr/>
        </p:nvCxnSpPr>
        <p:spPr bwMode="auto">
          <a:xfrm flipH="1">
            <a:off x="4038600" y="3962400"/>
            <a:ext cx="3200400" cy="457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9" name="TextBox 38"/>
          <p:cNvSpPr txBox="1"/>
          <p:nvPr/>
        </p:nvSpPr>
        <p:spPr>
          <a:xfrm rot="21073487">
            <a:off x="4850636" y="4456742"/>
            <a:ext cx="1584088" cy="276999"/>
          </a:xfrm>
          <a:prstGeom prst="rect">
            <a:avLst/>
          </a:prstGeom>
          <a:noFill/>
        </p:spPr>
        <p:txBody>
          <a:bodyPr wrap="none" rtlCol="0">
            <a:spAutoFit/>
          </a:bodyPr>
          <a:lstStyle/>
          <a:p>
            <a:r>
              <a:rPr lang="en-US" sz="1200" dirty="0"/>
              <a:t>7</a:t>
            </a:r>
            <a:r>
              <a:rPr lang="en-US" sz="1200" dirty="0" smtClean="0"/>
              <a:t>. NTLM Responses</a:t>
            </a:r>
            <a:endParaRPr lang="en-US" sz="1200" dirty="0"/>
          </a:p>
        </p:txBody>
      </p:sp>
      <p:sp>
        <p:nvSpPr>
          <p:cNvPr id="40" name="Freeform 39"/>
          <p:cNvSpPr/>
          <p:nvPr/>
        </p:nvSpPr>
        <p:spPr bwMode="auto">
          <a:xfrm>
            <a:off x="4038600" y="1981201"/>
            <a:ext cx="1295400" cy="2895599"/>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2" name="Freeform 41"/>
          <p:cNvSpPr/>
          <p:nvPr/>
        </p:nvSpPr>
        <p:spPr bwMode="auto">
          <a:xfrm>
            <a:off x="984792" y="2010383"/>
            <a:ext cx="386808" cy="2180617"/>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a:latin typeface="Arial" charset="0"/>
              <a:ea typeface="MS UI Gothic" pitchFamily="34" charset="-128"/>
            </a:endParaRPr>
          </a:p>
        </p:txBody>
      </p:sp>
      <p:sp>
        <p:nvSpPr>
          <p:cNvPr id="43" name="TextBox 42"/>
          <p:cNvSpPr txBox="1"/>
          <p:nvPr/>
        </p:nvSpPr>
        <p:spPr>
          <a:xfrm>
            <a:off x="5398467" y="2209800"/>
            <a:ext cx="1242649" cy="276999"/>
          </a:xfrm>
          <a:prstGeom prst="rect">
            <a:avLst/>
          </a:prstGeom>
          <a:noFill/>
        </p:spPr>
        <p:txBody>
          <a:bodyPr wrap="none" rtlCol="0">
            <a:spAutoFit/>
          </a:bodyPr>
          <a:lstStyle/>
          <a:p>
            <a:r>
              <a:rPr lang="en-US" sz="1200" dirty="0" smtClean="0"/>
              <a:t>13. Serve Page</a:t>
            </a:r>
            <a:endParaRPr lang="en-US" sz="1200" dirty="0"/>
          </a:p>
        </p:txBody>
      </p:sp>
      <p:cxnSp>
        <p:nvCxnSpPr>
          <p:cNvPr id="44" name="Straight Connector 43"/>
          <p:cNvCxnSpPr/>
          <p:nvPr/>
        </p:nvCxnSpPr>
        <p:spPr bwMode="auto">
          <a:xfrm flipV="1">
            <a:off x="4114800" y="2208179"/>
            <a:ext cx="3279778" cy="7782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47" name="Freeform 46"/>
          <p:cNvSpPr/>
          <p:nvPr/>
        </p:nvSpPr>
        <p:spPr bwMode="auto">
          <a:xfrm flipV="1">
            <a:off x="533400" y="1515894"/>
            <a:ext cx="838200" cy="2903706"/>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8" name="TextBox 47"/>
          <p:cNvSpPr txBox="1"/>
          <p:nvPr/>
        </p:nvSpPr>
        <p:spPr>
          <a:xfrm rot="16200000">
            <a:off x="583174" y="2955719"/>
            <a:ext cx="1447832" cy="276999"/>
          </a:xfrm>
          <a:prstGeom prst="rect">
            <a:avLst/>
          </a:prstGeom>
          <a:noFill/>
        </p:spPr>
        <p:txBody>
          <a:bodyPr wrap="none" rtlCol="0">
            <a:spAutoFit/>
          </a:bodyPr>
          <a:lstStyle/>
          <a:p>
            <a:r>
              <a:rPr lang="en-US" sz="1200" dirty="0" smtClean="0"/>
              <a:t>11. Request Verify</a:t>
            </a:r>
            <a:endParaRPr lang="en-US" sz="1200" dirty="0"/>
          </a:p>
        </p:txBody>
      </p:sp>
      <p:sp>
        <p:nvSpPr>
          <p:cNvPr id="49" name="TextBox 48"/>
          <p:cNvSpPr txBox="1"/>
          <p:nvPr/>
        </p:nvSpPr>
        <p:spPr>
          <a:xfrm rot="16200000">
            <a:off x="356748" y="2862105"/>
            <a:ext cx="833883" cy="276999"/>
          </a:xfrm>
          <a:prstGeom prst="rect">
            <a:avLst/>
          </a:prstGeom>
          <a:noFill/>
        </p:spPr>
        <p:txBody>
          <a:bodyPr wrap="none" rtlCol="0">
            <a:spAutoFit/>
          </a:bodyPr>
          <a:lstStyle/>
          <a:p>
            <a:r>
              <a:rPr lang="en-US" sz="1200" dirty="0" smtClean="0"/>
              <a:t>12. Verify</a:t>
            </a:r>
            <a:endParaRPr lang="en-US" sz="1200" dirty="0"/>
          </a:p>
        </p:txBody>
      </p:sp>
      <p:sp>
        <p:nvSpPr>
          <p:cNvPr id="45" name="Rectangle 44"/>
          <p:cNvSpPr/>
          <p:nvPr/>
        </p:nvSpPr>
        <p:spPr>
          <a:xfrm>
            <a:off x="1524000" y="38862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 Service</a:t>
            </a:r>
          </a:p>
          <a:p>
            <a:pPr algn="ctr"/>
            <a:r>
              <a:rPr kumimoji="1" lang="en-US" dirty="0" smtClean="0">
                <a:solidFill>
                  <a:schemeClr val="tx1"/>
                </a:solidFill>
              </a:rPr>
              <a:t>For AD</a:t>
            </a: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54" name="Freeform 53"/>
          <p:cNvSpPr/>
          <p:nvPr/>
        </p:nvSpPr>
        <p:spPr bwMode="auto">
          <a:xfrm>
            <a:off x="3962400" y="2057400"/>
            <a:ext cx="609600" cy="6858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56" name="Straight Arrow Connector 55"/>
          <p:cNvCxnSpPr/>
          <p:nvPr/>
        </p:nvCxnSpPr>
        <p:spPr bwMode="auto">
          <a:xfrm flipV="1">
            <a:off x="4038600" y="2743200"/>
            <a:ext cx="3200400" cy="118354"/>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cxnSp>
        <p:nvCxnSpPr>
          <p:cNvPr id="58" name="Straight Arrow Connector 57"/>
          <p:cNvCxnSpPr/>
          <p:nvPr/>
        </p:nvCxnSpPr>
        <p:spPr bwMode="auto">
          <a:xfrm flipH="1">
            <a:off x="4038600" y="2895600"/>
            <a:ext cx="3124200" cy="76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66" name="TextBox 65"/>
          <p:cNvSpPr txBox="1"/>
          <p:nvPr/>
        </p:nvSpPr>
        <p:spPr>
          <a:xfrm>
            <a:off x="5393661" y="2514600"/>
            <a:ext cx="1252267" cy="276999"/>
          </a:xfrm>
          <a:prstGeom prst="rect">
            <a:avLst/>
          </a:prstGeom>
          <a:noFill/>
        </p:spPr>
        <p:txBody>
          <a:bodyPr wrap="none" rtlCol="0">
            <a:spAutoFit/>
          </a:bodyPr>
          <a:lstStyle/>
          <a:p>
            <a:r>
              <a:rPr lang="en-US" sz="1200" dirty="0" smtClean="0"/>
              <a:t>3. Who are You</a:t>
            </a:r>
            <a:endParaRPr lang="en-US" sz="1200" dirty="0"/>
          </a:p>
        </p:txBody>
      </p:sp>
      <p:sp>
        <p:nvSpPr>
          <p:cNvPr id="67" name="TextBox 66"/>
          <p:cNvSpPr txBox="1"/>
          <p:nvPr/>
        </p:nvSpPr>
        <p:spPr>
          <a:xfrm>
            <a:off x="5677960" y="2895600"/>
            <a:ext cx="869148" cy="276999"/>
          </a:xfrm>
          <a:prstGeom prst="rect">
            <a:avLst/>
          </a:prstGeom>
          <a:noFill/>
        </p:spPr>
        <p:txBody>
          <a:bodyPr wrap="none" rtlCol="0">
            <a:spAutoFit/>
          </a:bodyPr>
          <a:lstStyle/>
          <a:p>
            <a:r>
              <a:rPr lang="en-US" sz="1200" dirty="0" smtClean="0"/>
              <a:t>4. Give ID</a:t>
            </a:r>
            <a:endParaRPr lang="en-US" sz="1200" dirty="0"/>
          </a:p>
        </p:txBody>
      </p:sp>
      <p:sp>
        <p:nvSpPr>
          <p:cNvPr id="68" name="TextBox 67"/>
          <p:cNvSpPr txBox="1"/>
          <p:nvPr/>
        </p:nvSpPr>
        <p:spPr>
          <a:xfrm>
            <a:off x="3962400" y="2286000"/>
            <a:ext cx="269626" cy="276999"/>
          </a:xfrm>
          <a:prstGeom prst="rect">
            <a:avLst/>
          </a:prstGeom>
          <a:noFill/>
        </p:spPr>
        <p:txBody>
          <a:bodyPr wrap="none" rtlCol="0">
            <a:spAutoFit/>
          </a:bodyPr>
          <a:lstStyle/>
          <a:p>
            <a:r>
              <a:rPr lang="en-US" sz="1200" dirty="0"/>
              <a:t>2</a:t>
            </a:r>
          </a:p>
        </p:txBody>
      </p:sp>
      <p:sp>
        <p:nvSpPr>
          <p:cNvPr id="69" name="TextBox 68"/>
          <p:cNvSpPr txBox="1"/>
          <p:nvPr/>
        </p:nvSpPr>
        <p:spPr>
          <a:xfrm>
            <a:off x="4038600" y="3581400"/>
            <a:ext cx="269626" cy="276999"/>
          </a:xfrm>
          <a:prstGeom prst="rect">
            <a:avLst/>
          </a:prstGeom>
          <a:noFill/>
        </p:spPr>
        <p:txBody>
          <a:bodyPr wrap="none" rtlCol="0">
            <a:spAutoFit/>
          </a:bodyPr>
          <a:lstStyle/>
          <a:p>
            <a:r>
              <a:rPr lang="en-US" sz="1200" dirty="0" smtClean="0"/>
              <a:t>5</a:t>
            </a:r>
            <a:endParaRPr lang="en-US" sz="1200" dirty="0"/>
          </a:p>
        </p:txBody>
      </p:sp>
      <p:sp>
        <p:nvSpPr>
          <p:cNvPr id="70" name="TextBox 69"/>
          <p:cNvSpPr txBox="1"/>
          <p:nvPr/>
        </p:nvSpPr>
        <p:spPr>
          <a:xfrm>
            <a:off x="4681921" y="3048000"/>
            <a:ext cx="354584" cy="276999"/>
          </a:xfrm>
          <a:prstGeom prst="rect">
            <a:avLst/>
          </a:prstGeom>
          <a:noFill/>
        </p:spPr>
        <p:txBody>
          <a:bodyPr wrap="none" rtlCol="0">
            <a:spAutoFit/>
          </a:bodyPr>
          <a:lstStyle/>
          <a:p>
            <a:r>
              <a:rPr lang="en-US" sz="1200" dirty="0" smtClean="0"/>
              <a:t>10</a:t>
            </a:r>
            <a:endParaRPr lang="en-US" sz="1200" dirty="0"/>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sp>
        <p:nvSpPr>
          <p:cNvPr id="51" name="Rectangle 50"/>
          <p:cNvSpPr/>
          <p:nvPr/>
        </p:nvSpPr>
        <p:spPr>
          <a:xfrm>
            <a:off x="1524000" y="5486400"/>
            <a:ext cx="1524000" cy="838200"/>
          </a:xfrm>
          <a:prstGeom prst="rect">
            <a:avLst/>
          </a:prstGeom>
        </p:spPr>
        <p:style>
          <a:lnRef idx="0">
            <a:schemeClr val="accent1"/>
          </a:lnRef>
          <a:fillRef idx="3">
            <a:schemeClr val="accent1"/>
          </a:fillRef>
          <a:effectRef idx="3">
            <a:schemeClr val="accent1"/>
          </a:effectRef>
          <a:fontRef idx="minor">
            <a:schemeClr val="lt1"/>
          </a:fontRef>
        </p:style>
        <p:txBody>
          <a:bodyPr lIns="36000" rIns="36000" rtlCol="0" anchor="ctr"/>
          <a:lstStyle/>
          <a:p>
            <a:pPr algn="ctr"/>
            <a:r>
              <a:rPr lang="en-US" dirty="0" smtClean="0">
                <a:solidFill>
                  <a:schemeClr val="tx1"/>
                </a:solidFill>
              </a:rPr>
              <a:t>Active </a:t>
            </a:r>
          </a:p>
          <a:p>
            <a:pPr algn="ctr"/>
            <a:r>
              <a:rPr kumimoji="1" lang="en-US" dirty="0" smtClean="0">
                <a:solidFill>
                  <a:schemeClr val="tx1"/>
                </a:solidFill>
              </a:rPr>
              <a:t>Directory</a:t>
            </a:r>
          </a:p>
        </p:txBody>
      </p:sp>
      <p:cxnSp>
        <p:nvCxnSpPr>
          <p:cNvPr id="73" name="Straight Arrow Connector 72"/>
          <p:cNvCxnSpPr/>
          <p:nvPr/>
        </p:nvCxnSpPr>
        <p:spPr bwMode="auto">
          <a:xfrm>
            <a:off x="2209800" y="4724400"/>
            <a:ext cx="0" cy="762000"/>
          </a:xfrm>
          <a:prstGeom prst="straightConnector1">
            <a:avLst/>
          </a:prstGeom>
          <a:noFill/>
          <a:ln w="38100" cap="flat" cmpd="sng" algn="ctr">
            <a:solidFill>
              <a:srgbClr val="00B050"/>
            </a:solidFill>
            <a:prstDash val="sysDash"/>
            <a:round/>
            <a:headEnd type="none" w="med" len="med"/>
            <a:tailEnd type="arrow" w="med" len="med"/>
          </a:ln>
          <a:effectLst/>
        </p:spPr>
      </p:cxnSp>
      <p:cxnSp>
        <p:nvCxnSpPr>
          <p:cNvPr id="74" name="Straight Arrow Connector 73"/>
          <p:cNvCxnSpPr/>
          <p:nvPr/>
        </p:nvCxnSpPr>
        <p:spPr bwMode="auto">
          <a:xfrm flipV="1">
            <a:off x="2514600" y="4724400"/>
            <a:ext cx="0" cy="685800"/>
          </a:xfrm>
          <a:prstGeom prst="straightConnector1">
            <a:avLst/>
          </a:prstGeom>
          <a:noFill/>
          <a:ln w="38100" cap="flat" cmpd="sng" algn="ctr">
            <a:solidFill>
              <a:srgbClr val="00B050"/>
            </a:solidFill>
            <a:prstDash val="sysDash"/>
            <a:round/>
            <a:headEnd type="none" w="med" len="med"/>
            <a:tailEnd type="arrow" w="med" len="med"/>
          </a:ln>
          <a:effectLst/>
        </p:spPr>
      </p:cxnSp>
      <p:sp>
        <p:nvSpPr>
          <p:cNvPr id="77" name="TextBox 76"/>
          <p:cNvSpPr txBox="1"/>
          <p:nvPr/>
        </p:nvSpPr>
        <p:spPr>
          <a:xfrm>
            <a:off x="1135042" y="4953000"/>
            <a:ext cx="1037463" cy="461665"/>
          </a:xfrm>
          <a:prstGeom prst="rect">
            <a:avLst/>
          </a:prstGeom>
          <a:noFill/>
        </p:spPr>
        <p:txBody>
          <a:bodyPr wrap="none" rtlCol="0">
            <a:spAutoFit/>
          </a:bodyPr>
          <a:lstStyle/>
          <a:p>
            <a:r>
              <a:rPr lang="en-US" sz="1200" dirty="0"/>
              <a:t>8</a:t>
            </a:r>
            <a:r>
              <a:rPr lang="en-US" sz="1200" dirty="0" smtClean="0"/>
              <a:t>. AD</a:t>
            </a:r>
          </a:p>
          <a:p>
            <a:r>
              <a:rPr lang="en-US" sz="1200" dirty="0" smtClean="0"/>
              <a:t>Authenticate</a:t>
            </a:r>
            <a:endParaRPr lang="en-US" sz="1200" dirty="0"/>
          </a:p>
        </p:txBody>
      </p:sp>
      <p:sp>
        <p:nvSpPr>
          <p:cNvPr id="78" name="TextBox 77"/>
          <p:cNvSpPr txBox="1"/>
          <p:nvPr/>
        </p:nvSpPr>
        <p:spPr>
          <a:xfrm>
            <a:off x="2667000" y="4953000"/>
            <a:ext cx="873957" cy="461665"/>
          </a:xfrm>
          <a:prstGeom prst="rect">
            <a:avLst/>
          </a:prstGeom>
          <a:noFill/>
        </p:spPr>
        <p:txBody>
          <a:bodyPr wrap="none" rtlCol="0">
            <a:spAutoFit/>
          </a:bodyPr>
          <a:lstStyle/>
          <a:p>
            <a:r>
              <a:rPr lang="en-US" sz="1200" dirty="0" smtClean="0"/>
              <a:t>9. AD</a:t>
            </a:r>
          </a:p>
          <a:p>
            <a:r>
              <a:rPr lang="en-US" sz="1200" dirty="0" smtClean="0"/>
              <a:t>Response</a:t>
            </a:r>
            <a:endParaRPr lang="en-US" sz="1200" dirty="0"/>
          </a:p>
        </p:txBody>
      </p:sp>
      <p:cxnSp>
        <p:nvCxnSpPr>
          <p:cNvPr id="72" name="Straight Arrow Connector 71"/>
          <p:cNvCxnSpPr/>
          <p:nvPr/>
        </p:nvCxnSpPr>
        <p:spPr bwMode="auto">
          <a:xfrm flipV="1">
            <a:off x="4038600" y="4114800"/>
            <a:ext cx="3200400" cy="457202"/>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cxnSp>
        <p:nvCxnSpPr>
          <p:cNvPr id="75" name="Straight Arrow Connector 74"/>
          <p:cNvCxnSpPr/>
          <p:nvPr/>
        </p:nvCxnSpPr>
        <p:spPr bwMode="auto">
          <a:xfrm flipH="1">
            <a:off x="4038600" y="4267200"/>
            <a:ext cx="3200400" cy="457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76" name="TextBox 75"/>
          <p:cNvSpPr txBox="1"/>
          <p:nvPr/>
        </p:nvSpPr>
        <p:spPr>
          <a:xfrm>
            <a:off x="4090568" y="5562600"/>
            <a:ext cx="3890809" cy="646331"/>
          </a:xfrm>
          <a:prstGeom prst="rect">
            <a:avLst/>
          </a:prstGeom>
          <a:noFill/>
        </p:spPr>
        <p:txBody>
          <a:bodyPr wrap="none" rtlCol="0">
            <a:spAutoFit/>
          </a:bodyPr>
          <a:lstStyle/>
          <a:p>
            <a:r>
              <a:rPr lang="en-US" dirty="0" smtClean="0"/>
              <a:t>Application does not need </a:t>
            </a:r>
          </a:p>
          <a:p>
            <a:r>
              <a:rPr lang="en-US" dirty="0" smtClean="0"/>
              <a:t>to know how the auth service works.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 Service for Active Directory</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cxnSp>
        <p:nvCxnSpPr>
          <p:cNvPr id="23" name="Straight Connector 22"/>
          <p:cNvCxnSpPr/>
          <p:nvPr/>
        </p:nvCxnSpPr>
        <p:spPr bwMode="auto">
          <a:xfrm flipH="1">
            <a:off x="3962400" y="1713689"/>
            <a:ext cx="3341900" cy="3891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26" name="TextBox 25"/>
          <p:cNvSpPr txBox="1"/>
          <p:nvPr/>
        </p:nvSpPr>
        <p:spPr>
          <a:xfrm>
            <a:off x="4419600" y="1447800"/>
            <a:ext cx="2805458" cy="359509"/>
          </a:xfrm>
          <a:prstGeom prst="rect">
            <a:avLst/>
          </a:prstGeom>
          <a:noFill/>
        </p:spPr>
        <p:txBody>
          <a:bodyPr wrap="none" rtlCol="0">
            <a:spAutoFit/>
          </a:bodyPr>
          <a:lstStyle/>
          <a:p>
            <a:r>
              <a:rPr lang="en-US" sz="1200" dirty="0" smtClean="0"/>
              <a:t>1. Initial unauthenticated access</a:t>
            </a:r>
            <a:endParaRPr lang="en-US" sz="1200" dirty="0"/>
          </a:p>
        </p:txBody>
      </p:sp>
      <p:sp>
        <p:nvSpPr>
          <p:cNvPr id="30" name="Freeform 29"/>
          <p:cNvSpPr/>
          <p:nvPr/>
        </p:nvSpPr>
        <p:spPr bwMode="auto">
          <a:xfrm>
            <a:off x="4038601" y="3047999"/>
            <a:ext cx="609600" cy="11430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34" name="Straight Arrow Connector 33"/>
          <p:cNvCxnSpPr/>
          <p:nvPr/>
        </p:nvCxnSpPr>
        <p:spPr bwMode="auto">
          <a:xfrm flipV="1">
            <a:off x="4038600" y="3810000"/>
            <a:ext cx="3200400" cy="457202"/>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5" name="TextBox 34"/>
          <p:cNvSpPr txBox="1"/>
          <p:nvPr/>
        </p:nvSpPr>
        <p:spPr>
          <a:xfrm rot="21166225">
            <a:off x="5354097" y="3686528"/>
            <a:ext cx="1029449" cy="276999"/>
          </a:xfrm>
          <a:prstGeom prst="rect">
            <a:avLst/>
          </a:prstGeom>
          <a:noFill/>
        </p:spPr>
        <p:txBody>
          <a:bodyPr wrap="none" rtlCol="0">
            <a:spAutoFit/>
          </a:bodyPr>
          <a:lstStyle/>
          <a:p>
            <a:r>
              <a:rPr lang="en-US" sz="1200" dirty="0" smtClean="0"/>
              <a:t>6. login form</a:t>
            </a:r>
            <a:endParaRPr lang="en-US" sz="1200" dirty="0"/>
          </a:p>
        </p:txBody>
      </p:sp>
      <p:cxnSp>
        <p:nvCxnSpPr>
          <p:cNvPr id="36" name="Straight Arrow Connector 35"/>
          <p:cNvCxnSpPr/>
          <p:nvPr/>
        </p:nvCxnSpPr>
        <p:spPr bwMode="auto">
          <a:xfrm flipH="1">
            <a:off x="4038600" y="3962400"/>
            <a:ext cx="3200400" cy="457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9" name="TextBox 38"/>
          <p:cNvSpPr txBox="1"/>
          <p:nvPr/>
        </p:nvSpPr>
        <p:spPr>
          <a:xfrm rot="20828981">
            <a:off x="5230562" y="4293312"/>
            <a:ext cx="678392" cy="276999"/>
          </a:xfrm>
          <a:prstGeom prst="rect">
            <a:avLst/>
          </a:prstGeom>
          <a:noFill/>
        </p:spPr>
        <p:txBody>
          <a:bodyPr wrap="none" rtlCol="0">
            <a:spAutoFit/>
          </a:bodyPr>
          <a:lstStyle/>
          <a:p>
            <a:r>
              <a:rPr lang="en-US" sz="1200" dirty="0"/>
              <a:t>7</a:t>
            </a:r>
            <a:r>
              <a:rPr lang="en-US" sz="1200" dirty="0" smtClean="0"/>
              <a:t>. login</a:t>
            </a:r>
            <a:endParaRPr lang="en-US" sz="1200" dirty="0"/>
          </a:p>
        </p:txBody>
      </p:sp>
      <p:sp>
        <p:nvSpPr>
          <p:cNvPr id="40" name="Freeform 39"/>
          <p:cNvSpPr/>
          <p:nvPr/>
        </p:nvSpPr>
        <p:spPr bwMode="auto">
          <a:xfrm>
            <a:off x="4038600" y="1981201"/>
            <a:ext cx="1295400" cy="2666999"/>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2" name="Freeform 41"/>
          <p:cNvSpPr/>
          <p:nvPr/>
        </p:nvSpPr>
        <p:spPr bwMode="auto">
          <a:xfrm>
            <a:off x="984792" y="2010383"/>
            <a:ext cx="386808" cy="2180617"/>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a:latin typeface="Arial" charset="0"/>
              <a:ea typeface="MS UI Gothic" pitchFamily="34" charset="-128"/>
            </a:endParaRPr>
          </a:p>
        </p:txBody>
      </p:sp>
      <p:sp>
        <p:nvSpPr>
          <p:cNvPr id="43" name="TextBox 42"/>
          <p:cNvSpPr txBox="1"/>
          <p:nvPr/>
        </p:nvSpPr>
        <p:spPr>
          <a:xfrm>
            <a:off x="5398467" y="2209800"/>
            <a:ext cx="1242649" cy="276999"/>
          </a:xfrm>
          <a:prstGeom prst="rect">
            <a:avLst/>
          </a:prstGeom>
          <a:noFill/>
        </p:spPr>
        <p:txBody>
          <a:bodyPr wrap="none" rtlCol="0">
            <a:spAutoFit/>
          </a:bodyPr>
          <a:lstStyle/>
          <a:p>
            <a:r>
              <a:rPr lang="en-US" sz="1200" dirty="0" smtClean="0"/>
              <a:t>13. Serve Page</a:t>
            </a:r>
            <a:endParaRPr lang="en-US" sz="1200" dirty="0"/>
          </a:p>
        </p:txBody>
      </p:sp>
      <p:cxnSp>
        <p:nvCxnSpPr>
          <p:cNvPr id="44" name="Straight Connector 43"/>
          <p:cNvCxnSpPr/>
          <p:nvPr/>
        </p:nvCxnSpPr>
        <p:spPr bwMode="auto">
          <a:xfrm flipV="1">
            <a:off x="4114800" y="2208179"/>
            <a:ext cx="3279778" cy="7782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47" name="Freeform 46"/>
          <p:cNvSpPr/>
          <p:nvPr/>
        </p:nvSpPr>
        <p:spPr bwMode="auto">
          <a:xfrm flipV="1">
            <a:off x="533400" y="1515894"/>
            <a:ext cx="838200" cy="2903706"/>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8" name="TextBox 47"/>
          <p:cNvSpPr txBox="1"/>
          <p:nvPr/>
        </p:nvSpPr>
        <p:spPr>
          <a:xfrm rot="16200000">
            <a:off x="583174" y="2955719"/>
            <a:ext cx="1447832" cy="276999"/>
          </a:xfrm>
          <a:prstGeom prst="rect">
            <a:avLst/>
          </a:prstGeom>
          <a:noFill/>
        </p:spPr>
        <p:txBody>
          <a:bodyPr wrap="none" rtlCol="0">
            <a:spAutoFit/>
          </a:bodyPr>
          <a:lstStyle/>
          <a:p>
            <a:r>
              <a:rPr lang="en-US" sz="1200" dirty="0" smtClean="0"/>
              <a:t>11. Request Verify</a:t>
            </a:r>
            <a:endParaRPr lang="en-US" sz="1200" dirty="0"/>
          </a:p>
        </p:txBody>
      </p:sp>
      <p:sp>
        <p:nvSpPr>
          <p:cNvPr id="49" name="TextBox 48"/>
          <p:cNvSpPr txBox="1"/>
          <p:nvPr/>
        </p:nvSpPr>
        <p:spPr>
          <a:xfrm rot="16200000">
            <a:off x="356748" y="2862105"/>
            <a:ext cx="833883" cy="276999"/>
          </a:xfrm>
          <a:prstGeom prst="rect">
            <a:avLst/>
          </a:prstGeom>
          <a:noFill/>
        </p:spPr>
        <p:txBody>
          <a:bodyPr wrap="none" rtlCol="0">
            <a:spAutoFit/>
          </a:bodyPr>
          <a:lstStyle/>
          <a:p>
            <a:r>
              <a:rPr lang="en-US" sz="1200" dirty="0" smtClean="0"/>
              <a:t>12. Verify</a:t>
            </a:r>
            <a:endParaRPr lang="en-US" sz="1200" dirty="0"/>
          </a:p>
        </p:txBody>
      </p:sp>
      <p:sp>
        <p:nvSpPr>
          <p:cNvPr id="45" name="Rectangle 44"/>
          <p:cNvSpPr/>
          <p:nvPr/>
        </p:nvSpPr>
        <p:spPr>
          <a:xfrm>
            <a:off x="1524000" y="38862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 Service </a:t>
            </a:r>
          </a:p>
          <a:p>
            <a:pPr algn="ctr"/>
            <a:r>
              <a:rPr kumimoji="1" lang="en-US" dirty="0" smtClean="0">
                <a:solidFill>
                  <a:schemeClr val="tx1"/>
                </a:solidFill>
              </a:rPr>
              <a:t>DB Based</a:t>
            </a: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54" name="Freeform 53"/>
          <p:cNvSpPr/>
          <p:nvPr/>
        </p:nvSpPr>
        <p:spPr bwMode="auto">
          <a:xfrm>
            <a:off x="3962400" y="2057400"/>
            <a:ext cx="609600" cy="6858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56" name="Straight Arrow Connector 55"/>
          <p:cNvCxnSpPr/>
          <p:nvPr/>
        </p:nvCxnSpPr>
        <p:spPr bwMode="auto">
          <a:xfrm flipV="1">
            <a:off x="4038600" y="2743200"/>
            <a:ext cx="3200400" cy="118354"/>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cxnSp>
        <p:nvCxnSpPr>
          <p:cNvPr id="58" name="Straight Arrow Connector 57"/>
          <p:cNvCxnSpPr/>
          <p:nvPr/>
        </p:nvCxnSpPr>
        <p:spPr bwMode="auto">
          <a:xfrm flipH="1">
            <a:off x="4038600" y="2895600"/>
            <a:ext cx="3124200" cy="76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66" name="TextBox 65"/>
          <p:cNvSpPr txBox="1"/>
          <p:nvPr/>
        </p:nvSpPr>
        <p:spPr>
          <a:xfrm>
            <a:off x="5393661" y="2514600"/>
            <a:ext cx="1252267" cy="276999"/>
          </a:xfrm>
          <a:prstGeom prst="rect">
            <a:avLst/>
          </a:prstGeom>
          <a:noFill/>
        </p:spPr>
        <p:txBody>
          <a:bodyPr wrap="none" rtlCol="0">
            <a:spAutoFit/>
          </a:bodyPr>
          <a:lstStyle/>
          <a:p>
            <a:r>
              <a:rPr lang="en-US" sz="1200" dirty="0" smtClean="0"/>
              <a:t>3. Who are You</a:t>
            </a:r>
            <a:endParaRPr lang="en-US" sz="1200" dirty="0"/>
          </a:p>
        </p:txBody>
      </p:sp>
      <p:sp>
        <p:nvSpPr>
          <p:cNvPr id="67" name="TextBox 66"/>
          <p:cNvSpPr txBox="1"/>
          <p:nvPr/>
        </p:nvSpPr>
        <p:spPr>
          <a:xfrm>
            <a:off x="5677960" y="2895600"/>
            <a:ext cx="869148" cy="276999"/>
          </a:xfrm>
          <a:prstGeom prst="rect">
            <a:avLst/>
          </a:prstGeom>
          <a:noFill/>
        </p:spPr>
        <p:txBody>
          <a:bodyPr wrap="none" rtlCol="0">
            <a:spAutoFit/>
          </a:bodyPr>
          <a:lstStyle/>
          <a:p>
            <a:r>
              <a:rPr lang="en-US" sz="1200" dirty="0" smtClean="0"/>
              <a:t>4. Give ID</a:t>
            </a:r>
            <a:endParaRPr lang="en-US" sz="1200" dirty="0"/>
          </a:p>
        </p:txBody>
      </p:sp>
      <p:sp>
        <p:nvSpPr>
          <p:cNvPr id="68" name="TextBox 67"/>
          <p:cNvSpPr txBox="1"/>
          <p:nvPr/>
        </p:nvSpPr>
        <p:spPr>
          <a:xfrm>
            <a:off x="3962400" y="2286000"/>
            <a:ext cx="269626" cy="276999"/>
          </a:xfrm>
          <a:prstGeom prst="rect">
            <a:avLst/>
          </a:prstGeom>
          <a:noFill/>
        </p:spPr>
        <p:txBody>
          <a:bodyPr wrap="none" rtlCol="0">
            <a:spAutoFit/>
          </a:bodyPr>
          <a:lstStyle/>
          <a:p>
            <a:r>
              <a:rPr lang="en-US" sz="1200" dirty="0"/>
              <a:t>2</a:t>
            </a:r>
          </a:p>
        </p:txBody>
      </p:sp>
      <p:sp>
        <p:nvSpPr>
          <p:cNvPr id="69" name="TextBox 68"/>
          <p:cNvSpPr txBox="1"/>
          <p:nvPr/>
        </p:nvSpPr>
        <p:spPr>
          <a:xfrm>
            <a:off x="4038600" y="3581400"/>
            <a:ext cx="269626" cy="276999"/>
          </a:xfrm>
          <a:prstGeom prst="rect">
            <a:avLst/>
          </a:prstGeom>
          <a:noFill/>
        </p:spPr>
        <p:txBody>
          <a:bodyPr wrap="none" rtlCol="0">
            <a:spAutoFit/>
          </a:bodyPr>
          <a:lstStyle/>
          <a:p>
            <a:r>
              <a:rPr lang="en-US" sz="1200" dirty="0" smtClean="0"/>
              <a:t>5</a:t>
            </a:r>
            <a:endParaRPr lang="en-US" sz="1200" dirty="0"/>
          </a:p>
        </p:txBody>
      </p:sp>
      <p:sp>
        <p:nvSpPr>
          <p:cNvPr id="70" name="TextBox 69"/>
          <p:cNvSpPr txBox="1"/>
          <p:nvPr/>
        </p:nvSpPr>
        <p:spPr>
          <a:xfrm>
            <a:off x="4681921" y="3048000"/>
            <a:ext cx="354584" cy="276999"/>
          </a:xfrm>
          <a:prstGeom prst="rect">
            <a:avLst/>
          </a:prstGeom>
          <a:noFill/>
        </p:spPr>
        <p:txBody>
          <a:bodyPr wrap="none" rtlCol="0">
            <a:spAutoFit/>
          </a:bodyPr>
          <a:lstStyle/>
          <a:p>
            <a:r>
              <a:rPr lang="en-US" sz="1200" dirty="0" smtClean="0"/>
              <a:t>10</a:t>
            </a:r>
            <a:endParaRPr lang="en-US" sz="1200" dirty="0"/>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cxnSp>
        <p:nvCxnSpPr>
          <p:cNvPr id="73" name="Straight Arrow Connector 72"/>
          <p:cNvCxnSpPr/>
          <p:nvPr/>
        </p:nvCxnSpPr>
        <p:spPr bwMode="auto">
          <a:xfrm>
            <a:off x="2209800" y="4724400"/>
            <a:ext cx="0" cy="762000"/>
          </a:xfrm>
          <a:prstGeom prst="straightConnector1">
            <a:avLst/>
          </a:prstGeom>
          <a:noFill/>
          <a:ln w="38100" cap="flat" cmpd="sng" algn="ctr">
            <a:solidFill>
              <a:srgbClr val="00B050"/>
            </a:solidFill>
            <a:prstDash val="sysDash"/>
            <a:round/>
            <a:headEnd type="arrow" w="med" len="med"/>
            <a:tailEnd type="arrow" w="med" len="med"/>
          </a:ln>
          <a:effectLst/>
        </p:spPr>
      </p:cxnSp>
      <p:sp>
        <p:nvSpPr>
          <p:cNvPr id="77" name="TextBox 76"/>
          <p:cNvSpPr txBox="1"/>
          <p:nvPr/>
        </p:nvSpPr>
        <p:spPr>
          <a:xfrm>
            <a:off x="1295400" y="4876800"/>
            <a:ext cx="686406" cy="461665"/>
          </a:xfrm>
          <a:prstGeom prst="rect">
            <a:avLst/>
          </a:prstGeom>
          <a:noFill/>
        </p:spPr>
        <p:txBody>
          <a:bodyPr wrap="none" rtlCol="0">
            <a:spAutoFit/>
          </a:bodyPr>
          <a:lstStyle/>
          <a:p>
            <a:r>
              <a:rPr lang="en-US" sz="1200" dirty="0"/>
              <a:t>8</a:t>
            </a:r>
            <a:r>
              <a:rPr lang="en-US" sz="1200" dirty="0" smtClean="0"/>
              <a:t>. DB</a:t>
            </a:r>
          </a:p>
          <a:p>
            <a:r>
              <a:rPr lang="en-US" sz="1200" dirty="0" smtClean="0"/>
              <a:t>Lookup</a:t>
            </a:r>
            <a:endParaRPr lang="en-US" sz="1200" dirty="0"/>
          </a:p>
        </p:txBody>
      </p:sp>
      <p:sp>
        <p:nvSpPr>
          <p:cNvPr id="78" name="TextBox 77"/>
          <p:cNvSpPr txBox="1"/>
          <p:nvPr/>
        </p:nvSpPr>
        <p:spPr>
          <a:xfrm>
            <a:off x="2362200" y="4953000"/>
            <a:ext cx="748923" cy="276999"/>
          </a:xfrm>
          <a:prstGeom prst="rect">
            <a:avLst/>
          </a:prstGeom>
          <a:noFill/>
        </p:spPr>
        <p:txBody>
          <a:bodyPr wrap="none" rtlCol="0">
            <a:spAutoFit/>
          </a:bodyPr>
          <a:lstStyle/>
          <a:p>
            <a:r>
              <a:rPr lang="en-US" sz="1200" dirty="0" smtClean="0"/>
              <a:t>9. Verify</a:t>
            </a:r>
            <a:endParaRPr lang="en-US" sz="1200" dirty="0"/>
          </a:p>
        </p:txBody>
      </p:sp>
      <p:sp>
        <p:nvSpPr>
          <p:cNvPr id="72" name="Can 71"/>
          <p:cNvSpPr/>
          <p:nvPr/>
        </p:nvSpPr>
        <p:spPr bwMode="auto">
          <a:xfrm>
            <a:off x="1524000" y="5486400"/>
            <a:ext cx="1371600" cy="914400"/>
          </a:xfrm>
          <a:prstGeom prst="can">
            <a:avLst/>
          </a:prstGeom>
          <a:ln>
            <a:solidFill>
              <a:srgbClr val="00B050"/>
            </a:solidFill>
          </a:ln>
        </p:spPr>
        <p:style>
          <a:lnRef idx="0">
            <a:schemeClr val="accent1"/>
          </a:lnRef>
          <a:fillRef idx="3">
            <a:schemeClr val="accent1"/>
          </a:fillRef>
          <a:effectRef idx="3">
            <a:schemeClr val="accent1"/>
          </a:effectRef>
          <a:fontRef idx="minor">
            <a:schemeClr val="lt1"/>
          </a:fontRef>
        </p:style>
        <p:txBody>
          <a:bodyPr lIns="36000" rIns="36000" rtlCol="0" anchor="ctr"/>
          <a:lstStyle/>
          <a:p>
            <a:pPr marL="0" marR="0" indent="0" defTabSz="914400" eaLnBrk="1" latinLnBrk="0" hangingPunct="1">
              <a:lnSpc>
                <a:spcPct val="100000"/>
              </a:lnSpc>
              <a:buClrTx/>
              <a:buSzTx/>
              <a:buFontTx/>
              <a:buNone/>
              <a:tabLst/>
            </a:pPr>
            <a:r>
              <a:rPr lang="en-US" dirty="0" smtClean="0">
                <a:solidFill>
                  <a:schemeClr val="tx1"/>
                </a:solidFill>
                <a:latin typeface="+mn-lt"/>
                <a:ea typeface="+mn-ea"/>
              </a:rPr>
              <a:t>Data Base</a:t>
            </a:r>
            <a:endParaRPr lang="en-US" dirty="0">
              <a:solidFill>
                <a:schemeClr val="tx1"/>
              </a:solidFill>
              <a:latin typeface="+mn-lt"/>
              <a:ea typeface="+mn-ea"/>
            </a:endParaRPr>
          </a:p>
        </p:txBody>
      </p:sp>
      <p:sp>
        <p:nvSpPr>
          <p:cNvPr id="75" name="TextBox 74"/>
          <p:cNvSpPr txBox="1"/>
          <p:nvPr/>
        </p:nvSpPr>
        <p:spPr>
          <a:xfrm>
            <a:off x="4090568" y="5562600"/>
            <a:ext cx="3890809" cy="646331"/>
          </a:xfrm>
          <a:prstGeom prst="rect">
            <a:avLst/>
          </a:prstGeom>
          <a:noFill/>
        </p:spPr>
        <p:txBody>
          <a:bodyPr wrap="none" rtlCol="0">
            <a:spAutoFit/>
          </a:bodyPr>
          <a:lstStyle/>
          <a:p>
            <a:r>
              <a:rPr lang="en-US" dirty="0" smtClean="0"/>
              <a:t>Application does not need </a:t>
            </a:r>
          </a:p>
          <a:p>
            <a:r>
              <a:rPr lang="en-US" dirty="0" smtClean="0"/>
              <a:t>to know how the auth service works.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Allows SSO for our Suite</a:t>
            </a:r>
            <a:endParaRPr lang="en-US" dirty="0"/>
          </a:p>
        </p:txBody>
      </p:sp>
      <p:sp>
        <p:nvSpPr>
          <p:cNvPr id="9" name="Rectangle 8"/>
          <p:cNvSpPr/>
          <p:nvPr/>
        </p:nvSpPr>
        <p:spPr>
          <a:xfrm>
            <a:off x="1524000" y="12954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BPM Console</a:t>
            </a:r>
          </a:p>
        </p:txBody>
      </p:sp>
      <p:sp>
        <p:nvSpPr>
          <p:cNvPr id="10" name="Rounded Rectangle 9"/>
          <p:cNvSpPr/>
          <p:nvPr/>
        </p:nvSpPr>
        <p:spPr bwMode="auto">
          <a:xfrm>
            <a:off x="2057399" y="17299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1" name="Rounded Rectangle 10"/>
          <p:cNvSpPr/>
          <p:nvPr/>
        </p:nvSpPr>
        <p:spPr bwMode="auto">
          <a:xfrm>
            <a:off x="2057400" y="20574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2" name="Rectangle 11"/>
          <p:cNvSpPr/>
          <p:nvPr/>
        </p:nvSpPr>
        <p:spPr>
          <a:xfrm>
            <a:off x="1524000" y="25908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Analytics Console</a:t>
            </a:r>
          </a:p>
        </p:txBody>
      </p:sp>
      <p:sp>
        <p:nvSpPr>
          <p:cNvPr id="13" name="Rounded Rectangle 12"/>
          <p:cNvSpPr/>
          <p:nvPr/>
        </p:nvSpPr>
        <p:spPr bwMode="auto">
          <a:xfrm>
            <a:off x="2057399" y="30253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4" name="Rounded Rectangle 13"/>
          <p:cNvSpPr/>
          <p:nvPr/>
        </p:nvSpPr>
        <p:spPr bwMode="auto">
          <a:xfrm>
            <a:off x="2057400" y="33528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28" name="Rectangle 27"/>
          <p:cNvSpPr/>
          <p:nvPr/>
        </p:nvSpPr>
        <p:spPr>
          <a:xfrm>
            <a:off x="1524000" y="51816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Shared</a:t>
            </a:r>
          </a:p>
          <a:p>
            <a:pPr algn="ctr"/>
            <a:r>
              <a:rPr lang="en-US" dirty="0" smtClean="0">
                <a:solidFill>
                  <a:schemeClr val="tx1"/>
                </a:solidFill>
              </a:rPr>
              <a:t>Auth Service</a:t>
            </a:r>
            <a:endParaRPr kumimoji="1" lang="en-US" dirty="0" smtClean="0">
              <a:solidFill>
                <a:schemeClr val="tx1"/>
              </a:solidFill>
            </a:endParaRPr>
          </a:p>
        </p:txBody>
      </p:sp>
      <p:sp>
        <p:nvSpPr>
          <p:cNvPr id="29" name="Rectangle 28"/>
          <p:cNvSpPr/>
          <p:nvPr/>
        </p:nvSpPr>
        <p:spPr>
          <a:xfrm>
            <a:off x="1524000" y="38862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Custom App</a:t>
            </a:r>
          </a:p>
        </p:txBody>
      </p:sp>
      <p:sp>
        <p:nvSpPr>
          <p:cNvPr id="30" name="Rounded Rectangle 29"/>
          <p:cNvSpPr/>
          <p:nvPr/>
        </p:nvSpPr>
        <p:spPr bwMode="auto">
          <a:xfrm>
            <a:off x="2057399" y="43207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31" name="Rounded Rectangle 30"/>
          <p:cNvSpPr/>
          <p:nvPr/>
        </p:nvSpPr>
        <p:spPr bwMode="auto">
          <a:xfrm>
            <a:off x="2057400" y="46482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grpSp>
        <p:nvGrpSpPr>
          <p:cNvPr id="32" name="Group 52"/>
          <p:cNvGrpSpPr>
            <a:grpSpLocks/>
          </p:cNvGrpSpPr>
          <p:nvPr/>
        </p:nvGrpSpPr>
        <p:grpSpPr bwMode="auto">
          <a:xfrm>
            <a:off x="7665414" y="1713689"/>
            <a:ext cx="394969" cy="681984"/>
            <a:chOff x="388" y="1159"/>
            <a:chExt cx="210" cy="331"/>
          </a:xfrm>
        </p:grpSpPr>
        <p:sp>
          <p:nvSpPr>
            <p:cNvPr id="33"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34"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3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36"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37"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38"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39"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0"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41"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2"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43"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4"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45" name="Group 52"/>
          <p:cNvGrpSpPr>
            <a:grpSpLocks/>
          </p:cNvGrpSpPr>
          <p:nvPr/>
        </p:nvGrpSpPr>
        <p:grpSpPr bwMode="auto">
          <a:xfrm>
            <a:off x="7696200" y="2667000"/>
            <a:ext cx="394969" cy="681984"/>
            <a:chOff x="388" y="1159"/>
            <a:chExt cx="210" cy="331"/>
          </a:xfrm>
        </p:grpSpPr>
        <p:sp>
          <p:nvSpPr>
            <p:cNvPr id="46"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7"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48"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9"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0"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1"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52"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4"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5"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6"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58" name="Group 52"/>
          <p:cNvGrpSpPr>
            <a:grpSpLocks/>
          </p:cNvGrpSpPr>
          <p:nvPr/>
        </p:nvGrpSpPr>
        <p:grpSpPr bwMode="auto">
          <a:xfrm>
            <a:off x="7696200" y="3657600"/>
            <a:ext cx="394969" cy="681984"/>
            <a:chOff x="388" y="1159"/>
            <a:chExt cx="210" cy="331"/>
          </a:xfrm>
        </p:grpSpPr>
        <p:sp>
          <p:nvSpPr>
            <p:cNvPr id="5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71" name="Group 52"/>
          <p:cNvGrpSpPr>
            <a:grpSpLocks/>
          </p:cNvGrpSpPr>
          <p:nvPr/>
        </p:nvGrpSpPr>
        <p:grpSpPr bwMode="auto">
          <a:xfrm>
            <a:off x="7772400" y="4572000"/>
            <a:ext cx="394969" cy="681984"/>
            <a:chOff x="388" y="1159"/>
            <a:chExt cx="210" cy="331"/>
          </a:xfrm>
        </p:grpSpPr>
        <p:sp>
          <p:nvSpPr>
            <p:cNvPr id="7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4"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5"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6"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7"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78"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9"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80"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1"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82"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3"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cxnSp>
        <p:nvCxnSpPr>
          <p:cNvPr id="84" name="Straight Arrow Connector 83"/>
          <p:cNvCxnSpPr/>
          <p:nvPr/>
        </p:nvCxnSpPr>
        <p:spPr bwMode="auto">
          <a:xfrm flipH="1">
            <a:off x="4038600" y="2133600"/>
            <a:ext cx="3352800" cy="30480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85" name="Straight Arrow Connector 84"/>
          <p:cNvCxnSpPr/>
          <p:nvPr/>
        </p:nvCxnSpPr>
        <p:spPr bwMode="auto">
          <a:xfrm flipH="1">
            <a:off x="4089400" y="2057400"/>
            <a:ext cx="3302000" cy="7620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86" name="Straight Arrow Connector 85"/>
          <p:cNvCxnSpPr/>
          <p:nvPr/>
        </p:nvCxnSpPr>
        <p:spPr bwMode="auto">
          <a:xfrm flipH="1">
            <a:off x="3962400" y="1981200"/>
            <a:ext cx="34290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87" name="Straight Arrow Connector 86"/>
          <p:cNvCxnSpPr/>
          <p:nvPr/>
        </p:nvCxnSpPr>
        <p:spPr bwMode="auto">
          <a:xfrm flipH="1" flipV="1">
            <a:off x="3962400" y="1447800"/>
            <a:ext cx="3429000" cy="457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88" name="Straight Arrow Connector 87"/>
          <p:cNvCxnSpPr/>
          <p:nvPr/>
        </p:nvCxnSpPr>
        <p:spPr bwMode="auto">
          <a:xfrm flipH="1">
            <a:off x="4038600" y="3124200"/>
            <a:ext cx="3352800" cy="22098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89" name="Straight Arrow Connector 88"/>
          <p:cNvCxnSpPr/>
          <p:nvPr/>
        </p:nvCxnSpPr>
        <p:spPr bwMode="auto">
          <a:xfrm flipH="1" flipV="1">
            <a:off x="4089400" y="2895600"/>
            <a:ext cx="3302000" cy="152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1" name="Straight Arrow Connector 90"/>
          <p:cNvCxnSpPr/>
          <p:nvPr/>
        </p:nvCxnSpPr>
        <p:spPr bwMode="auto">
          <a:xfrm flipH="1" flipV="1">
            <a:off x="3962400" y="1600200"/>
            <a:ext cx="3429000" cy="1295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2" name="Straight Arrow Connector 91"/>
          <p:cNvCxnSpPr/>
          <p:nvPr/>
        </p:nvCxnSpPr>
        <p:spPr bwMode="auto">
          <a:xfrm flipH="1">
            <a:off x="4025900" y="4114800"/>
            <a:ext cx="3365500" cy="13716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93" name="Straight Arrow Connector 92"/>
          <p:cNvCxnSpPr/>
          <p:nvPr/>
        </p:nvCxnSpPr>
        <p:spPr bwMode="auto">
          <a:xfrm flipH="1">
            <a:off x="4038600" y="4038600"/>
            <a:ext cx="33528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4" name="Straight Arrow Connector 93"/>
          <p:cNvCxnSpPr/>
          <p:nvPr/>
        </p:nvCxnSpPr>
        <p:spPr bwMode="auto">
          <a:xfrm flipH="1" flipV="1">
            <a:off x="4114800" y="3048000"/>
            <a:ext cx="3276600" cy="914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5" name="Straight Arrow Connector 94"/>
          <p:cNvCxnSpPr/>
          <p:nvPr/>
        </p:nvCxnSpPr>
        <p:spPr bwMode="auto">
          <a:xfrm flipH="1" flipV="1">
            <a:off x="3962400" y="1828800"/>
            <a:ext cx="3429000" cy="2057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6" name="Straight Arrow Connector 95"/>
          <p:cNvCxnSpPr/>
          <p:nvPr/>
        </p:nvCxnSpPr>
        <p:spPr bwMode="auto">
          <a:xfrm flipH="1">
            <a:off x="4025900" y="5029200"/>
            <a:ext cx="3365500" cy="6096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97" name="Straight Arrow Connector 96"/>
          <p:cNvCxnSpPr/>
          <p:nvPr/>
        </p:nvCxnSpPr>
        <p:spPr bwMode="auto">
          <a:xfrm flipH="1" flipV="1">
            <a:off x="4114800" y="3200400"/>
            <a:ext cx="3276600" cy="1600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8" name="Straight Arrow Connector 97"/>
          <p:cNvCxnSpPr/>
          <p:nvPr/>
        </p:nvCxnSpPr>
        <p:spPr bwMode="auto">
          <a:xfrm flipH="1" flipV="1">
            <a:off x="4114800" y="4267200"/>
            <a:ext cx="3302000" cy="6096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ID   not same as   Identity</a:t>
            </a:r>
            <a:endParaRPr lang="en-US" dirty="0"/>
          </a:p>
        </p:txBody>
      </p:sp>
      <p:sp>
        <p:nvSpPr>
          <p:cNvPr id="9" name="Rectangle 8"/>
          <p:cNvSpPr/>
          <p:nvPr/>
        </p:nvSpPr>
        <p:spPr>
          <a:xfrm>
            <a:off x="2209800" y="22860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BPM Console</a:t>
            </a:r>
          </a:p>
        </p:txBody>
      </p:sp>
      <p:sp>
        <p:nvSpPr>
          <p:cNvPr id="10" name="Rounded Rectangle 9"/>
          <p:cNvSpPr/>
          <p:nvPr/>
        </p:nvSpPr>
        <p:spPr bwMode="auto">
          <a:xfrm>
            <a:off x="2743199" y="27205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1" name="Rounded Rectangle 10"/>
          <p:cNvSpPr/>
          <p:nvPr/>
        </p:nvSpPr>
        <p:spPr bwMode="auto">
          <a:xfrm>
            <a:off x="2743200" y="30480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2" name="Rectangle 11"/>
          <p:cNvSpPr/>
          <p:nvPr/>
        </p:nvSpPr>
        <p:spPr>
          <a:xfrm>
            <a:off x="2209800" y="35814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Analytics Console</a:t>
            </a:r>
          </a:p>
        </p:txBody>
      </p:sp>
      <p:sp>
        <p:nvSpPr>
          <p:cNvPr id="13" name="Rounded Rectangle 12"/>
          <p:cNvSpPr/>
          <p:nvPr/>
        </p:nvSpPr>
        <p:spPr bwMode="auto">
          <a:xfrm>
            <a:off x="2743199" y="40159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4" name="Rounded Rectangle 13"/>
          <p:cNvSpPr/>
          <p:nvPr/>
        </p:nvSpPr>
        <p:spPr bwMode="auto">
          <a:xfrm>
            <a:off x="2743200" y="43434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29" name="Rectangle 28"/>
          <p:cNvSpPr/>
          <p:nvPr/>
        </p:nvSpPr>
        <p:spPr>
          <a:xfrm>
            <a:off x="2209800" y="48768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Custom App</a:t>
            </a:r>
          </a:p>
        </p:txBody>
      </p:sp>
      <p:sp>
        <p:nvSpPr>
          <p:cNvPr id="30" name="Rounded Rectangle 29"/>
          <p:cNvSpPr/>
          <p:nvPr/>
        </p:nvSpPr>
        <p:spPr bwMode="auto">
          <a:xfrm>
            <a:off x="2743199" y="53113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31" name="Rounded Rectangle 30"/>
          <p:cNvSpPr/>
          <p:nvPr/>
        </p:nvSpPr>
        <p:spPr bwMode="auto">
          <a:xfrm>
            <a:off x="2743200" y="56388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grpSp>
        <p:nvGrpSpPr>
          <p:cNvPr id="5" name="Group 52"/>
          <p:cNvGrpSpPr>
            <a:grpSpLocks/>
          </p:cNvGrpSpPr>
          <p:nvPr/>
        </p:nvGrpSpPr>
        <p:grpSpPr bwMode="auto">
          <a:xfrm>
            <a:off x="6477000" y="1143000"/>
            <a:ext cx="394969" cy="681984"/>
            <a:chOff x="388" y="1159"/>
            <a:chExt cx="210" cy="331"/>
          </a:xfrm>
        </p:grpSpPr>
        <p:sp>
          <p:nvSpPr>
            <p:cNvPr id="5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cxnSp>
        <p:nvCxnSpPr>
          <p:cNvPr id="89" name="Straight Arrow Connector 88"/>
          <p:cNvCxnSpPr/>
          <p:nvPr/>
        </p:nvCxnSpPr>
        <p:spPr bwMode="auto">
          <a:xfrm flipH="1">
            <a:off x="4775200" y="1905000"/>
            <a:ext cx="1701800" cy="19812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cxnSp>
        <p:nvCxnSpPr>
          <p:cNvPr id="91" name="Straight Arrow Connector 90"/>
          <p:cNvCxnSpPr/>
          <p:nvPr/>
        </p:nvCxnSpPr>
        <p:spPr bwMode="auto">
          <a:xfrm flipH="1">
            <a:off x="4724400" y="1828800"/>
            <a:ext cx="1524000" cy="12192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cxnSp>
        <p:nvCxnSpPr>
          <p:cNvPr id="94" name="Straight Arrow Connector 93"/>
          <p:cNvCxnSpPr/>
          <p:nvPr/>
        </p:nvCxnSpPr>
        <p:spPr bwMode="auto">
          <a:xfrm flipH="1">
            <a:off x="4724400" y="1981200"/>
            <a:ext cx="1828800" cy="32766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sp>
        <p:nvSpPr>
          <p:cNvPr id="107" name="TextBox 106"/>
          <p:cNvSpPr txBox="1"/>
          <p:nvPr/>
        </p:nvSpPr>
        <p:spPr>
          <a:xfrm>
            <a:off x="609600" y="1143000"/>
            <a:ext cx="966932" cy="646331"/>
          </a:xfrm>
          <a:prstGeom prst="rect">
            <a:avLst/>
          </a:prstGeom>
          <a:noFill/>
        </p:spPr>
        <p:txBody>
          <a:bodyPr wrap="none" rtlCol="0">
            <a:spAutoFit/>
          </a:bodyPr>
          <a:lstStyle/>
          <a:p>
            <a:r>
              <a:rPr lang="en-US" b="1" dirty="0" smtClean="0"/>
              <a:t>Internal</a:t>
            </a:r>
          </a:p>
          <a:p>
            <a:r>
              <a:rPr lang="en-US" b="1" dirty="0" smtClean="0"/>
              <a:t>User ID</a:t>
            </a:r>
            <a:endParaRPr lang="en-US" b="1" dirty="0"/>
          </a:p>
        </p:txBody>
      </p:sp>
      <p:sp>
        <p:nvSpPr>
          <p:cNvPr id="108" name="TextBox 107"/>
          <p:cNvSpPr txBox="1"/>
          <p:nvPr/>
        </p:nvSpPr>
        <p:spPr>
          <a:xfrm>
            <a:off x="413060" y="2590800"/>
            <a:ext cx="1338828" cy="369332"/>
          </a:xfrm>
          <a:prstGeom prst="rect">
            <a:avLst/>
          </a:prstGeom>
          <a:noFill/>
        </p:spPr>
        <p:txBody>
          <a:bodyPr wrap="none" rtlCol="0">
            <a:spAutoFit/>
          </a:bodyPr>
          <a:lstStyle/>
          <a:p>
            <a:r>
              <a:rPr lang="en-US" b="1" dirty="0" smtClean="0"/>
              <a:t>XYSSK001</a:t>
            </a:r>
            <a:endParaRPr lang="en-US" b="1" dirty="0"/>
          </a:p>
        </p:txBody>
      </p:sp>
      <p:sp>
        <p:nvSpPr>
          <p:cNvPr id="109" name="TextBox 108"/>
          <p:cNvSpPr txBox="1"/>
          <p:nvPr/>
        </p:nvSpPr>
        <p:spPr>
          <a:xfrm>
            <a:off x="425886" y="3886200"/>
            <a:ext cx="1313180" cy="369332"/>
          </a:xfrm>
          <a:prstGeom prst="rect">
            <a:avLst/>
          </a:prstGeom>
          <a:noFill/>
        </p:spPr>
        <p:txBody>
          <a:bodyPr wrap="none" rtlCol="0">
            <a:spAutoFit/>
          </a:bodyPr>
          <a:lstStyle/>
          <a:p>
            <a:r>
              <a:rPr lang="en-US" b="1" dirty="0" smtClean="0"/>
              <a:t>AQNNNZS</a:t>
            </a:r>
            <a:endParaRPr lang="en-US" b="1" dirty="0"/>
          </a:p>
        </p:txBody>
      </p:sp>
      <p:sp>
        <p:nvSpPr>
          <p:cNvPr id="110" name="TextBox 109"/>
          <p:cNvSpPr txBox="1"/>
          <p:nvPr/>
        </p:nvSpPr>
        <p:spPr>
          <a:xfrm>
            <a:off x="438710" y="5181600"/>
            <a:ext cx="1287532" cy="369332"/>
          </a:xfrm>
          <a:prstGeom prst="rect">
            <a:avLst/>
          </a:prstGeom>
          <a:noFill/>
        </p:spPr>
        <p:txBody>
          <a:bodyPr wrap="none" rtlCol="0">
            <a:spAutoFit/>
          </a:bodyPr>
          <a:lstStyle/>
          <a:p>
            <a:r>
              <a:rPr lang="en-US" b="1" dirty="0" smtClean="0"/>
              <a:t>U32-4RRT</a:t>
            </a:r>
            <a:endParaRPr lang="en-US" b="1" dirty="0"/>
          </a:p>
        </p:txBody>
      </p:sp>
      <p:sp>
        <p:nvSpPr>
          <p:cNvPr id="111" name="TextBox 110"/>
          <p:cNvSpPr txBox="1"/>
          <p:nvPr/>
        </p:nvSpPr>
        <p:spPr>
          <a:xfrm>
            <a:off x="4800600" y="2514600"/>
            <a:ext cx="3416320" cy="369332"/>
          </a:xfrm>
          <a:prstGeom prst="rect">
            <a:avLst/>
          </a:prstGeom>
          <a:solidFill>
            <a:srgbClr val="FFFFFF">
              <a:alpha val="78824"/>
            </a:srgbClr>
          </a:solidFill>
        </p:spPr>
        <p:txBody>
          <a:bodyPr wrap="none" rtlCol="0">
            <a:spAutoFit/>
          </a:bodyPr>
          <a:lstStyle/>
          <a:p>
            <a:r>
              <a:rPr lang="en-US" dirty="0" smtClean="0"/>
              <a:t>http://kswenson.myopenid.com/</a:t>
            </a:r>
            <a:endParaRPr lang="en-US" dirty="0"/>
          </a:p>
        </p:txBody>
      </p:sp>
      <p:sp>
        <p:nvSpPr>
          <p:cNvPr id="113" name="TextBox 112"/>
          <p:cNvSpPr txBox="1"/>
          <p:nvPr/>
        </p:nvSpPr>
        <p:spPr>
          <a:xfrm>
            <a:off x="4800600" y="3962400"/>
            <a:ext cx="3416320" cy="369332"/>
          </a:xfrm>
          <a:prstGeom prst="rect">
            <a:avLst/>
          </a:prstGeom>
          <a:solidFill>
            <a:srgbClr val="FFFFFF">
              <a:alpha val="78824"/>
            </a:srgbClr>
          </a:solidFill>
        </p:spPr>
        <p:txBody>
          <a:bodyPr wrap="none" rtlCol="0">
            <a:spAutoFit/>
          </a:bodyPr>
          <a:lstStyle/>
          <a:p>
            <a:r>
              <a:rPr lang="en-US" dirty="0" smtClean="0"/>
              <a:t>http://kswenson.myopenid.com/</a:t>
            </a:r>
          </a:p>
        </p:txBody>
      </p:sp>
      <p:sp>
        <p:nvSpPr>
          <p:cNvPr id="114" name="TextBox 113"/>
          <p:cNvSpPr txBox="1"/>
          <p:nvPr/>
        </p:nvSpPr>
        <p:spPr>
          <a:xfrm>
            <a:off x="4800600" y="5410200"/>
            <a:ext cx="3416320" cy="369332"/>
          </a:xfrm>
          <a:prstGeom prst="rect">
            <a:avLst/>
          </a:prstGeom>
          <a:solidFill>
            <a:srgbClr val="FFFFFF">
              <a:alpha val="78824"/>
            </a:srgbClr>
          </a:solidFill>
        </p:spPr>
        <p:txBody>
          <a:bodyPr wrap="none" rtlCol="0">
            <a:spAutoFit/>
          </a:bodyPr>
          <a:lstStyle/>
          <a:p>
            <a:r>
              <a:rPr lang="en-US" dirty="0" smtClean="0"/>
              <a:t>http://kswenson.myopenid.com/</a:t>
            </a:r>
          </a:p>
        </p:txBody>
      </p:sp>
      <p:sp>
        <p:nvSpPr>
          <p:cNvPr id="118" name="TextBox 117"/>
          <p:cNvSpPr txBox="1"/>
          <p:nvPr/>
        </p:nvSpPr>
        <p:spPr>
          <a:xfrm>
            <a:off x="2209800" y="990600"/>
            <a:ext cx="2236510" cy="923330"/>
          </a:xfrm>
          <a:prstGeom prst="rect">
            <a:avLst/>
          </a:prstGeom>
          <a:noFill/>
        </p:spPr>
        <p:txBody>
          <a:bodyPr wrap="none" rtlCol="0">
            <a:spAutoFit/>
          </a:bodyPr>
          <a:lstStyle/>
          <a:p>
            <a:r>
              <a:rPr lang="en-US" dirty="0" smtClean="0"/>
              <a:t>Each app maintains</a:t>
            </a:r>
          </a:p>
          <a:p>
            <a:r>
              <a:rPr lang="en-US" dirty="0" smtClean="0"/>
              <a:t>a profile for the user</a:t>
            </a:r>
          </a:p>
          <a:p>
            <a:r>
              <a:rPr lang="en-US" dirty="0" smtClean="0"/>
              <a:t>mapping to ID</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ID may the same if desired</a:t>
            </a:r>
            <a:endParaRPr lang="en-US" dirty="0"/>
          </a:p>
        </p:txBody>
      </p:sp>
      <p:sp>
        <p:nvSpPr>
          <p:cNvPr id="9" name="Rectangle 8"/>
          <p:cNvSpPr/>
          <p:nvPr/>
        </p:nvSpPr>
        <p:spPr>
          <a:xfrm>
            <a:off x="2209800" y="22860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BPM Console</a:t>
            </a:r>
          </a:p>
        </p:txBody>
      </p:sp>
      <p:sp>
        <p:nvSpPr>
          <p:cNvPr id="10" name="Rounded Rectangle 9"/>
          <p:cNvSpPr/>
          <p:nvPr/>
        </p:nvSpPr>
        <p:spPr bwMode="auto">
          <a:xfrm>
            <a:off x="2743199" y="27205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1" name="Rounded Rectangle 10"/>
          <p:cNvSpPr/>
          <p:nvPr/>
        </p:nvSpPr>
        <p:spPr bwMode="auto">
          <a:xfrm>
            <a:off x="2743200" y="30480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2" name="Rectangle 11"/>
          <p:cNvSpPr/>
          <p:nvPr/>
        </p:nvSpPr>
        <p:spPr>
          <a:xfrm>
            <a:off x="2209800" y="35814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Analytics Console</a:t>
            </a:r>
          </a:p>
        </p:txBody>
      </p:sp>
      <p:sp>
        <p:nvSpPr>
          <p:cNvPr id="13" name="Rounded Rectangle 12"/>
          <p:cNvSpPr/>
          <p:nvPr/>
        </p:nvSpPr>
        <p:spPr bwMode="auto">
          <a:xfrm>
            <a:off x="2743199" y="40159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4" name="Rounded Rectangle 13"/>
          <p:cNvSpPr/>
          <p:nvPr/>
        </p:nvSpPr>
        <p:spPr bwMode="auto">
          <a:xfrm>
            <a:off x="2743200" y="43434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29" name="Rectangle 28"/>
          <p:cNvSpPr/>
          <p:nvPr/>
        </p:nvSpPr>
        <p:spPr>
          <a:xfrm>
            <a:off x="2209800" y="48768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Custom App</a:t>
            </a:r>
          </a:p>
        </p:txBody>
      </p:sp>
      <p:sp>
        <p:nvSpPr>
          <p:cNvPr id="30" name="Rounded Rectangle 29"/>
          <p:cNvSpPr/>
          <p:nvPr/>
        </p:nvSpPr>
        <p:spPr bwMode="auto">
          <a:xfrm>
            <a:off x="2743199" y="53113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31" name="Rounded Rectangle 30"/>
          <p:cNvSpPr/>
          <p:nvPr/>
        </p:nvSpPr>
        <p:spPr bwMode="auto">
          <a:xfrm>
            <a:off x="2743200" y="56388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grpSp>
        <p:nvGrpSpPr>
          <p:cNvPr id="3" name="Group 52"/>
          <p:cNvGrpSpPr>
            <a:grpSpLocks/>
          </p:cNvGrpSpPr>
          <p:nvPr/>
        </p:nvGrpSpPr>
        <p:grpSpPr bwMode="auto">
          <a:xfrm>
            <a:off x="6477000" y="1143000"/>
            <a:ext cx="394969" cy="681984"/>
            <a:chOff x="388" y="1159"/>
            <a:chExt cx="210" cy="331"/>
          </a:xfrm>
        </p:grpSpPr>
        <p:sp>
          <p:nvSpPr>
            <p:cNvPr id="5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cxnSp>
        <p:nvCxnSpPr>
          <p:cNvPr id="89" name="Straight Arrow Connector 88"/>
          <p:cNvCxnSpPr/>
          <p:nvPr/>
        </p:nvCxnSpPr>
        <p:spPr bwMode="auto">
          <a:xfrm flipH="1">
            <a:off x="4775200" y="1905000"/>
            <a:ext cx="1701800" cy="19812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cxnSp>
        <p:nvCxnSpPr>
          <p:cNvPr id="91" name="Straight Arrow Connector 90"/>
          <p:cNvCxnSpPr/>
          <p:nvPr/>
        </p:nvCxnSpPr>
        <p:spPr bwMode="auto">
          <a:xfrm flipH="1">
            <a:off x="4724400" y="1828800"/>
            <a:ext cx="1524000" cy="12192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cxnSp>
        <p:nvCxnSpPr>
          <p:cNvPr id="94" name="Straight Arrow Connector 93"/>
          <p:cNvCxnSpPr/>
          <p:nvPr/>
        </p:nvCxnSpPr>
        <p:spPr bwMode="auto">
          <a:xfrm flipH="1">
            <a:off x="4724400" y="1981200"/>
            <a:ext cx="1828800" cy="32766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sp>
        <p:nvSpPr>
          <p:cNvPr id="107" name="TextBox 106"/>
          <p:cNvSpPr txBox="1"/>
          <p:nvPr/>
        </p:nvSpPr>
        <p:spPr>
          <a:xfrm>
            <a:off x="609600" y="1143000"/>
            <a:ext cx="966932" cy="646331"/>
          </a:xfrm>
          <a:prstGeom prst="rect">
            <a:avLst/>
          </a:prstGeom>
          <a:noFill/>
        </p:spPr>
        <p:txBody>
          <a:bodyPr wrap="none" rtlCol="0">
            <a:spAutoFit/>
          </a:bodyPr>
          <a:lstStyle/>
          <a:p>
            <a:r>
              <a:rPr lang="en-US" b="1" dirty="0" smtClean="0"/>
              <a:t>Internal</a:t>
            </a:r>
          </a:p>
          <a:p>
            <a:r>
              <a:rPr lang="en-US" b="1" dirty="0" smtClean="0"/>
              <a:t>User ID</a:t>
            </a:r>
            <a:endParaRPr lang="en-US" b="1" dirty="0"/>
          </a:p>
        </p:txBody>
      </p:sp>
      <p:sp>
        <p:nvSpPr>
          <p:cNvPr id="108" name="TextBox 107"/>
          <p:cNvSpPr txBox="1"/>
          <p:nvPr/>
        </p:nvSpPr>
        <p:spPr>
          <a:xfrm>
            <a:off x="477180" y="2590800"/>
            <a:ext cx="1210588" cy="369332"/>
          </a:xfrm>
          <a:prstGeom prst="rect">
            <a:avLst/>
          </a:prstGeom>
          <a:noFill/>
        </p:spPr>
        <p:txBody>
          <a:bodyPr wrap="none" rtlCol="0">
            <a:spAutoFit/>
          </a:bodyPr>
          <a:lstStyle/>
          <a:p>
            <a:r>
              <a:rPr lang="en-US" dirty="0" err="1" smtClean="0"/>
              <a:t>kswenson</a:t>
            </a:r>
            <a:endParaRPr lang="en-US" b="1" dirty="0"/>
          </a:p>
        </p:txBody>
      </p:sp>
      <p:sp>
        <p:nvSpPr>
          <p:cNvPr id="109" name="TextBox 108"/>
          <p:cNvSpPr txBox="1"/>
          <p:nvPr/>
        </p:nvSpPr>
        <p:spPr>
          <a:xfrm>
            <a:off x="477182" y="3886200"/>
            <a:ext cx="1210588" cy="369332"/>
          </a:xfrm>
          <a:prstGeom prst="rect">
            <a:avLst/>
          </a:prstGeom>
          <a:noFill/>
        </p:spPr>
        <p:txBody>
          <a:bodyPr wrap="none" rtlCol="0">
            <a:spAutoFit/>
          </a:bodyPr>
          <a:lstStyle/>
          <a:p>
            <a:r>
              <a:rPr lang="en-US" dirty="0" err="1" smtClean="0"/>
              <a:t>kswenson</a:t>
            </a:r>
            <a:endParaRPr lang="en-US" b="1" dirty="0"/>
          </a:p>
        </p:txBody>
      </p:sp>
      <p:sp>
        <p:nvSpPr>
          <p:cNvPr id="110" name="TextBox 109"/>
          <p:cNvSpPr txBox="1"/>
          <p:nvPr/>
        </p:nvSpPr>
        <p:spPr>
          <a:xfrm>
            <a:off x="477182" y="5181600"/>
            <a:ext cx="1210588" cy="369332"/>
          </a:xfrm>
          <a:prstGeom prst="rect">
            <a:avLst/>
          </a:prstGeom>
          <a:noFill/>
        </p:spPr>
        <p:txBody>
          <a:bodyPr wrap="none" rtlCol="0">
            <a:spAutoFit/>
          </a:bodyPr>
          <a:lstStyle/>
          <a:p>
            <a:r>
              <a:rPr lang="en-US" dirty="0" err="1" smtClean="0"/>
              <a:t>kswenson</a:t>
            </a:r>
            <a:endParaRPr lang="en-US" b="1" dirty="0"/>
          </a:p>
        </p:txBody>
      </p:sp>
      <p:sp>
        <p:nvSpPr>
          <p:cNvPr id="111" name="TextBox 110"/>
          <p:cNvSpPr txBox="1"/>
          <p:nvPr/>
        </p:nvSpPr>
        <p:spPr>
          <a:xfrm>
            <a:off x="5044260" y="2514600"/>
            <a:ext cx="2929008" cy="369332"/>
          </a:xfrm>
          <a:prstGeom prst="rect">
            <a:avLst/>
          </a:prstGeom>
          <a:solidFill>
            <a:srgbClr val="FFFFFF">
              <a:alpha val="78824"/>
            </a:srgbClr>
          </a:solidFill>
        </p:spPr>
        <p:txBody>
          <a:bodyPr wrap="none" rtlCol="0">
            <a:spAutoFit/>
          </a:bodyPr>
          <a:lstStyle/>
          <a:p>
            <a:r>
              <a:rPr lang="en-US" dirty="0" smtClean="0"/>
              <a:t>http://ldapserver/kswenson</a:t>
            </a:r>
            <a:endParaRPr lang="en-US" dirty="0"/>
          </a:p>
        </p:txBody>
      </p:sp>
      <p:sp>
        <p:nvSpPr>
          <p:cNvPr id="113" name="TextBox 112"/>
          <p:cNvSpPr txBox="1"/>
          <p:nvPr/>
        </p:nvSpPr>
        <p:spPr>
          <a:xfrm>
            <a:off x="5044256" y="3962400"/>
            <a:ext cx="2929007" cy="369332"/>
          </a:xfrm>
          <a:prstGeom prst="rect">
            <a:avLst/>
          </a:prstGeom>
          <a:solidFill>
            <a:srgbClr val="FFFFFF">
              <a:alpha val="78824"/>
            </a:srgbClr>
          </a:solidFill>
        </p:spPr>
        <p:txBody>
          <a:bodyPr wrap="none" rtlCol="0">
            <a:spAutoFit/>
          </a:bodyPr>
          <a:lstStyle/>
          <a:p>
            <a:r>
              <a:rPr lang="en-US" dirty="0" smtClean="0"/>
              <a:t>http://ldapserver/kswenson</a:t>
            </a:r>
            <a:endParaRPr lang="en-US" dirty="0"/>
          </a:p>
        </p:txBody>
      </p:sp>
      <p:sp>
        <p:nvSpPr>
          <p:cNvPr id="114" name="TextBox 113"/>
          <p:cNvSpPr txBox="1"/>
          <p:nvPr/>
        </p:nvSpPr>
        <p:spPr>
          <a:xfrm>
            <a:off x="5044256" y="5410200"/>
            <a:ext cx="2929007" cy="369332"/>
          </a:xfrm>
          <a:prstGeom prst="rect">
            <a:avLst/>
          </a:prstGeom>
          <a:solidFill>
            <a:srgbClr val="FFFFFF">
              <a:alpha val="78824"/>
            </a:srgbClr>
          </a:solidFill>
        </p:spPr>
        <p:txBody>
          <a:bodyPr wrap="none" rtlCol="0">
            <a:spAutoFit/>
          </a:bodyPr>
          <a:lstStyle/>
          <a:p>
            <a:r>
              <a:rPr lang="en-US" dirty="0" smtClean="0"/>
              <a:t>http://ldapserver/kswenson</a:t>
            </a:r>
            <a:endParaRPr lang="en-US" dirty="0"/>
          </a:p>
        </p:txBody>
      </p:sp>
      <p:sp>
        <p:nvSpPr>
          <p:cNvPr id="118" name="TextBox 117"/>
          <p:cNvSpPr txBox="1"/>
          <p:nvPr/>
        </p:nvSpPr>
        <p:spPr>
          <a:xfrm>
            <a:off x="2209800" y="990600"/>
            <a:ext cx="2236510" cy="923330"/>
          </a:xfrm>
          <a:prstGeom prst="rect">
            <a:avLst/>
          </a:prstGeom>
          <a:noFill/>
        </p:spPr>
        <p:txBody>
          <a:bodyPr wrap="none" rtlCol="0">
            <a:spAutoFit/>
          </a:bodyPr>
          <a:lstStyle/>
          <a:p>
            <a:r>
              <a:rPr lang="en-US" dirty="0" smtClean="0"/>
              <a:t>Each app maintains</a:t>
            </a:r>
          </a:p>
          <a:p>
            <a:r>
              <a:rPr lang="en-US" dirty="0" smtClean="0"/>
              <a:t>a profile for the user</a:t>
            </a:r>
          </a:p>
          <a:p>
            <a:r>
              <a:rPr lang="en-US" dirty="0" smtClean="0"/>
              <a:t>mapping to ID</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tenant support</a:t>
            </a:r>
            <a:endParaRPr lang="en-US" dirty="0"/>
          </a:p>
        </p:txBody>
      </p:sp>
      <p:sp>
        <p:nvSpPr>
          <p:cNvPr id="9" name="Rectangle 8"/>
          <p:cNvSpPr/>
          <p:nvPr/>
        </p:nvSpPr>
        <p:spPr>
          <a:xfrm>
            <a:off x="2209800" y="22860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BPM Console</a:t>
            </a:r>
          </a:p>
        </p:txBody>
      </p:sp>
      <p:sp>
        <p:nvSpPr>
          <p:cNvPr id="10" name="Rounded Rectangle 9"/>
          <p:cNvSpPr/>
          <p:nvPr/>
        </p:nvSpPr>
        <p:spPr bwMode="auto">
          <a:xfrm>
            <a:off x="2743199" y="27205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1" name="Rounded Rectangle 10"/>
          <p:cNvSpPr/>
          <p:nvPr/>
        </p:nvSpPr>
        <p:spPr bwMode="auto">
          <a:xfrm>
            <a:off x="2743200" y="30480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2" name="Rectangle 11"/>
          <p:cNvSpPr/>
          <p:nvPr/>
        </p:nvSpPr>
        <p:spPr>
          <a:xfrm>
            <a:off x="2209800" y="35814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Analytics Console</a:t>
            </a:r>
          </a:p>
        </p:txBody>
      </p:sp>
      <p:sp>
        <p:nvSpPr>
          <p:cNvPr id="13" name="Rounded Rectangle 12"/>
          <p:cNvSpPr/>
          <p:nvPr/>
        </p:nvSpPr>
        <p:spPr bwMode="auto">
          <a:xfrm>
            <a:off x="2743199" y="40159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4" name="Rounded Rectangle 13"/>
          <p:cNvSpPr/>
          <p:nvPr/>
        </p:nvSpPr>
        <p:spPr bwMode="auto">
          <a:xfrm>
            <a:off x="2743200" y="43434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29" name="Rectangle 28"/>
          <p:cNvSpPr/>
          <p:nvPr/>
        </p:nvSpPr>
        <p:spPr>
          <a:xfrm>
            <a:off x="2209800" y="48768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Custom App</a:t>
            </a:r>
          </a:p>
        </p:txBody>
      </p:sp>
      <p:sp>
        <p:nvSpPr>
          <p:cNvPr id="30" name="Rounded Rectangle 29"/>
          <p:cNvSpPr/>
          <p:nvPr/>
        </p:nvSpPr>
        <p:spPr bwMode="auto">
          <a:xfrm>
            <a:off x="2743199" y="53113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31" name="Rounded Rectangle 30"/>
          <p:cNvSpPr/>
          <p:nvPr/>
        </p:nvSpPr>
        <p:spPr bwMode="auto">
          <a:xfrm>
            <a:off x="2743200" y="56388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grpSp>
        <p:nvGrpSpPr>
          <p:cNvPr id="3" name="Group 52"/>
          <p:cNvGrpSpPr>
            <a:grpSpLocks/>
          </p:cNvGrpSpPr>
          <p:nvPr/>
        </p:nvGrpSpPr>
        <p:grpSpPr bwMode="auto">
          <a:xfrm>
            <a:off x="6477000" y="1143000"/>
            <a:ext cx="394969" cy="681984"/>
            <a:chOff x="388" y="1159"/>
            <a:chExt cx="210" cy="331"/>
          </a:xfrm>
        </p:grpSpPr>
        <p:sp>
          <p:nvSpPr>
            <p:cNvPr id="5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cxnSp>
        <p:nvCxnSpPr>
          <p:cNvPr id="89" name="Straight Arrow Connector 88"/>
          <p:cNvCxnSpPr/>
          <p:nvPr/>
        </p:nvCxnSpPr>
        <p:spPr bwMode="auto">
          <a:xfrm flipH="1">
            <a:off x="4775200" y="1905000"/>
            <a:ext cx="1701800" cy="19812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cxnSp>
        <p:nvCxnSpPr>
          <p:cNvPr id="91" name="Straight Arrow Connector 90"/>
          <p:cNvCxnSpPr/>
          <p:nvPr/>
        </p:nvCxnSpPr>
        <p:spPr bwMode="auto">
          <a:xfrm flipH="1">
            <a:off x="4724400" y="1828800"/>
            <a:ext cx="1524000" cy="12192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cxnSp>
        <p:nvCxnSpPr>
          <p:cNvPr id="94" name="Straight Arrow Connector 93"/>
          <p:cNvCxnSpPr/>
          <p:nvPr/>
        </p:nvCxnSpPr>
        <p:spPr bwMode="auto">
          <a:xfrm flipH="1">
            <a:off x="4724400" y="1981200"/>
            <a:ext cx="1828800" cy="32766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sp>
        <p:nvSpPr>
          <p:cNvPr id="107" name="TextBox 106"/>
          <p:cNvSpPr txBox="1"/>
          <p:nvPr/>
        </p:nvSpPr>
        <p:spPr>
          <a:xfrm>
            <a:off x="609600" y="1143000"/>
            <a:ext cx="966932" cy="646331"/>
          </a:xfrm>
          <a:prstGeom prst="rect">
            <a:avLst/>
          </a:prstGeom>
          <a:noFill/>
        </p:spPr>
        <p:txBody>
          <a:bodyPr wrap="none" rtlCol="0">
            <a:spAutoFit/>
          </a:bodyPr>
          <a:lstStyle/>
          <a:p>
            <a:r>
              <a:rPr lang="en-US" b="1" dirty="0" smtClean="0"/>
              <a:t>Internal</a:t>
            </a:r>
          </a:p>
          <a:p>
            <a:r>
              <a:rPr lang="en-US" b="1" dirty="0" smtClean="0"/>
              <a:t>User ID</a:t>
            </a:r>
            <a:endParaRPr lang="en-US" b="1" dirty="0"/>
          </a:p>
        </p:txBody>
      </p:sp>
      <p:sp>
        <p:nvSpPr>
          <p:cNvPr id="108" name="TextBox 107"/>
          <p:cNvSpPr txBox="1"/>
          <p:nvPr/>
        </p:nvSpPr>
        <p:spPr>
          <a:xfrm>
            <a:off x="60400" y="2590800"/>
            <a:ext cx="2044149" cy="369332"/>
          </a:xfrm>
          <a:prstGeom prst="rect">
            <a:avLst/>
          </a:prstGeom>
          <a:noFill/>
        </p:spPr>
        <p:txBody>
          <a:bodyPr wrap="none" rtlCol="0">
            <a:spAutoFit/>
          </a:bodyPr>
          <a:lstStyle/>
          <a:p>
            <a:r>
              <a:rPr lang="en-US" dirty="0" smtClean="0"/>
              <a:t>tenant1/</a:t>
            </a:r>
            <a:r>
              <a:rPr lang="en-US" dirty="0" err="1" smtClean="0"/>
              <a:t>kswenson</a:t>
            </a:r>
            <a:endParaRPr lang="en-US" b="1" dirty="0"/>
          </a:p>
        </p:txBody>
      </p:sp>
      <p:sp>
        <p:nvSpPr>
          <p:cNvPr id="109" name="TextBox 108"/>
          <p:cNvSpPr txBox="1"/>
          <p:nvPr/>
        </p:nvSpPr>
        <p:spPr>
          <a:xfrm>
            <a:off x="60402" y="3886200"/>
            <a:ext cx="2044149" cy="369332"/>
          </a:xfrm>
          <a:prstGeom prst="rect">
            <a:avLst/>
          </a:prstGeom>
          <a:noFill/>
        </p:spPr>
        <p:txBody>
          <a:bodyPr wrap="none" rtlCol="0">
            <a:spAutoFit/>
          </a:bodyPr>
          <a:lstStyle/>
          <a:p>
            <a:r>
              <a:rPr lang="en-US" dirty="0" smtClean="0"/>
              <a:t>tenant1/</a:t>
            </a:r>
            <a:r>
              <a:rPr lang="en-US" dirty="0" err="1" smtClean="0"/>
              <a:t>kswenson</a:t>
            </a:r>
            <a:endParaRPr lang="en-US" b="1" dirty="0"/>
          </a:p>
        </p:txBody>
      </p:sp>
      <p:sp>
        <p:nvSpPr>
          <p:cNvPr id="110" name="TextBox 109"/>
          <p:cNvSpPr txBox="1"/>
          <p:nvPr/>
        </p:nvSpPr>
        <p:spPr>
          <a:xfrm>
            <a:off x="60402" y="5181600"/>
            <a:ext cx="2044149" cy="369332"/>
          </a:xfrm>
          <a:prstGeom prst="rect">
            <a:avLst/>
          </a:prstGeom>
          <a:noFill/>
        </p:spPr>
        <p:txBody>
          <a:bodyPr wrap="none" rtlCol="0">
            <a:spAutoFit/>
          </a:bodyPr>
          <a:lstStyle/>
          <a:p>
            <a:r>
              <a:rPr lang="en-US" dirty="0" smtClean="0"/>
              <a:t>tenant1/</a:t>
            </a:r>
            <a:r>
              <a:rPr lang="en-US" dirty="0" err="1" smtClean="0"/>
              <a:t>kswenson</a:t>
            </a:r>
            <a:endParaRPr lang="en-US" b="1" dirty="0"/>
          </a:p>
        </p:txBody>
      </p:sp>
      <p:sp>
        <p:nvSpPr>
          <p:cNvPr id="111" name="TextBox 110"/>
          <p:cNvSpPr txBox="1"/>
          <p:nvPr/>
        </p:nvSpPr>
        <p:spPr>
          <a:xfrm>
            <a:off x="4595420" y="2514600"/>
            <a:ext cx="3826690" cy="369332"/>
          </a:xfrm>
          <a:prstGeom prst="rect">
            <a:avLst/>
          </a:prstGeom>
          <a:solidFill>
            <a:srgbClr val="FFFFFF">
              <a:alpha val="78824"/>
            </a:srgbClr>
          </a:solidFill>
        </p:spPr>
        <p:txBody>
          <a:bodyPr wrap="none" rtlCol="0">
            <a:spAutoFit/>
          </a:bodyPr>
          <a:lstStyle/>
          <a:p>
            <a:r>
              <a:rPr lang="en-US" dirty="0" smtClean="0"/>
              <a:t>http://ldapserver4tenant1/kswenson</a:t>
            </a:r>
            <a:endParaRPr lang="en-US" dirty="0"/>
          </a:p>
        </p:txBody>
      </p:sp>
      <p:sp>
        <p:nvSpPr>
          <p:cNvPr id="113" name="TextBox 112"/>
          <p:cNvSpPr txBox="1"/>
          <p:nvPr/>
        </p:nvSpPr>
        <p:spPr>
          <a:xfrm>
            <a:off x="4595415" y="3962400"/>
            <a:ext cx="3826690" cy="369332"/>
          </a:xfrm>
          <a:prstGeom prst="rect">
            <a:avLst/>
          </a:prstGeom>
          <a:solidFill>
            <a:srgbClr val="FFFFFF">
              <a:alpha val="78824"/>
            </a:srgbClr>
          </a:solidFill>
        </p:spPr>
        <p:txBody>
          <a:bodyPr wrap="none" rtlCol="0">
            <a:spAutoFit/>
          </a:bodyPr>
          <a:lstStyle/>
          <a:p>
            <a:r>
              <a:rPr lang="en-US" dirty="0" smtClean="0"/>
              <a:t>http://ldapserver4tenant1/kswenson</a:t>
            </a:r>
            <a:endParaRPr lang="en-US" dirty="0"/>
          </a:p>
        </p:txBody>
      </p:sp>
      <p:sp>
        <p:nvSpPr>
          <p:cNvPr id="114" name="TextBox 113"/>
          <p:cNvSpPr txBox="1"/>
          <p:nvPr/>
        </p:nvSpPr>
        <p:spPr>
          <a:xfrm>
            <a:off x="4595415" y="5410200"/>
            <a:ext cx="3826690" cy="369332"/>
          </a:xfrm>
          <a:prstGeom prst="rect">
            <a:avLst/>
          </a:prstGeom>
          <a:solidFill>
            <a:srgbClr val="FFFFFF">
              <a:alpha val="78824"/>
            </a:srgbClr>
          </a:solidFill>
        </p:spPr>
        <p:txBody>
          <a:bodyPr wrap="none" rtlCol="0">
            <a:spAutoFit/>
          </a:bodyPr>
          <a:lstStyle/>
          <a:p>
            <a:r>
              <a:rPr lang="en-US" dirty="0" smtClean="0"/>
              <a:t>http://ldapserver4tenant1/kswenson</a:t>
            </a:r>
            <a:endParaRPr lang="en-US" dirty="0"/>
          </a:p>
        </p:txBody>
      </p:sp>
      <p:sp>
        <p:nvSpPr>
          <p:cNvPr id="118" name="TextBox 117"/>
          <p:cNvSpPr txBox="1"/>
          <p:nvPr/>
        </p:nvSpPr>
        <p:spPr>
          <a:xfrm>
            <a:off x="2209800" y="990600"/>
            <a:ext cx="2236510" cy="923330"/>
          </a:xfrm>
          <a:prstGeom prst="rect">
            <a:avLst/>
          </a:prstGeom>
          <a:noFill/>
        </p:spPr>
        <p:txBody>
          <a:bodyPr wrap="none" rtlCol="0">
            <a:spAutoFit/>
          </a:bodyPr>
          <a:lstStyle/>
          <a:p>
            <a:r>
              <a:rPr lang="en-US" dirty="0" smtClean="0"/>
              <a:t>Each app maintains</a:t>
            </a:r>
          </a:p>
          <a:p>
            <a:r>
              <a:rPr lang="en-US" dirty="0" smtClean="0"/>
              <a:t>a profile for the user</a:t>
            </a:r>
          </a:p>
          <a:p>
            <a:r>
              <a:rPr lang="en-US" dirty="0" smtClean="0"/>
              <a:t>mapping to ID</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p:cNvSpPr/>
          <p:nvPr/>
        </p:nvSpPr>
        <p:spPr>
          <a:xfrm>
            <a:off x="762000" y="838200"/>
            <a:ext cx="3197935" cy="4343400"/>
          </a:xfrm>
          <a:prstGeom prst="rect">
            <a:avLst/>
          </a:prstGeom>
        </p:spPr>
        <p:style>
          <a:lnRef idx="0">
            <a:schemeClr val="accent1"/>
          </a:lnRef>
          <a:fillRef idx="3">
            <a:schemeClr val="accent1"/>
          </a:fillRef>
          <a:effectRef idx="3">
            <a:schemeClr val="accent1"/>
          </a:effectRef>
          <a:fontRef idx="minor">
            <a:schemeClr val="lt1"/>
          </a:fontRef>
        </p:style>
        <p:txBody>
          <a:bodyPr lIns="36000" rIns="36000" rtlCol="0" anchor="t"/>
          <a:lstStyle/>
          <a:p>
            <a:pPr algn="ctr"/>
            <a:r>
              <a:rPr kumimoji="1" lang="en-US" dirty="0" smtClean="0">
                <a:solidFill>
                  <a:schemeClr val="tx1"/>
                </a:solidFill>
              </a:rPr>
              <a:t>Multi-Tenant Server</a:t>
            </a:r>
          </a:p>
        </p:txBody>
      </p:sp>
      <p:sp>
        <p:nvSpPr>
          <p:cNvPr id="2" name="Title 1"/>
          <p:cNvSpPr>
            <a:spLocks noGrp="1"/>
          </p:cNvSpPr>
          <p:nvPr>
            <p:ph type="title"/>
          </p:nvPr>
        </p:nvSpPr>
        <p:spPr/>
        <p:txBody>
          <a:bodyPr/>
          <a:lstStyle/>
          <a:p>
            <a:r>
              <a:rPr lang="en-US" dirty="0" smtClean="0"/>
              <a:t>Multi-tenant works the same way</a:t>
            </a:r>
            <a:endParaRPr lang="en-US" dirty="0"/>
          </a:p>
        </p:txBody>
      </p:sp>
      <p:sp>
        <p:nvSpPr>
          <p:cNvPr id="9" name="Rectangle 8"/>
          <p:cNvSpPr/>
          <p:nvPr/>
        </p:nvSpPr>
        <p:spPr>
          <a:xfrm>
            <a:off x="1524000" y="1295400"/>
            <a:ext cx="2283535" cy="9906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Tenant 1</a:t>
            </a:r>
          </a:p>
        </p:txBody>
      </p:sp>
      <p:sp>
        <p:nvSpPr>
          <p:cNvPr id="10" name="Rounded Rectangle 9"/>
          <p:cNvSpPr/>
          <p:nvPr/>
        </p:nvSpPr>
        <p:spPr bwMode="auto">
          <a:xfrm>
            <a:off x="2057399" y="1729901"/>
            <a:ext cx="1750135" cy="3274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2" name="Rectangle 11"/>
          <p:cNvSpPr/>
          <p:nvPr/>
        </p:nvSpPr>
        <p:spPr>
          <a:xfrm>
            <a:off x="1524000" y="2362200"/>
            <a:ext cx="2283535" cy="9906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Tenant 2</a:t>
            </a:r>
          </a:p>
        </p:txBody>
      </p:sp>
      <p:sp>
        <p:nvSpPr>
          <p:cNvPr id="13" name="Rounded Rectangle 12"/>
          <p:cNvSpPr/>
          <p:nvPr/>
        </p:nvSpPr>
        <p:spPr bwMode="auto">
          <a:xfrm>
            <a:off x="2057400" y="2819400"/>
            <a:ext cx="1750135"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28" name="Rectangle 27"/>
          <p:cNvSpPr/>
          <p:nvPr/>
        </p:nvSpPr>
        <p:spPr>
          <a:xfrm>
            <a:off x="1524000" y="54102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Shared</a:t>
            </a:r>
          </a:p>
          <a:p>
            <a:pPr algn="ctr"/>
            <a:r>
              <a:rPr lang="en-US" dirty="0" smtClean="0">
                <a:solidFill>
                  <a:schemeClr val="tx1"/>
                </a:solidFill>
              </a:rPr>
              <a:t>Auth Service</a:t>
            </a:r>
            <a:endParaRPr kumimoji="1" lang="en-US" dirty="0" smtClean="0">
              <a:solidFill>
                <a:schemeClr val="tx1"/>
              </a:solidFill>
            </a:endParaRPr>
          </a:p>
        </p:txBody>
      </p:sp>
      <p:sp>
        <p:nvSpPr>
          <p:cNvPr id="29" name="Rectangle 28"/>
          <p:cNvSpPr/>
          <p:nvPr/>
        </p:nvSpPr>
        <p:spPr>
          <a:xfrm>
            <a:off x="1524000" y="3505200"/>
            <a:ext cx="2283535" cy="9144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Tenant 3</a:t>
            </a:r>
          </a:p>
        </p:txBody>
      </p:sp>
      <p:sp>
        <p:nvSpPr>
          <p:cNvPr id="30" name="Rounded Rectangle 29"/>
          <p:cNvSpPr/>
          <p:nvPr/>
        </p:nvSpPr>
        <p:spPr bwMode="auto">
          <a:xfrm>
            <a:off x="2057400" y="3886200"/>
            <a:ext cx="1750135"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31" name="Rounded Rectangle 30"/>
          <p:cNvSpPr/>
          <p:nvPr/>
        </p:nvSpPr>
        <p:spPr bwMode="auto">
          <a:xfrm>
            <a:off x="1524000" y="4648200"/>
            <a:ext cx="2286000" cy="304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grpSp>
        <p:nvGrpSpPr>
          <p:cNvPr id="3" name="Group 52"/>
          <p:cNvGrpSpPr>
            <a:grpSpLocks/>
          </p:cNvGrpSpPr>
          <p:nvPr/>
        </p:nvGrpSpPr>
        <p:grpSpPr bwMode="auto">
          <a:xfrm>
            <a:off x="7665414" y="1713689"/>
            <a:ext cx="394969" cy="681984"/>
            <a:chOff x="388" y="1159"/>
            <a:chExt cx="210" cy="331"/>
          </a:xfrm>
        </p:grpSpPr>
        <p:sp>
          <p:nvSpPr>
            <p:cNvPr id="33"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34"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3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36"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37"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38"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39"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0"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41"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2"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43"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4"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4" name="Group 52"/>
          <p:cNvGrpSpPr>
            <a:grpSpLocks/>
          </p:cNvGrpSpPr>
          <p:nvPr/>
        </p:nvGrpSpPr>
        <p:grpSpPr bwMode="auto">
          <a:xfrm>
            <a:off x="7696200" y="2667000"/>
            <a:ext cx="394969" cy="681984"/>
            <a:chOff x="388" y="1159"/>
            <a:chExt cx="210" cy="331"/>
          </a:xfrm>
        </p:grpSpPr>
        <p:sp>
          <p:nvSpPr>
            <p:cNvPr id="46"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7"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48"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9"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0"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1"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52"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4"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5"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6"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5" name="Group 52"/>
          <p:cNvGrpSpPr>
            <a:grpSpLocks/>
          </p:cNvGrpSpPr>
          <p:nvPr/>
        </p:nvGrpSpPr>
        <p:grpSpPr bwMode="auto">
          <a:xfrm>
            <a:off x="7696200" y="3657600"/>
            <a:ext cx="394969" cy="681984"/>
            <a:chOff x="388" y="1159"/>
            <a:chExt cx="210" cy="331"/>
          </a:xfrm>
        </p:grpSpPr>
        <p:sp>
          <p:nvSpPr>
            <p:cNvPr id="5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6" name="Group 52"/>
          <p:cNvGrpSpPr>
            <a:grpSpLocks/>
          </p:cNvGrpSpPr>
          <p:nvPr/>
        </p:nvGrpSpPr>
        <p:grpSpPr bwMode="auto">
          <a:xfrm>
            <a:off x="7772400" y="4572000"/>
            <a:ext cx="394969" cy="681984"/>
            <a:chOff x="388" y="1159"/>
            <a:chExt cx="210" cy="331"/>
          </a:xfrm>
        </p:grpSpPr>
        <p:sp>
          <p:nvSpPr>
            <p:cNvPr id="7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4"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5"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6"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7"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78"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9"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80"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1"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82"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3"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cxnSp>
        <p:nvCxnSpPr>
          <p:cNvPr id="84" name="Straight Arrow Connector 83"/>
          <p:cNvCxnSpPr/>
          <p:nvPr/>
        </p:nvCxnSpPr>
        <p:spPr bwMode="auto">
          <a:xfrm flipH="1">
            <a:off x="4038600" y="2133600"/>
            <a:ext cx="3352800" cy="30480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85" name="Straight Arrow Connector 84"/>
          <p:cNvCxnSpPr/>
          <p:nvPr/>
        </p:nvCxnSpPr>
        <p:spPr bwMode="auto">
          <a:xfrm flipH="1">
            <a:off x="4089400" y="2057400"/>
            <a:ext cx="3302000" cy="7620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86" name="Straight Arrow Connector 85"/>
          <p:cNvCxnSpPr/>
          <p:nvPr/>
        </p:nvCxnSpPr>
        <p:spPr bwMode="auto">
          <a:xfrm flipH="1">
            <a:off x="3962400" y="1981200"/>
            <a:ext cx="34290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87" name="Straight Arrow Connector 86"/>
          <p:cNvCxnSpPr/>
          <p:nvPr/>
        </p:nvCxnSpPr>
        <p:spPr bwMode="auto">
          <a:xfrm flipH="1" flipV="1">
            <a:off x="3962400" y="1447800"/>
            <a:ext cx="3429000" cy="457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88" name="Straight Arrow Connector 87"/>
          <p:cNvCxnSpPr/>
          <p:nvPr/>
        </p:nvCxnSpPr>
        <p:spPr bwMode="auto">
          <a:xfrm flipH="1">
            <a:off x="4038600" y="3124200"/>
            <a:ext cx="3352800" cy="22098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89" name="Straight Arrow Connector 88"/>
          <p:cNvCxnSpPr/>
          <p:nvPr/>
        </p:nvCxnSpPr>
        <p:spPr bwMode="auto">
          <a:xfrm flipH="1" flipV="1">
            <a:off x="4089400" y="2895600"/>
            <a:ext cx="3302000" cy="152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1" name="Straight Arrow Connector 90"/>
          <p:cNvCxnSpPr/>
          <p:nvPr/>
        </p:nvCxnSpPr>
        <p:spPr bwMode="auto">
          <a:xfrm flipH="1" flipV="1">
            <a:off x="3962400" y="1600200"/>
            <a:ext cx="3429000" cy="1295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2" name="Straight Arrow Connector 91"/>
          <p:cNvCxnSpPr/>
          <p:nvPr/>
        </p:nvCxnSpPr>
        <p:spPr bwMode="auto">
          <a:xfrm flipH="1">
            <a:off x="4025900" y="4114800"/>
            <a:ext cx="3365500" cy="13716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93" name="Straight Arrow Connector 92"/>
          <p:cNvCxnSpPr/>
          <p:nvPr/>
        </p:nvCxnSpPr>
        <p:spPr bwMode="auto">
          <a:xfrm flipH="1">
            <a:off x="4038600" y="4038600"/>
            <a:ext cx="33528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4" name="Straight Arrow Connector 93"/>
          <p:cNvCxnSpPr/>
          <p:nvPr/>
        </p:nvCxnSpPr>
        <p:spPr bwMode="auto">
          <a:xfrm flipH="1" flipV="1">
            <a:off x="4114800" y="3048000"/>
            <a:ext cx="3276600" cy="914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5" name="Straight Arrow Connector 94"/>
          <p:cNvCxnSpPr/>
          <p:nvPr/>
        </p:nvCxnSpPr>
        <p:spPr bwMode="auto">
          <a:xfrm flipH="1" flipV="1">
            <a:off x="3962400" y="1828800"/>
            <a:ext cx="3429000" cy="2057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6" name="Straight Arrow Connector 95"/>
          <p:cNvCxnSpPr/>
          <p:nvPr/>
        </p:nvCxnSpPr>
        <p:spPr bwMode="auto">
          <a:xfrm flipH="1">
            <a:off x="4025900" y="5029200"/>
            <a:ext cx="3365500" cy="6096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97" name="Straight Arrow Connector 96"/>
          <p:cNvCxnSpPr/>
          <p:nvPr/>
        </p:nvCxnSpPr>
        <p:spPr bwMode="auto">
          <a:xfrm flipH="1" flipV="1">
            <a:off x="4114800" y="3200400"/>
            <a:ext cx="3276600" cy="1600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8" name="Straight Arrow Connector 97"/>
          <p:cNvCxnSpPr/>
          <p:nvPr/>
        </p:nvCxnSpPr>
        <p:spPr bwMode="auto">
          <a:xfrm flipH="1" flipV="1">
            <a:off x="4114800" y="4267200"/>
            <a:ext cx="3302000" cy="6096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sp>
        <p:nvSpPr>
          <p:cNvPr id="99" name="TextBox 98"/>
          <p:cNvSpPr txBox="1"/>
          <p:nvPr/>
        </p:nvSpPr>
        <p:spPr>
          <a:xfrm>
            <a:off x="4267200" y="838200"/>
            <a:ext cx="4326826" cy="646331"/>
          </a:xfrm>
          <a:prstGeom prst="rect">
            <a:avLst/>
          </a:prstGeom>
          <a:noFill/>
        </p:spPr>
        <p:txBody>
          <a:bodyPr wrap="none" rtlCol="0">
            <a:spAutoFit/>
          </a:bodyPr>
          <a:lstStyle/>
          <a:p>
            <a:pPr algn="l"/>
            <a:r>
              <a:rPr lang="en-US" dirty="0" smtClean="0"/>
              <a:t>Log in once, and then access any tenant</a:t>
            </a:r>
            <a:br>
              <a:rPr lang="en-US" dirty="0" smtClean="0"/>
            </a:br>
            <a:r>
              <a:rPr lang="en-US" dirty="0" smtClean="0"/>
              <a:t>(that you have access to…)</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OpenID support</a:t>
            </a:r>
            <a:endParaRPr lang="en-US" dirty="0"/>
          </a:p>
        </p:txBody>
      </p:sp>
      <p:sp>
        <p:nvSpPr>
          <p:cNvPr id="3" name="Content Placeholder 2"/>
          <p:cNvSpPr>
            <a:spLocks noGrp="1"/>
          </p:cNvSpPr>
          <p:nvPr>
            <p:ph idx="1"/>
          </p:nvPr>
        </p:nvSpPr>
        <p:spPr/>
        <p:txBody>
          <a:bodyPr/>
          <a:lstStyle/>
          <a:p>
            <a:r>
              <a:rPr lang="en-US" dirty="0" smtClean="0"/>
              <a:t>True cross-server &amp; cross-domain SSO</a:t>
            </a:r>
          </a:p>
          <a:p>
            <a:r>
              <a:rPr lang="en-US" dirty="0" smtClean="0"/>
              <a:t>Proven Secure – application never sees your password, do not have to worry whether application is trusted or not.</a:t>
            </a:r>
          </a:p>
          <a:p>
            <a:r>
              <a:rPr lang="en-US" dirty="0" smtClean="0"/>
              <a:t>Integrate with other software supporting OpenID:</a:t>
            </a:r>
          </a:p>
          <a:p>
            <a:pPr lvl="1"/>
            <a:r>
              <a:rPr lang="en-US" dirty="0" smtClean="0"/>
              <a:t>Oracle Identity Provider</a:t>
            </a:r>
          </a:p>
          <a:p>
            <a:pPr lvl="1"/>
            <a:r>
              <a:rPr lang="en-US" dirty="0" smtClean="0"/>
              <a:t>IBM </a:t>
            </a:r>
          </a:p>
          <a:p>
            <a:pPr lvl="1"/>
            <a:r>
              <a:rPr lang="en-US" dirty="0" smtClean="0"/>
              <a:t>CA </a:t>
            </a:r>
            <a:r>
              <a:rPr lang="en-US" dirty="0" err="1" smtClean="0"/>
              <a:t>SiteMinder</a:t>
            </a:r>
            <a:endParaRPr lang="en-US" dirty="0" smtClean="0"/>
          </a:p>
          <a:p>
            <a:pPr lvl="1"/>
            <a:r>
              <a:rPr lang="en-US" dirty="0" smtClean="0"/>
              <a:t>Open source capability</a:t>
            </a:r>
          </a:p>
          <a:p>
            <a:r>
              <a:rPr lang="en-US" dirty="0" smtClean="0"/>
              <a:t>Cloud scalability – proven ability to support millions of users.</a:t>
            </a:r>
          </a:p>
          <a:p>
            <a:r>
              <a:rPr lang="en-US" dirty="0" smtClean="0"/>
              <a:t>Gives us flexibility – separate the authentication from the application.  App that uses OpenID does not need to be modified to support other authentication schemes.  Custom OpenID providers can be plugged in without altering App.</a:t>
            </a:r>
          </a:p>
          <a:p>
            <a:r>
              <a:rPr lang="en-US" dirty="0" smtClean="0"/>
              <a:t>Internal Protocol – users do not (necessarily) know.</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How do you expect current customers to use it?</a:t>
            </a:r>
          </a:p>
          <a:p>
            <a:pPr lvl="1"/>
            <a:r>
              <a:rPr lang="en-US" dirty="0" smtClean="0"/>
              <a:t>Just use the LDAP-OpenID provider.  Users authenticate with their normal username and password.  They don’t even know that the system is using OpenID.</a:t>
            </a:r>
          </a:p>
          <a:p>
            <a:r>
              <a:rPr lang="en-US" dirty="0" smtClean="0"/>
              <a:t>How do they get LDAP-OpenID provider?</a:t>
            </a:r>
          </a:p>
          <a:p>
            <a:pPr lvl="1"/>
            <a:r>
              <a:rPr lang="en-US" dirty="0" smtClean="0"/>
              <a:t>We ship this provider included in every product.  It is a separate install, but shipped with both IBPM and IBPM-A.  They only need to install one.</a:t>
            </a:r>
          </a:p>
          <a:p>
            <a:r>
              <a:rPr lang="en-US" dirty="0" smtClean="0"/>
              <a:t>What if they have CA </a:t>
            </a:r>
            <a:r>
              <a:rPr lang="en-US" dirty="0" err="1" smtClean="0"/>
              <a:t>SiteMinder</a:t>
            </a:r>
            <a:r>
              <a:rPr lang="en-US" dirty="0" smtClean="0"/>
              <a:t>?</a:t>
            </a:r>
          </a:p>
          <a:p>
            <a:pPr lvl="1"/>
            <a:r>
              <a:rPr lang="en-US" dirty="0" err="1" smtClean="0"/>
              <a:t>SiteMinder</a:t>
            </a:r>
            <a:r>
              <a:rPr lang="en-US" dirty="0" smtClean="0"/>
              <a:t> supports OpenID directly, so there would be no need to add an additional OpenID provider.  Fully integrated no additional cost.</a:t>
            </a:r>
          </a:p>
          <a:p>
            <a:r>
              <a:rPr lang="en-US" dirty="0" smtClean="0"/>
              <a:t>How do you keep anyone with Google ID from accessing system?</a:t>
            </a:r>
          </a:p>
          <a:p>
            <a:pPr lvl="1"/>
            <a:r>
              <a:rPr lang="en-US" dirty="0" smtClean="0"/>
              <a:t>OpenID authenticates you, but it does not </a:t>
            </a:r>
            <a:r>
              <a:rPr lang="en-US" u="sng" dirty="0" smtClean="0"/>
              <a:t>authorize</a:t>
            </a:r>
            <a:r>
              <a:rPr lang="en-US" dirty="0" smtClean="0"/>
              <a:t> you for anything.  Someone must give you authority to access protected resources.  Could be an administrator or another user.</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Content Placeholder 3"/>
          <p:cNvSpPr>
            <a:spLocks noGrp="1"/>
          </p:cNvSpPr>
          <p:nvPr>
            <p:ph idx="1"/>
          </p:nvPr>
        </p:nvSpPr>
        <p:spPr/>
        <p:txBody>
          <a:bodyPr/>
          <a:lstStyle/>
          <a:p>
            <a:r>
              <a:rPr lang="en-US" dirty="0" smtClean="0"/>
              <a:t>Where did LDAP-OpenID provider come from</a:t>
            </a:r>
          </a:p>
          <a:p>
            <a:pPr lvl="1"/>
            <a:r>
              <a:rPr lang="en-US" dirty="0" smtClean="0"/>
              <a:t>FAI developed this - ~2000 lines of Java code</a:t>
            </a:r>
          </a:p>
          <a:p>
            <a:r>
              <a:rPr lang="en-US" dirty="0" smtClean="0"/>
              <a:t>Projects teams think they already do SSO</a:t>
            </a:r>
          </a:p>
          <a:p>
            <a:pPr lvl="1"/>
            <a:r>
              <a:rPr lang="en-US" dirty="0" smtClean="0"/>
              <a:t>Only the unsecure form where each applications handles the password.  </a:t>
            </a:r>
          </a:p>
          <a:p>
            <a:pPr lvl="1"/>
            <a:r>
              <a:rPr lang="en-US" dirty="0" smtClean="0"/>
              <a:t>OpenID protocol is safe because no application ever sees a password.</a:t>
            </a:r>
          </a:p>
          <a:p>
            <a:pPr lvl="1"/>
            <a:r>
              <a:rPr lang="en-US" dirty="0" smtClean="0"/>
              <a:t>Proprietary approached exist for this, but none at Fujitsu, and there is no need since OpenID is an open protocol to do the same thing.</a:t>
            </a:r>
          </a:p>
          <a:p>
            <a:r>
              <a:rPr lang="en-US" dirty="0" smtClean="0"/>
              <a:t>What about groups?</a:t>
            </a:r>
          </a:p>
          <a:p>
            <a:pPr lvl="1"/>
            <a:r>
              <a:rPr lang="en-US" dirty="0" smtClean="0"/>
              <a:t>OpenID only does authentication / SSO.  It does not have anything to do with organizational structure or other directory capabilities.</a:t>
            </a:r>
          </a:p>
          <a:p>
            <a:r>
              <a:rPr lang="en-US" dirty="0" smtClean="0"/>
              <a:t>Will a company every really use a Google OpenID?</a:t>
            </a:r>
          </a:p>
          <a:p>
            <a:pPr lvl="1"/>
            <a:r>
              <a:rPr lang="en-US" dirty="0" smtClean="0"/>
              <a:t>They will if they decide to use Gmail for their employees.  That would drive the decision.  If they don’t need a </a:t>
            </a:r>
            <a:r>
              <a:rPr lang="en-US" dirty="0" err="1" smtClean="0"/>
              <a:t>google</a:t>
            </a:r>
            <a:r>
              <a:rPr lang="en-US" dirty="0" smtClean="0"/>
              <a:t> cloud service, they probably will not allow use of a Google OpenID for authentication.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SSO Backend Support UNSAFE</a:t>
            </a:r>
            <a:endParaRPr lang="en-US" dirty="0"/>
          </a:p>
        </p:txBody>
      </p:sp>
      <p:sp>
        <p:nvSpPr>
          <p:cNvPr id="5" name="Rectangle 4"/>
          <p:cNvSpPr/>
          <p:nvPr/>
        </p:nvSpPr>
        <p:spPr>
          <a:xfrm>
            <a:off x="2514600" y="1219200"/>
            <a:ext cx="1572348" cy="7749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App 1</a:t>
            </a:r>
          </a:p>
        </p:txBody>
      </p:sp>
      <p:sp>
        <p:nvSpPr>
          <p:cNvPr id="7" name="Rectangle 6"/>
          <p:cNvSpPr/>
          <p:nvPr/>
        </p:nvSpPr>
        <p:spPr>
          <a:xfrm>
            <a:off x="304800" y="2514600"/>
            <a:ext cx="1447800" cy="1219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 </a:t>
            </a:r>
            <a:br>
              <a:rPr lang="en-US" dirty="0" smtClean="0">
                <a:solidFill>
                  <a:schemeClr val="tx1"/>
                </a:solidFill>
              </a:rPr>
            </a:br>
            <a:r>
              <a:rPr lang="en-US" dirty="0" smtClean="0">
                <a:solidFill>
                  <a:schemeClr val="tx1"/>
                </a:solidFill>
              </a:rPr>
              <a:t>Module</a:t>
            </a:r>
            <a:endParaRPr kumimoji="1" lang="en-US" dirty="0" smtClean="0">
              <a:solidFill>
                <a:schemeClr val="tx1"/>
              </a:solidFill>
            </a:endParaRPr>
          </a:p>
        </p:txBody>
      </p:sp>
      <p:grpSp>
        <p:nvGrpSpPr>
          <p:cNvPr id="3" name="Group 52"/>
          <p:cNvGrpSpPr>
            <a:grpSpLocks/>
          </p:cNvGrpSpPr>
          <p:nvPr/>
        </p:nvGrpSpPr>
        <p:grpSpPr bwMode="auto">
          <a:xfrm>
            <a:off x="7924800" y="2743200"/>
            <a:ext cx="394969" cy="681984"/>
            <a:chOff x="388" y="1159"/>
            <a:chExt cx="210" cy="331"/>
          </a:xfrm>
        </p:grpSpPr>
        <p:sp>
          <p:nvSpPr>
            <p:cNvPr id="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1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2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sp>
        <p:nvSpPr>
          <p:cNvPr id="21" name="Text Box 65"/>
          <p:cNvSpPr txBox="1">
            <a:spLocks noChangeArrowheads="1"/>
          </p:cNvSpPr>
          <p:nvPr/>
        </p:nvSpPr>
        <p:spPr bwMode="auto">
          <a:xfrm>
            <a:off x="7618228" y="3489055"/>
            <a:ext cx="1023158" cy="15864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fontAlgn="base">
              <a:spcBef>
                <a:spcPct val="50000"/>
              </a:spcBef>
            </a:pPr>
            <a:r>
              <a:rPr kumimoji="0" lang="en-US" altLang="ja-JP" sz="800"/>
              <a:t>Dashboard user</a:t>
            </a:r>
            <a:endParaRPr kumimoji="0" lang="ja-JP" altLang="en-US" sz="800"/>
          </a:p>
        </p:txBody>
      </p:sp>
      <p:cxnSp>
        <p:nvCxnSpPr>
          <p:cNvPr id="23" name="Straight Connector 22"/>
          <p:cNvCxnSpPr/>
          <p:nvPr/>
        </p:nvCxnSpPr>
        <p:spPr bwMode="auto">
          <a:xfrm flipH="1" flipV="1">
            <a:off x="4191000" y="1524000"/>
            <a:ext cx="3505200" cy="1371600"/>
          </a:xfrm>
          <a:prstGeom prst="line">
            <a:avLst/>
          </a:prstGeom>
          <a:noFill/>
          <a:ln w="28575" cap="flat" cmpd="sng" algn="ctr">
            <a:solidFill>
              <a:srgbClr val="0070C0"/>
            </a:solidFill>
            <a:prstDash val="solid"/>
            <a:round/>
            <a:headEnd type="none" w="med" len="med"/>
            <a:tailEnd type="arrow" w="med" len="med"/>
          </a:ln>
          <a:effectLst/>
        </p:spPr>
      </p:cxnSp>
      <p:cxnSp>
        <p:nvCxnSpPr>
          <p:cNvPr id="45" name="Straight Connector 44"/>
          <p:cNvCxnSpPr/>
          <p:nvPr/>
        </p:nvCxnSpPr>
        <p:spPr bwMode="auto">
          <a:xfrm flipH="1">
            <a:off x="1752600" y="1828800"/>
            <a:ext cx="609600" cy="990600"/>
          </a:xfrm>
          <a:prstGeom prst="line">
            <a:avLst/>
          </a:prstGeom>
          <a:noFill/>
          <a:ln w="28575" cap="flat" cmpd="sng" algn="ctr">
            <a:solidFill>
              <a:srgbClr val="0070C0"/>
            </a:solidFill>
            <a:prstDash val="solid"/>
            <a:round/>
            <a:headEnd type="arrow" w="med" len="med"/>
            <a:tailEnd type="arrow" w="med" len="med"/>
          </a:ln>
          <a:effectLst/>
        </p:spPr>
      </p:cxnSp>
      <p:sp>
        <p:nvSpPr>
          <p:cNvPr id="32" name="Rectangle 31"/>
          <p:cNvSpPr/>
          <p:nvPr/>
        </p:nvSpPr>
        <p:spPr>
          <a:xfrm>
            <a:off x="2514600" y="2743200"/>
            <a:ext cx="1572348" cy="7749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App 2</a:t>
            </a:r>
          </a:p>
        </p:txBody>
      </p:sp>
      <p:sp>
        <p:nvSpPr>
          <p:cNvPr id="33" name="Rectangle 32"/>
          <p:cNvSpPr/>
          <p:nvPr/>
        </p:nvSpPr>
        <p:spPr>
          <a:xfrm>
            <a:off x="2514600" y="4267200"/>
            <a:ext cx="1572348" cy="7749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App 3</a:t>
            </a:r>
          </a:p>
        </p:txBody>
      </p:sp>
      <p:cxnSp>
        <p:nvCxnSpPr>
          <p:cNvPr id="38" name="Straight Connector 37"/>
          <p:cNvCxnSpPr>
            <a:stCxn id="66" idx="1"/>
            <a:endCxn id="7" idx="3"/>
          </p:cNvCxnSpPr>
          <p:nvPr/>
        </p:nvCxnSpPr>
        <p:spPr bwMode="auto">
          <a:xfrm flipH="1">
            <a:off x="1752600" y="3124200"/>
            <a:ext cx="533400" cy="0"/>
          </a:xfrm>
          <a:prstGeom prst="line">
            <a:avLst/>
          </a:prstGeom>
          <a:noFill/>
          <a:ln w="28575" cap="flat" cmpd="sng" algn="ctr">
            <a:solidFill>
              <a:srgbClr val="0070C0"/>
            </a:solidFill>
            <a:prstDash val="solid"/>
            <a:round/>
            <a:headEnd type="arrow" w="med" len="med"/>
            <a:tailEnd type="arrow" w="med" len="med"/>
          </a:ln>
          <a:effectLst/>
        </p:spPr>
      </p:cxnSp>
      <p:cxnSp>
        <p:nvCxnSpPr>
          <p:cNvPr id="46" name="Straight Connector 45"/>
          <p:cNvCxnSpPr/>
          <p:nvPr/>
        </p:nvCxnSpPr>
        <p:spPr bwMode="auto">
          <a:xfrm flipH="1" flipV="1">
            <a:off x="1752600" y="3429001"/>
            <a:ext cx="609600" cy="1066799"/>
          </a:xfrm>
          <a:prstGeom prst="line">
            <a:avLst/>
          </a:prstGeom>
          <a:noFill/>
          <a:ln w="28575" cap="flat" cmpd="sng" algn="ctr">
            <a:solidFill>
              <a:srgbClr val="0070C0"/>
            </a:solidFill>
            <a:prstDash val="solid"/>
            <a:round/>
            <a:headEnd type="arrow" w="med" len="med"/>
            <a:tailEnd type="arrow" w="med" len="med"/>
          </a:ln>
          <a:effectLst/>
        </p:spPr>
      </p:cxnSp>
      <p:sp>
        <p:nvSpPr>
          <p:cNvPr id="54" name="TextBox 53"/>
          <p:cNvSpPr txBox="1"/>
          <p:nvPr/>
        </p:nvSpPr>
        <p:spPr>
          <a:xfrm>
            <a:off x="5638800" y="1600200"/>
            <a:ext cx="1890261" cy="646331"/>
          </a:xfrm>
          <a:prstGeom prst="rect">
            <a:avLst/>
          </a:prstGeom>
          <a:noFill/>
        </p:spPr>
        <p:txBody>
          <a:bodyPr wrap="none" rtlCol="0">
            <a:spAutoFit/>
          </a:bodyPr>
          <a:lstStyle/>
          <a:p>
            <a:r>
              <a:rPr lang="en-US" dirty="0" smtClean="0"/>
              <a:t>Send </a:t>
            </a:r>
            <a:r>
              <a:rPr lang="en-US" dirty="0" err="1" smtClean="0"/>
              <a:t>UserName</a:t>
            </a:r>
            <a:endParaRPr lang="en-US" dirty="0" smtClean="0"/>
          </a:p>
          <a:p>
            <a:r>
              <a:rPr lang="en-US" dirty="0" smtClean="0"/>
              <a:t>&amp; </a:t>
            </a:r>
            <a:r>
              <a:rPr lang="en-US" b="1" dirty="0" smtClean="0">
                <a:solidFill>
                  <a:srgbClr val="FF0000"/>
                </a:solidFill>
              </a:rPr>
              <a:t>Password</a:t>
            </a:r>
            <a:endParaRPr lang="en-US" b="1" dirty="0">
              <a:solidFill>
                <a:srgbClr val="FF0000"/>
              </a:solidFill>
            </a:endParaRPr>
          </a:p>
        </p:txBody>
      </p:sp>
      <p:cxnSp>
        <p:nvCxnSpPr>
          <p:cNvPr id="55" name="Straight Connector 54"/>
          <p:cNvCxnSpPr/>
          <p:nvPr/>
        </p:nvCxnSpPr>
        <p:spPr bwMode="auto">
          <a:xfrm flipH="1">
            <a:off x="4114800" y="3200400"/>
            <a:ext cx="3505200" cy="0"/>
          </a:xfrm>
          <a:prstGeom prst="line">
            <a:avLst/>
          </a:prstGeom>
          <a:noFill/>
          <a:ln w="28575" cap="flat" cmpd="sng" algn="ctr">
            <a:solidFill>
              <a:srgbClr val="0070C0"/>
            </a:solidFill>
            <a:prstDash val="solid"/>
            <a:round/>
            <a:headEnd type="none" w="med" len="med"/>
            <a:tailEnd type="arrow" w="med" len="med"/>
          </a:ln>
          <a:effectLst/>
        </p:spPr>
      </p:cxnSp>
      <p:cxnSp>
        <p:nvCxnSpPr>
          <p:cNvPr id="58" name="Straight Connector 57"/>
          <p:cNvCxnSpPr/>
          <p:nvPr/>
        </p:nvCxnSpPr>
        <p:spPr bwMode="auto">
          <a:xfrm flipH="1">
            <a:off x="4191000" y="3429000"/>
            <a:ext cx="3429000" cy="1143000"/>
          </a:xfrm>
          <a:prstGeom prst="line">
            <a:avLst/>
          </a:prstGeom>
          <a:noFill/>
          <a:ln w="28575" cap="flat" cmpd="sng" algn="ctr">
            <a:solidFill>
              <a:srgbClr val="0070C0"/>
            </a:solidFill>
            <a:prstDash val="solid"/>
            <a:round/>
            <a:headEnd type="none" w="med" len="med"/>
            <a:tailEnd type="arrow" w="med" len="med"/>
          </a:ln>
          <a:effectLst/>
        </p:spPr>
      </p:cxnSp>
      <p:sp>
        <p:nvSpPr>
          <p:cNvPr id="61" name="TextBox 60"/>
          <p:cNvSpPr txBox="1"/>
          <p:nvPr/>
        </p:nvSpPr>
        <p:spPr>
          <a:xfrm>
            <a:off x="4343400" y="2514600"/>
            <a:ext cx="1890261" cy="646331"/>
          </a:xfrm>
          <a:prstGeom prst="rect">
            <a:avLst/>
          </a:prstGeom>
          <a:noFill/>
        </p:spPr>
        <p:txBody>
          <a:bodyPr wrap="none" rtlCol="0">
            <a:spAutoFit/>
          </a:bodyPr>
          <a:lstStyle/>
          <a:p>
            <a:r>
              <a:rPr lang="en-US" dirty="0" smtClean="0"/>
              <a:t>Send </a:t>
            </a:r>
            <a:r>
              <a:rPr lang="en-US" dirty="0" err="1" smtClean="0"/>
              <a:t>UserName</a:t>
            </a:r>
            <a:endParaRPr lang="en-US" dirty="0" smtClean="0"/>
          </a:p>
          <a:p>
            <a:r>
              <a:rPr lang="en-US" dirty="0" smtClean="0"/>
              <a:t>&amp; </a:t>
            </a:r>
            <a:r>
              <a:rPr lang="en-US" b="1" dirty="0" smtClean="0">
                <a:solidFill>
                  <a:srgbClr val="FF0000"/>
                </a:solidFill>
              </a:rPr>
              <a:t>Password</a:t>
            </a:r>
            <a:endParaRPr lang="en-US" b="1" dirty="0">
              <a:solidFill>
                <a:srgbClr val="FF0000"/>
              </a:solidFill>
            </a:endParaRPr>
          </a:p>
        </p:txBody>
      </p:sp>
      <p:sp>
        <p:nvSpPr>
          <p:cNvPr id="62" name="TextBox 61"/>
          <p:cNvSpPr txBox="1"/>
          <p:nvPr/>
        </p:nvSpPr>
        <p:spPr>
          <a:xfrm>
            <a:off x="5410200" y="3962400"/>
            <a:ext cx="1890261" cy="646331"/>
          </a:xfrm>
          <a:prstGeom prst="rect">
            <a:avLst/>
          </a:prstGeom>
          <a:noFill/>
        </p:spPr>
        <p:txBody>
          <a:bodyPr wrap="none" rtlCol="0">
            <a:spAutoFit/>
          </a:bodyPr>
          <a:lstStyle/>
          <a:p>
            <a:r>
              <a:rPr lang="en-US" dirty="0" smtClean="0"/>
              <a:t>Send </a:t>
            </a:r>
            <a:r>
              <a:rPr lang="en-US" dirty="0" err="1" smtClean="0"/>
              <a:t>UserName</a:t>
            </a:r>
            <a:endParaRPr lang="en-US" dirty="0" smtClean="0"/>
          </a:p>
          <a:p>
            <a:r>
              <a:rPr lang="en-US" dirty="0" smtClean="0"/>
              <a:t>&amp; </a:t>
            </a:r>
            <a:r>
              <a:rPr lang="en-US" b="1" dirty="0" smtClean="0">
                <a:solidFill>
                  <a:srgbClr val="FF0000"/>
                </a:solidFill>
              </a:rPr>
              <a:t>Password</a:t>
            </a:r>
            <a:endParaRPr lang="en-US" b="1" dirty="0">
              <a:solidFill>
                <a:srgbClr val="FF0000"/>
              </a:solidFill>
            </a:endParaRPr>
          </a:p>
        </p:txBody>
      </p:sp>
      <p:sp>
        <p:nvSpPr>
          <p:cNvPr id="63" name="Rectangle 62"/>
          <p:cNvSpPr/>
          <p:nvPr/>
        </p:nvSpPr>
        <p:spPr bwMode="auto">
          <a:xfrm>
            <a:off x="2286000" y="1524000"/>
            <a:ext cx="533400" cy="304800"/>
          </a:xfrm>
          <a:prstGeom prst="rect">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marL="0" marR="0" indent="0" defTabSz="914400" eaLnBrk="1" latinLnBrk="0" hangingPunct="1">
              <a:lnSpc>
                <a:spcPct val="100000"/>
              </a:lnSpc>
              <a:buClrTx/>
              <a:buSzTx/>
              <a:buFontTx/>
              <a:buNone/>
              <a:tabLst/>
            </a:pPr>
            <a:r>
              <a:rPr lang="en-US" dirty="0" smtClean="0">
                <a:solidFill>
                  <a:schemeClr val="tx1"/>
                </a:solidFill>
                <a:latin typeface="+mn-lt"/>
                <a:ea typeface="+mn-ea"/>
              </a:rPr>
              <a:t>SSO</a:t>
            </a:r>
          </a:p>
        </p:txBody>
      </p:sp>
      <p:sp>
        <p:nvSpPr>
          <p:cNvPr id="65" name="Rectangle 64"/>
          <p:cNvSpPr/>
          <p:nvPr/>
        </p:nvSpPr>
        <p:spPr bwMode="auto">
          <a:xfrm>
            <a:off x="2286000" y="4495800"/>
            <a:ext cx="533400" cy="304800"/>
          </a:xfrm>
          <a:prstGeom prst="rect">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marL="0" marR="0" indent="0" defTabSz="914400" eaLnBrk="1" latinLnBrk="0" hangingPunct="1">
              <a:lnSpc>
                <a:spcPct val="100000"/>
              </a:lnSpc>
              <a:buClrTx/>
              <a:buSzTx/>
              <a:buFontTx/>
              <a:buNone/>
              <a:tabLst/>
            </a:pPr>
            <a:r>
              <a:rPr lang="en-US" dirty="0" smtClean="0">
                <a:solidFill>
                  <a:schemeClr val="tx1"/>
                </a:solidFill>
                <a:latin typeface="+mn-lt"/>
                <a:ea typeface="+mn-ea"/>
              </a:rPr>
              <a:t>SSO</a:t>
            </a:r>
          </a:p>
        </p:txBody>
      </p:sp>
      <p:sp>
        <p:nvSpPr>
          <p:cNvPr id="66" name="Rectangle 65"/>
          <p:cNvSpPr/>
          <p:nvPr/>
        </p:nvSpPr>
        <p:spPr bwMode="auto">
          <a:xfrm>
            <a:off x="2286000" y="2971800"/>
            <a:ext cx="533400" cy="304800"/>
          </a:xfrm>
          <a:prstGeom prst="rect">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marL="0" marR="0" indent="0" defTabSz="914400" eaLnBrk="1" latinLnBrk="0" hangingPunct="1">
              <a:lnSpc>
                <a:spcPct val="100000"/>
              </a:lnSpc>
              <a:buClrTx/>
              <a:buSzTx/>
              <a:buFontTx/>
              <a:buNone/>
              <a:tabLst/>
            </a:pPr>
            <a:r>
              <a:rPr lang="en-US" dirty="0" smtClean="0">
                <a:solidFill>
                  <a:schemeClr val="tx1"/>
                </a:solidFill>
                <a:latin typeface="+mn-lt"/>
                <a:ea typeface="+mn-ea"/>
              </a:rPr>
              <a:t>SSO</a:t>
            </a:r>
          </a:p>
        </p:txBody>
      </p:sp>
      <p:sp>
        <p:nvSpPr>
          <p:cNvPr id="69" name="TextBox 68"/>
          <p:cNvSpPr txBox="1"/>
          <p:nvPr/>
        </p:nvSpPr>
        <p:spPr>
          <a:xfrm>
            <a:off x="685800" y="5867400"/>
            <a:ext cx="7888698" cy="461665"/>
          </a:xfrm>
          <a:prstGeom prst="rect">
            <a:avLst/>
          </a:prstGeom>
          <a:noFill/>
        </p:spPr>
        <p:txBody>
          <a:bodyPr wrap="none" rtlCol="0">
            <a:spAutoFit/>
          </a:bodyPr>
          <a:lstStyle/>
          <a:p>
            <a:pPr algn="l"/>
            <a:r>
              <a:rPr lang="en-US" sz="2400" i="1" dirty="0" smtClean="0"/>
              <a:t>Solution: Eliminate the </a:t>
            </a:r>
            <a:r>
              <a:rPr lang="en-US" sz="2400" i="1" u="sng" dirty="0" smtClean="0"/>
              <a:t>login prompt</a:t>
            </a:r>
            <a:r>
              <a:rPr lang="en-US" sz="2400" i="1" dirty="0" smtClean="0"/>
              <a:t> from the </a:t>
            </a:r>
            <a:r>
              <a:rPr lang="en-US" sz="2400" i="1" u="sng" dirty="0" smtClean="0"/>
              <a:t>application</a:t>
            </a:r>
            <a:r>
              <a:rPr lang="en-US" sz="2400" i="1" dirty="0" smtClean="0"/>
              <a:t>.</a:t>
            </a:r>
            <a:endParaRPr lang="en-US" sz="2400" i="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OpenID, not SAML?</a:t>
            </a:r>
            <a:endParaRPr lang="en-US" dirty="0"/>
          </a:p>
        </p:txBody>
      </p:sp>
      <p:sp>
        <p:nvSpPr>
          <p:cNvPr id="3" name="Content Placeholder 2"/>
          <p:cNvSpPr>
            <a:spLocks noGrp="1"/>
          </p:cNvSpPr>
          <p:nvPr>
            <p:ph idx="1"/>
          </p:nvPr>
        </p:nvSpPr>
        <p:spPr>
          <a:xfrm>
            <a:off x="57150" y="765175"/>
            <a:ext cx="9017000" cy="5940425"/>
          </a:xfrm>
        </p:spPr>
        <p:txBody>
          <a:bodyPr/>
          <a:lstStyle/>
          <a:p>
            <a:r>
              <a:rPr lang="en-US" sz="1400" b="1" dirty="0" smtClean="0"/>
              <a:t>Cross-server &amp; cross-domain SSO:</a:t>
            </a:r>
            <a:r>
              <a:rPr lang="en-US" sz="1400" dirty="0" smtClean="0"/>
              <a:t> both OpenID and SAML can provide this capability</a:t>
            </a:r>
          </a:p>
          <a:p>
            <a:r>
              <a:rPr lang="en-US" sz="1400" b="1" dirty="0" smtClean="0"/>
              <a:t>User Interface vs. Server:</a:t>
            </a:r>
            <a:r>
              <a:rPr lang="en-US" sz="1400" dirty="0" smtClean="0"/>
              <a:t>  SAML is for server to server authentication.  OpenID is for browser to server authentication.  OpenID works at the GUI level for authenticating users.  SAML cannot do this. because SAML is focused on exchange of XML documents with assertions in it.  </a:t>
            </a:r>
          </a:p>
          <a:p>
            <a:r>
              <a:rPr lang="en-US" sz="1400" b="1" dirty="0" smtClean="0"/>
              <a:t>Proven Secure:</a:t>
            </a:r>
            <a:r>
              <a:rPr lang="en-US" sz="1400" dirty="0" smtClean="0"/>
              <a:t> SAML still requires the user to give a password to an application at the first time login and user must trust that application is secure. SAML is less secure in this sense because it is possible for an evil application to steal your password.  OpenID works at the browser/GUI level, no application ever sees the user’s password.  You can safely use an OpenID even with an application you don’t trust.</a:t>
            </a:r>
          </a:p>
          <a:p>
            <a:r>
              <a:rPr lang="en-US" sz="1400" b="1" dirty="0" smtClean="0"/>
              <a:t>Integrate with other software</a:t>
            </a:r>
            <a:r>
              <a:rPr lang="en-US" sz="1400" dirty="0" smtClean="0"/>
              <a:t>:</a:t>
            </a:r>
          </a:p>
          <a:p>
            <a:pPr lvl="1"/>
            <a:r>
              <a:rPr lang="en-US" sz="1000" dirty="0" smtClean="0"/>
              <a:t>OpenID: Oracle, IBM, CA, open source, Google, Yahoo, many cloud providers</a:t>
            </a:r>
          </a:p>
          <a:p>
            <a:pPr lvl="1"/>
            <a:r>
              <a:rPr lang="en-US" sz="1000" dirty="0" smtClean="0"/>
              <a:t>SAML: at least CA. probably the same.</a:t>
            </a:r>
          </a:p>
          <a:p>
            <a:r>
              <a:rPr lang="en-US" sz="1400" b="1" dirty="0" smtClean="0"/>
              <a:t>Cloud scalability:</a:t>
            </a:r>
            <a:r>
              <a:rPr lang="en-US" sz="1400" dirty="0" smtClean="0"/>
              <a:t> Both OpenID are protocols and both can scale to tremendous size.  The architectural advantage to OpenID is that multiple authentication providers can be used without any need to configure the application. The OpenID itself tells the application everything it needs to know.  With SAML the application might be configured to use multiple authentication providers, but this adds an extra layer of complexity to the application and to managing the application.  The administrator would have to configure each provider, and the user would have to select each provider.  OpenID automatically gives you a globally unique ID for the user, while SAML has no guarantee of a global ID.</a:t>
            </a:r>
          </a:p>
          <a:p>
            <a:r>
              <a:rPr lang="en-US" sz="1400" b="1" dirty="0" smtClean="0"/>
              <a:t>Gives us flexibility: </a:t>
            </a:r>
            <a:r>
              <a:rPr lang="en-US" sz="1400" dirty="0" smtClean="0"/>
              <a:t> both OpenID and SAML provide a separation between authentication and authorization. But OpenID allows us to completely remove the “login prompt” from the applications.  This allows different authentication providers to implement different login prompts.  In the case of Active Directory the login prompt can be eliminated and replaces with NTLM exchange.  Because the login can be customized at the UI level to each auth provider, we can offer many options that would be complicated if we try to replicate across all applications.</a:t>
            </a:r>
          </a:p>
          <a:p>
            <a:r>
              <a:rPr lang="en-US" sz="1400" b="1" dirty="0" smtClean="0"/>
              <a:t>They are different:</a:t>
            </a:r>
            <a:r>
              <a:rPr lang="en-US" sz="1400" dirty="0" smtClean="0"/>
              <a:t>  even if choose OpenID for GUI level user authentication, SAML is still needed for server to server authentication.  There is no either/or choice – they are different things.</a:t>
            </a:r>
          </a:p>
          <a:p>
            <a:pPr>
              <a:buNone/>
            </a:pPr>
            <a:endParaRPr lang="en-US" sz="1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vs. OpenID</a:t>
            </a:r>
            <a:endParaRPr lang="en-US" dirty="0"/>
          </a:p>
        </p:txBody>
      </p:sp>
      <p:sp>
        <p:nvSpPr>
          <p:cNvPr id="4" name="Rectangle 3"/>
          <p:cNvSpPr/>
          <p:nvPr/>
        </p:nvSpPr>
        <p:spPr>
          <a:xfrm>
            <a:off x="3505200" y="990600"/>
            <a:ext cx="1572348" cy="7749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App 1</a:t>
            </a:r>
          </a:p>
        </p:txBody>
      </p:sp>
      <p:sp>
        <p:nvSpPr>
          <p:cNvPr id="5" name="Rectangle 4"/>
          <p:cNvSpPr/>
          <p:nvPr/>
        </p:nvSpPr>
        <p:spPr>
          <a:xfrm>
            <a:off x="304800" y="1752600"/>
            <a:ext cx="14478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a:t>
            </a:r>
          </a:p>
          <a:p>
            <a:pPr algn="ctr"/>
            <a:r>
              <a:rPr lang="en-US" dirty="0" smtClean="0">
                <a:solidFill>
                  <a:schemeClr val="tx1"/>
                </a:solidFill>
              </a:rPr>
              <a:t>Provider</a:t>
            </a:r>
          </a:p>
        </p:txBody>
      </p:sp>
      <p:grpSp>
        <p:nvGrpSpPr>
          <p:cNvPr id="6" name="Group 52"/>
          <p:cNvGrpSpPr>
            <a:grpSpLocks/>
          </p:cNvGrpSpPr>
          <p:nvPr/>
        </p:nvGrpSpPr>
        <p:grpSpPr bwMode="auto">
          <a:xfrm>
            <a:off x="8001000" y="1752600"/>
            <a:ext cx="394969" cy="681984"/>
            <a:chOff x="388" y="1159"/>
            <a:chExt cx="210" cy="331"/>
          </a:xfrm>
        </p:grpSpPr>
        <p:sp>
          <p:nvSpPr>
            <p:cNvPr id="7"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9"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1"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13"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5"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7"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cxnSp>
        <p:nvCxnSpPr>
          <p:cNvPr id="20" name="Straight Connector 19"/>
          <p:cNvCxnSpPr>
            <a:endCxn id="88" idx="3"/>
          </p:cNvCxnSpPr>
          <p:nvPr/>
        </p:nvCxnSpPr>
        <p:spPr bwMode="auto">
          <a:xfrm flipH="1" flipV="1">
            <a:off x="5486400" y="1409700"/>
            <a:ext cx="2209800" cy="571501"/>
          </a:xfrm>
          <a:prstGeom prst="line">
            <a:avLst/>
          </a:prstGeom>
          <a:noFill/>
          <a:ln w="28575" cap="flat" cmpd="sng" algn="ctr">
            <a:solidFill>
              <a:srgbClr val="0070C0"/>
            </a:solidFill>
            <a:prstDash val="solid"/>
            <a:round/>
            <a:headEnd type="none" w="med" len="med"/>
            <a:tailEnd type="arrow" w="med" len="med"/>
          </a:ln>
          <a:effectLst/>
        </p:spPr>
      </p:cxnSp>
      <p:cxnSp>
        <p:nvCxnSpPr>
          <p:cNvPr id="21" name="Straight Connector 20"/>
          <p:cNvCxnSpPr>
            <a:stCxn id="31" idx="1"/>
          </p:cNvCxnSpPr>
          <p:nvPr/>
        </p:nvCxnSpPr>
        <p:spPr bwMode="auto">
          <a:xfrm flipH="1">
            <a:off x="1752600" y="1371600"/>
            <a:ext cx="1600200" cy="685800"/>
          </a:xfrm>
          <a:prstGeom prst="line">
            <a:avLst/>
          </a:prstGeom>
          <a:noFill/>
          <a:ln w="28575" cap="flat" cmpd="sng" algn="ctr">
            <a:solidFill>
              <a:srgbClr val="0070C0"/>
            </a:solidFill>
            <a:prstDash val="dash"/>
            <a:round/>
            <a:headEnd type="arrow" w="med" len="med"/>
            <a:tailEnd type="arrow" w="med" len="med"/>
          </a:ln>
          <a:effectLst/>
        </p:spPr>
      </p:cxnSp>
      <p:sp>
        <p:nvSpPr>
          <p:cNvPr id="22" name="Rectangle 21"/>
          <p:cNvSpPr/>
          <p:nvPr/>
        </p:nvSpPr>
        <p:spPr>
          <a:xfrm>
            <a:off x="3505200" y="1981200"/>
            <a:ext cx="1572348" cy="7749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App 2</a:t>
            </a:r>
          </a:p>
        </p:txBody>
      </p:sp>
      <p:cxnSp>
        <p:nvCxnSpPr>
          <p:cNvPr id="24" name="Straight Connector 23"/>
          <p:cNvCxnSpPr>
            <a:stCxn id="34" idx="1"/>
            <a:endCxn id="5" idx="3"/>
          </p:cNvCxnSpPr>
          <p:nvPr/>
        </p:nvCxnSpPr>
        <p:spPr bwMode="auto">
          <a:xfrm flipH="1" flipV="1">
            <a:off x="1752600" y="2171700"/>
            <a:ext cx="1600200" cy="190500"/>
          </a:xfrm>
          <a:prstGeom prst="line">
            <a:avLst/>
          </a:prstGeom>
          <a:noFill/>
          <a:ln w="28575" cap="flat" cmpd="sng" algn="ctr">
            <a:solidFill>
              <a:srgbClr val="0070C0"/>
            </a:solidFill>
            <a:prstDash val="dash"/>
            <a:round/>
            <a:headEnd type="arrow" w="med" len="med"/>
            <a:tailEnd type="arrow" w="med" len="med"/>
          </a:ln>
          <a:effectLst/>
        </p:spPr>
      </p:cxnSp>
      <p:sp>
        <p:nvSpPr>
          <p:cNvPr id="26" name="TextBox 25"/>
          <p:cNvSpPr txBox="1"/>
          <p:nvPr/>
        </p:nvSpPr>
        <p:spPr>
          <a:xfrm>
            <a:off x="5867400" y="990600"/>
            <a:ext cx="1890261" cy="646331"/>
          </a:xfrm>
          <a:prstGeom prst="rect">
            <a:avLst/>
          </a:prstGeom>
          <a:noFill/>
        </p:spPr>
        <p:txBody>
          <a:bodyPr wrap="none" rtlCol="0">
            <a:spAutoFit/>
          </a:bodyPr>
          <a:lstStyle/>
          <a:p>
            <a:r>
              <a:rPr lang="en-US" dirty="0" smtClean="0"/>
              <a:t>Send </a:t>
            </a:r>
            <a:r>
              <a:rPr lang="en-US" dirty="0" err="1" smtClean="0"/>
              <a:t>UserName</a:t>
            </a:r>
            <a:endParaRPr lang="en-US" dirty="0" smtClean="0"/>
          </a:p>
          <a:p>
            <a:r>
              <a:rPr lang="en-US" dirty="0" smtClean="0"/>
              <a:t>&amp; </a:t>
            </a:r>
            <a:r>
              <a:rPr lang="en-US" b="1" dirty="0" smtClean="0">
                <a:solidFill>
                  <a:srgbClr val="FF0000"/>
                </a:solidFill>
              </a:rPr>
              <a:t>Password</a:t>
            </a:r>
            <a:endParaRPr lang="en-US" b="1" dirty="0">
              <a:solidFill>
                <a:srgbClr val="FF0000"/>
              </a:solidFill>
            </a:endParaRPr>
          </a:p>
        </p:txBody>
      </p:sp>
      <p:cxnSp>
        <p:nvCxnSpPr>
          <p:cNvPr id="27" name="Straight Connector 26"/>
          <p:cNvCxnSpPr>
            <a:endCxn id="90" idx="3"/>
          </p:cNvCxnSpPr>
          <p:nvPr/>
        </p:nvCxnSpPr>
        <p:spPr bwMode="auto">
          <a:xfrm flipH="1">
            <a:off x="5486400" y="2133600"/>
            <a:ext cx="2209800" cy="190500"/>
          </a:xfrm>
          <a:prstGeom prst="line">
            <a:avLst/>
          </a:prstGeom>
          <a:noFill/>
          <a:ln w="28575" cap="flat" cmpd="sng" algn="ctr">
            <a:solidFill>
              <a:srgbClr val="0070C0"/>
            </a:solidFill>
            <a:prstDash val="solid"/>
            <a:round/>
            <a:headEnd type="none" w="med" len="med"/>
            <a:tailEnd type="arrow" w="med" len="med"/>
          </a:ln>
          <a:effectLst/>
        </p:spPr>
      </p:cxnSp>
      <p:sp>
        <p:nvSpPr>
          <p:cNvPr id="29" name="TextBox 28"/>
          <p:cNvSpPr txBox="1"/>
          <p:nvPr/>
        </p:nvSpPr>
        <p:spPr>
          <a:xfrm>
            <a:off x="5562600" y="2286000"/>
            <a:ext cx="1890261" cy="646331"/>
          </a:xfrm>
          <a:prstGeom prst="rect">
            <a:avLst/>
          </a:prstGeom>
          <a:noFill/>
        </p:spPr>
        <p:txBody>
          <a:bodyPr wrap="none" rtlCol="0">
            <a:spAutoFit/>
          </a:bodyPr>
          <a:lstStyle/>
          <a:p>
            <a:r>
              <a:rPr lang="en-US" dirty="0" smtClean="0"/>
              <a:t>Send </a:t>
            </a:r>
            <a:r>
              <a:rPr lang="en-US" dirty="0" err="1" smtClean="0"/>
              <a:t>UserName</a:t>
            </a:r>
            <a:endParaRPr lang="en-US" dirty="0" smtClean="0"/>
          </a:p>
          <a:p>
            <a:r>
              <a:rPr lang="en-US" dirty="0" smtClean="0"/>
              <a:t>&amp; </a:t>
            </a:r>
            <a:r>
              <a:rPr lang="en-US" b="1" dirty="0" smtClean="0">
                <a:solidFill>
                  <a:srgbClr val="FF0000"/>
                </a:solidFill>
              </a:rPr>
              <a:t>Password</a:t>
            </a:r>
            <a:endParaRPr lang="en-US" b="1" dirty="0">
              <a:solidFill>
                <a:srgbClr val="FF0000"/>
              </a:solidFill>
            </a:endParaRPr>
          </a:p>
        </p:txBody>
      </p:sp>
      <p:sp>
        <p:nvSpPr>
          <p:cNvPr id="31" name="Rectangle 30"/>
          <p:cNvSpPr/>
          <p:nvPr/>
        </p:nvSpPr>
        <p:spPr bwMode="auto">
          <a:xfrm>
            <a:off x="3352800" y="1219200"/>
            <a:ext cx="381000" cy="304800"/>
          </a:xfrm>
          <a:prstGeom prst="rect">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marL="0" marR="0" indent="0" defTabSz="914400" eaLnBrk="1" latinLnBrk="0" hangingPunct="1">
              <a:lnSpc>
                <a:spcPct val="100000"/>
              </a:lnSpc>
              <a:buClrTx/>
              <a:buSzTx/>
              <a:buFontTx/>
              <a:buNone/>
              <a:tabLst/>
            </a:pPr>
            <a:endParaRPr lang="en-US" dirty="0" smtClean="0">
              <a:solidFill>
                <a:schemeClr val="tx1"/>
              </a:solidFill>
              <a:latin typeface="+mn-lt"/>
              <a:ea typeface="+mn-ea"/>
            </a:endParaRPr>
          </a:p>
        </p:txBody>
      </p:sp>
      <p:sp>
        <p:nvSpPr>
          <p:cNvPr id="34" name="Rectangle 33"/>
          <p:cNvSpPr/>
          <p:nvPr/>
        </p:nvSpPr>
        <p:spPr bwMode="auto">
          <a:xfrm>
            <a:off x="3352800" y="2209800"/>
            <a:ext cx="381000" cy="304800"/>
          </a:xfrm>
          <a:prstGeom prst="rect">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marL="0" marR="0" indent="0" defTabSz="914400" eaLnBrk="1" latinLnBrk="0" hangingPunct="1">
              <a:lnSpc>
                <a:spcPct val="100000"/>
              </a:lnSpc>
              <a:buClrTx/>
              <a:buSzTx/>
              <a:buFontTx/>
              <a:buNone/>
              <a:tabLst/>
            </a:pPr>
            <a:endParaRPr lang="en-US" dirty="0" smtClean="0">
              <a:solidFill>
                <a:schemeClr val="tx1"/>
              </a:solidFill>
              <a:latin typeface="+mn-lt"/>
              <a:ea typeface="+mn-ea"/>
            </a:endParaRPr>
          </a:p>
        </p:txBody>
      </p:sp>
      <p:sp>
        <p:nvSpPr>
          <p:cNvPr id="42" name="TextBox 41"/>
          <p:cNvSpPr txBox="1"/>
          <p:nvPr/>
        </p:nvSpPr>
        <p:spPr>
          <a:xfrm>
            <a:off x="2362200" y="1600200"/>
            <a:ext cx="1005404" cy="646331"/>
          </a:xfrm>
          <a:prstGeom prst="rect">
            <a:avLst/>
          </a:prstGeom>
          <a:noFill/>
        </p:spPr>
        <p:txBody>
          <a:bodyPr wrap="none" rtlCol="0">
            <a:spAutoFit/>
          </a:bodyPr>
          <a:lstStyle/>
          <a:p>
            <a:r>
              <a:rPr lang="en-US" dirty="0" smtClean="0"/>
              <a:t>SAML</a:t>
            </a:r>
          </a:p>
          <a:p>
            <a:r>
              <a:rPr lang="en-US" dirty="0" smtClean="0"/>
              <a:t>protocol</a:t>
            </a:r>
            <a:endParaRPr lang="en-US" dirty="0"/>
          </a:p>
        </p:txBody>
      </p:sp>
      <p:sp>
        <p:nvSpPr>
          <p:cNvPr id="53" name="Rectangle 52"/>
          <p:cNvSpPr/>
          <p:nvPr/>
        </p:nvSpPr>
        <p:spPr>
          <a:xfrm>
            <a:off x="3505200" y="3276600"/>
            <a:ext cx="1572348" cy="7749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App 1</a:t>
            </a:r>
          </a:p>
        </p:txBody>
      </p:sp>
      <p:sp>
        <p:nvSpPr>
          <p:cNvPr id="54" name="Rectangle 53"/>
          <p:cNvSpPr/>
          <p:nvPr/>
        </p:nvSpPr>
        <p:spPr>
          <a:xfrm>
            <a:off x="3505200" y="5562600"/>
            <a:ext cx="1524000" cy="7620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a:t>
            </a:r>
          </a:p>
          <a:p>
            <a:pPr algn="ctr"/>
            <a:r>
              <a:rPr lang="en-US" dirty="0" smtClean="0">
                <a:solidFill>
                  <a:schemeClr val="tx1"/>
                </a:solidFill>
              </a:rPr>
              <a:t>Provider</a:t>
            </a:r>
          </a:p>
        </p:txBody>
      </p:sp>
      <p:grpSp>
        <p:nvGrpSpPr>
          <p:cNvPr id="55" name="Group 52"/>
          <p:cNvGrpSpPr>
            <a:grpSpLocks/>
          </p:cNvGrpSpPr>
          <p:nvPr/>
        </p:nvGrpSpPr>
        <p:grpSpPr bwMode="auto">
          <a:xfrm>
            <a:off x="8001000" y="4038600"/>
            <a:ext cx="394969" cy="681984"/>
            <a:chOff x="388" y="1159"/>
            <a:chExt cx="210" cy="331"/>
          </a:xfrm>
        </p:grpSpPr>
        <p:sp>
          <p:nvSpPr>
            <p:cNvPr id="56"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8"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9"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0"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1"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2"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3"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4"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5"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6"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7"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cxnSp>
        <p:nvCxnSpPr>
          <p:cNvPr id="68" name="Straight Connector 67"/>
          <p:cNvCxnSpPr>
            <a:endCxn id="53" idx="3"/>
          </p:cNvCxnSpPr>
          <p:nvPr/>
        </p:nvCxnSpPr>
        <p:spPr bwMode="auto">
          <a:xfrm flipH="1" flipV="1">
            <a:off x="5077548" y="3664085"/>
            <a:ext cx="2618652" cy="603115"/>
          </a:xfrm>
          <a:prstGeom prst="line">
            <a:avLst/>
          </a:prstGeom>
          <a:noFill/>
          <a:ln w="28575" cap="flat" cmpd="sng" algn="ctr">
            <a:solidFill>
              <a:srgbClr val="0070C0"/>
            </a:solidFill>
            <a:prstDash val="solid"/>
            <a:round/>
            <a:headEnd type="none" w="med" len="med"/>
            <a:tailEnd type="arrow" w="med" len="med"/>
          </a:ln>
          <a:effectLst/>
        </p:spPr>
      </p:cxnSp>
      <p:sp>
        <p:nvSpPr>
          <p:cNvPr id="70" name="Rectangle 69"/>
          <p:cNvSpPr/>
          <p:nvPr/>
        </p:nvSpPr>
        <p:spPr>
          <a:xfrm>
            <a:off x="3505200" y="4267200"/>
            <a:ext cx="1572348" cy="7749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App 2</a:t>
            </a:r>
          </a:p>
        </p:txBody>
      </p:sp>
      <p:cxnSp>
        <p:nvCxnSpPr>
          <p:cNvPr id="73" name="Straight Connector 72"/>
          <p:cNvCxnSpPr>
            <a:endCxn id="70" idx="3"/>
          </p:cNvCxnSpPr>
          <p:nvPr/>
        </p:nvCxnSpPr>
        <p:spPr bwMode="auto">
          <a:xfrm flipH="1">
            <a:off x="5077548" y="4419600"/>
            <a:ext cx="2618652" cy="235085"/>
          </a:xfrm>
          <a:prstGeom prst="line">
            <a:avLst/>
          </a:prstGeom>
          <a:noFill/>
          <a:ln w="28575" cap="flat" cmpd="sng" algn="ctr">
            <a:solidFill>
              <a:srgbClr val="0070C0"/>
            </a:solidFill>
            <a:prstDash val="solid"/>
            <a:round/>
            <a:headEnd type="none" w="med" len="med"/>
            <a:tailEnd type="arrow" w="med" len="med"/>
          </a:ln>
          <a:effectLst/>
        </p:spPr>
      </p:cxnSp>
      <p:sp>
        <p:nvSpPr>
          <p:cNvPr id="74" name="TextBox 73"/>
          <p:cNvSpPr txBox="1"/>
          <p:nvPr/>
        </p:nvSpPr>
        <p:spPr>
          <a:xfrm>
            <a:off x="6129548" y="5334000"/>
            <a:ext cx="1518364" cy="923330"/>
          </a:xfrm>
          <a:prstGeom prst="rect">
            <a:avLst/>
          </a:prstGeom>
          <a:noFill/>
        </p:spPr>
        <p:txBody>
          <a:bodyPr wrap="none" rtlCol="0">
            <a:spAutoFit/>
          </a:bodyPr>
          <a:lstStyle/>
          <a:p>
            <a:r>
              <a:rPr lang="en-US" dirty="0" err="1" smtClean="0"/>
              <a:t>UserName</a:t>
            </a:r>
            <a:endParaRPr lang="en-US" dirty="0" smtClean="0"/>
          </a:p>
          <a:p>
            <a:r>
              <a:rPr lang="en-US" dirty="0" smtClean="0"/>
              <a:t>&amp; </a:t>
            </a:r>
            <a:r>
              <a:rPr lang="en-US" b="1" dirty="0" smtClean="0">
                <a:solidFill>
                  <a:srgbClr val="FF0000"/>
                </a:solidFill>
              </a:rPr>
              <a:t>Password</a:t>
            </a:r>
          </a:p>
          <a:p>
            <a:r>
              <a:rPr lang="en-US" dirty="0" smtClean="0">
                <a:solidFill>
                  <a:schemeClr val="tx1"/>
                </a:solidFill>
              </a:rPr>
              <a:t>ONLY HERE</a:t>
            </a:r>
            <a:endParaRPr lang="en-US" dirty="0">
              <a:solidFill>
                <a:schemeClr val="tx1"/>
              </a:solidFill>
            </a:endParaRPr>
          </a:p>
        </p:txBody>
      </p:sp>
      <p:cxnSp>
        <p:nvCxnSpPr>
          <p:cNvPr id="81" name="Straight Connector 80"/>
          <p:cNvCxnSpPr>
            <a:endCxn id="92" idx="3"/>
          </p:cNvCxnSpPr>
          <p:nvPr/>
        </p:nvCxnSpPr>
        <p:spPr bwMode="auto">
          <a:xfrm flipH="1">
            <a:off x="5410200" y="4648200"/>
            <a:ext cx="2286000" cy="1257300"/>
          </a:xfrm>
          <a:prstGeom prst="line">
            <a:avLst/>
          </a:prstGeom>
          <a:noFill/>
          <a:ln w="28575" cap="flat" cmpd="sng" algn="ctr">
            <a:solidFill>
              <a:srgbClr val="0070C0"/>
            </a:solidFill>
            <a:prstDash val="solid"/>
            <a:round/>
            <a:headEnd type="none" w="med" len="med"/>
            <a:tailEnd type="arrow" w="med" len="med"/>
          </a:ln>
          <a:effectLst/>
        </p:spPr>
      </p:cxnSp>
      <p:sp>
        <p:nvSpPr>
          <p:cNvPr id="85" name="Freeform 84"/>
          <p:cNvSpPr/>
          <p:nvPr/>
        </p:nvSpPr>
        <p:spPr bwMode="auto">
          <a:xfrm>
            <a:off x="5080000" y="3784600"/>
            <a:ext cx="1786467" cy="2006600"/>
          </a:xfrm>
          <a:custGeom>
            <a:avLst/>
            <a:gdLst>
              <a:gd name="connsiteX0" fmla="*/ 139700 w 1786467"/>
              <a:gd name="connsiteY0" fmla="*/ 0 h 2006600"/>
              <a:gd name="connsiteX1" fmla="*/ 749300 w 1786467"/>
              <a:gd name="connsiteY1" fmla="*/ 165100 h 2006600"/>
              <a:gd name="connsiteX2" fmla="*/ 1562100 w 1786467"/>
              <a:gd name="connsiteY2" fmla="*/ 508000 h 2006600"/>
              <a:gd name="connsiteX3" fmla="*/ 1714500 w 1786467"/>
              <a:gd name="connsiteY3" fmla="*/ 838200 h 2006600"/>
              <a:gd name="connsiteX4" fmla="*/ 1600200 w 1786467"/>
              <a:gd name="connsiteY4" fmla="*/ 1117600 h 2006600"/>
              <a:gd name="connsiteX5" fmla="*/ 596900 w 1786467"/>
              <a:gd name="connsiteY5" fmla="*/ 1689100 h 2006600"/>
              <a:gd name="connsiteX6" fmla="*/ 0 w 1786467"/>
              <a:gd name="connsiteY6" fmla="*/ 2006600 h 20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6467" h="2006600">
                <a:moveTo>
                  <a:pt x="139700" y="0"/>
                </a:moveTo>
                <a:cubicBezTo>
                  <a:pt x="325966" y="40216"/>
                  <a:pt x="512233" y="80433"/>
                  <a:pt x="749300" y="165100"/>
                </a:cubicBezTo>
                <a:cubicBezTo>
                  <a:pt x="986367" y="249767"/>
                  <a:pt x="1401233" y="395817"/>
                  <a:pt x="1562100" y="508000"/>
                </a:cubicBezTo>
                <a:cubicBezTo>
                  <a:pt x="1722967" y="620183"/>
                  <a:pt x="1708150" y="736600"/>
                  <a:pt x="1714500" y="838200"/>
                </a:cubicBezTo>
                <a:cubicBezTo>
                  <a:pt x="1720850" y="939800"/>
                  <a:pt x="1786467" y="975783"/>
                  <a:pt x="1600200" y="1117600"/>
                </a:cubicBezTo>
                <a:cubicBezTo>
                  <a:pt x="1413933" y="1259417"/>
                  <a:pt x="863600" y="1540933"/>
                  <a:pt x="596900" y="1689100"/>
                </a:cubicBezTo>
                <a:cubicBezTo>
                  <a:pt x="330200" y="1837267"/>
                  <a:pt x="165100" y="1921933"/>
                  <a:pt x="0" y="2006600"/>
                </a:cubicBezTo>
              </a:path>
            </a:pathLst>
          </a:custGeom>
          <a:noFill/>
          <a:ln w="28575" cap="flat" cmpd="sng" algn="ctr">
            <a:solidFill>
              <a:srgbClr val="0070C0"/>
            </a:solidFill>
            <a:prstDash val="dash"/>
            <a:round/>
            <a:headEnd type="arrow"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smtClean="0">
              <a:latin typeface="Arial" charset="0"/>
              <a:ea typeface="MS UI Gothic" pitchFamily="34" charset="-128"/>
            </a:endParaRPr>
          </a:p>
        </p:txBody>
      </p:sp>
      <p:sp>
        <p:nvSpPr>
          <p:cNvPr id="87" name="Freeform 86"/>
          <p:cNvSpPr/>
          <p:nvPr/>
        </p:nvSpPr>
        <p:spPr bwMode="auto">
          <a:xfrm>
            <a:off x="5105400" y="4677833"/>
            <a:ext cx="1411817" cy="986367"/>
          </a:xfrm>
          <a:custGeom>
            <a:avLst/>
            <a:gdLst>
              <a:gd name="connsiteX0" fmla="*/ 38100 w 1411817"/>
              <a:gd name="connsiteY0" fmla="*/ 97367 h 986367"/>
              <a:gd name="connsiteX1" fmla="*/ 469900 w 1411817"/>
              <a:gd name="connsiteY1" fmla="*/ 46567 h 986367"/>
              <a:gd name="connsiteX2" fmla="*/ 1104900 w 1411817"/>
              <a:gd name="connsiteY2" fmla="*/ 21167 h 986367"/>
              <a:gd name="connsiteX3" fmla="*/ 1308100 w 1411817"/>
              <a:gd name="connsiteY3" fmla="*/ 173567 h 986367"/>
              <a:gd name="connsiteX4" fmla="*/ 1193800 w 1411817"/>
              <a:gd name="connsiteY4" fmla="*/ 364067 h 986367"/>
              <a:gd name="connsiteX5" fmla="*/ 0 w 1411817"/>
              <a:gd name="connsiteY5" fmla="*/ 986367 h 98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817" h="986367">
                <a:moveTo>
                  <a:pt x="38100" y="97367"/>
                </a:moveTo>
                <a:cubicBezTo>
                  <a:pt x="165100" y="78317"/>
                  <a:pt x="292100" y="59267"/>
                  <a:pt x="469900" y="46567"/>
                </a:cubicBezTo>
                <a:cubicBezTo>
                  <a:pt x="647700" y="33867"/>
                  <a:pt x="965200" y="0"/>
                  <a:pt x="1104900" y="21167"/>
                </a:cubicBezTo>
                <a:cubicBezTo>
                  <a:pt x="1244600" y="42334"/>
                  <a:pt x="1293283" y="116417"/>
                  <a:pt x="1308100" y="173567"/>
                </a:cubicBezTo>
                <a:cubicBezTo>
                  <a:pt x="1322917" y="230717"/>
                  <a:pt x="1411817" y="228600"/>
                  <a:pt x="1193800" y="364067"/>
                </a:cubicBezTo>
                <a:cubicBezTo>
                  <a:pt x="975783" y="499534"/>
                  <a:pt x="487891" y="742950"/>
                  <a:pt x="0" y="986367"/>
                </a:cubicBezTo>
              </a:path>
            </a:pathLst>
          </a:custGeom>
          <a:noFill/>
          <a:ln w="28575" cap="flat" cmpd="sng" algn="ctr">
            <a:solidFill>
              <a:srgbClr val="0070C0"/>
            </a:solidFill>
            <a:prstDash val="dash"/>
            <a:round/>
            <a:headEnd type="arrow" w="med" len="med"/>
            <a:tailEnd type="arrow" w="med" len="med"/>
          </a:ln>
          <a:effectLst/>
        </p:spPr>
        <p:txBody>
          <a:bodyPr vert="horz" wrap="none" lIns="91440" tIns="45720" rIns="91440" bIns="45720" numCol="1" rtlCol="0" anchor="ctr" anchorCtr="0" compatLnSpc="1">
            <a:prstTxWarp prst="textNoShape">
              <a:avLst/>
            </a:prstTxWarp>
          </a:bodyPr>
          <a:lstStyle/>
          <a:p>
            <a:endParaRPr lang="en-US" smtClean="0">
              <a:latin typeface="Arial" charset="0"/>
              <a:ea typeface="MS UI Gothic" pitchFamily="34" charset="-128"/>
            </a:endParaRPr>
          </a:p>
        </p:txBody>
      </p:sp>
      <p:sp>
        <p:nvSpPr>
          <p:cNvPr id="88" name="Rounded Rectangle 87"/>
          <p:cNvSpPr/>
          <p:nvPr/>
        </p:nvSpPr>
        <p:spPr bwMode="auto">
          <a:xfrm>
            <a:off x="4800600" y="1295400"/>
            <a:ext cx="685800" cy="2286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200" b="0" i="0" u="none" strike="noStrike" cap="none" normalizeH="0" baseline="0" dirty="0" smtClean="0">
                <a:ln>
                  <a:noFill/>
                </a:ln>
                <a:solidFill>
                  <a:srgbClr val="000000"/>
                </a:solidFill>
                <a:effectLst/>
                <a:latin typeface="Arial" charset="0"/>
                <a:ea typeface="MS UI Gothic" pitchFamily="34" charset="-128"/>
              </a:rPr>
              <a:t>LOGIN</a:t>
            </a:r>
          </a:p>
        </p:txBody>
      </p:sp>
      <p:sp>
        <p:nvSpPr>
          <p:cNvPr id="90" name="Rounded Rectangle 89"/>
          <p:cNvSpPr/>
          <p:nvPr/>
        </p:nvSpPr>
        <p:spPr bwMode="auto">
          <a:xfrm>
            <a:off x="4800600" y="2209800"/>
            <a:ext cx="685800" cy="2286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200" b="0" i="0" u="none" strike="noStrike" cap="none" normalizeH="0" baseline="0" dirty="0" smtClean="0">
                <a:ln>
                  <a:noFill/>
                </a:ln>
                <a:solidFill>
                  <a:srgbClr val="000000"/>
                </a:solidFill>
                <a:effectLst/>
                <a:latin typeface="Arial" charset="0"/>
                <a:ea typeface="MS UI Gothic" pitchFamily="34" charset="-128"/>
              </a:rPr>
              <a:t>LOGIN</a:t>
            </a:r>
          </a:p>
        </p:txBody>
      </p:sp>
      <p:sp>
        <p:nvSpPr>
          <p:cNvPr id="92" name="Rounded Rectangle 91"/>
          <p:cNvSpPr/>
          <p:nvPr/>
        </p:nvSpPr>
        <p:spPr bwMode="auto">
          <a:xfrm>
            <a:off x="4724400" y="5791200"/>
            <a:ext cx="685800" cy="2286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200" b="0" i="0" u="none" strike="noStrike" cap="none" normalizeH="0" baseline="0" dirty="0" smtClean="0">
                <a:ln>
                  <a:noFill/>
                </a:ln>
                <a:solidFill>
                  <a:srgbClr val="000000"/>
                </a:solidFill>
                <a:effectLst/>
                <a:latin typeface="Arial" charset="0"/>
                <a:ea typeface="MS UI Gothic" pitchFamily="34" charset="-128"/>
              </a:rPr>
              <a:t>LOGIN</a:t>
            </a:r>
          </a:p>
        </p:txBody>
      </p:sp>
      <p:cxnSp>
        <p:nvCxnSpPr>
          <p:cNvPr id="95" name="Straight Connector 94"/>
          <p:cNvCxnSpPr/>
          <p:nvPr/>
        </p:nvCxnSpPr>
        <p:spPr bwMode="auto">
          <a:xfrm>
            <a:off x="457200" y="2971800"/>
            <a:ext cx="8458200" cy="0"/>
          </a:xfrm>
          <a:prstGeom prst="line">
            <a:avLst/>
          </a:prstGeom>
          <a:gradFill rotWithShape="1">
            <a:gsLst>
              <a:gs pos="0">
                <a:srgbClr val="FFFFFF"/>
              </a:gs>
              <a:gs pos="100000">
                <a:srgbClr val="C8C8C8"/>
              </a:gs>
            </a:gsLst>
            <a:lin ang="5400000" scaled="1"/>
          </a:gradFill>
          <a:ln w="9525" cap="flat" cmpd="sng" algn="ctr">
            <a:solidFill>
              <a:schemeClr val="bg1">
                <a:lumMod val="75000"/>
              </a:schemeClr>
            </a:solidFill>
            <a:prstDash val="solid"/>
            <a:round/>
            <a:headEnd type="none" w="med" len="med"/>
            <a:tailEnd type="none" w="med" len="med"/>
          </a:ln>
          <a:effectLst/>
        </p:spPr>
      </p:cxnSp>
      <p:sp>
        <p:nvSpPr>
          <p:cNvPr id="96" name="TextBox 95"/>
          <p:cNvSpPr txBox="1"/>
          <p:nvPr/>
        </p:nvSpPr>
        <p:spPr>
          <a:xfrm>
            <a:off x="6248400" y="3352800"/>
            <a:ext cx="1005404" cy="646331"/>
          </a:xfrm>
          <a:prstGeom prst="rect">
            <a:avLst/>
          </a:prstGeom>
          <a:noFill/>
        </p:spPr>
        <p:txBody>
          <a:bodyPr wrap="none" rtlCol="0">
            <a:spAutoFit/>
          </a:bodyPr>
          <a:lstStyle/>
          <a:p>
            <a:r>
              <a:rPr lang="en-US" dirty="0" smtClean="0"/>
              <a:t>OpenID</a:t>
            </a:r>
          </a:p>
          <a:p>
            <a:r>
              <a:rPr lang="en-US" dirty="0" smtClean="0"/>
              <a:t>protocol</a:t>
            </a:r>
            <a:endParaRPr lang="en-US" dirty="0"/>
          </a:p>
        </p:txBody>
      </p:sp>
      <p:sp>
        <p:nvSpPr>
          <p:cNvPr id="97" name="TextBox 96"/>
          <p:cNvSpPr txBox="1"/>
          <p:nvPr/>
        </p:nvSpPr>
        <p:spPr>
          <a:xfrm>
            <a:off x="304800" y="1295400"/>
            <a:ext cx="1467068" cy="369332"/>
          </a:xfrm>
          <a:prstGeom prst="rect">
            <a:avLst/>
          </a:prstGeom>
          <a:noFill/>
        </p:spPr>
        <p:txBody>
          <a:bodyPr wrap="none" rtlCol="0">
            <a:spAutoFit/>
          </a:bodyPr>
          <a:lstStyle/>
          <a:p>
            <a:r>
              <a:rPr lang="en-US" dirty="0" smtClean="0"/>
              <a:t>no login GUI</a:t>
            </a:r>
            <a:endParaRPr lang="en-US" dirty="0"/>
          </a:p>
        </p:txBody>
      </p:sp>
      <p:sp>
        <p:nvSpPr>
          <p:cNvPr id="98" name="TextBox 97"/>
          <p:cNvSpPr txBox="1"/>
          <p:nvPr/>
        </p:nvSpPr>
        <p:spPr>
          <a:xfrm>
            <a:off x="381000" y="5257800"/>
            <a:ext cx="2346718" cy="1200329"/>
          </a:xfrm>
          <a:prstGeom prst="rect">
            <a:avLst/>
          </a:prstGeom>
          <a:noFill/>
        </p:spPr>
        <p:txBody>
          <a:bodyPr wrap="square" rtlCol="0">
            <a:spAutoFit/>
          </a:bodyPr>
          <a:lstStyle/>
          <a:p>
            <a:pPr algn="l"/>
            <a:r>
              <a:rPr lang="en-US" dirty="0" smtClean="0"/>
              <a:t>login GUI can</a:t>
            </a:r>
          </a:p>
          <a:p>
            <a:pPr algn="l"/>
            <a:r>
              <a:rPr lang="en-US" dirty="0" smtClean="0"/>
              <a:t>be specific to</a:t>
            </a:r>
          </a:p>
          <a:p>
            <a:pPr algn="l"/>
            <a:r>
              <a:rPr lang="en-US" dirty="0" smtClean="0"/>
              <a:t>auth technology.</a:t>
            </a:r>
          </a:p>
          <a:p>
            <a:pPr algn="l"/>
            <a:r>
              <a:rPr lang="en-US" dirty="0" smtClean="0"/>
              <a:t>True SSO.</a:t>
            </a:r>
            <a:endParaRPr lang="en-US" dirty="0"/>
          </a:p>
        </p:txBody>
      </p:sp>
      <p:sp>
        <p:nvSpPr>
          <p:cNvPr id="99" name="TextBox 98"/>
          <p:cNvSpPr txBox="1"/>
          <p:nvPr/>
        </p:nvSpPr>
        <p:spPr>
          <a:xfrm>
            <a:off x="381000" y="3352800"/>
            <a:ext cx="2582758" cy="1754326"/>
          </a:xfrm>
          <a:prstGeom prst="rect">
            <a:avLst/>
          </a:prstGeom>
          <a:noFill/>
        </p:spPr>
        <p:txBody>
          <a:bodyPr wrap="none" rtlCol="0">
            <a:spAutoFit/>
          </a:bodyPr>
          <a:lstStyle/>
          <a:p>
            <a:pPr algn="l"/>
            <a:r>
              <a:rPr lang="en-US" dirty="0" smtClean="0"/>
              <a:t>Applications:</a:t>
            </a:r>
          </a:p>
          <a:p>
            <a:pPr algn="l"/>
            <a:r>
              <a:rPr lang="en-US" dirty="0" smtClean="0"/>
              <a:t>1. never see the user’s </a:t>
            </a:r>
          </a:p>
          <a:p>
            <a:pPr algn="l"/>
            <a:r>
              <a:rPr lang="en-US" dirty="0" smtClean="0"/>
              <a:t>    password</a:t>
            </a:r>
          </a:p>
          <a:p>
            <a:pPr algn="l"/>
            <a:r>
              <a:rPr lang="en-US" dirty="0" smtClean="0"/>
              <a:t>2. do not need a </a:t>
            </a:r>
          </a:p>
          <a:p>
            <a:pPr algn="l"/>
            <a:r>
              <a:rPr lang="en-US" dirty="0" smtClean="0"/>
              <a:t>    login prompt</a:t>
            </a:r>
          </a:p>
          <a:p>
            <a:pPr algn="l"/>
            <a:r>
              <a:rPr lang="en-US" dirty="0" smtClean="0"/>
              <a:t>3. do not need </a:t>
            </a:r>
            <a:r>
              <a:rPr lang="en-US" dirty="0" err="1" smtClean="0"/>
              <a:t>config</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Clarification</a:t>
            </a:r>
            <a:endParaRPr lang="en-US" dirty="0"/>
          </a:p>
        </p:txBody>
      </p:sp>
      <p:sp>
        <p:nvSpPr>
          <p:cNvPr id="5" name="Content Placeholder 4"/>
          <p:cNvSpPr>
            <a:spLocks noGrp="1"/>
          </p:cNvSpPr>
          <p:nvPr>
            <p:ph idx="1"/>
          </p:nvPr>
        </p:nvSpPr>
        <p:spPr/>
        <p:txBody>
          <a:bodyPr/>
          <a:lstStyle/>
          <a:p>
            <a:r>
              <a:rPr lang="en-US" dirty="0" smtClean="0"/>
              <a:t>Do not get confused:</a:t>
            </a:r>
          </a:p>
          <a:p>
            <a:endParaRPr lang="en-US" dirty="0" smtClean="0"/>
          </a:p>
          <a:p>
            <a:r>
              <a:rPr lang="en-US" dirty="0" smtClean="0"/>
              <a:t>ID – a universal, global identification of a user</a:t>
            </a:r>
          </a:p>
          <a:p>
            <a:r>
              <a:rPr lang="en-US" dirty="0" smtClean="0"/>
              <a:t>Authentication – proof that the user is who they say they are</a:t>
            </a:r>
          </a:p>
          <a:p>
            <a:r>
              <a:rPr lang="en-US" dirty="0" smtClean="0"/>
              <a:t>Authorization – what they are allowed to do</a:t>
            </a:r>
          </a:p>
          <a:p>
            <a:r>
              <a:rPr lang="en-US" dirty="0" smtClean="0"/>
              <a:t>Profile – settings that are associated with the user</a:t>
            </a:r>
          </a:p>
          <a:p>
            <a:r>
              <a:rPr lang="en-US" dirty="0" smtClean="0"/>
              <a:t>User Groups – collections of users</a:t>
            </a:r>
          </a:p>
          <a:p>
            <a:endParaRPr lang="en-US" dirty="0" smtClean="0"/>
          </a:p>
          <a:p>
            <a:r>
              <a:rPr lang="en-US" dirty="0" smtClean="0"/>
              <a:t>These are all SEPARATE concepts</a:t>
            </a:r>
          </a:p>
          <a:p>
            <a:pPr lvl="1"/>
            <a:r>
              <a:rPr lang="en-US" dirty="0" smtClean="0"/>
              <a:t>OLD SYSTEM often required these to be from one place</a:t>
            </a:r>
          </a:p>
          <a:p>
            <a:pPr lvl="1"/>
            <a:r>
              <a:rPr lang="en-US" dirty="0" smtClean="0"/>
              <a:t>New design allows different servers to be responsible for different parts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Clarification</a:t>
            </a:r>
            <a:endParaRPr lang="en-US" dirty="0"/>
          </a:p>
        </p:txBody>
      </p:sp>
      <p:sp>
        <p:nvSpPr>
          <p:cNvPr id="5" name="Content Placeholder 4"/>
          <p:cNvSpPr>
            <a:spLocks noGrp="1"/>
          </p:cNvSpPr>
          <p:nvPr>
            <p:ph idx="1"/>
          </p:nvPr>
        </p:nvSpPr>
        <p:spPr/>
        <p:txBody>
          <a:bodyPr/>
          <a:lstStyle/>
          <a:p>
            <a:r>
              <a:rPr lang="en-US" dirty="0" smtClean="0"/>
              <a:t>ID – a universal, global identification of a user</a:t>
            </a:r>
          </a:p>
          <a:p>
            <a:pPr lvl="1"/>
            <a:r>
              <a:rPr lang="en-US" dirty="0" smtClean="0"/>
              <a:t>Same ID can be used in many applications, many hosts</a:t>
            </a:r>
          </a:p>
          <a:p>
            <a:pPr lvl="1"/>
            <a:r>
              <a:rPr lang="en-US" dirty="0" smtClean="0"/>
              <a:t>Looks like a URL</a:t>
            </a:r>
          </a:p>
          <a:p>
            <a:r>
              <a:rPr lang="en-US" dirty="0" smtClean="0"/>
              <a:t>Authentication – proof that the user is who they say they are</a:t>
            </a:r>
          </a:p>
          <a:p>
            <a:pPr lvl="1"/>
            <a:r>
              <a:rPr lang="en-US" dirty="0" smtClean="0"/>
              <a:t>OpenID provider takes care of proving who user is</a:t>
            </a:r>
          </a:p>
          <a:p>
            <a:pPr lvl="1"/>
            <a:r>
              <a:rPr lang="en-US" dirty="0" smtClean="0"/>
              <a:t>ONLY the OpenID provider takes/handles a password</a:t>
            </a:r>
          </a:p>
          <a:p>
            <a:r>
              <a:rPr lang="en-US" dirty="0" smtClean="0"/>
              <a:t>Authorization – what they are allowed to do</a:t>
            </a:r>
          </a:p>
          <a:p>
            <a:pPr lvl="1"/>
            <a:r>
              <a:rPr lang="en-US" dirty="0" smtClean="0"/>
              <a:t>Each application controls what user is able to do</a:t>
            </a:r>
          </a:p>
          <a:p>
            <a:pPr lvl="1"/>
            <a:r>
              <a:rPr lang="en-US" dirty="0" smtClean="0"/>
              <a:t>Nothing to do with OpenID provider</a:t>
            </a:r>
          </a:p>
          <a:p>
            <a:r>
              <a:rPr lang="en-US" dirty="0" smtClean="0"/>
              <a:t>Profile – settings that are associated with the user</a:t>
            </a:r>
          </a:p>
          <a:p>
            <a:pPr lvl="1"/>
            <a:r>
              <a:rPr lang="en-US" dirty="0" smtClean="0"/>
              <a:t>Each application keeps settings for each user</a:t>
            </a:r>
          </a:p>
          <a:p>
            <a:r>
              <a:rPr lang="en-US" dirty="0" smtClean="0"/>
              <a:t>Groups – still need LDAP for this</a:t>
            </a:r>
          </a:p>
          <a:p>
            <a:pPr lvl="1"/>
            <a:r>
              <a:rPr lang="en-US" dirty="0" smtClean="0"/>
              <a:t>centralized management of user groups requires a directory server</a:t>
            </a:r>
          </a:p>
          <a:p>
            <a:pPr lvl="1"/>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Requirements</a:t>
            </a:r>
            <a:endParaRPr lang="en-US" dirty="0"/>
          </a:p>
        </p:txBody>
      </p:sp>
      <p:sp>
        <p:nvSpPr>
          <p:cNvPr id="3" name="Content Placeholder 2"/>
          <p:cNvSpPr>
            <a:spLocks noGrp="1"/>
          </p:cNvSpPr>
          <p:nvPr>
            <p:ph idx="1"/>
          </p:nvPr>
        </p:nvSpPr>
        <p:spPr/>
        <p:txBody>
          <a:bodyPr/>
          <a:lstStyle/>
          <a:p>
            <a:endParaRPr lang="en-US" dirty="0" smtClean="0"/>
          </a:p>
          <a:p>
            <a:r>
              <a:rPr lang="en-US" dirty="0" smtClean="0"/>
              <a:t>Each application has an “internal id” to track each user</a:t>
            </a:r>
          </a:p>
          <a:p>
            <a:r>
              <a:rPr lang="en-US" dirty="0" smtClean="0"/>
              <a:t>User may have multiple global ID</a:t>
            </a:r>
          </a:p>
          <a:p>
            <a:pPr lvl="1"/>
            <a:r>
              <a:rPr lang="en-US" dirty="0" smtClean="0"/>
              <a:t>They can log in with more than one OpenID, for example</a:t>
            </a:r>
          </a:p>
          <a:p>
            <a:pPr lvl="1"/>
            <a:endParaRPr lang="en-US" dirty="0" smtClean="0"/>
          </a:p>
          <a:p>
            <a:r>
              <a:rPr lang="en-US" dirty="0" smtClean="0"/>
              <a:t>First time they log in, </a:t>
            </a:r>
          </a:p>
          <a:p>
            <a:pPr lvl="1"/>
            <a:r>
              <a:rPr lang="en-US" dirty="0" smtClean="0"/>
              <a:t>the application generates and assigns the internal ID</a:t>
            </a:r>
          </a:p>
          <a:p>
            <a:pPr lvl="1"/>
            <a:r>
              <a:rPr lang="en-US" dirty="0" smtClean="0"/>
              <a:t>Sets up a profile for them</a:t>
            </a:r>
          </a:p>
          <a:p>
            <a:pPr lvl="1"/>
            <a:r>
              <a:rPr lang="en-US" dirty="0" smtClean="0"/>
              <a:t>Asks for and remembers their display name</a:t>
            </a:r>
          </a:p>
          <a:p>
            <a:r>
              <a:rPr lang="en-US" dirty="0" smtClean="0"/>
              <a:t>Later they are allowed to </a:t>
            </a:r>
          </a:p>
          <a:p>
            <a:pPr lvl="1"/>
            <a:r>
              <a:rPr lang="en-US" dirty="0" smtClean="0"/>
              <a:t>add and remove </a:t>
            </a:r>
            <a:r>
              <a:rPr lang="en-US" dirty="0" err="1" smtClean="0"/>
              <a:t>OpenIDs</a:t>
            </a:r>
            <a:endParaRPr lang="en-US" dirty="0" smtClean="0"/>
          </a:p>
          <a:p>
            <a:pPr lvl="1"/>
            <a:r>
              <a:rPr lang="en-US" dirty="0" smtClean="0"/>
              <a:t>add and remove email addresses</a:t>
            </a:r>
          </a:p>
          <a:p>
            <a:pPr lvl="1"/>
            <a:r>
              <a:rPr lang="en-US" dirty="0" smtClean="0"/>
              <a:t>change their name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pic>
        <p:nvPicPr>
          <p:cNvPr id="48130" name="Picture 2"/>
          <p:cNvPicPr>
            <a:picLocks noChangeAspect="1" noChangeArrowheads="1"/>
          </p:cNvPicPr>
          <p:nvPr/>
        </p:nvPicPr>
        <p:blipFill>
          <a:blip r:embed="rId2" cstate="print"/>
          <a:srcRect/>
          <a:stretch>
            <a:fillRect/>
          </a:stretch>
        </p:blipFill>
        <p:spPr bwMode="gray">
          <a:xfrm>
            <a:off x="457200" y="1219200"/>
            <a:ext cx="7124700" cy="43815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
        <p:nvSpPr>
          <p:cNvPr id="4" name="Oval 3"/>
          <p:cNvSpPr/>
          <p:nvPr/>
        </p:nvSpPr>
        <p:spPr bwMode="auto">
          <a:xfrm>
            <a:off x="1066800" y="4876800"/>
            <a:ext cx="1905000" cy="609600"/>
          </a:xfrm>
          <a:prstGeom prst="ellips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cxnSp>
        <p:nvCxnSpPr>
          <p:cNvPr id="6" name="Straight Connector 5"/>
          <p:cNvCxnSpPr>
            <a:stCxn id="4" idx="4"/>
          </p:cNvCxnSpPr>
          <p:nvPr/>
        </p:nvCxnSpPr>
        <p:spPr bwMode="auto">
          <a:xfrm flipH="1">
            <a:off x="1981200" y="5486400"/>
            <a:ext cx="38100" cy="457200"/>
          </a:xfrm>
          <a:prstGeom prst="lin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cxnSp>
      <p:sp>
        <p:nvSpPr>
          <p:cNvPr id="7" name="TextBox 6"/>
          <p:cNvSpPr txBox="1"/>
          <p:nvPr/>
        </p:nvSpPr>
        <p:spPr>
          <a:xfrm>
            <a:off x="1275421" y="6019800"/>
            <a:ext cx="1441420" cy="369332"/>
          </a:xfrm>
          <a:prstGeom prst="rect">
            <a:avLst/>
          </a:prstGeom>
          <a:noFill/>
        </p:spPr>
        <p:txBody>
          <a:bodyPr wrap="none" rtlCol="0">
            <a:spAutoFit/>
          </a:bodyPr>
          <a:lstStyle/>
          <a:p>
            <a:r>
              <a:rPr lang="en-US" dirty="0" smtClean="0">
                <a:solidFill>
                  <a:srgbClr val="FF0000"/>
                </a:solidFill>
                <a:latin typeface="Comic Sans MS" pitchFamily="66" charset="0"/>
              </a:rPr>
              <a:t>Internal ID</a:t>
            </a:r>
            <a:endParaRPr lang="en-US" dirty="0">
              <a:solidFill>
                <a:srgbClr val="FF0000"/>
              </a:solidFill>
              <a:latin typeface="Comic Sans MS" pitchFamily="66" charset="0"/>
            </a:endParaRPr>
          </a:p>
        </p:txBody>
      </p:sp>
      <p:cxnSp>
        <p:nvCxnSpPr>
          <p:cNvPr id="13" name="Straight Connector 12"/>
          <p:cNvCxnSpPr/>
          <p:nvPr/>
        </p:nvCxnSpPr>
        <p:spPr bwMode="auto">
          <a:xfrm>
            <a:off x="5181600" y="4343400"/>
            <a:ext cx="990600" cy="76200"/>
          </a:xfrm>
          <a:prstGeom prst="lin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cxnSp>
      <p:sp>
        <p:nvSpPr>
          <p:cNvPr id="17" name="TextBox 16"/>
          <p:cNvSpPr txBox="1"/>
          <p:nvPr/>
        </p:nvSpPr>
        <p:spPr>
          <a:xfrm>
            <a:off x="6248400" y="4191000"/>
            <a:ext cx="1144865" cy="646331"/>
          </a:xfrm>
          <a:prstGeom prst="rect">
            <a:avLst/>
          </a:prstGeom>
          <a:noFill/>
        </p:spPr>
        <p:txBody>
          <a:bodyPr wrap="none" rtlCol="0">
            <a:spAutoFit/>
          </a:bodyPr>
          <a:lstStyle/>
          <a:p>
            <a:r>
              <a:rPr lang="en-US" dirty="0">
                <a:solidFill>
                  <a:srgbClr val="FF0000"/>
                </a:solidFill>
                <a:latin typeface="Comic Sans MS" pitchFamily="66" charset="0"/>
              </a:rPr>
              <a:t>Multiple</a:t>
            </a:r>
          </a:p>
          <a:p>
            <a:r>
              <a:rPr lang="en-US" dirty="0" err="1">
                <a:solidFill>
                  <a:srgbClr val="FF0000"/>
                </a:solidFill>
                <a:latin typeface="Comic Sans MS" pitchFamily="66" charset="0"/>
              </a:rPr>
              <a:t>OpenIDs</a:t>
            </a:r>
            <a:endParaRPr lang="en-US" dirty="0">
              <a:solidFill>
                <a:srgbClr val="FF0000"/>
              </a:solidFill>
              <a:latin typeface="Comic Sans MS" pitchFamily="66" charset="0"/>
            </a:endParaRPr>
          </a:p>
        </p:txBody>
      </p:sp>
      <p:sp>
        <p:nvSpPr>
          <p:cNvPr id="19" name="TextBox 18"/>
          <p:cNvSpPr txBox="1"/>
          <p:nvPr/>
        </p:nvSpPr>
        <p:spPr>
          <a:xfrm>
            <a:off x="6216282" y="3429000"/>
            <a:ext cx="1056700" cy="646331"/>
          </a:xfrm>
          <a:prstGeom prst="rect">
            <a:avLst/>
          </a:prstGeom>
          <a:noFill/>
        </p:spPr>
        <p:txBody>
          <a:bodyPr wrap="none" rtlCol="0">
            <a:spAutoFit/>
          </a:bodyPr>
          <a:lstStyle/>
          <a:p>
            <a:r>
              <a:rPr lang="en-US" dirty="0">
                <a:solidFill>
                  <a:srgbClr val="FF0000"/>
                </a:solidFill>
                <a:latin typeface="Comic Sans MS" pitchFamily="66" charset="0"/>
              </a:rPr>
              <a:t>Multiple</a:t>
            </a:r>
          </a:p>
          <a:p>
            <a:r>
              <a:rPr lang="en-US" dirty="0" smtClean="0">
                <a:solidFill>
                  <a:srgbClr val="FF0000"/>
                </a:solidFill>
                <a:latin typeface="Comic Sans MS" pitchFamily="66" charset="0"/>
              </a:rPr>
              <a:t>Email</a:t>
            </a:r>
            <a:endParaRPr lang="en-US" dirty="0">
              <a:solidFill>
                <a:srgbClr val="FF0000"/>
              </a:solidFill>
              <a:latin typeface="Comic Sans MS" pitchFamily="66" charset="0"/>
            </a:endParaRPr>
          </a:p>
        </p:txBody>
      </p:sp>
      <p:cxnSp>
        <p:nvCxnSpPr>
          <p:cNvPr id="20" name="Straight Connector 19"/>
          <p:cNvCxnSpPr>
            <a:endCxn id="19" idx="1"/>
          </p:cNvCxnSpPr>
          <p:nvPr/>
        </p:nvCxnSpPr>
        <p:spPr bwMode="auto">
          <a:xfrm>
            <a:off x="4267200" y="3581400"/>
            <a:ext cx="1949082" cy="170766"/>
          </a:xfrm>
          <a:prstGeom prst="lin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6" name="Straight Connector 25"/>
          <p:cNvCxnSpPr/>
          <p:nvPr/>
        </p:nvCxnSpPr>
        <p:spPr bwMode="auto">
          <a:xfrm>
            <a:off x="4800600" y="4495800"/>
            <a:ext cx="1371600" cy="0"/>
          </a:xfrm>
          <a:prstGeom prst="lin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9" name="Straight Connector 28"/>
          <p:cNvCxnSpPr/>
          <p:nvPr/>
        </p:nvCxnSpPr>
        <p:spPr bwMode="auto">
          <a:xfrm flipV="1">
            <a:off x="4191000" y="3886200"/>
            <a:ext cx="1981200" cy="76200"/>
          </a:xfrm>
          <a:prstGeom prst="lin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cxnSp>
      <p:sp>
        <p:nvSpPr>
          <p:cNvPr id="33" name="TextBox 32"/>
          <p:cNvSpPr txBox="1"/>
          <p:nvPr/>
        </p:nvSpPr>
        <p:spPr>
          <a:xfrm>
            <a:off x="5656666" y="2514600"/>
            <a:ext cx="1630576" cy="369332"/>
          </a:xfrm>
          <a:prstGeom prst="rect">
            <a:avLst/>
          </a:prstGeom>
          <a:noFill/>
        </p:spPr>
        <p:txBody>
          <a:bodyPr wrap="none" rtlCol="0">
            <a:spAutoFit/>
          </a:bodyPr>
          <a:lstStyle/>
          <a:p>
            <a:r>
              <a:rPr lang="en-US" dirty="0" smtClean="0">
                <a:solidFill>
                  <a:srgbClr val="FF0000"/>
                </a:solidFill>
                <a:latin typeface="Comic Sans MS" pitchFamily="66" charset="0"/>
              </a:rPr>
              <a:t>Display Name</a:t>
            </a:r>
            <a:endParaRPr lang="en-US" dirty="0">
              <a:solidFill>
                <a:srgbClr val="FF0000"/>
              </a:solidFill>
              <a:latin typeface="Comic Sans MS" pitchFamily="66" charset="0"/>
            </a:endParaRPr>
          </a:p>
        </p:txBody>
      </p:sp>
      <p:cxnSp>
        <p:nvCxnSpPr>
          <p:cNvPr id="34" name="Straight Connector 33"/>
          <p:cNvCxnSpPr/>
          <p:nvPr/>
        </p:nvCxnSpPr>
        <p:spPr bwMode="auto">
          <a:xfrm>
            <a:off x="3352800" y="2743200"/>
            <a:ext cx="2209800" cy="0"/>
          </a:xfrm>
          <a:prstGeom prst="lin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Modules Available for Reuse</a:t>
            </a:r>
            <a:endParaRPr lang="en-US" dirty="0"/>
          </a:p>
        </p:txBody>
      </p:sp>
      <p:sp>
        <p:nvSpPr>
          <p:cNvPr id="3" name="Content Placeholder 2"/>
          <p:cNvSpPr>
            <a:spLocks noGrp="1"/>
          </p:cNvSpPr>
          <p:nvPr>
            <p:ph idx="1"/>
          </p:nvPr>
        </p:nvSpPr>
        <p:spPr/>
        <p:txBody>
          <a:bodyPr/>
          <a:lstStyle/>
          <a:p>
            <a:r>
              <a:rPr lang="en-US" dirty="0" smtClean="0"/>
              <a:t>“Who Are You” Module</a:t>
            </a:r>
          </a:p>
          <a:p>
            <a:pPr lvl="1"/>
            <a:r>
              <a:rPr lang="en-US" dirty="0" smtClean="0"/>
              <a:t>Standard Java </a:t>
            </a:r>
            <a:r>
              <a:rPr lang="en-US" dirty="0" err="1" smtClean="0"/>
              <a:t>Servlet</a:t>
            </a:r>
            <a:r>
              <a:rPr lang="en-US" dirty="0" smtClean="0"/>
              <a:t> for inclusion in application</a:t>
            </a:r>
          </a:p>
          <a:p>
            <a:pPr lvl="1"/>
            <a:r>
              <a:rPr lang="en-US" dirty="0" smtClean="0"/>
              <a:t>Uses J2EE session to communicate with application</a:t>
            </a:r>
          </a:p>
          <a:p>
            <a:pPr lvl="1"/>
            <a:r>
              <a:rPr lang="en-US" dirty="0" smtClean="0"/>
              <a:t>Configure for simple UI for special services</a:t>
            </a:r>
          </a:p>
          <a:p>
            <a:r>
              <a:rPr lang="en-US" dirty="0" smtClean="0"/>
              <a:t>Auth Service for LDAP</a:t>
            </a:r>
          </a:p>
          <a:p>
            <a:pPr lvl="1"/>
            <a:r>
              <a:rPr lang="en-US" dirty="0" smtClean="0"/>
              <a:t>Separately installed </a:t>
            </a:r>
            <a:r>
              <a:rPr lang="en-US" dirty="0" err="1" smtClean="0"/>
              <a:t>TomCat</a:t>
            </a:r>
            <a:r>
              <a:rPr lang="en-US" dirty="0" smtClean="0"/>
              <a:t> Application</a:t>
            </a:r>
          </a:p>
          <a:p>
            <a:pPr lvl="1"/>
            <a:r>
              <a:rPr lang="en-US" dirty="0" smtClean="0"/>
              <a:t>Configure to talk to an LDAP server</a:t>
            </a:r>
          </a:p>
          <a:p>
            <a:r>
              <a:rPr lang="en-US" dirty="0" smtClean="0"/>
              <a:t>Auth Service for Active Directory</a:t>
            </a:r>
          </a:p>
          <a:p>
            <a:pPr lvl="1"/>
            <a:r>
              <a:rPr lang="en-US" dirty="0" smtClean="0"/>
              <a:t>Separately installed </a:t>
            </a:r>
            <a:r>
              <a:rPr lang="en-US" dirty="0" err="1" smtClean="0"/>
              <a:t>TomCat</a:t>
            </a:r>
            <a:r>
              <a:rPr lang="en-US" dirty="0" smtClean="0"/>
              <a:t> Application</a:t>
            </a:r>
          </a:p>
          <a:p>
            <a:pPr lvl="1"/>
            <a:r>
              <a:rPr lang="en-US" dirty="0" smtClean="0"/>
              <a:t>Uses NTLM to authenticate user transparently</a:t>
            </a:r>
          </a:p>
          <a:p>
            <a:r>
              <a:rPr lang="en-US" dirty="0" smtClean="0"/>
              <a:t>Auth Service for Database</a:t>
            </a:r>
          </a:p>
          <a:p>
            <a:pPr lvl="1"/>
            <a:r>
              <a:rPr lang="en-US" dirty="0" smtClean="0"/>
              <a:t>Separately installed </a:t>
            </a:r>
            <a:r>
              <a:rPr lang="en-US" dirty="0" err="1" smtClean="0"/>
              <a:t>TomCat</a:t>
            </a:r>
            <a:r>
              <a:rPr lang="en-US" dirty="0" smtClean="0"/>
              <a:t> Application</a:t>
            </a:r>
          </a:p>
          <a:p>
            <a:pPr lvl="1"/>
            <a:r>
              <a:rPr lang="en-US" dirty="0" smtClean="0"/>
              <a:t>Stores user info in DB, has UI for changing/resetting password</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 (Email)</a:t>
            </a:r>
            <a:endParaRPr lang="en-US" dirty="0"/>
          </a:p>
        </p:txBody>
      </p:sp>
      <p:pic>
        <p:nvPicPr>
          <p:cNvPr id="43010" name="Picture 2"/>
          <p:cNvPicPr>
            <a:picLocks noChangeAspect="1" noChangeArrowheads="1"/>
          </p:cNvPicPr>
          <p:nvPr/>
        </p:nvPicPr>
        <p:blipFill>
          <a:blip r:embed="rId2" cstate="print"/>
          <a:srcRect/>
          <a:stretch>
            <a:fillRect/>
          </a:stretch>
        </p:blipFill>
        <p:spPr bwMode="gray">
          <a:xfrm>
            <a:off x="762000" y="1143000"/>
            <a:ext cx="7480662" cy="5091112"/>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 (OpenID)</a:t>
            </a:r>
            <a:endParaRPr lang="en-US" dirty="0"/>
          </a:p>
        </p:txBody>
      </p:sp>
      <p:pic>
        <p:nvPicPr>
          <p:cNvPr id="44034" name="Picture 2"/>
          <p:cNvPicPr>
            <a:picLocks noChangeAspect="1" noChangeArrowheads="1"/>
          </p:cNvPicPr>
          <p:nvPr/>
        </p:nvPicPr>
        <p:blipFill>
          <a:blip r:embed="rId2" cstate="print"/>
          <a:srcRect/>
          <a:stretch>
            <a:fillRect/>
          </a:stretch>
        </p:blipFill>
        <p:spPr bwMode="gray">
          <a:xfrm>
            <a:off x="914400" y="1219200"/>
            <a:ext cx="7389389" cy="489585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 (Specially Configured)</a:t>
            </a:r>
            <a:endParaRPr lang="en-US" dirty="0"/>
          </a:p>
        </p:txBody>
      </p:sp>
      <p:pic>
        <p:nvPicPr>
          <p:cNvPr id="45058" name="Picture 2"/>
          <p:cNvPicPr>
            <a:picLocks noChangeAspect="1" noChangeArrowheads="1"/>
          </p:cNvPicPr>
          <p:nvPr/>
        </p:nvPicPr>
        <p:blipFill>
          <a:blip r:embed="rId2" cstate="print"/>
          <a:srcRect/>
          <a:stretch>
            <a:fillRect/>
          </a:stretch>
        </p:blipFill>
        <p:spPr bwMode="gray">
          <a:xfrm>
            <a:off x="914400" y="1143000"/>
            <a:ext cx="7467600" cy="4938252"/>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OpenID Architecture</a:t>
            </a:r>
            <a:endParaRPr lang="en-US" dirty="0"/>
          </a:p>
        </p:txBody>
      </p:sp>
      <p:grpSp>
        <p:nvGrpSpPr>
          <p:cNvPr id="55" name="Group 54"/>
          <p:cNvGrpSpPr/>
          <p:nvPr/>
        </p:nvGrpSpPr>
        <p:grpSpPr>
          <a:xfrm>
            <a:off x="2667000" y="2133600"/>
            <a:ext cx="5745786" cy="3746770"/>
            <a:chOff x="2667000" y="2133600"/>
            <a:chExt cx="5745786" cy="3746770"/>
          </a:xfrm>
        </p:grpSpPr>
        <p:sp>
          <p:nvSpPr>
            <p:cNvPr id="5" name="Rectangle 4"/>
            <p:cNvSpPr/>
            <p:nvPr/>
          </p:nvSpPr>
          <p:spPr>
            <a:xfrm>
              <a:off x="2667000" y="2133600"/>
              <a:ext cx="1651013"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Software </a:t>
              </a:r>
            </a:p>
            <a:p>
              <a:pPr algn="ctr"/>
              <a:r>
                <a:rPr kumimoji="1" lang="en-US" dirty="0" smtClean="0"/>
                <a:t>Application</a:t>
              </a:r>
            </a:p>
          </p:txBody>
        </p:sp>
        <p:sp>
          <p:nvSpPr>
            <p:cNvPr id="7" name="Rectangle 6"/>
            <p:cNvSpPr/>
            <p:nvPr/>
          </p:nvSpPr>
          <p:spPr>
            <a:xfrm>
              <a:off x="4267200" y="4648200"/>
              <a:ext cx="1879613" cy="12321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Trusted</a:t>
              </a:r>
            </a:p>
            <a:p>
              <a:pPr algn="ctr"/>
              <a:r>
                <a:rPr lang="en-US" dirty="0" smtClean="0">
                  <a:solidFill>
                    <a:schemeClr val="tx1"/>
                  </a:solidFill>
                </a:rPr>
                <a:t>Authentication</a:t>
              </a:r>
            </a:p>
            <a:p>
              <a:pPr algn="ctr"/>
              <a:r>
                <a:rPr lang="en-US" dirty="0" smtClean="0">
                  <a:solidFill>
                    <a:schemeClr val="tx1"/>
                  </a:solidFill>
                </a:rPr>
                <a:t> Module</a:t>
              </a:r>
              <a:endParaRPr kumimoji="1" lang="en-US" dirty="0" smtClean="0">
                <a:solidFill>
                  <a:schemeClr val="tx1"/>
                </a:solidFill>
              </a:endParaRPr>
            </a:p>
          </p:txBody>
        </p:sp>
        <p:grpSp>
          <p:nvGrpSpPr>
            <p:cNvPr id="8" name="Group 52"/>
            <p:cNvGrpSpPr>
              <a:grpSpLocks/>
            </p:cNvGrpSpPr>
            <p:nvPr/>
          </p:nvGrpSpPr>
          <p:grpSpPr bwMode="auto">
            <a:xfrm>
              <a:off x="7696200" y="2362200"/>
              <a:ext cx="394969" cy="681984"/>
              <a:chOff x="388" y="1159"/>
              <a:chExt cx="210" cy="331"/>
            </a:xfrm>
          </p:grpSpPr>
          <p:sp>
            <p:nvSpPr>
              <p:cNvPr id="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1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2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sp>
          <p:nvSpPr>
            <p:cNvPr id="21" name="Text Box 65"/>
            <p:cNvSpPr txBox="1">
              <a:spLocks noChangeArrowheads="1"/>
            </p:cNvSpPr>
            <p:nvPr/>
          </p:nvSpPr>
          <p:spPr bwMode="auto">
            <a:xfrm>
              <a:off x="7498386" y="3108055"/>
              <a:ext cx="91440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p>
              <a:pPr fontAlgn="base">
                <a:spcBef>
                  <a:spcPct val="50000"/>
                </a:spcBef>
              </a:pPr>
              <a:r>
                <a:rPr kumimoji="0" lang="en-US" altLang="ja-JP" sz="800" dirty="0" smtClean="0"/>
                <a:t>Browser</a:t>
              </a:r>
            </a:p>
            <a:p>
              <a:pPr fontAlgn="base">
                <a:spcBef>
                  <a:spcPct val="50000"/>
                </a:spcBef>
              </a:pPr>
              <a:r>
                <a:rPr kumimoji="0" lang="en-US" altLang="ja-JP" sz="800" dirty="0" smtClean="0"/>
                <a:t>User</a:t>
              </a:r>
              <a:endParaRPr kumimoji="0" lang="ja-JP" altLang="en-US" sz="800"/>
            </a:p>
          </p:txBody>
        </p:sp>
        <p:sp>
          <p:nvSpPr>
            <p:cNvPr id="46" name="Rectangle 45"/>
            <p:cNvSpPr/>
            <p:nvPr/>
          </p:nvSpPr>
          <p:spPr>
            <a:xfrm>
              <a:off x="6019800" y="2133600"/>
              <a:ext cx="1422413" cy="1143000"/>
            </a:xfrm>
            <a:prstGeom prst="rect">
              <a:avLst/>
            </a:prstGeom>
          </p:spPr>
          <p:style>
            <a:lnRef idx="0">
              <a:schemeClr val="accent6"/>
            </a:lnRef>
            <a:fillRef idx="3">
              <a:schemeClr val="accent6"/>
            </a:fillRef>
            <a:effectRef idx="3">
              <a:schemeClr val="accent6"/>
            </a:effectRef>
            <a:fontRef idx="minor">
              <a:schemeClr val="lt1"/>
            </a:fontRef>
          </p:style>
          <p:txBody>
            <a:bodyPr lIns="36000" rIns="36000" rtlCol="0" anchor="ctr"/>
            <a:lstStyle/>
            <a:p>
              <a:pPr algn="ctr"/>
              <a:r>
                <a:rPr kumimoji="1" lang="en-US" dirty="0" smtClean="0"/>
                <a:t>User’s</a:t>
              </a:r>
            </a:p>
            <a:p>
              <a:pPr algn="ctr"/>
              <a:r>
                <a:rPr lang="en-US" dirty="0" smtClean="0"/>
                <a:t>Browser</a:t>
              </a:r>
              <a:endParaRPr kumimoji="1" lang="en-US" dirty="0" smtClean="0"/>
            </a:p>
          </p:txBody>
        </p:sp>
        <p:sp>
          <p:nvSpPr>
            <p:cNvPr id="52" name="Left-Right Arrow 51"/>
            <p:cNvSpPr/>
            <p:nvPr/>
          </p:nvSpPr>
          <p:spPr bwMode="auto">
            <a:xfrm>
              <a:off x="4495800" y="2514600"/>
              <a:ext cx="1219200" cy="381000"/>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53" name="Left-Right Arrow 52"/>
            <p:cNvSpPr/>
            <p:nvPr/>
          </p:nvSpPr>
          <p:spPr bwMode="auto">
            <a:xfrm rot="3514226">
              <a:off x="3680826" y="3781797"/>
              <a:ext cx="1219200" cy="381000"/>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54" name="Left-Right Arrow 53"/>
            <p:cNvSpPr/>
            <p:nvPr/>
          </p:nvSpPr>
          <p:spPr bwMode="auto">
            <a:xfrm rot="17768307">
              <a:off x="5523618" y="3776174"/>
              <a:ext cx="1219200" cy="381000"/>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Some recent links about Cloud and Identity</a:t>
            </a:r>
          </a:p>
          <a:p>
            <a:pPr lvl="1"/>
            <a:r>
              <a:rPr lang="en-US" dirty="0" smtClean="0">
                <a:hlinkClick r:id="rId2"/>
              </a:rPr>
              <a:t>http://social-biz.org/2012/05/26/sso-much-fun-identity-update/</a:t>
            </a:r>
            <a:endParaRPr lang="en-US" dirty="0" smtClean="0"/>
          </a:p>
          <a:p>
            <a:r>
              <a:rPr lang="en-US" dirty="0" smtClean="0"/>
              <a:t>Cloud Software and Identity</a:t>
            </a:r>
          </a:p>
          <a:p>
            <a:pPr lvl="1"/>
            <a:r>
              <a:rPr lang="en-US" dirty="0" smtClean="0">
                <a:hlinkClick r:id="rId3"/>
              </a:rPr>
              <a:t>http://social-biz.org/?p=1197&amp;preview=true</a:t>
            </a:r>
            <a:endParaRPr lang="en-US" dirty="0" smtClean="0"/>
          </a:p>
          <a:p>
            <a:r>
              <a:rPr lang="en-US" dirty="0" smtClean="0"/>
              <a:t>Cloud User’s Bill of Rights (what users expect)</a:t>
            </a:r>
          </a:p>
          <a:p>
            <a:pPr lvl="1"/>
            <a:r>
              <a:rPr lang="en-US" dirty="0" smtClean="0">
                <a:hlinkClick r:id="rId4"/>
              </a:rPr>
              <a:t>http://social-biz.org/2012/03/14/cloud-users-bill-of-rights/</a:t>
            </a:r>
            <a:endParaRPr lang="en-US" dirty="0" smtClean="0"/>
          </a:p>
          <a:p>
            <a:r>
              <a:rPr lang="en-US" dirty="0" smtClean="0"/>
              <a:t>How </a:t>
            </a:r>
            <a:r>
              <a:rPr lang="en-US" dirty="0" err="1" smtClean="0"/>
              <a:t>OAuth</a:t>
            </a:r>
            <a:r>
              <a:rPr lang="en-US" dirty="0" smtClean="0"/>
              <a:t> Fits In</a:t>
            </a:r>
          </a:p>
          <a:p>
            <a:pPr lvl="1"/>
            <a:r>
              <a:rPr lang="en-US" dirty="0" smtClean="0">
                <a:hlinkClick r:id="rId5"/>
              </a:rPr>
              <a:t>http://social-biz.org/2008/12/11/rest-assured-oauth-security/</a:t>
            </a:r>
            <a:endParaRPr lang="en-US" dirty="0" smtClean="0"/>
          </a:p>
          <a:p>
            <a:r>
              <a:rPr lang="en-US" dirty="0" smtClean="0"/>
              <a:t>Bigger view of longer term effects of SSO on the cloud</a:t>
            </a:r>
          </a:p>
          <a:p>
            <a:pPr lvl="1"/>
            <a:r>
              <a:rPr lang="en-US" dirty="0" smtClean="0">
                <a:hlinkClick r:id="rId6"/>
              </a:rPr>
              <a:t>http://social-biz.org/2008/06/15/web-21-how-openid-will-rescue-web-20/</a:t>
            </a:r>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Options</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a:t>
            </a:r>
          </a:p>
        </p:txBody>
      </p:sp>
      <p:sp>
        <p:nvSpPr>
          <p:cNvPr id="50" name="Rounded Rectangle 49"/>
          <p:cNvSpPr/>
          <p:nvPr/>
        </p:nvSpPr>
        <p:spPr bwMode="auto">
          <a:xfrm>
            <a:off x="1676400" y="23622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OpenID Client</a:t>
            </a:r>
          </a:p>
          <a:p>
            <a:pPr marL="0" marR="0" indent="0" algn="ctr" defTabSz="914400" rtl="0" eaLnBrk="1" fontAlgn="ctr" latinLnBrk="0" hangingPunct="1">
              <a:lnSpc>
                <a:spcPct val="100000"/>
              </a:lnSpc>
              <a:spcBef>
                <a:spcPct val="0"/>
              </a:spcBef>
              <a:spcAft>
                <a:spcPct val="0"/>
              </a:spcAft>
              <a:buClrTx/>
              <a:buSzTx/>
              <a:buFontTx/>
              <a:buNone/>
              <a:tabLst/>
            </a:pPr>
            <a:r>
              <a:rPr lang="en-US" dirty="0" err="1" smtClean="0">
                <a:solidFill>
                  <a:srgbClr val="000000"/>
                </a:solidFill>
                <a:latin typeface="Arial" charset="0"/>
                <a:ea typeface="MS UI Gothic" pitchFamily="34" charset="-128"/>
              </a:rPr>
              <a:t>Servlet</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72" name="Rectangle 71"/>
          <p:cNvSpPr/>
          <p:nvPr/>
        </p:nvSpPr>
        <p:spPr>
          <a:xfrm>
            <a:off x="1524000" y="4876800"/>
            <a:ext cx="2283535"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Active Directory</a:t>
            </a:r>
          </a:p>
          <a:p>
            <a:pPr algn="ctr"/>
            <a:r>
              <a:rPr kumimoji="1" lang="en-US" dirty="0" smtClean="0">
                <a:solidFill>
                  <a:schemeClr val="tx1"/>
                </a:solidFill>
              </a:rPr>
              <a:t>OpenID Provider</a:t>
            </a:r>
          </a:p>
        </p:txBody>
      </p:sp>
      <p:sp>
        <p:nvSpPr>
          <p:cNvPr id="75" name="Rectangle 74"/>
          <p:cNvSpPr/>
          <p:nvPr/>
        </p:nvSpPr>
        <p:spPr>
          <a:xfrm>
            <a:off x="1524000" y="4038600"/>
            <a:ext cx="2286000"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LDAP </a:t>
            </a:r>
          </a:p>
          <a:p>
            <a:pPr algn="ctr"/>
            <a:r>
              <a:rPr lang="en-US" dirty="0" smtClean="0">
                <a:solidFill>
                  <a:schemeClr val="tx1"/>
                </a:solidFill>
              </a:rPr>
              <a:t>OpenID Provider</a:t>
            </a:r>
          </a:p>
        </p:txBody>
      </p:sp>
      <p:sp>
        <p:nvSpPr>
          <p:cNvPr id="76" name="Rectangle 75"/>
          <p:cNvSpPr/>
          <p:nvPr/>
        </p:nvSpPr>
        <p:spPr>
          <a:xfrm>
            <a:off x="1524000" y="5715000"/>
            <a:ext cx="2283535"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Standalone</a:t>
            </a:r>
          </a:p>
          <a:p>
            <a:pPr algn="ctr"/>
            <a:r>
              <a:rPr kumimoji="1" lang="en-US" dirty="0" smtClean="0">
                <a:solidFill>
                  <a:schemeClr val="tx1"/>
                </a:solidFill>
              </a:rPr>
              <a:t>OpenID Provider</a:t>
            </a:r>
          </a:p>
        </p:txBody>
      </p:sp>
      <p:sp>
        <p:nvSpPr>
          <p:cNvPr id="51" name="Rectangle 50"/>
          <p:cNvSpPr/>
          <p:nvPr/>
        </p:nvSpPr>
        <p:spPr>
          <a:xfrm>
            <a:off x="5562600" y="1905000"/>
            <a:ext cx="1143000" cy="2971800"/>
          </a:xfrm>
          <a:prstGeom prst="rect">
            <a:avLst/>
          </a:prstGeom>
        </p:spPr>
        <p:style>
          <a:lnRef idx="0">
            <a:schemeClr val="accent6"/>
          </a:lnRef>
          <a:fillRef idx="3">
            <a:schemeClr val="accent6"/>
          </a:fillRef>
          <a:effectRef idx="3">
            <a:schemeClr val="accent6"/>
          </a:effectRef>
          <a:fontRef idx="minor">
            <a:schemeClr val="lt1"/>
          </a:fontRef>
        </p:style>
        <p:txBody>
          <a:bodyPr lIns="36000" rIns="36000" rtlCol="0" anchor="ctr"/>
          <a:lstStyle/>
          <a:p>
            <a:pPr algn="ctr"/>
            <a:r>
              <a:rPr lang="en-US" dirty="0" smtClean="0">
                <a:solidFill>
                  <a:schemeClr val="tx1"/>
                </a:solidFill>
              </a:rPr>
              <a:t>User’s</a:t>
            </a:r>
          </a:p>
          <a:p>
            <a:pPr algn="ctr"/>
            <a:r>
              <a:rPr lang="en-US" dirty="0" smtClean="0">
                <a:solidFill>
                  <a:schemeClr val="tx1"/>
                </a:solidFill>
              </a:rPr>
              <a:t>Browser</a:t>
            </a:r>
          </a:p>
        </p:txBody>
      </p:sp>
      <p:sp>
        <p:nvSpPr>
          <p:cNvPr id="78" name="Left-Right Arrow 77"/>
          <p:cNvSpPr/>
          <p:nvPr/>
        </p:nvSpPr>
        <p:spPr bwMode="auto">
          <a:xfrm>
            <a:off x="4038600" y="2514600"/>
            <a:ext cx="1219200" cy="381000"/>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79" name="Left-Right Arrow 78"/>
          <p:cNvSpPr/>
          <p:nvPr/>
        </p:nvSpPr>
        <p:spPr bwMode="auto">
          <a:xfrm rot="18604373">
            <a:off x="3568958" y="5026294"/>
            <a:ext cx="2158485" cy="374858"/>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80" name="Left-Right Arrow 79"/>
          <p:cNvSpPr/>
          <p:nvPr/>
        </p:nvSpPr>
        <p:spPr bwMode="auto">
          <a:xfrm rot="18604373">
            <a:off x="3568959" y="4340495"/>
            <a:ext cx="2158485" cy="374858"/>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81" name="Left-Right Arrow 80"/>
          <p:cNvSpPr/>
          <p:nvPr/>
        </p:nvSpPr>
        <p:spPr bwMode="auto">
          <a:xfrm rot="18604373">
            <a:off x="3568960" y="3654696"/>
            <a:ext cx="2158485" cy="374858"/>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grpSp>
        <p:nvGrpSpPr>
          <p:cNvPr id="3" name="Group 52"/>
          <p:cNvGrpSpPr>
            <a:grpSpLocks/>
          </p:cNvGrpSpPr>
          <p:nvPr/>
        </p:nvGrpSpPr>
        <p:grpSpPr bwMode="auto">
          <a:xfrm>
            <a:off x="5943600" y="22860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Internals</a:t>
            </a:r>
            <a:endParaRPr lang="en-US" dirty="0"/>
          </a:p>
        </p:txBody>
      </p:sp>
      <p:sp>
        <p:nvSpPr>
          <p:cNvPr id="5" name="Rectangle 4"/>
          <p:cNvSpPr/>
          <p:nvPr/>
        </p:nvSpPr>
        <p:spPr>
          <a:xfrm>
            <a:off x="457200" y="838200"/>
            <a:ext cx="4343401" cy="27432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a:t>
            </a:r>
          </a:p>
        </p:txBody>
      </p:sp>
      <p:sp>
        <p:nvSpPr>
          <p:cNvPr id="50" name="Rounded Rectangle 49"/>
          <p:cNvSpPr/>
          <p:nvPr/>
        </p:nvSpPr>
        <p:spPr bwMode="auto">
          <a:xfrm>
            <a:off x="2057400" y="2057400"/>
            <a:ext cx="2590800" cy="1371600"/>
          </a:xfrm>
          <a:prstGeom prst="roundRect">
            <a:avLst>
              <a:gd name="adj" fmla="val 740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SSOFI Client</a:t>
            </a:r>
          </a:p>
        </p:txBody>
      </p:sp>
      <p:sp>
        <p:nvSpPr>
          <p:cNvPr id="75" name="Rectangle 74"/>
          <p:cNvSpPr/>
          <p:nvPr/>
        </p:nvSpPr>
        <p:spPr>
          <a:xfrm>
            <a:off x="1828800" y="4038600"/>
            <a:ext cx="2971800" cy="22860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t" anchorCtr="0"/>
          <a:lstStyle/>
          <a:p>
            <a:r>
              <a:rPr lang="en-US" dirty="0" smtClean="0">
                <a:solidFill>
                  <a:schemeClr val="tx1"/>
                </a:solidFill>
              </a:rPr>
              <a:t>SSOFI  OpenID Provider</a:t>
            </a:r>
          </a:p>
        </p:txBody>
      </p:sp>
      <p:sp>
        <p:nvSpPr>
          <p:cNvPr id="51" name="Rectangle 50"/>
          <p:cNvSpPr/>
          <p:nvPr/>
        </p:nvSpPr>
        <p:spPr>
          <a:xfrm>
            <a:off x="6553200" y="1905000"/>
            <a:ext cx="1143000" cy="2971800"/>
          </a:xfrm>
          <a:prstGeom prst="rect">
            <a:avLst/>
          </a:prstGeom>
        </p:spPr>
        <p:style>
          <a:lnRef idx="0">
            <a:schemeClr val="accent6"/>
          </a:lnRef>
          <a:fillRef idx="3">
            <a:schemeClr val="accent6"/>
          </a:fillRef>
          <a:effectRef idx="3">
            <a:schemeClr val="accent6"/>
          </a:effectRef>
          <a:fontRef idx="minor">
            <a:schemeClr val="lt1"/>
          </a:fontRef>
        </p:style>
        <p:txBody>
          <a:bodyPr lIns="36000" rIns="36000" rtlCol="0" anchor="ctr"/>
          <a:lstStyle/>
          <a:p>
            <a:pPr algn="ctr"/>
            <a:r>
              <a:rPr lang="en-US" dirty="0" smtClean="0">
                <a:solidFill>
                  <a:schemeClr val="tx1"/>
                </a:solidFill>
              </a:rPr>
              <a:t>User’s</a:t>
            </a:r>
          </a:p>
          <a:p>
            <a:pPr algn="ctr"/>
            <a:r>
              <a:rPr lang="en-US" dirty="0" smtClean="0">
                <a:solidFill>
                  <a:schemeClr val="tx1"/>
                </a:solidFill>
              </a:rPr>
              <a:t>Browser</a:t>
            </a:r>
          </a:p>
        </p:txBody>
      </p:sp>
      <p:sp>
        <p:nvSpPr>
          <p:cNvPr id="78" name="Left-Right Arrow 77"/>
          <p:cNvSpPr/>
          <p:nvPr/>
        </p:nvSpPr>
        <p:spPr bwMode="auto">
          <a:xfrm>
            <a:off x="5029200" y="2514600"/>
            <a:ext cx="1219200" cy="381000"/>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80" name="Left-Right Arrow 79"/>
          <p:cNvSpPr/>
          <p:nvPr/>
        </p:nvSpPr>
        <p:spPr bwMode="auto">
          <a:xfrm rot="18604373">
            <a:off x="4559559" y="4340495"/>
            <a:ext cx="2158485" cy="374858"/>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26" name="Rounded Rectangle 25"/>
          <p:cNvSpPr/>
          <p:nvPr/>
        </p:nvSpPr>
        <p:spPr bwMode="auto">
          <a:xfrm rot="5400000">
            <a:off x="3657600" y="2438400"/>
            <a:ext cx="1066800" cy="6096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err="1" smtClean="0">
                <a:ln>
                  <a:noFill/>
                </a:ln>
                <a:solidFill>
                  <a:srgbClr val="000000"/>
                </a:solidFill>
                <a:effectLst/>
                <a:latin typeface="Arial" charset="0"/>
                <a:ea typeface="MS UI Gothic" pitchFamily="34" charset="-128"/>
              </a:rPr>
              <a:t>servlet</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27" name="Rounded Rectangle 26"/>
          <p:cNvSpPr/>
          <p:nvPr/>
        </p:nvSpPr>
        <p:spPr bwMode="auto">
          <a:xfrm>
            <a:off x="2209800" y="2438400"/>
            <a:ext cx="1600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init </a:t>
            </a:r>
            <a:r>
              <a:rPr kumimoji="1" lang="en-US" sz="1800" b="0" i="0" u="none" strike="noStrike" cap="none" normalizeH="0" baseline="0" dirty="0" err="1" smtClean="0">
                <a:ln>
                  <a:noFill/>
                </a:ln>
                <a:solidFill>
                  <a:srgbClr val="000000"/>
                </a:solidFill>
                <a:effectLst/>
                <a:latin typeface="Arial" charset="0"/>
                <a:ea typeface="MS UI Gothic" pitchFamily="34" charset="-128"/>
              </a:rPr>
              <a:t>params</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28" name="Rounded Rectangle 27"/>
          <p:cNvSpPr/>
          <p:nvPr/>
        </p:nvSpPr>
        <p:spPr bwMode="auto">
          <a:xfrm>
            <a:off x="2209800" y="2895600"/>
            <a:ext cx="1600200" cy="3810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login state</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29" name="Rounded Rectangle 28"/>
          <p:cNvSpPr/>
          <p:nvPr/>
        </p:nvSpPr>
        <p:spPr bwMode="auto">
          <a:xfrm>
            <a:off x="609600" y="2667000"/>
            <a:ext cx="1066800" cy="685800"/>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session</a:t>
            </a:r>
          </a:p>
        </p:txBody>
      </p:sp>
      <p:sp>
        <p:nvSpPr>
          <p:cNvPr id="30" name="Rounded Rectangle 29"/>
          <p:cNvSpPr/>
          <p:nvPr/>
        </p:nvSpPr>
        <p:spPr bwMode="auto">
          <a:xfrm>
            <a:off x="609600" y="990600"/>
            <a:ext cx="1066800" cy="1524000"/>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User </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State &amp; </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Access</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Rights</a:t>
            </a:r>
          </a:p>
        </p:txBody>
      </p:sp>
      <p:cxnSp>
        <p:nvCxnSpPr>
          <p:cNvPr id="34" name="Elbow Connector 33"/>
          <p:cNvCxnSpPr>
            <a:stCxn id="30" idx="3"/>
            <a:endCxn id="28" idx="1"/>
          </p:cNvCxnSpPr>
          <p:nvPr/>
        </p:nvCxnSpPr>
        <p:spPr bwMode="auto">
          <a:xfrm>
            <a:off x="1676400" y="1752600"/>
            <a:ext cx="533400" cy="1333500"/>
          </a:xfrm>
          <a:prstGeom prst="bentConnector3">
            <a:avLst>
              <a:gd name="adj1" fmla="val 50000"/>
            </a:avLst>
          </a:prstGeom>
          <a:gradFill rotWithShape="1">
            <a:gsLst>
              <a:gs pos="0">
                <a:srgbClr val="FFFFFF"/>
              </a:gs>
              <a:gs pos="100000">
                <a:srgbClr val="C8C8C8"/>
              </a:gs>
            </a:gsLst>
            <a:lin ang="5400000" scaled="1"/>
          </a:gradFill>
          <a:ln w="57150" cap="flat" cmpd="sng" algn="ctr">
            <a:solidFill>
              <a:schemeClr val="tx1"/>
            </a:solidFill>
            <a:prstDash val="solid"/>
            <a:round/>
            <a:headEnd type="triangle" w="med" len="med"/>
            <a:tailEnd type="none" w="med" len="med"/>
          </a:ln>
          <a:effectLst/>
        </p:spPr>
      </p:cxnSp>
      <p:sp>
        <p:nvSpPr>
          <p:cNvPr id="37" name="Rounded Rectangle 36"/>
          <p:cNvSpPr/>
          <p:nvPr/>
        </p:nvSpPr>
        <p:spPr bwMode="auto">
          <a:xfrm rot="5400000">
            <a:off x="3467100" y="5067300"/>
            <a:ext cx="1524000" cy="5334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r>
              <a:rPr lang="en-US" dirty="0" err="1" smtClean="0">
                <a:solidFill>
                  <a:srgbClr val="000000"/>
                </a:solidFill>
                <a:latin typeface="Arial" charset="0"/>
                <a:ea typeface="MS UI Gothic" pitchFamily="34" charset="-128"/>
              </a:rPr>
              <a:t>servlet</a:t>
            </a:r>
            <a:endParaRPr lang="en-US" dirty="0" smtClean="0">
              <a:solidFill>
                <a:srgbClr val="000000"/>
              </a:solidFill>
              <a:latin typeface="Arial" charset="0"/>
              <a:ea typeface="MS UI Gothic" pitchFamily="34" charset="-128"/>
            </a:endParaRPr>
          </a:p>
        </p:txBody>
      </p:sp>
      <p:sp>
        <p:nvSpPr>
          <p:cNvPr id="38" name="Rounded Rectangle 37"/>
          <p:cNvSpPr/>
          <p:nvPr/>
        </p:nvSpPr>
        <p:spPr bwMode="auto">
          <a:xfrm>
            <a:off x="1981200" y="5715000"/>
            <a:ext cx="1828800" cy="3810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user sessions</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39" name="Rounded Rectangle 38"/>
          <p:cNvSpPr/>
          <p:nvPr/>
        </p:nvSpPr>
        <p:spPr bwMode="auto">
          <a:xfrm>
            <a:off x="1981200" y="4572000"/>
            <a:ext cx="18288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err="1" smtClean="0">
                <a:ln>
                  <a:noFill/>
                </a:ln>
                <a:solidFill>
                  <a:srgbClr val="000000"/>
                </a:solidFill>
                <a:effectLst/>
                <a:latin typeface="Arial" charset="0"/>
                <a:ea typeface="MS UI Gothic" pitchFamily="34" charset="-128"/>
              </a:rPr>
              <a:t>config</a:t>
            </a:r>
            <a:r>
              <a:rPr kumimoji="1" lang="en-US" sz="1800" b="0" i="0" u="none" strike="noStrike" cap="none" normalizeH="0" baseline="0" dirty="0" smtClean="0">
                <a:ln>
                  <a:noFill/>
                </a:ln>
                <a:solidFill>
                  <a:srgbClr val="000000"/>
                </a:solidFill>
                <a:effectLst/>
                <a:latin typeface="Arial" charset="0"/>
                <a:ea typeface="MS UI Gothic" pitchFamily="34" charset="-128"/>
              </a:rPr>
              <a:t> </a:t>
            </a:r>
            <a:r>
              <a:rPr kumimoji="1" lang="en-US" sz="1800" b="0" i="0" u="none" strike="noStrike" cap="none" normalizeH="0" baseline="0" dirty="0" err="1" smtClean="0">
                <a:ln>
                  <a:noFill/>
                </a:ln>
                <a:solidFill>
                  <a:srgbClr val="000000"/>
                </a:solidFill>
                <a:effectLst/>
                <a:latin typeface="Arial" charset="0"/>
                <a:ea typeface="MS UI Gothic" pitchFamily="34" charset="-128"/>
              </a:rPr>
              <a:t>params</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40" name="Rounded Rectangle 39"/>
          <p:cNvSpPr/>
          <p:nvPr/>
        </p:nvSpPr>
        <p:spPr bwMode="auto">
          <a:xfrm>
            <a:off x="1981200" y="5105400"/>
            <a:ext cx="1828800" cy="45720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Connector</a:t>
            </a:r>
            <a:endParaRPr lang="en-US" dirty="0" smtClean="0">
              <a:solidFill>
                <a:srgbClr val="000000"/>
              </a:solidFill>
              <a:latin typeface="Arial" charset="0"/>
              <a:ea typeface="MS UI Gothic" pitchFamily="34" charset="-128"/>
            </a:endParaRPr>
          </a:p>
        </p:txBody>
      </p:sp>
      <p:sp>
        <p:nvSpPr>
          <p:cNvPr id="44" name="Rectangle 43"/>
          <p:cNvSpPr/>
          <p:nvPr/>
        </p:nvSpPr>
        <p:spPr bwMode="auto">
          <a:xfrm>
            <a:off x="457200" y="4038600"/>
            <a:ext cx="1219200" cy="22860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(3</a:t>
            </a:r>
            <a:r>
              <a:rPr kumimoji="1" lang="en-US" sz="1800" b="0" i="0" u="none" strike="noStrike" cap="none" normalizeH="0" baseline="30000" dirty="0" smtClean="0">
                <a:ln>
                  <a:noFill/>
                </a:ln>
                <a:solidFill>
                  <a:srgbClr val="000000"/>
                </a:solidFill>
                <a:effectLst/>
                <a:latin typeface="Arial" charset="0"/>
                <a:ea typeface="MS UI Gothic" pitchFamily="34" charset="-128"/>
              </a:rPr>
              <a:t>rd</a:t>
            </a:r>
            <a:r>
              <a:rPr kumimoji="1" lang="en-US" sz="1800" b="0" i="0" u="none" strike="noStrike" cap="none" normalizeH="0" baseline="0" dirty="0" smtClean="0">
                <a:ln>
                  <a:noFill/>
                </a:ln>
                <a:solidFill>
                  <a:srgbClr val="000000"/>
                </a:solidFill>
                <a:effectLst/>
                <a:latin typeface="Arial" charset="0"/>
                <a:ea typeface="MS UI Gothic" pitchFamily="34" charset="-128"/>
              </a:rPr>
              <a:t> Party)</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(External)</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(LDAP)</a:t>
            </a:r>
          </a:p>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Auth</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Provider</a:t>
            </a:r>
          </a:p>
        </p:txBody>
      </p:sp>
      <p:cxnSp>
        <p:nvCxnSpPr>
          <p:cNvPr id="48" name="Elbow Connector 47"/>
          <p:cNvCxnSpPr>
            <a:stCxn id="29" idx="3"/>
            <a:endCxn id="28" idx="1"/>
          </p:cNvCxnSpPr>
          <p:nvPr/>
        </p:nvCxnSpPr>
        <p:spPr bwMode="auto">
          <a:xfrm>
            <a:off x="1676400" y="3009900"/>
            <a:ext cx="533400" cy="76200"/>
          </a:xfrm>
          <a:prstGeom prst="bentConnector3">
            <a:avLst>
              <a:gd name="adj1" fmla="val 50000"/>
            </a:avLst>
          </a:prstGeom>
          <a:gradFill rotWithShape="1">
            <a:gsLst>
              <a:gs pos="0">
                <a:srgbClr val="FFFFFF"/>
              </a:gs>
              <a:gs pos="100000">
                <a:srgbClr val="C8C8C8"/>
              </a:gs>
            </a:gsLst>
            <a:lin ang="5400000" scaled="1"/>
          </a:gradFill>
          <a:ln w="57150" cap="flat" cmpd="sng" algn="ctr">
            <a:solidFill>
              <a:schemeClr val="tx1"/>
            </a:solidFill>
            <a:prstDash val="solid"/>
            <a:round/>
            <a:headEnd type="diamond" w="med" len="med"/>
            <a:tailEnd type="diamond" w="med" len="med"/>
          </a:ln>
          <a:effectLst/>
        </p:spPr>
      </p:cxnSp>
      <p:cxnSp>
        <p:nvCxnSpPr>
          <p:cNvPr id="56" name="Straight Connector 55"/>
          <p:cNvCxnSpPr>
            <a:stCxn id="40" idx="1"/>
          </p:cNvCxnSpPr>
          <p:nvPr/>
        </p:nvCxnSpPr>
        <p:spPr bwMode="auto">
          <a:xfrm flipH="1">
            <a:off x="1676400" y="5334000"/>
            <a:ext cx="304800" cy="0"/>
          </a:xfrm>
          <a:prstGeom prst="line">
            <a:avLst/>
          </a:prstGeom>
          <a:gradFill rotWithShape="1">
            <a:gsLst>
              <a:gs pos="0">
                <a:srgbClr val="FFFFFF"/>
              </a:gs>
              <a:gs pos="100000">
                <a:srgbClr val="C8C8C8"/>
              </a:gs>
            </a:gsLst>
            <a:lin ang="5400000" scaled="1"/>
          </a:gradFill>
          <a:ln w="57150" cap="flat" cmpd="sng" algn="ctr">
            <a:solidFill>
              <a:schemeClr val="tx1"/>
            </a:solidFill>
            <a:prstDash val="solid"/>
            <a:round/>
            <a:headEnd type="diamond" w="med" len="med"/>
            <a:tailEnd type="diamond" w="med" len="med"/>
          </a:ln>
          <a:effectLst/>
        </p:spPr>
      </p:cxnSp>
      <p:grpSp>
        <p:nvGrpSpPr>
          <p:cNvPr id="3" name="Group 52"/>
          <p:cNvGrpSpPr>
            <a:grpSpLocks/>
          </p:cNvGrpSpPr>
          <p:nvPr/>
        </p:nvGrpSpPr>
        <p:grpSpPr bwMode="auto">
          <a:xfrm>
            <a:off x="6934200" y="22098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457200" y="990600"/>
            <a:ext cx="6781800" cy="5334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a:t>
            </a:r>
          </a:p>
        </p:txBody>
      </p:sp>
      <p:sp>
        <p:nvSpPr>
          <p:cNvPr id="4" name="Rounded Rectangle 3"/>
          <p:cNvSpPr/>
          <p:nvPr/>
        </p:nvSpPr>
        <p:spPr bwMode="auto">
          <a:xfrm>
            <a:off x="3200400" y="3276600"/>
            <a:ext cx="3800640" cy="2743200"/>
          </a:xfrm>
          <a:prstGeom prst="roundRect">
            <a:avLst>
              <a:gd name="adj" fmla="val 740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SSOFI Client</a:t>
            </a:r>
          </a:p>
        </p:txBody>
      </p:sp>
      <p:sp>
        <p:nvSpPr>
          <p:cNvPr id="5" name="Rounded Rectangle 4"/>
          <p:cNvSpPr/>
          <p:nvPr/>
        </p:nvSpPr>
        <p:spPr bwMode="auto">
          <a:xfrm rot="5400000">
            <a:off x="5819940" y="3933659"/>
            <a:ext cx="1295402" cy="590883"/>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err="1" smtClean="0">
                <a:ln>
                  <a:noFill/>
                </a:ln>
                <a:solidFill>
                  <a:srgbClr val="000000"/>
                </a:solidFill>
                <a:effectLst/>
                <a:latin typeface="Arial" charset="0"/>
                <a:ea typeface="MS UI Gothic" pitchFamily="34" charset="-128"/>
              </a:rPr>
              <a:t>servlet</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6" name="Rounded Rectangle 5"/>
          <p:cNvSpPr/>
          <p:nvPr/>
        </p:nvSpPr>
        <p:spPr bwMode="auto">
          <a:xfrm>
            <a:off x="3581400" y="3810000"/>
            <a:ext cx="1828800" cy="1143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init </a:t>
            </a:r>
            <a:r>
              <a:rPr kumimoji="1" lang="en-US" sz="1800" b="0" i="0" u="none" strike="noStrike" cap="none" normalizeH="0" baseline="0" dirty="0" err="1" smtClean="0">
                <a:ln>
                  <a:noFill/>
                </a:ln>
                <a:solidFill>
                  <a:srgbClr val="000000"/>
                </a:solidFill>
                <a:effectLst/>
                <a:latin typeface="Arial" charset="0"/>
                <a:ea typeface="MS UI Gothic" pitchFamily="34" charset="-128"/>
              </a:rPr>
              <a:t>params</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7" name="Rounded Rectangle 6"/>
          <p:cNvSpPr/>
          <p:nvPr/>
        </p:nvSpPr>
        <p:spPr bwMode="auto">
          <a:xfrm>
            <a:off x="3581400" y="5105400"/>
            <a:ext cx="1447800" cy="6096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login state</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8" name="Rounded Rectangle 7"/>
          <p:cNvSpPr/>
          <p:nvPr/>
        </p:nvSpPr>
        <p:spPr bwMode="auto">
          <a:xfrm>
            <a:off x="695158" y="4648200"/>
            <a:ext cx="1667042" cy="1219200"/>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session</a:t>
            </a:r>
          </a:p>
        </p:txBody>
      </p:sp>
      <p:sp>
        <p:nvSpPr>
          <p:cNvPr id="9" name="Rounded Rectangle 8"/>
          <p:cNvSpPr/>
          <p:nvPr/>
        </p:nvSpPr>
        <p:spPr bwMode="auto">
          <a:xfrm>
            <a:off x="695159" y="1143000"/>
            <a:ext cx="1362242" cy="3276600"/>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User List</a:t>
            </a:r>
          </a:p>
          <a:p>
            <a:pPr marL="0" marR="0" indent="0" algn="ctr" defTabSz="914400" rtl="0" eaLnBrk="1" fontAlgn="ctr" latinLnBrk="0" hangingPunct="1">
              <a:lnSpc>
                <a:spcPct val="100000"/>
              </a:lnSpc>
              <a:spcBef>
                <a:spcPct val="0"/>
              </a:spcBef>
              <a:spcAft>
                <a:spcPct val="0"/>
              </a:spcAft>
              <a:buClrTx/>
              <a:buSzTx/>
              <a:buFontTx/>
              <a:buNone/>
              <a:tabLst/>
            </a:pPr>
            <a:endParaRPr lang="en-US" dirty="0" smtClean="0">
              <a:solidFill>
                <a:srgbClr val="000000"/>
              </a:solidFill>
              <a:latin typeface="Arial" charset="0"/>
              <a:ea typeface="MS UI Gothic" pitchFamily="34"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Login State</a:t>
            </a:r>
          </a:p>
          <a:p>
            <a:pPr marL="0" marR="0" indent="0" algn="ctr" defTabSz="914400" rtl="0" eaLnBrk="1" fontAlgn="ctr" latinLnBrk="0" hangingPunct="1">
              <a:lnSpc>
                <a:spcPct val="100000"/>
              </a:lnSpc>
              <a:spcBef>
                <a:spcPct val="0"/>
              </a:spcBef>
              <a:spcAft>
                <a:spcPct val="0"/>
              </a:spcAft>
              <a:buClrTx/>
              <a:buSzTx/>
              <a:buFontTx/>
              <a:buNone/>
              <a:tabLst/>
            </a:pPr>
            <a:endParaRPr lang="en-US" dirty="0" smtClean="0">
              <a:solidFill>
                <a:srgbClr val="000000"/>
              </a:solidFill>
              <a:latin typeface="Arial" charset="0"/>
              <a:ea typeface="MS UI Gothic" pitchFamily="34"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Access</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Rights</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cxnSp>
        <p:nvCxnSpPr>
          <p:cNvPr id="10" name="Elbow Connector 9"/>
          <p:cNvCxnSpPr>
            <a:stCxn id="33" idx="0"/>
            <a:endCxn id="7" idx="1"/>
          </p:cNvCxnSpPr>
          <p:nvPr/>
        </p:nvCxnSpPr>
        <p:spPr bwMode="auto">
          <a:xfrm>
            <a:off x="2209800" y="1866900"/>
            <a:ext cx="1371600" cy="3543300"/>
          </a:xfrm>
          <a:prstGeom prst="bentConnector3">
            <a:avLst>
              <a:gd name="adj1" fmla="val 37963"/>
            </a:avLst>
          </a:prstGeom>
          <a:gradFill rotWithShape="1">
            <a:gsLst>
              <a:gs pos="0">
                <a:srgbClr val="FFFFFF"/>
              </a:gs>
              <a:gs pos="100000">
                <a:srgbClr val="C8C8C8"/>
              </a:gs>
            </a:gsLst>
            <a:lin ang="5400000" scaled="1"/>
          </a:gradFill>
          <a:ln w="57150" cap="flat" cmpd="sng" algn="ctr">
            <a:solidFill>
              <a:schemeClr val="tx1"/>
            </a:solidFill>
            <a:prstDash val="solid"/>
            <a:round/>
            <a:headEnd type="triangle" w="med" len="med"/>
            <a:tailEnd type="none" w="med" len="med"/>
          </a:ln>
          <a:effectLst/>
        </p:spPr>
      </p:cxnSp>
      <p:sp>
        <p:nvSpPr>
          <p:cNvPr id="15" name="Rounded Rectangle 14"/>
          <p:cNvSpPr/>
          <p:nvPr/>
        </p:nvSpPr>
        <p:spPr bwMode="auto">
          <a:xfrm>
            <a:off x="3098533" y="1447800"/>
            <a:ext cx="3926305" cy="609600"/>
          </a:xfrm>
          <a:prstGeom prst="roundRect">
            <a:avLst/>
          </a:prstGeom>
          <a:solidFill>
            <a:schemeClr val="accent4">
              <a:alpha val="25000"/>
            </a:schemeClr>
          </a:solidFill>
          <a:ln>
            <a:solidFill>
              <a:schemeClr val="lt1">
                <a:alpha val="21000"/>
              </a:schemeClr>
            </a:solidFill>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none" lIns="91440" tIns="45720" rIns="91440" bIns="45720" numCol="1" rtlCol="0" anchor="ctr" anchorCtr="0" compatLnSpc="1">
            <a:prstTxWarp prst="textNoShape">
              <a:avLst/>
            </a:prstTxWarp>
          </a:bodyPr>
          <a:lstStyle/>
          <a:p>
            <a:endParaRPr lang="en-US" smtClean="0">
              <a:latin typeface="Arial" charset="0"/>
              <a:ea typeface="MS UI Gothic" pitchFamily="34" charset="-128"/>
            </a:endParaRPr>
          </a:p>
        </p:txBody>
      </p:sp>
      <p:sp>
        <p:nvSpPr>
          <p:cNvPr id="16" name="Rounded Rectangle 15"/>
          <p:cNvSpPr/>
          <p:nvPr/>
        </p:nvSpPr>
        <p:spPr bwMode="auto">
          <a:xfrm>
            <a:off x="3098533" y="2286000"/>
            <a:ext cx="3926305" cy="609600"/>
          </a:xfrm>
          <a:prstGeom prst="roundRect">
            <a:avLst/>
          </a:prstGeom>
          <a:solidFill>
            <a:schemeClr val="accent4">
              <a:alpha val="25000"/>
            </a:schemeClr>
          </a:solidFill>
          <a:ln>
            <a:solidFill>
              <a:schemeClr val="lt1">
                <a:alpha val="21000"/>
              </a:schemeClr>
            </a:solidFill>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none" lIns="91440" tIns="45720" rIns="91440" bIns="45720" numCol="1" rtlCol="0" anchor="ctr" anchorCtr="0" compatLnSpc="1">
            <a:prstTxWarp prst="textNoShape">
              <a:avLst/>
            </a:prstTxWarp>
          </a:bodyPr>
          <a:lstStyle/>
          <a:p>
            <a:endParaRPr lang="en-US" smtClean="0">
              <a:latin typeface="Arial" charset="0"/>
              <a:ea typeface="MS UI Gothic" pitchFamily="34" charset="-128"/>
            </a:endParaRPr>
          </a:p>
        </p:txBody>
      </p:sp>
      <p:sp>
        <p:nvSpPr>
          <p:cNvPr id="13" name="Right Arrow 12"/>
          <p:cNvSpPr/>
          <p:nvPr/>
        </p:nvSpPr>
        <p:spPr bwMode="auto">
          <a:xfrm flipH="1">
            <a:off x="7162800" y="1447800"/>
            <a:ext cx="1066800" cy="53340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return</a:t>
            </a:r>
          </a:p>
        </p:txBody>
      </p:sp>
      <p:sp>
        <p:nvSpPr>
          <p:cNvPr id="14" name="Right Arrow 13"/>
          <p:cNvSpPr/>
          <p:nvPr/>
        </p:nvSpPr>
        <p:spPr bwMode="auto">
          <a:xfrm flipH="1">
            <a:off x="7162800" y="2286000"/>
            <a:ext cx="1066800" cy="53340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error</a:t>
            </a:r>
          </a:p>
        </p:txBody>
      </p:sp>
      <p:sp>
        <p:nvSpPr>
          <p:cNvPr id="20" name="Right Arrow 19"/>
          <p:cNvSpPr/>
          <p:nvPr/>
        </p:nvSpPr>
        <p:spPr bwMode="auto">
          <a:xfrm flipH="1">
            <a:off x="7162800" y="4876800"/>
            <a:ext cx="1066800" cy="53340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return</a:t>
            </a:r>
          </a:p>
        </p:txBody>
      </p:sp>
      <p:sp>
        <p:nvSpPr>
          <p:cNvPr id="22" name="Right Arrow 21"/>
          <p:cNvSpPr/>
          <p:nvPr/>
        </p:nvSpPr>
        <p:spPr bwMode="auto">
          <a:xfrm flipH="1">
            <a:off x="7162800" y="3733800"/>
            <a:ext cx="1066800" cy="53340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login</a:t>
            </a:r>
          </a:p>
        </p:txBody>
      </p:sp>
      <p:sp>
        <p:nvSpPr>
          <p:cNvPr id="23" name="TextBox 22"/>
          <p:cNvSpPr txBox="1"/>
          <p:nvPr/>
        </p:nvSpPr>
        <p:spPr>
          <a:xfrm>
            <a:off x="7274324" y="4191000"/>
            <a:ext cx="1479892" cy="646331"/>
          </a:xfrm>
          <a:prstGeom prst="rect">
            <a:avLst/>
          </a:prstGeom>
          <a:noFill/>
        </p:spPr>
        <p:txBody>
          <a:bodyPr wrap="none" rtlCol="0">
            <a:spAutoFit/>
          </a:bodyPr>
          <a:lstStyle/>
          <a:p>
            <a:pPr algn="l"/>
            <a:r>
              <a:rPr lang="en-US" dirty="0" smtClean="0"/>
              <a:t>(“who are</a:t>
            </a:r>
          </a:p>
          <a:p>
            <a:pPr algn="l"/>
            <a:r>
              <a:rPr lang="en-US" dirty="0" smtClean="0"/>
              <a:t>   you” page)</a:t>
            </a:r>
            <a:endParaRPr lang="en-US" dirty="0"/>
          </a:p>
        </p:txBody>
      </p:sp>
      <p:sp>
        <p:nvSpPr>
          <p:cNvPr id="25" name="Flowchart: Card 24"/>
          <p:cNvSpPr/>
          <p:nvPr/>
        </p:nvSpPr>
        <p:spPr bwMode="auto">
          <a:xfrm>
            <a:off x="1143000" y="5029200"/>
            <a:ext cx="990600" cy="685800"/>
          </a:xfrm>
          <a:prstGeom prst="flowChartPunchedCard">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US" dirty="0" smtClean="0">
                <a:solidFill>
                  <a:schemeClr val="tx1"/>
                </a:solidFill>
                <a:latin typeface="Arial" charset="0"/>
                <a:ea typeface="MS UI Gothic" pitchFamily="34" charset="-128"/>
              </a:rPr>
              <a:t>Auth-</a:t>
            </a:r>
          </a:p>
          <a:p>
            <a:pPr marL="0" marR="0" indent="0" defTabSz="914400" eaLnBrk="1" latinLnBrk="0" hangingPunct="1">
              <a:lnSpc>
                <a:spcPct val="100000"/>
              </a:lnSpc>
              <a:buClrTx/>
              <a:buSzTx/>
              <a:buFontTx/>
              <a:buNone/>
              <a:tabLst/>
            </a:pPr>
            <a:r>
              <a:rPr lang="en-US" dirty="0" smtClean="0">
                <a:solidFill>
                  <a:schemeClr val="tx1"/>
                </a:solidFill>
                <a:latin typeface="Arial" charset="0"/>
                <a:ea typeface="MS UI Gothic" pitchFamily="34" charset="-128"/>
              </a:rPr>
              <a:t>Attempt</a:t>
            </a:r>
          </a:p>
        </p:txBody>
      </p:sp>
      <p:cxnSp>
        <p:nvCxnSpPr>
          <p:cNvPr id="11" name="Elbow Connector 10"/>
          <p:cNvCxnSpPr>
            <a:stCxn id="25" idx="3"/>
            <a:endCxn id="7" idx="1"/>
          </p:cNvCxnSpPr>
          <p:nvPr/>
        </p:nvCxnSpPr>
        <p:spPr bwMode="auto">
          <a:xfrm>
            <a:off x="2133600" y="5372100"/>
            <a:ext cx="1447800" cy="38100"/>
          </a:xfrm>
          <a:prstGeom prst="bentConnector3">
            <a:avLst>
              <a:gd name="adj1" fmla="val 40351"/>
            </a:avLst>
          </a:prstGeom>
          <a:gradFill rotWithShape="1">
            <a:gsLst>
              <a:gs pos="0">
                <a:srgbClr val="FFFFFF"/>
              </a:gs>
              <a:gs pos="100000">
                <a:srgbClr val="C8C8C8"/>
              </a:gs>
            </a:gsLst>
            <a:lin ang="5400000" scaled="1"/>
          </a:gradFill>
          <a:ln w="57150" cap="flat" cmpd="sng" algn="ctr">
            <a:solidFill>
              <a:schemeClr val="tx1"/>
            </a:solidFill>
            <a:prstDash val="solid"/>
            <a:round/>
            <a:headEnd type="diamond" w="med" len="med"/>
            <a:tailEnd type="diamond" w="med" len="med"/>
          </a:ln>
          <a:effectLst/>
        </p:spPr>
      </p:cxnSp>
      <p:sp>
        <p:nvSpPr>
          <p:cNvPr id="32" name="Flowchart: Card 31"/>
          <p:cNvSpPr/>
          <p:nvPr/>
        </p:nvSpPr>
        <p:spPr bwMode="auto">
          <a:xfrm>
            <a:off x="3962400" y="3962400"/>
            <a:ext cx="1219200" cy="838200"/>
          </a:xfrm>
          <a:prstGeom prst="flowChartPunchedCard">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US" dirty="0" smtClean="0">
                <a:solidFill>
                  <a:schemeClr val="tx1"/>
                </a:solidFill>
                <a:latin typeface="Arial" charset="0"/>
                <a:ea typeface="MS UI Gothic" pitchFamily="34" charset="-128"/>
              </a:rPr>
              <a:t>Initialize-</a:t>
            </a:r>
          </a:p>
          <a:p>
            <a:pPr marL="0" marR="0" indent="0" defTabSz="914400" eaLnBrk="1" latinLnBrk="0" hangingPunct="1">
              <a:lnSpc>
                <a:spcPct val="100000"/>
              </a:lnSpc>
              <a:buClrTx/>
              <a:buSzTx/>
              <a:buFontTx/>
              <a:buNone/>
              <a:tabLst/>
            </a:pPr>
            <a:r>
              <a:rPr lang="en-US" dirty="0" err="1" smtClean="0">
                <a:solidFill>
                  <a:schemeClr val="tx1"/>
                </a:solidFill>
                <a:latin typeface="Arial" charset="0"/>
                <a:ea typeface="MS UI Gothic" pitchFamily="34" charset="-128"/>
              </a:rPr>
              <a:t>Params</a:t>
            </a:r>
            <a:endParaRPr lang="en-US" dirty="0" smtClean="0">
              <a:solidFill>
                <a:schemeClr val="tx1"/>
              </a:solidFill>
              <a:latin typeface="Arial" charset="0"/>
              <a:ea typeface="MS UI Gothic" pitchFamily="34" charset="-128"/>
            </a:endParaRPr>
          </a:p>
        </p:txBody>
      </p:sp>
      <p:sp>
        <p:nvSpPr>
          <p:cNvPr id="33" name="Rectangle 32"/>
          <p:cNvSpPr/>
          <p:nvPr/>
        </p:nvSpPr>
        <p:spPr bwMode="auto">
          <a:xfrm rot="5400000">
            <a:off x="1409700" y="1714500"/>
            <a:ext cx="1295400" cy="3048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400" dirty="0" err="1" smtClean="0">
                <a:latin typeface="Arial" charset="0"/>
                <a:ea typeface="MS UI Gothic" pitchFamily="34" charset="-128"/>
              </a:rPr>
              <a:t>U</a:t>
            </a:r>
            <a:r>
              <a:rPr kumimoji="1" lang="en-US" sz="1400" b="0" i="0" u="none" strike="noStrike" cap="none" normalizeH="0" baseline="0" dirty="0" err="1" smtClean="0">
                <a:ln>
                  <a:noFill/>
                </a:ln>
                <a:solidFill>
                  <a:srgbClr val="000000"/>
                </a:solidFill>
                <a:effectLst/>
                <a:latin typeface="Arial" charset="0"/>
                <a:ea typeface="MS UI Gothic" pitchFamily="34" charset="-128"/>
              </a:rPr>
              <a:t>serManager</a:t>
            </a:r>
            <a:endParaRPr kumimoji="1" lang="en-US" sz="1400" b="0" i="0" u="none" strike="noStrike" cap="none" normalizeH="0" baseline="0" dirty="0" smtClean="0">
              <a:ln>
                <a:noFill/>
              </a:ln>
              <a:solidFill>
                <a:srgbClr val="000000"/>
              </a:solidFill>
              <a:effectLst/>
              <a:latin typeface="Arial" charset="0"/>
              <a:ea typeface="MS UI Gothic" pitchFamily="34" charset="-128"/>
            </a:endParaRPr>
          </a:p>
        </p:txBody>
      </p:sp>
      <p:sp>
        <p:nvSpPr>
          <p:cNvPr id="34" name="Rectangle 33"/>
          <p:cNvSpPr/>
          <p:nvPr/>
        </p:nvSpPr>
        <p:spPr bwMode="auto">
          <a:xfrm rot="5400000">
            <a:off x="1524000" y="3048000"/>
            <a:ext cx="1066800" cy="3048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400" dirty="0" err="1" smtClean="0">
                <a:latin typeface="Arial" charset="0"/>
                <a:ea typeface="MS UI Gothic" pitchFamily="34" charset="-128"/>
              </a:rPr>
              <a:t>U</a:t>
            </a:r>
            <a:r>
              <a:rPr kumimoji="1" lang="en-US" sz="1400" b="0" i="0" u="none" strike="noStrike" cap="none" normalizeH="0" baseline="0" dirty="0" err="1" smtClean="0">
                <a:ln>
                  <a:noFill/>
                </a:ln>
                <a:solidFill>
                  <a:srgbClr val="000000"/>
                </a:solidFill>
                <a:effectLst/>
                <a:latin typeface="Arial" charset="0"/>
                <a:ea typeface="MS UI Gothic" pitchFamily="34" charset="-128"/>
              </a:rPr>
              <a:t>serProfile</a:t>
            </a:r>
            <a:endParaRPr kumimoji="1" lang="en-US" sz="1400" b="0" i="0" u="none" strike="noStrike" cap="none" normalizeH="0" baseline="0" dirty="0" smtClean="0">
              <a:ln>
                <a:noFill/>
              </a:ln>
              <a:solidFill>
                <a:srgbClr val="000000"/>
              </a:solidFill>
              <a:effectLst/>
              <a:latin typeface="Arial" charset="0"/>
              <a:ea typeface="MS UI Gothic" pitchFamily="34" charset="-128"/>
            </a:endParaRPr>
          </a:p>
        </p:txBody>
      </p:sp>
      <p:sp>
        <p:nvSpPr>
          <p:cNvPr id="35" name="Rectangle 34"/>
          <p:cNvSpPr/>
          <p:nvPr/>
        </p:nvSpPr>
        <p:spPr bwMode="auto">
          <a:xfrm rot="5400000">
            <a:off x="1866900" y="3848100"/>
            <a:ext cx="381000" cy="3048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400" dirty="0" smtClean="0">
                <a:latin typeface="Arial" charset="0"/>
                <a:ea typeface="MS UI Gothic" pitchFamily="34" charset="-128"/>
              </a:rPr>
              <a:t>ID</a:t>
            </a:r>
            <a:endParaRPr kumimoji="1" lang="en-US" sz="1400" b="0" i="0" u="none" strike="noStrike" cap="none" normalizeH="0" baseline="0" dirty="0" smtClean="0">
              <a:ln>
                <a:noFill/>
              </a:ln>
              <a:solidFill>
                <a:srgbClr val="000000"/>
              </a:solidFill>
              <a:effectLst/>
              <a:latin typeface="Arial" charset="0"/>
              <a:ea typeface="MS UI Gothic" pitchFamily="34" charset="-128"/>
            </a:endParaRPr>
          </a:p>
        </p:txBody>
      </p:sp>
      <p:cxnSp>
        <p:nvCxnSpPr>
          <p:cNvPr id="39" name="Elbow Connector 38"/>
          <p:cNvCxnSpPr>
            <a:stCxn id="34" idx="0"/>
            <a:endCxn id="7" idx="1"/>
          </p:cNvCxnSpPr>
          <p:nvPr/>
        </p:nvCxnSpPr>
        <p:spPr bwMode="auto">
          <a:xfrm>
            <a:off x="2209800" y="3200400"/>
            <a:ext cx="1371600" cy="2209800"/>
          </a:xfrm>
          <a:prstGeom prst="bentConnector3">
            <a:avLst>
              <a:gd name="adj1" fmla="val 37963"/>
            </a:avLst>
          </a:prstGeom>
          <a:gradFill rotWithShape="1">
            <a:gsLst>
              <a:gs pos="0">
                <a:srgbClr val="FFFFFF"/>
              </a:gs>
              <a:gs pos="100000">
                <a:srgbClr val="C8C8C8"/>
              </a:gs>
            </a:gsLst>
            <a:lin ang="5400000" scaled="1"/>
          </a:gradFill>
          <a:ln w="57150" cap="flat" cmpd="sng" algn="ctr">
            <a:solidFill>
              <a:schemeClr val="tx1"/>
            </a:solidFill>
            <a:prstDash val="solid"/>
            <a:round/>
            <a:headEnd type="triangle" w="med" len="med"/>
            <a:tailEnd type="none" w="med" len="med"/>
          </a:ln>
          <a:effectLst/>
        </p:spPr>
      </p:cxnSp>
      <p:cxnSp>
        <p:nvCxnSpPr>
          <p:cNvPr id="44" name="Elbow Connector 43"/>
          <p:cNvCxnSpPr>
            <a:stCxn id="35" idx="0"/>
            <a:endCxn id="7" idx="1"/>
          </p:cNvCxnSpPr>
          <p:nvPr/>
        </p:nvCxnSpPr>
        <p:spPr bwMode="auto">
          <a:xfrm>
            <a:off x="2209800" y="4000500"/>
            <a:ext cx="1371600" cy="1409700"/>
          </a:xfrm>
          <a:prstGeom prst="bentConnector3">
            <a:avLst>
              <a:gd name="adj1" fmla="val 37963"/>
            </a:avLst>
          </a:prstGeom>
          <a:gradFill rotWithShape="1">
            <a:gsLst>
              <a:gs pos="0">
                <a:srgbClr val="FFFFFF"/>
              </a:gs>
              <a:gs pos="100000">
                <a:srgbClr val="C8C8C8"/>
              </a:gs>
            </a:gsLst>
            <a:lin ang="5400000" scaled="1"/>
          </a:gradFill>
          <a:ln w="57150" cap="flat" cmpd="sng" algn="ctr">
            <a:solidFill>
              <a:schemeClr val="tx1"/>
            </a:solidFill>
            <a:prstDash val="solid"/>
            <a:round/>
            <a:headEnd type="triangle" w="med" len="med"/>
            <a:tailEnd type="none" w="med" len="med"/>
          </a:ln>
          <a:effectLst/>
        </p:spPr>
      </p:cxnSp>
      <p:cxnSp>
        <p:nvCxnSpPr>
          <p:cNvPr id="52" name="Elbow Connector 51"/>
          <p:cNvCxnSpPr>
            <a:stCxn id="32" idx="3"/>
            <a:endCxn id="5" idx="2"/>
          </p:cNvCxnSpPr>
          <p:nvPr/>
        </p:nvCxnSpPr>
        <p:spPr bwMode="auto">
          <a:xfrm flipV="1">
            <a:off x="5181600" y="4229101"/>
            <a:ext cx="990600" cy="152399"/>
          </a:xfrm>
          <a:prstGeom prst="bentConnector3">
            <a:avLst>
              <a:gd name="adj1" fmla="val 46154"/>
            </a:avLst>
          </a:prstGeom>
          <a:gradFill rotWithShape="1">
            <a:gsLst>
              <a:gs pos="0">
                <a:srgbClr val="FFFFFF"/>
              </a:gs>
              <a:gs pos="100000">
                <a:srgbClr val="C8C8C8"/>
              </a:gs>
            </a:gsLst>
            <a:lin ang="5400000" scaled="1"/>
          </a:gradFill>
          <a:ln w="57150" cap="flat" cmpd="sng" algn="ctr">
            <a:solidFill>
              <a:schemeClr val="tx1"/>
            </a:solidFill>
            <a:prstDash val="solid"/>
            <a:round/>
            <a:headEnd type="diamond" w="med" len="med"/>
            <a:tailEnd type="diamond" w="med" len="med"/>
          </a:ln>
          <a:effectLst/>
        </p:spPr>
      </p:cxnSp>
      <p:cxnSp>
        <p:nvCxnSpPr>
          <p:cNvPr id="59" name="Elbow Connector 58"/>
          <p:cNvCxnSpPr>
            <a:stCxn id="7" idx="3"/>
            <a:endCxn id="5" idx="2"/>
          </p:cNvCxnSpPr>
          <p:nvPr/>
        </p:nvCxnSpPr>
        <p:spPr bwMode="auto">
          <a:xfrm flipV="1">
            <a:off x="5029200" y="4229101"/>
            <a:ext cx="1143000" cy="1181099"/>
          </a:xfrm>
          <a:prstGeom prst="bentConnector3">
            <a:avLst>
              <a:gd name="adj1" fmla="val 52223"/>
            </a:avLst>
          </a:prstGeom>
          <a:gradFill rotWithShape="1">
            <a:gsLst>
              <a:gs pos="0">
                <a:srgbClr val="FFFFFF"/>
              </a:gs>
              <a:gs pos="100000">
                <a:srgbClr val="C8C8C8"/>
              </a:gs>
            </a:gsLst>
            <a:lin ang="5400000" scaled="1"/>
          </a:gradFill>
          <a:ln w="57150" cap="flat" cmpd="sng" algn="ctr">
            <a:solidFill>
              <a:schemeClr val="tx1"/>
            </a:solidFill>
            <a:prstDash val="solid"/>
            <a:round/>
            <a:headEnd type="diamond" w="med" len="med"/>
            <a:tailEnd type="diamond" w="med" len="med"/>
          </a:ln>
          <a:effectLst/>
        </p:spPr>
      </p:cxnSp>
      <p:sp>
        <p:nvSpPr>
          <p:cNvPr id="71" name="Flowchart: Card 70"/>
          <p:cNvSpPr/>
          <p:nvPr/>
        </p:nvSpPr>
        <p:spPr bwMode="auto">
          <a:xfrm>
            <a:off x="5867400" y="5181600"/>
            <a:ext cx="914400" cy="609600"/>
          </a:xfrm>
          <a:prstGeom prst="flowChartPunchedCard">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US" dirty="0" smtClean="0">
                <a:solidFill>
                  <a:schemeClr val="tx1"/>
                </a:solidFill>
                <a:latin typeface="Arial" charset="0"/>
                <a:ea typeface="MS UI Gothic" pitchFamily="34" charset="-128"/>
              </a:rPr>
              <a:t>Files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cxnSp>
        <p:nvCxnSpPr>
          <p:cNvPr id="4" name="Straight Connector 3"/>
          <p:cNvCxnSpPr/>
          <p:nvPr/>
        </p:nvCxnSpPr>
        <p:spPr bwMode="auto">
          <a:xfrm>
            <a:off x="1219200" y="1447800"/>
            <a:ext cx="0" cy="4267200"/>
          </a:xfrm>
          <a:prstGeom prst="line">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cxnSp>
      <p:cxnSp>
        <p:nvCxnSpPr>
          <p:cNvPr id="5" name="Straight Connector 4"/>
          <p:cNvCxnSpPr/>
          <p:nvPr/>
        </p:nvCxnSpPr>
        <p:spPr bwMode="auto">
          <a:xfrm>
            <a:off x="2819400" y="1447800"/>
            <a:ext cx="0" cy="4267200"/>
          </a:xfrm>
          <a:prstGeom prst="line">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cxnSp>
      <p:sp>
        <p:nvSpPr>
          <p:cNvPr id="6" name="TextBox 5"/>
          <p:cNvSpPr txBox="1"/>
          <p:nvPr/>
        </p:nvSpPr>
        <p:spPr>
          <a:xfrm>
            <a:off x="567443" y="838200"/>
            <a:ext cx="1031051" cy="646331"/>
          </a:xfrm>
          <a:prstGeom prst="rect">
            <a:avLst/>
          </a:prstGeom>
          <a:noFill/>
        </p:spPr>
        <p:txBody>
          <a:bodyPr wrap="none" rtlCol="0">
            <a:spAutoFit/>
          </a:bodyPr>
          <a:lstStyle/>
          <a:p>
            <a:r>
              <a:rPr lang="en-US" dirty="0" smtClean="0"/>
              <a:t>User’s</a:t>
            </a:r>
          </a:p>
          <a:p>
            <a:r>
              <a:rPr lang="en-US" dirty="0" smtClean="0"/>
              <a:t>Browser</a:t>
            </a:r>
            <a:endParaRPr lang="en-US" dirty="0"/>
          </a:p>
        </p:txBody>
      </p:sp>
      <p:sp>
        <p:nvSpPr>
          <p:cNvPr id="7" name="TextBox 6"/>
          <p:cNvSpPr txBox="1"/>
          <p:nvPr/>
        </p:nvSpPr>
        <p:spPr>
          <a:xfrm>
            <a:off x="2144939" y="838200"/>
            <a:ext cx="1313180" cy="646331"/>
          </a:xfrm>
          <a:prstGeom prst="rect">
            <a:avLst/>
          </a:prstGeom>
          <a:noFill/>
        </p:spPr>
        <p:txBody>
          <a:bodyPr wrap="none" rtlCol="0">
            <a:spAutoFit/>
          </a:bodyPr>
          <a:lstStyle/>
          <a:p>
            <a:r>
              <a:rPr lang="en-US" dirty="0" smtClean="0"/>
              <a:t>Host </a:t>
            </a:r>
          </a:p>
          <a:p>
            <a:r>
              <a:rPr lang="en-US" dirty="0" smtClean="0"/>
              <a:t>Application</a:t>
            </a:r>
            <a:endParaRPr lang="en-US" dirty="0"/>
          </a:p>
        </p:txBody>
      </p:sp>
      <p:sp>
        <p:nvSpPr>
          <p:cNvPr id="9" name="TextBox 8"/>
          <p:cNvSpPr txBox="1"/>
          <p:nvPr/>
        </p:nvSpPr>
        <p:spPr>
          <a:xfrm>
            <a:off x="7059004" y="838200"/>
            <a:ext cx="1107996" cy="646331"/>
          </a:xfrm>
          <a:prstGeom prst="rect">
            <a:avLst/>
          </a:prstGeom>
          <a:noFill/>
        </p:spPr>
        <p:txBody>
          <a:bodyPr wrap="none" rtlCol="0">
            <a:spAutoFit/>
          </a:bodyPr>
          <a:lstStyle/>
          <a:p>
            <a:r>
              <a:rPr lang="en-US" dirty="0" smtClean="0"/>
              <a:t>Open ID </a:t>
            </a:r>
          </a:p>
          <a:p>
            <a:r>
              <a:rPr lang="en-US" dirty="0" smtClean="0"/>
              <a:t>Provider</a:t>
            </a:r>
            <a:endParaRPr lang="en-US" dirty="0"/>
          </a:p>
        </p:txBody>
      </p:sp>
      <p:sp>
        <p:nvSpPr>
          <p:cNvPr id="10" name="TextBox 9"/>
          <p:cNvSpPr txBox="1"/>
          <p:nvPr/>
        </p:nvSpPr>
        <p:spPr>
          <a:xfrm>
            <a:off x="4495800" y="838200"/>
            <a:ext cx="1428596" cy="646331"/>
          </a:xfrm>
          <a:prstGeom prst="rect">
            <a:avLst/>
          </a:prstGeom>
          <a:noFill/>
        </p:spPr>
        <p:txBody>
          <a:bodyPr wrap="none" rtlCol="0">
            <a:spAutoFit/>
          </a:bodyPr>
          <a:lstStyle/>
          <a:p>
            <a:r>
              <a:rPr lang="en-US" dirty="0" smtClean="0"/>
              <a:t>SSOFI</a:t>
            </a:r>
          </a:p>
          <a:p>
            <a:r>
              <a:rPr lang="en-US" dirty="0" smtClean="0"/>
              <a:t>ID Selection</a:t>
            </a:r>
            <a:endParaRPr lang="en-US" dirty="0"/>
          </a:p>
        </p:txBody>
      </p:sp>
      <p:cxnSp>
        <p:nvCxnSpPr>
          <p:cNvPr id="11" name="Straight Connector 10"/>
          <p:cNvCxnSpPr/>
          <p:nvPr/>
        </p:nvCxnSpPr>
        <p:spPr bwMode="auto">
          <a:xfrm>
            <a:off x="5181600" y="1447800"/>
            <a:ext cx="0" cy="4267200"/>
          </a:xfrm>
          <a:prstGeom prst="line">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cxnSp>
      <p:cxnSp>
        <p:nvCxnSpPr>
          <p:cNvPr id="12" name="Straight Connector 11"/>
          <p:cNvCxnSpPr/>
          <p:nvPr/>
        </p:nvCxnSpPr>
        <p:spPr bwMode="auto">
          <a:xfrm>
            <a:off x="7620000" y="1447800"/>
            <a:ext cx="0" cy="4267200"/>
          </a:xfrm>
          <a:prstGeom prst="line">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cxnSp>
      <p:cxnSp>
        <p:nvCxnSpPr>
          <p:cNvPr id="14" name="Straight Arrow Connector 13"/>
          <p:cNvCxnSpPr/>
          <p:nvPr/>
        </p:nvCxnSpPr>
        <p:spPr bwMode="auto">
          <a:xfrm>
            <a:off x="1219200" y="1905000"/>
            <a:ext cx="16002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bwMode="auto">
          <a:xfrm>
            <a:off x="1219200" y="4267200"/>
            <a:ext cx="64008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p:nvPr/>
        </p:nvCxnSpPr>
        <p:spPr bwMode="auto">
          <a:xfrm>
            <a:off x="1219200" y="3124200"/>
            <a:ext cx="39624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p:nvPr/>
        </p:nvCxnSpPr>
        <p:spPr bwMode="auto">
          <a:xfrm flipH="1">
            <a:off x="1219200" y="2590800"/>
            <a:ext cx="39624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4" name="Straight Arrow Connector 23"/>
          <p:cNvCxnSpPr/>
          <p:nvPr/>
        </p:nvCxnSpPr>
        <p:spPr bwMode="auto">
          <a:xfrm flipH="1">
            <a:off x="1219200" y="5562600"/>
            <a:ext cx="16002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5" name="Straight Arrow Connector 24"/>
          <p:cNvCxnSpPr/>
          <p:nvPr/>
        </p:nvCxnSpPr>
        <p:spPr bwMode="auto">
          <a:xfrm flipH="1" flipV="1">
            <a:off x="1219200" y="3733800"/>
            <a:ext cx="6400800" cy="7620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0" name="Arc 29"/>
          <p:cNvSpPr/>
          <p:nvPr/>
        </p:nvSpPr>
        <p:spPr bwMode="auto">
          <a:xfrm flipV="1">
            <a:off x="1219200" y="2057400"/>
            <a:ext cx="7924800" cy="381000"/>
          </a:xfrm>
          <a:prstGeom prst="arc">
            <a:avLst>
              <a:gd name="adj1" fmla="val 10578869"/>
              <a:gd name="adj2" fmla="val 16290432"/>
            </a:avLst>
          </a:prstGeom>
          <a:ln>
            <a:headEnd type="none" w="med" len="med"/>
            <a:tailEnd type="arrow"/>
          </a:ln>
        </p:spPr>
        <p:style>
          <a:lnRef idx="3">
            <a:schemeClr val="accent4"/>
          </a:lnRef>
          <a:fillRef idx="0">
            <a:schemeClr val="accent4"/>
          </a:fillRef>
          <a:effectRef idx="2">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31" name="TextBox 30"/>
          <p:cNvSpPr txBox="1"/>
          <p:nvPr/>
        </p:nvSpPr>
        <p:spPr>
          <a:xfrm>
            <a:off x="1295400" y="2743200"/>
            <a:ext cx="3887603" cy="307777"/>
          </a:xfrm>
          <a:prstGeom prst="rect">
            <a:avLst/>
          </a:prstGeom>
          <a:solidFill>
            <a:srgbClr val="FFFFFF"/>
          </a:solidFill>
        </p:spPr>
        <p:txBody>
          <a:bodyPr wrap="none" rtlCol="0">
            <a:spAutoFit/>
          </a:bodyPr>
          <a:lstStyle/>
          <a:p>
            <a:r>
              <a:rPr lang="en-US" sz="1400" i="1" dirty="0" smtClean="0"/>
              <a:t>User enters an ID into the form &amp; clicks </a:t>
            </a:r>
            <a:r>
              <a:rPr lang="en-US" sz="1400" i="1" dirty="0" err="1" smtClean="0"/>
              <a:t>LOGlN</a:t>
            </a:r>
            <a:endParaRPr lang="en-US" sz="1400" i="1" dirty="0" smtClean="0"/>
          </a:p>
        </p:txBody>
      </p:sp>
      <p:sp>
        <p:nvSpPr>
          <p:cNvPr id="32" name="Arc 31"/>
          <p:cNvSpPr/>
          <p:nvPr/>
        </p:nvSpPr>
        <p:spPr bwMode="auto">
          <a:xfrm flipV="1">
            <a:off x="1219200" y="3276600"/>
            <a:ext cx="9448800" cy="381000"/>
          </a:xfrm>
          <a:prstGeom prst="arc">
            <a:avLst>
              <a:gd name="adj1" fmla="val 10005468"/>
              <a:gd name="adj2" fmla="val 21213599"/>
            </a:avLst>
          </a:prstGeom>
          <a:ln>
            <a:headEnd type="none" w="med" len="med"/>
            <a:tailEnd type="arrow"/>
          </a:ln>
        </p:spPr>
        <p:style>
          <a:lnRef idx="3">
            <a:schemeClr val="accent4"/>
          </a:lnRef>
          <a:fillRef idx="0">
            <a:schemeClr val="accent4"/>
          </a:fillRef>
          <a:effectRef idx="2">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34" name="TextBox 33"/>
          <p:cNvSpPr txBox="1"/>
          <p:nvPr/>
        </p:nvSpPr>
        <p:spPr>
          <a:xfrm>
            <a:off x="1502938" y="3886200"/>
            <a:ext cx="3320141" cy="307777"/>
          </a:xfrm>
          <a:prstGeom prst="rect">
            <a:avLst/>
          </a:prstGeom>
          <a:solidFill>
            <a:srgbClr val="FFFFFF"/>
          </a:solidFill>
        </p:spPr>
        <p:txBody>
          <a:bodyPr wrap="none" rtlCol="0">
            <a:spAutoFit/>
          </a:bodyPr>
          <a:lstStyle/>
          <a:p>
            <a:r>
              <a:rPr lang="en-US" sz="1400" i="1" dirty="0" smtClean="0"/>
              <a:t>User enters password &amp; actually logs in</a:t>
            </a:r>
          </a:p>
        </p:txBody>
      </p:sp>
      <p:sp>
        <p:nvSpPr>
          <p:cNvPr id="37" name="Arc 36"/>
          <p:cNvSpPr/>
          <p:nvPr/>
        </p:nvSpPr>
        <p:spPr bwMode="auto">
          <a:xfrm flipV="1">
            <a:off x="1219200" y="4419600"/>
            <a:ext cx="9448800" cy="381000"/>
          </a:xfrm>
          <a:prstGeom prst="arc">
            <a:avLst>
              <a:gd name="adj1" fmla="val 365668"/>
              <a:gd name="adj2" fmla="val 11599736"/>
            </a:avLst>
          </a:prstGeom>
          <a:ln>
            <a:headEnd type="none" w="med" len="med"/>
            <a:tailEnd type="arrow"/>
          </a:ln>
        </p:spPr>
        <p:style>
          <a:lnRef idx="3">
            <a:schemeClr val="accent4"/>
          </a:lnRef>
          <a:fillRef idx="0">
            <a:schemeClr val="accent4"/>
          </a:fillRef>
          <a:effectRef idx="2">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38" name="Arc 37"/>
          <p:cNvSpPr/>
          <p:nvPr/>
        </p:nvSpPr>
        <p:spPr bwMode="auto">
          <a:xfrm flipV="1">
            <a:off x="1219200" y="5181600"/>
            <a:ext cx="9448800" cy="304800"/>
          </a:xfrm>
          <a:prstGeom prst="arc">
            <a:avLst>
              <a:gd name="adj1" fmla="val 10175190"/>
              <a:gd name="adj2" fmla="val 10925379"/>
            </a:avLst>
          </a:prstGeom>
          <a:ln>
            <a:headEnd type="none" w="med" len="med"/>
            <a:tailEnd type="arrow"/>
          </a:ln>
        </p:spPr>
        <p:style>
          <a:lnRef idx="3">
            <a:schemeClr val="accent4"/>
          </a:lnRef>
          <a:fillRef idx="0">
            <a:schemeClr val="accent4"/>
          </a:fillRef>
          <a:effectRef idx="2">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39" name="Rectangle 38"/>
          <p:cNvSpPr/>
          <p:nvPr/>
        </p:nvSpPr>
        <p:spPr bwMode="auto">
          <a:xfrm>
            <a:off x="1143000" y="2590800"/>
            <a:ext cx="76200" cy="5334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0" name="Rectangle 39"/>
          <p:cNvSpPr/>
          <p:nvPr/>
        </p:nvSpPr>
        <p:spPr bwMode="auto">
          <a:xfrm>
            <a:off x="1143000" y="3733800"/>
            <a:ext cx="76200" cy="5334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1" name="Rectangle 40"/>
          <p:cNvSpPr/>
          <p:nvPr/>
        </p:nvSpPr>
        <p:spPr bwMode="auto">
          <a:xfrm>
            <a:off x="1143000" y="5562600"/>
            <a:ext cx="76200" cy="5334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2" name="TextBox 41"/>
          <p:cNvSpPr txBox="1"/>
          <p:nvPr/>
        </p:nvSpPr>
        <p:spPr>
          <a:xfrm>
            <a:off x="1336284" y="5715000"/>
            <a:ext cx="3238387" cy="307777"/>
          </a:xfrm>
          <a:prstGeom prst="rect">
            <a:avLst/>
          </a:prstGeom>
          <a:solidFill>
            <a:srgbClr val="FFFFFF"/>
          </a:solidFill>
        </p:spPr>
        <p:txBody>
          <a:bodyPr wrap="none" rtlCol="0">
            <a:spAutoFit/>
          </a:bodyPr>
          <a:lstStyle/>
          <a:p>
            <a:r>
              <a:rPr lang="en-US" sz="1400" i="1" dirty="0" smtClean="0"/>
              <a:t>Page displayed for authenticated user.</a:t>
            </a:r>
            <a:endParaRPr lang="en-US" sz="1400" i="1" dirty="0"/>
          </a:p>
        </p:txBody>
      </p:sp>
      <p:sp>
        <p:nvSpPr>
          <p:cNvPr id="43" name="TextBox 42"/>
          <p:cNvSpPr txBox="1"/>
          <p:nvPr/>
        </p:nvSpPr>
        <p:spPr>
          <a:xfrm>
            <a:off x="1196014" y="1524000"/>
            <a:ext cx="3437159" cy="307777"/>
          </a:xfrm>
          <a:prstGeom prst="rect">
            <a:avLst/>
          </a:prstGeom>
          <a:solidFill>
            <a:srgbClr val="FFFFFF"/>
          </a:solidFill>
        </p:spPr>
        <p:txBody>
          <a:bodyPr wrap="none" rtlCol="0">
            <a:spAutoFit/>
          </a:bodyPr>
          <a:lstStyle/>
          <a:p>
            <a:r>
              <a:rPr lang="en-US" sz="1400" i="1" dirty="0" smtClean="0"/>
              <a:t>Page displayed for unauthenticated user.</a:t>
            </a:r>
          </a:p>
        </p:txBody>
      </p:sp>
      <p:cxnSp>
        <p:nvCxnSpPr>
          <p:cNvPr id="45" name="Straight Connector 44"/>
          <p:cNvCxnSpPr/>
          <p:nvPr/>
        </p:nvCxnSpPr>
        <p:spPr bwMode="auto">
          <a:xfrm>
            <a:off x="5181600" y="3200400"/>
            <a:ext cx="2438400" cy="0"/>
          </a:xfrm>
          <a:prstGeom prst="line">
            <a:avLst/>
          </a:prstGeom>
          <a:ln>
            <a:prstDash val="sysDot"/>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7" name="Straight Connector 46"/>
          <p:cNvCxnSpPr/>
          <p:nvPr/>
        </p:nvCxnSpPr>
        <p:spPr bwMode="auto">
          <a:xfrm>
            <a:off x="2819400" y="1981200"/>
            <a:ext cx="2362200" cy="0"/>
          </a:xfrm>
          <a:prstGeom prst="line">
            <a:avLst/>
          </a:prstGeom>
          <a:ln>
            <a:prstDash val="sysDot"/>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49" name="TextBox 48"/>
          <p:cNvSpPr txBox="1"/>
          <p:nvPr/>
        </p:nvSpPr>
        <p:spPr>
          <a:xfrm>
            <a:off x="3271964" y="1905000"/>
            <a:ext cx="1446230" cy="307777"/>
          </a:xfrm>
          <a:prstGeom prst="rect">
            <a:avLst/>
          </a:prstGeom>
          <a:noFill/>
        </p:spPr>
        <p:txBody>
          <a:bodyPr wrap="none" rtlCol="0">
            <a:spAutoFit/>
          </a:bodyPr>
          <a:lstStyle/>
          <a:p>
            <a:r>
              <a:rPr lang="en-US" sz="1400" dirty="0" smtClean="0">
                <a:solidFill>
                  <a:schemeClr val="accent1">
                    <a:lumMod val="50000"/>
                  </a:schemeClr>
                </a:solidFill>
              </a:rPr>
              <a:t>prepare attempt</a:t>
            </a:r>
            <a:endParaRPr lang="en-US" sz="1400" dirty="0">
              <a:solidFill>
                <a:schemeClr val="accent1">
                  <a:lumMod val="50000"/>
                </a:schemeClr>
              </a:solidFill>
            </a:endParaRPr>
          </a:p>
        </p:txBody>
      </p:sp>
      <p:sp>
        <p:nvSpPr>
          <p:cNvPr id="50" name="TextBox 49"/>
          <p:cNvSpPr txBox="1"/>
          <p:nvPr/>
        </p:nvSpPr>
        <p:spPr>
          <a:xfrm>
            <a:off x="5493902" y="2895600"/>
            <a:ext cx="1547218" cy="307777"/>
          </a:xfrm>
          <a:prstGeom prst="rect">
            <a:avLst/>
          </a:prstGeom>
          <a:noFill/>
        </p:spPr>
        <p:txBody>
          <a:bodyPr wrap="none" rtlCol="0">
            <a:spAutoFit/>
          </a:bodyPr>
          <a:lstStyle/>
          <a:p>
            <a:r>
              <a:rPr lang="en-US" sz="1400" dirty="0" smtClean="0">
                <a:solidFill>
                  <a:schemeClr val="accent1">
                    <a:lumMod val="50000"/>
                  </a:schemeClr>
                </a:solidFill>
              </a:rPr>
              <a:t>discover provider</a:t>
            </a:r>
            <a:endParaRPr lang="en-US" sz="1400" dirty="0">
              <a:solidFill>
                <a:schemeClr val="accent1">
                  <a:lumMod val="50000"/>
                </a:schemeClr>
              </a:solidFill>
            </a:endParaRPr>
          </a:p>
        </p:txBody>
      </p:sp>
      <p:cxnSp>
        <p:nvCxnSpPr>
          <p:cNvPr id="51" name="Straight Connector 50"/>
          <p:cNvCxnSpPr/>
          <p:nvPr/>
        </p:nvCxnSpPr>
        <p:spPr bwMode="auto">
          <a:xfrm>
            <a:off x="5181600" y="4800600"/>
            <a:ext cx="2438400" cy="0"/>
          </a:xfrm>
          <a:prstGeom prst="line">
            <a:avLst/>
          </a:prstGeom>
          <a:ln>
            <a:prstDash val="sysDot"/>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52" name="TextBox 51"/>
          <p:cNvSpPr txBox="1"/>
          <p:nvPr/>
        </p:nvSpPr>
        <p:spPr>
          <a:xfrm>
            <a:off x="5961178" y="4495800"/>
            <a:ext cx="612668" cy="307777"/>
          </a:xfrm>
          <a:prstGeom prst="rect">
            <a:avLst/>
          </a:prstGeom>
          <a:noFill/>
        </p:spPr>
        <p:txBody>
          <a:bodyPr wrap="none" rtlCol="0">
            <a:spAutoFit/>
          </a:bodyPr>
          <a:lstStyle/>
          <a:p>
            <a:r>
              <a:rPr lang="en-US" sz="1400" dirty="0" smtClean="0">
                <a:solidFill>
                  <a:schemeClr val="accent1">
                    <a:lumMod val="50000"/>
                  </a:schemeClr>
                </a:solidFill>
              </a:rPr>
              <a:t>verify</a:t>
            </a:r>
            <a:endParaRPr lang="en-US" sz="1400" dirty="0">
              <a:solidFill>
                <a:schemeClr val="accent1">
                  <a:lumMod val="50000"/>
                </a:schemeClr>
              </a:solidFill>
            </a:endParaRPr>
          </a:p>
        </p:txBody>
      </p:sp>
      <p:cxnSp>
        <p:nvCxnSpPr>
          <p:cNvPr id="53" name="Straight Connector 52"/>
          <p:cNvCxnSpPr/>
          <p:nvPr/>
        </p:nvCxnSpPr>
        <p:spPr bwMode="auto">
          <a:xfrm>
            <a:off x="2819400" y="5029200"/>
            <a:ext cx="2362200" cy="0"/>
          </a:xfrm>
          <a:prstGeom prst="line">
            <a:avLst/>
          </a:prstGeom>
          <a:ln>
            <a:prstDash val="sysDot"/>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55" name="TextBox 54"/>
          <p:cNvSpPr txBox="1"/>
          <p:nvPr/>
        </p:nvSpPr>
        <p:spPr>
          <a:xfrm>
            <a:off x="3276600" y="4800600"/>
            <a:ext cx="1199367" cy="307777"/>
          </a:xfrm>
          <a:prstGeom prst="rect">
            <a:avLst/>
          </a:prstGeom>
          <a:noFill/>
        </p:spPr>
        <p:txBody>
          <a:bodyPr wrap="none" rtlCol="0">
            <a:spAutoFit/>
          </a:bodyPr>
          <a:lstStyle/>
          <a:p>
            <a:r>
              <a:rPr lang="en-US" sz="1400" dirty="0" smtClean="0">
                <a:solidFill>
                  <a:schemeClr val="accent1">
                    <a:lumMod val="50000"/>
                  </a:schemeClr>
                </a:solidFill>
              </a:rPr>
              <a:t>set logged in</a:t>
            </a:r>
            <a:endParaRPr lang="en-US" sz="1400" dirty="0">
              <a:solidFill>
                <a:schemeClr val="accent1">
                  <a:lumMod val="50000"/>
                </a:schemeClr>
              </a:solidFill>
            </a:endParaRPr>
          </a:p>
        </p:txBody>
      </p:sp>
      <p:sp>
        <p:nvSpPr>
          <p:cNvPr id="56" name="Rectangle 55"/>
          <p:cNvSpPr/>
          <p:nvPr/>
        </p:nvSpPr>
        <p:spPr bwMode="auto">
          <a:xfrm>
            <a:off x="1143000" y="1371600"/>
            <a:ext cx="76200" cy="5334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bwMode="auto">
          <a:xfrm>
            <a:off x="1447800" y="1752600"/>
            <a:ext cx="5562600" cy="3886200"/>
          </a:xfrm>
          <a:prstGeom prst="rect">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 name="TextBox 3"/>
          <p:cNvSpPr txBox="1"/>
          <p:nvPr/>
        </p:nvSpPr>
        <p:spPr>
          <a:xfrm>
            <a:off x="1981200" y="1905000"/>
            <a:ext cx="864339" cy="369332"/>
          </a:xfrm>
          <a:prstGeom prst="rect">
            <a:avLst/>
          </a:prstGeom>
          <a:noFill/>
        </p:spPr>
        <p:txBody>
          <a:bodyPr wrap="none" rtlCol="0">
            <a:spAutoFit/>
          </a:bodyPr>
          <a:lstStyle/>
          <a:p>
            <a:r>
              <a:rPr lang="en-US" dirty="0" smtClean="0"/>
              <a:t>Server</a:t>
            </a:r>
            <a:endParaRPr lang="en-US" dirty="0"/>
          </a:p>
        </p:txBody>
      </p:sp>
      <p:sp>
        <p:nvSpPr>
          <p:cNvPr id="5" name="Rectangle 4"/>
          <p:cNvSpPr/>
          <p:nvPr/>
        </p:nvSpPr>
        <p:spPr bwMode="auto">
          <a:xfrm>
            <a:off x="5105400" y="2667000"/>
            <a:ext cx="1371600" cy="990600"/>
          </a:xfrm>
          <a:prstGeom prst="rect">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Pop Email</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latin typeface="Arial" charset="0"/>
                <a:ea typeface="MS UI Gothic" pitchFamily="34" charset="-128"/>
              </a:rPr>
              <a:t>Listener</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6" name="Rectangle 5"/>
          <p:cNvSpPr/>
          <p:nvPr/>
        </p:nvSpPr>
        <p:spPr bwMode="auto">
          <a:xfrm>
            <a:off x="2895600" y="2667000"/>
            <a:ext cx="1371600" cy="990600"/>
          </a:xfrm>
          <a:prstGeom prst="rect">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Process</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latin typeface="Arial" charset="0"/>
                <a:ea typeface="MS UI Gothic" pitchFamily="34" charset="-128"/>
              </a:rPr>
              <a:t>Execution</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7" name="Rectangle 6"/>
          <p:cNvSpPr/>
          <p:nvPr/>
        </p:nvSpPr>
        <p:spPr bwMode="auto">
          <a:xfrm>
            <a:off x="3505200" y="3886200"/>
            <a:ext cx="1828800" cy="990600"/>
          </a:xfrm>
          <a:prstGeom prst="rect">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Choice</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latin typeface="Arial" charset="0"/>
                <a:ea typeface="MS UI Gothic" pitchFamily="34" charset="-128"/>
              </a:rPr>
              <a:t>Decoding</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bwMode="auto">
          <a:xfrm>
            <a:off x="1447800" y="1752600"/>
            <a:ext cx="5562600" cy="3886200"/>
          </a:xfrm>
          <a:prstGeom prst="rect">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 name="TextBox 3"/>
          <p:cNvSpPr txBox="1"/>
          <p:nvPr/>
        </p:nvSpPr>
        <p:spPr>
          <a:xfrm>
            <a:off x="1981200" y="1905000"/>
            <a:ext cx="864339" cy="369332"/>
          </a:xfrm>
          <a:prstGeom prst="rect">
            <a:avLst/>
          </a:prstGeom>
          <a:noFill/>
        </p:spPr>
        <p:txBody>
          <a:bodyPr wrap="none" rtlCol="0">
            <a:spAutoFit/>
          </a:bodyPr>
          <a:lstStyle/>
          <a:p>
            <a:r>
              <a:rPr lang="en-US" dirty="0" smtClean="0"/>
              <a:t>Server</a:t>
            </a:r>
            <a:endParaRPr lang="en-US" dirty="0"/>
          </a:p>
        </p:txBody>
      </p:sp>
      <p:sp>
        <p:nvSpPr>
          <p:cNvPr id="5" name="Rectangle 4"/>
          <p:cNvSpPr/>
          <p:nvPr/>
        </p:nvSpPr>
        <p:spPr bwMode="auto">
          <a:xfrm>
            <a:off x="5181600" y="2667000"/>
            <a:ext cx="1295400" cy="990600"/>
          </a:xfrm>
          <a:prstGeom prst="rect">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Pop Email</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latin typeface="Arial" charset="0"/>
                <a:ea typeface="MS UI Gothic" pitchFamily="34" charset="-128"/>
              </a:rPr>
              <a:t>Listener</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6" name="Rectangle 5"/>
          <p:cNvSpPr/>
          <p:nvPr/>
        </p:nvSpPr>
        <p:spPr bwMode="auto">
          <a:xfrm>
            <a:off x="2895600" y="2667000"/>
            <a:ext cx="1371600" cy="990600"/>
          </a:xfrm>
          <a:prstGeom prst="rect">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Process</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latin typeface="Arial" charset="0"/>
                <a:ea typeface="MS UI Gothic" pitchFamily="34" charset="-128"/>
              </a:rPr>
              <a:t>Execution</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7" name="Rectangle 6"/>
          <p:cNvSpPr/>
          <p:nvPr/>
        </p:nvSpPr>
        <p:spPr bwMode="auto">
          <a:xfrm>
            <a:off x="2514600" y="3962400"/>
            <a:ext cx="1828800" cy="990600"/>
          </a:xfrm>
          <a:prstGeom prst="rect">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Choice</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latin typeface="Arial" charset="0"/>
                <a:ea typeface="MS UI Gothic" pitchFamily="34" charset="-128"/>
              </a:rPr>
              <a:t>Decoding</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8" name="Rectangle 7"/>
          <p:cNvSpPr/>
          <p:nvPr/>
        </p:nvSpPr>
        <p:spPr bwMode="auto">
          <a:xfrm>
            <a:off x="4648200" y="2590800"/>
            <a:ext cx="304800" cy="2514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9" name="Rectangle 8"/>
          <p:cNvSpPr/>
          <p:nvPr/>
        </p:nvSpPr>
        <p:spPr bwMode="auto">
          <a:xfrm>
            <a:off x="7696200" y="4343400"/>
            <a:ext cx="1295400" cy="9906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IMAP Email</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latin typeface="Arial" charset="0"/>
                <a:ea typeface="MS UI Gothic" pitchFamily="34" charset="-128"/>
              </a:rPr>
              <a:t>Listener</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フッター プレースホルダ 2"/>
          <p:cNvSpPr>
            <a:spLocks noGrp="1"/>
          </p:cNvSpPr>
          <p:nvPr>
            <p:ph type="ftr" sz="quarter" idx="4294967295"/>
          </p:nvPr>
        </p:nvSpPr>
        <p:spPr>
          <a:xfrm>
            <a:off x="4932363" y="6623050"/>
            <a:ext cx="4211637" cy="400050"/>
          </a:xfrm>
          <a:prstGeom prst="rect">
            <a:avLst/>
          </a:prstGeom>
        </p:spPr>
        <p:txBody>
          <a:bodyPr/>
          <a:lstStyle/>
          <a:p>
            <a:pPr>
              <a:defRPr/>
            </a:pPr>
            <a:r>
              <a:rPr lang="en-US" altLang="ja-JP">
                <a:latin typeface="+mn-lt"/>
                <a:ea typeface="ＭＳ Ｐゴシック" pitchFamily="50" charset="-128"/>
              </a:rPr>
              <a:t>Copyright 2010 FUJITSU LIMITED</a:t>
            </a:r>
          </a:p>
        </p:txBody>
      </p:sp>
      <p:sp>
        <p:nvSpPr>
          <p:cNvPr id="5" name="スライド番号プレースホルダ 1"/>
          <p:cNvSpPr>
            <a:spLocks noGrp="1"/>
          </p:cNvSpPr>
          <p:nvPr>
            <p:ph type="sldNum" sz="quarter" idx="4294967295"/>
          </p:nvPr>
        </p:nvSpPr>
        <p:spPr>
          <a:xfrm>
            <a:off x="4203700" y="6626225"/>
            <a:ext cx="719138" cy="385763"/>
          </a:xfrm>
          <a:prstGeom prst="rect">
            <a:avLst/>
          </a:prstGeom>
        </p:spPr>
        <p:txBody>
          <a:bodyPr/>
          <a:lstStyle/>
          <a:p>
            <a:pPr>
              <a:defRPr/>
            </a:pPr>
            <a:r>
              <a:rPr lang="en-US" altLang="ja-JP">
                <a:latin typeface="+mn-lt"/>
                <a:ea typeface="ＭＳ Ｐゴシック" pitchFamily="50" charset="-128"/>
              </a:rPr>
              <a:t>11</a:t>
            </a:r>
          </a:p>
        </p:txBody>
      </p:sp>
      <p:grpSp>
        <p:nvGrpSpPr>
          <p:cNvPr id="14340" name="グループ化 7" descr="Message Lockup"/>
          <p:cNvGrpSpPr>
            <a:grpSpLocks/>
          </p:cNvGrpSpPr>
          <p:nvPr/>
        </p:nvGrpSpPr>
        <p:grpSpPr bwMode="auto">
          <a:xfrm>
            <a:off x="0" y="0"/>
            <a:ext cx="9144000" cy="6858000"/>
            <a:chOff x="0" y="0"/>
            <a:chExt cx="9144000" cy="6858000"/>
          </a:xfrm>
        </p:grpSpPr>
        <p:sp>
          <p:nvSpPr>
            <p:cNvPr id="14341" name="Rectangle 3"/>
            <p:cNvSpPr>
              <a:spLocks noChangeArrowheads="1"/>
            </p:cNvSpPr>
            <p:nvPr/>
          </p:nvSpPr>
          <p:spPr bwMode="gray">
            <a:xfrm>
              <a:off x="0" y="0"/>
              <a:ext cx="9144000" cy="6858000"/>
            </a:xfrm>
            <a:prstGeom prst="rect">
              <a:avLst/>
            </a:prstGeom>
            <a:solidFill>
              <a:schemeClr val="bg1"/>
            </a:solidFill>
            <a:ln w="9525" algn="ctr">
              <a:solidFill>
                <a:schemeClr val="bg1"/>
              </a:solidFill>
              <a:miter lim="800000"/>
              <a:headEnd/>
              <a:tailEnd/>
            </a:ln>
          </p:spPr>
          <p:txBody>
            <a:bodyPr wrap="none" anchor="ctr"/>
            <a:lstStyle/>
            <a:p>
              <a:endParaRPr lang="ja-JP" altLang="ja-JP"/>
            </a:p>
          </p:txBody>
        </p:sp>
        <p:pic>
          <p:nvPicPr>
            <p:cNvPr id="14342" name="Picture 10" descr="PPT_stwy"/>
            <p:cNvPicPr>
              <a:picLocks noChangeAspect="1" noChangeArrowheads="1"/>
            </p:cNvPicPr>
            <p:nvPr/>
          </p:nvPicPr>
          <p:blipFill>
            <a:blip r:embed="rId3" cstate="print"/>
            <a:srcRect l="10562" t="23209" r="10545" b="26099"/>
            <a:stretch>
              <a:fillRect/>
            </a:stretch>
          </p:blipFill>
          <p:spPr bwMode="auto">
            <a:xfrm>
              <a:off x="962025" y="1589088"/>
              <a:ext cx="7221538" cy="3481388"/>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OpenID Architecture</a:t>
            </a:r>
            <a:endParaRPr lang="en-US" dirty="0"/>
          </a:p>
        </p:txBody>
      </p:sp>
      <p:grpSp>
        <p:nvGrpSpPr>
          <p:cNvPr id="3" name="Group 49"/>
          <p:cNvGrpSpPr/>
          <p:nvPr/>
        </p:nvGrpSpPr>
        <p:grpSpPr>
          <a:xfrm>
            <a:off x="533400" y="1219200"/>
            <a:ext cx="7848600" cy="4648200"/>
            <a:chOff x="1219200" y="1905000"/>
            <a:chExt cx="6624637" cy="3581400"/>
          </a:xfrm>
        </p:grpSpPr>
        <p:sp>
          <p:nvSpPr>
            <p:cNvPr id="5" name="Rectangle 4"/>
            <p:cNvSpPr/>
            <p:nvPr/>
          </p:nvSpPr>
          <p:spPr>
            <a:xfrm>
              <a:off x="2057400" y="1981201"/>
              <a:ext cx="1970314" cy="1066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Software </a:t>
              </a:r>
            </a:p>
            <a:p>
              <a:pPr algn="ctr"/>
              <a:r>
                <a:rPr kumimoji="1" lang="en-US" dirty="0" smtClean="0"/>
                <a:t>Application 1</a:t>
              </a:r>
            </a:p>
          </p:txBody>
        </p:sp>
        <p:sp>
          <p:nvSpPr>
            <p:cNvPr id="7" name="Rectangle 6"/>
            <p:cNvSpPr/>
            <p:nvPr/>
          </p:nvSpPr>
          <p:spPr>
            <a:xfrm>
              <a:off x="2057400" y="4419600"/>
              <a:ext cx="1970314" cy="1066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Separate </a:t>
              </a:r>
            </a:p>
            <a:p>
              <a:pPr algn="ctr"/>
              <a:r>
                <a:rPr lang="en-US" dirty="0" smtClean="0">
                  <a:solidFill>
                    <a:schemeClr val="tx1"/>
                  </a:solidFill>
                </a:rPr>
                <a:t>Auth Module</a:t>
              </a:r>
              <a:endParaRPr kumimoji="1" lang="en-US" dirty="0" smtClean="0">
                <a:solidFill>
                  <a:schemeClr val="tx1"/>
                </a:solidFill>
              </a:endParaRPr>
            </a:p>
          </p:txBody>
        </p:sp>
        <p:grpSp>
          <p:nvGrpSpPr>
            <p:cNvPr id="4" name="Group 52"/>
            <p:cNvGrpSpPr>
              <a:grpSpLocks/>
            </p:cNvGrpSpPr>
            <p:nvPr/>
          </p:nvGrpSpPr>
          <p:grpSpPr bwMode="auto">
            <a:xfrm>
              <a:off x="7239000" y="2286000"/>
              <a:ext cx="333375" cy="525463"/>
              <a:chOff x="388" y="1159"/>
              <a:chExt cx="210" cy="331"/>
            </a:xfrm>
          </p:grpSpPr>
          <p:sp>
            <p:nvSpPr>
              <p:cNvPr id="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1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2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sp>
          <p:nvSpPr>
            <p:cNvPr id="21" name="Text Box 65"/>
            <p:cNvSpPr txBox="1">
              <a:spLocks noChangeArrowheads="1"/>
            </p:cNvSpPr>
            <p:nvPr/>
          </p:nvSpPr>
          <p:spPr bwMode="auto">
            <a:xfrm>
              <a:off x="7072035" y="2860675"/>
              <a:ext cx="771802" cy="23714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p>
              <a:pPr fontAlgn="base">
                <a:spcBef>
                  <a:spcPct val="50000"/>
                </a:spcBef>
              </a:pPr>
              <a:r>
                <a:rPr kumimoji="0" lang="en-US" altLang="ja-JP" sz="800" dirty="0" smtClean="0"/>
                <a:t>Browser</a:t>
              </a:r>
            </a:p>
            <a:p>
              <a:pPr fontAlgn="base">
                <a:spcBef>
                  <a:spcPct val="50000"/>
                </a:spcBef>
              </a:pPr>
              <a:r>
                <a:rPr kumimoji="0" lang="en-US" altLang="ja-JP" sz="800" dirty="0" smtClean="0"/>
                <a:t>User</a:t>
              </a:r>
              <a:endParaRPr kumimoji="0" lang="ja-JP" altLang="en-US" sz="800"/>
            </a:p>
          </p:txBody>
        </p:sp>
        <p:cxnSp>
          <p:nvCxnSpPr>
            <p:cNvPr id="23" name="Straight Connector 22"/>
            <p:cNvCxnSpPr/>
            <p:nvPr/>
          </p:nvCxnSpPr>
          <p:spPr bwMode="auto">
            <a:xfrm flipH="1" flipV="1">
              <a:off x="4114800" y="2209800"/>
              <a:ext cx="2819400" cy="76200"/>
            </a:xfrm>
            <a:prstGeom prst="line">
              <a:avLst/>
            </a:prstGeom>
            <a:noFill/>
            <a:ln w="28575" cap="flat" cmpd="sng" algn="ctr">
              <a:solidFill>
                <a:srgbClr val="0070C0"/>
              </a:solidFill>
              <a:prstDash val="solid"/>
              <a:round/>
              <a:headEnd type="none" w="med" len="med"/>
              <a:tailEnd type="arrow" w="med" len="med"/>
            </a:ln>
            <a:effectLst/>
          </p:spPr>
        </p:cxnSp>
        <p:sp>
          <p:nvSpPr>
            <p:cNvPr id="26" name="TextBox 25"/>
            <p:cNvSpPr txBox="1"/>
            <p:nvPr/>
          </p:nvSpPr>
          <p:spPr>
            <a:xfrm>
              <a:off x="4495800" y="1905000"/>
              <a:ext cx="2367956" cy="276999"/>
            </a:xfrm>
            <a:prstGeom prst="rect">
              <a:avLst/>
            </a:prstGeom>
            <a:noFill/>
          </p:spPr>
          <p:txBody>
            <a:bodyPr wrap="none" rtlCol="0">
              <a:spAutoFit/>
            </a:bodyPr>
            <a:lstStyle/>
            <a:p>
              <a:r>
                <a:rPr lang="en-US" sz="1200" dirty="0" smtClean="0"/>
                <a:t>1. Initial unauthenticated access</a:t>
              </a:r>
              <a:endParaRPr lang="en-US" sz="1200" dirty="0"/>
            </a:p>
          </p:txBody>
        </p:sp>
        <p:sp>
          <p:nvSpPr>
            <p:cNvPr id="30" name="Freeform 29"/>
            <p:cNvSpPr/>
            <p:nvPr/>
          </p:nvSpPr>
          <p:spPr bwMode="auto">
            <a:xfrm>
              <a:off x="4191000" y="2362201"/>
              <a:ext cx="2621644" cy="2286000"/>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32" name="TextBox 31"/>
            <p:cNvSpPr txBox="1"/>
            <p:nvPr/>
          </p:nvSpPr>
          <p:spPr>
            <a:xfrm rot="19648546">
              <a:off x="4677818" y="3547413"/>
              <a:ext cx="1098378" cy="461665"/>
            </a:xfrm>
            <a:prstGeom prst="rect">
              <a:avLst/>
            </a:prstGeom>
            <a:noFill/>
          </p:spPr>
          <p:txBody>
            <a:bodyPr wrap="none" rtlCol="0">
              <a:spAutoFit/>
            </a:bodyPr>
            <a:lstStyle/>
            <a:p>
              <a:r>
                <a:rPr lang="en-US" sz="1200" dirty="0" smtClean="0"/>
                <a:t>2. Redirect to</a:t>
              </a:r>
            </a:p>
            <a:p>
              <a:r>
                <a:rPr lang="en-US" sz="1200" dirty="0" smtClean="0"/>
                <a:t>Login Form</a:t>
              </a:r>
              <a:endParaRPr lang="en-US" sz="1200" dirty="0"/>
            </a:p>
          </p:txBody>
        </p:sp>
        <p:cxnSp>
          <p:nvCxnSpPr>
            <p:cNvPr id="34" name="Straight Arrow Connector 33"/>
            <p:cNvCxnSpPr/>
            <p:nvPr/>
          </p:nvCxnSpPr>
          <p:spPr bwMode="auto">
            <a:xfrm flipV="1">
              <a:off x="4267200" y="3124200"/>
              <a:ext cx="2590800" cy="1676400"/>
            </a:xfrm>
            <a:prstGeom prst="straightConnector1">
              <a:avLst/>
            </a:prstGeom>
            <a:noFill/>
            <a:ln w="28575" cap="flat" cmpd="sng" algn="ctr">
              <a:solidFill>
                <a:srgbClr val="FFC000"/>
              </a:solidFill>
              <a:prstDash val="solid"/>
              <a:round/>
              <a:headEnd type="none" w="med" len="med"/>
              <a:tailEnd type="arrow" w="med" len="med"/>
            </a:ln>
            <a:effectLst/>
          </p:spPr>
        </p:cxnSp>
        <p:sp>
          <p:nvSpPr>
            <p:cNvPr id="35" name="TextBox 34"/>
            <p:cNvSpPr txBox="1"/>
            <p:nvPr/>
          </p:nvSpPr>
          <p:spPr>
            <a:xfrm rot="19582041">
              <a:off x="5272173" y="3832981"/>
              <a:ext cx="1029449" cy="276999"/>
            </a:xfrm>
            <a:prstGeom prst="rect">
              <a:avLst/>
            </a:prstGeom>
            <a:noFill/>
          </p:spPr>
          <p:txBody>
            <a:bodyPr wrap="none" rtlCol="0">
              <a:spAutoFit/>
            </a:bodyPr>
            <a:lstStyle/>
            <a:p>
              <a:r>
                <a:rPr lang="en-US" sz="1200" dirty="0"/>
                <a:t>3</a:t>
              </a:r>
              <a:r>
                <a:rPr lang="en-US" sz="1200" dirty="0" smtClean="0"/>
                <a:t>. login form</a:t>
              </a:r>
              <a:endParaRPr lang="en-US" sz="1200" dirty="0"/>
            </a:p>
          </p:txBody>
        </p:sp>
        <p:cxnSp>
          <p:nvCxnSpPr>
            <p:cNvPr id="36" name="Straight Arrow Connector 35"/>
            <p:cNvCxnSpPr/>
            <p:nvPr/>
          </p:nvCxnSpPr>
          <p:spPr bwMode="auto">
            <a:xfrm flipH="1">
              <a:off x="4267200" y="3429000"/>
              <a:ext cx="2590800" cy="1600200"/>
            </a:xfrm>
            <a:prstGeom prst="straightConnector1">
              <a:avLst/>
            </a:prstGeom>
            <a:noFill/>
            <a:ln w="28575" cap="flat" cmpd="sng" algn="ctr">
              <a:solidFill>
                <a:srgbClr val="FFC000"/>
              </a:solidFill>
              <a:prstDash val="solid"/>
              <a:round/>
              <a:headEnd type="none" w="med" len="med"/>
              <a:tailEnd type="arrow" w="med" len="med"/>
            </a:ln>
            <a:effectLst/>
          </p:spPr>
        </p:cxnSp>
        <p:sp>
          <p:nvSpPr>
            <p:cNvPr id="39" name="TextBox 38"/>
            <p:cNvSpPr txBox="1"/>
            <p:nvPr/>
          </p:nvSpPr>
          <p:spPr>
            <a:xfrm rot="19548355">
              <a:off x="4636452" y="4159085"/>
              <a:ext cx="2296347" cy="213425"/>
            </a:xfrm>
            <a:prstGeom prst="rect">
              <a:avLst/>
            </a:prstGeom>
            <a:noFill/>
          </p:spPr>
          <p:txBody>
            <a:bodyPr wrap="none" rtlCol="0">
              <a:spAutoFit/>
            </a:bodyPr>
            <a:lstStyle/>
            <a:p>
              <a:r>
                <a:rPr lang="en-US" sz="1200" dirty="0" smtClean="0"/>
                <a:t>4. login with NAME and PASSWORD</a:t>
              </a:r>
              <a:endParaRPr lang="en-US" sz="1200" dirty="0"/>
            </a:p>
          </p:txBody>
        </p:sp>
        <p:sp>
          <p:nvSpPr>
            <p:cNvPr id="40" name="Freeform 39"/>
            <p:cNvSpPr/>
            <p:nvPr/>
          </p:nvSpPr>
          <p:spPr bwMode="auto">
            <a:xfrm>
              <a:off x="4191000" y="2590800"/>
              <a:ext cx="3276600" cy="2895600"/>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1" name="TextBox 40"/>
            <p:cNvSpPr txBox="1"/>
            <p:nvPr/>
          </p:nvSpPr>
          <p:spPr>
            <a:xfrm rot="19629087">
              <a:off x="5229172" y="4505241"/>
              <a:ext cx="1234633" cy="276999"/>
            </a:xfrm>
            <a:prstGeom prst="rect">
              <a:avLst/>
            </a:prstGeom>
            <a:noFill/>
          </p:spPr>
          <p:txBody>
            <a:bodyPr wrap="none" rtlCol="0">
              <a:spAutoFit/>
            </a:bodyPr>
            <a:lstStyle/>
            <a:p>
              <a:r>
                <a:rPr lang="en-US" sz="1200" dirty="0"/>
                <a:t>5</a:t>
              </a:r>
              <a:r>
                <a:rPr lang="en-US" sz="1200" dirty="0" smtClean="0"/>
                <a:t>. redirect back</a:t>
              </a:r>
              <a:endParaRPr lang="en-US" sz="1200" dirty="0"/>
            </a:p>
          </p:txBody>
        </p:sp>
        <p:sp>
          <p:nvSpPr>
            <p:cNvPr id="42" name="Freeform 41"/>
            <p:cNvSpPr/>
            <p:nvPr/>
          </p:nvSpPr>
          <p:spPr bwMode="auto">
            <a:xfrm>
              <a:off x="1600200" y="2514600"/>
              <a:ext cx="390071" cy="2525486"/>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28575" cap="flat" cmpd="sng" algn="ctr">
              <a:solidFill>
                <a:srgbClr val="0070C0"/>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3" name="TextBox 42"/>
            <p:cNvSpPr txBox="1"/>
            <p:nvPr/>
          </p:nvSpPr>
          <p:spPr>
            <a:xfrm>
              <a:off x="4419600" y="2895600"/>
              <a:ext cx="1157689" cy="276999"/>
            </a:xfrm>
            <a:prstGeom prst="rect">
              <a:avLst/>
            </a:prstGeom>
            <a:noFill/>
          </p:spPr>
          <p:txBody>
            <a:bodyPr wrap="none" rtlCol="0">
              <a:spAutoFit/>
            </a:bodyPr>
            <a:lstStyle/>
            <a:p>
              <a:r>
                <a:rPr lang="en-US" sz="1200" dirty="0" smtClean="0"/>
                <a:t>8. Serve Page</a:t>
              </a:r>
              <a:endParaRPr lang="en-US" sz="1200" dirty="0"/>
            </a:p>
          </p:txBody>
        </p:sp>
        <p:cxnSp>
          <p:nvCxnSpPr>
            <p:cNvPr id="44" name="Straight Connector 43"/>
            <p:cNvCxnSpPr/>
            <p:nvPr/>
          </p:nvCxnSpPr>
          <p:spPr bwMode="auto">
            <a:xfrm flipV="1">
              <a:off x="4267200" y="2667000"/>
              <a:ext cx="2743200" cy="228600"/>
            </a:xfrm>
            <a:prstGeom prst="line">
              <a:avLst/>
            </a:prstGeom>
            <a:noFill/>
            <a:ln w="28575" cap="flat" cmpd="sng" algn="ctr">
              <a:solidFill>
                <a:srgbClr val="0070C0"/>
              </a:solidFill>
              <a:prstDash val="solid"/>
              <a:round/>
              <a:headEnd type="none" w="med" len="med"/>
              <a:tailEnd type="arrow" w="med" len="med"/>
            </a:ln>
            <a:effectLst/>
          </p:spPr>
        </p:cxnSp>
        <p:sp>
          <p:nvSpPr>
            <p:cNvPr id="47" name="Freeform 46"/>
            <p:cNvSpPr/>
            <p:nvPr/>
          </p:nvSpPr>
          <p:spPr bwMode="auto">
            <a:xfrm flipV="1">
              <a:off x="1219200" y="2133600"/>
              <a:ext cx="609600" cy="3124200"/>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28575" cap="flat" cmpd="sng" algn="ctr">
              <a:solidFill>
                <a:srgbClr val="0070C0"/>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8" name="TextBox 47"/>
            <p:cNvSpPr txBox="1"/>
            <p:nvPr/>
          </p:nvSpPr>
          <p:spPr>
            <a:xfrm rot="16200000">
              <a:off x="1133464" y="3590938"/>
              <a:ext cx="1362874" cy="276999"/>
            </a:xfrm>
            <a:prstGeom prst="rect">
              <a:avLst/>
            </a:prstGeom>
            <a:noFill/>
          </p:spPr>
          <p:txBody>
            <a:bodyPr wrap="none" rtlCol="0">
              <a:spAutoFit/>
            </a:bodyPr>
            <a:lstStyle/>
            <a:p>
              <a:r>
                <a:rPr lang="en-US" sz="1200" dirty="0" smtClean="0"/>
                <a:t>6. Request Verify</a:t>
              </a:r>
              <a:endParaRPr lang="en-US" sz="1200" dirty="0"/>
            </a:p>
          </p:txBody>
        </p:sp>
        <p:sp>
          <p:nvSpPr>
            <p:cNvPr id="49" name="TextBox 48"/>
            <p:cNvSpPr txBox="1"/>
            <p:nvPr/>
          </p:nvSpPr>
          <p:spPr>
            <a:xfrm rot="16200000">
              <a:off x="1059435" y="3514738"/>
              <a:ext cx="748924" cy="276999"/>
            </a:xfrm>
            <a:prstGeom prst="rect">
              <a:avLst/>
            </a:prstGeom>
            <a:noFill/>
          </p:spPr>
          <p:txBody>
            <a:bodyPr wrap="none" rtlCol="0">
              <a:spAutoFit/>
            </a:bodyPr>
            <a:lstStyle/>
            <a:p>
              <a:r>
                <a:rPr lang="en-US" sz="1200" dirty="0"/>
                <a:t>7</a:t>
              </a:r>
              <a:r>
                <a:rPr lang="en-US" sz="1200" dirty="0" smtClean="0"/>
                <a:t>. Verify</a:t>
              </a:r>
              <a:endParaRPr lang="en-US" sz="1200" dirty="0"/>
            </a:p>
          </p:txBody>
        </p:sp>
      </p:grpSp>
      <p:sp>
        <p:nvSpPr>
          <p:cNvPr id="51" name="TextBox 50"/>
          <p:cNvSpPr txBox="1"/>
          <p:nvPr/>
        </p:nvSpPr>
        <p:spPr>
          <a:xfrm>
            <a:off x="6477000" y="4876800"/>
            <a:ext cx="2326278" cy="1477328"/>
          </a:xfrm>
          <a:prstGeom prst="rect">
            <a:avLst/>
          </a:prstGeom>
          <a:noFill/>
        </p:spPr>
        <p:txBody>
          <a:bodyPr wrap="none" rtlCol="0">
            <a:spAutoFit/>
          </a:bodyPr>
          <a:lstStyle/>
          <a:p>
            <a:pPr algn="l"/>
            <a:r>
              <a:rPr lang="en-US" dirty="0" smtClean="0"/>
              <a:t>All interaction is</a:t>
            </a:r>
          </a:p>
          <a:p>
            <a:pPr algn="l"/>
            <a:r>
              <a:rPr lang="en-US" b="1" dirty="0" smtClean="0"/>
              <a:t>HTTP</a:t>
            </a:r>
            <a:r>
              <a:rPr lang="en-US" dirty="0" smtClean="0"/>
              <a:t>.  </a:t>
            </a:r>
            <a:br>
              <a:rPr lang="en-US" dirty="0" smtClean="0"/>
            </a:br>
            <a:r>
              <a:rPr lang="en-US" dirty="0" smtClean="0"/>
              <a:t>No need for </a:t>
            </a:r>
            <a:br>
              <a:rPr lang="en-US" dirty="0" smtClean="0"/>
            </a:br>
            <a:r>
              <a:rPr lang="en-US" dirty="0" smtClean="0"/>
              <a:t>special protocol.</a:t>
            </a:r>
          </a:p>
          <a:p>
            <a:pPr algn="l"/>
            <a:r>
              <a:rPr lang="en-US" dirty="0" smtClean="0"/>
              <a:t>No Firewall Problem.</a:t>
            </a:r>
          </a:p>
        </p:txBody>
      </p:sp>
      <p:sp>
        <p:nvSpPr>
          <p:cNvPr id="37" name="5-Point Star 36"/>
          <p:cNvSpPr/>
          <p:nvPr/>
        </p:nvSpPr>
        <p:spPr bwMode="auto">
          <a:xfrm>
            <a:off x="6248400" y="4953000"/>
            <a:ext cx="228600" cy="228600"/>
          </a:xfrm>
          <a:prstGeom prst="star5">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38" name="5-Point Star 37"/>
          <p:cNvSpPr/>
          <p:nvPr/>
        </p:nvSpPr>
        <p:spPr bwMode="auto">
          <a:xfrm>
            <a:off x="6248400" y="5486400"/>
            <a:ext cx="228600" cy="228600"/>
          </a:xfrm>
          <a:prstGeom prst="star5">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5" name="5-Point Star 44"/>
          <p:cNvSpPr/>
          <p:nvPr/>
        </p:nvSpPr>
        <p:spPr bwMode="auto">
          <a:xfrm>
            <a:off x="6248400" y="6019800"/>
            <a:ext cx="228600" cy="228600"/>
          </a:xfrm>
          <a:prstGeom prst="star5">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990600" y="1066800"/>
            <a:ext cx="2209800" cy="1676400"/>
            <a:chOff x="990600" y="4038600"/>
            <a:chExt cx="2209800" cy="1752600"/>
          </a:xfrm>
        </p:grpSpPr>
        <p:sp>
          <p:nvSpPr>
            <p:cNvPr id="96" name="Rectangle 95"/>
            <p:cNvSpPr/>
            <p:nvPr/>
          </p:nvSpPr>
          <p:spPr bwMode="auto">
            <a:xfrm>
              <a:off x="990600" y="4038600"/>
              <a:ext cx="2209800" cy="1752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97" name="Rectangle 96"/>
            <p:cNvSpPr/>
            <p:nvPr/>
          </p:nvSpPr>
          <p:spPr bwMode="auto">
            <a:xfrm rot="16200000">
              <a:off x="266700" y="4762500"/>
              <a:ext cx="1752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Host A</a:t>
              </a:r>
            </a:p>
          </p:txBody>
        </p:sp>
      </p:grpSp>
      <p:grpSp>
        <p:nvGrpSpPr>
          <p:cNvPr id="92" name="Group 91"/>
          <p:cNvGrpSpPr/>
          <p:nvPr/>
        </p:nvGrpSpPr>
        <p:grpSpPr>
          <a:xfrm>
            <a:off x="990600" y="2895600"/>
            <a:ext cx="2209800" cy="990600"/>
            <a:chOff x="990600" y="4038600"/>
            <a:chExt cx="2209800" cy="1752600"/>
          </a:xfrm>
        </p:grpSpPr>
        <p:sp>
          <p:nvSpPr>
            <p:cNvPr id="93" name="Rectangle 92"/>
            <p:cNvSpPr/>
            <p:nvPr/>
          </p:nvSpPr>
          <p:spPr bwMode="auto">
            <a:xfrm>
              <a:off x="990600" y="4038600"/>
              <a:ext cx="2209800" cy="1752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94" name="Rectangle 93"/>
            <p:cNvSpPr/>
            <p:nvPr/>
          </p:nvSpPr>
          <p:spPr bwMode="auto">
            <a:xfrm rot="16200000">
              <a:off x="266700" y="4762500"/>
              <a:ext cx="1752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Host B</a:t>
              </a:r>
            </a:p>
          </p:txBody>
        </p:sp>
      </p:grpSp>
      <p:grpSp>
        <p:nvGrpSpPr>
          <p:cNvPr id="91" name="Group 90"/>
          <p:cNvGrpSpPr/>
          <p:nvPr/>
        </p:nvGrpSpPr>
        <p:grpSpPr>
          <a:xfrm>
            <a:off x="990600" y="4038600"/>
            <a:ext cx="2209800" cy="1752600"/>
            <a:chOff x="990600" y="4038600"/>
            <a:chExt cx="2209800" cy="1752600"/>
          </a:xfrm>
        </p:grpSpPr>
        <p:sp>
          <p:nvSpPr>
            <p:cNvPr id="89" name="Rectangle 88"/>
            <p:cNvSpPr/>
            <p:nvPr/>
          </p:nvSpPr>
          <p:spPr bwMode="auto">
            <a:xfrm>
              <a:off x="990600" y="4038600"/>
              <a:ext cx="2209800" cy="1752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90" name="Rectangle 89"/>
            <p:cNvSpPr/>
            <p:nvPr/>
          </p:nvSpPr>
          <p:spPr bwMode="auto">
            <a:xfrm rot="16200000">
              <a:off x="266700" y="4762500"/>
              <a:ext cx="1752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Host C</a:t>
              </a:r>
            </a:p>
          </p:txBody>
        </p:sp>
      </p:grpSp>
      <p:sp>
        <p:nvSpPr>
          <p:cNvPr id="2" name="Title 1"/>
          <p:cNvSpPr>
            <a:spLocks noGrp="1"/>
          </p:cNvSpPr>
          <p:nvPr>
            <p:ph type="title"/>
          </p:nvPr>
        </p:nvSpPr>
        <p:spPr/>
        <p:txBody>
          <a:bodyPr/>
          <a:lstStyle/>
          <a:p>
            <a:r>
              <a:rPr lang="en-US" dirty="0" smtClean="0"/>
              <a:t>No Restriction on Physical Host</a:t>
            </a:r>
            <a:endParaRPr lang="en-US" dirty="0"/>
          </a:p>
        </p:txBody>
      </p:sp>
      <p:sp>
        <p:nvSpPr>
          <p:cNvPr id="5" name="Rectangle 4"/>
          <p:cNvSpPr/>
          <p:nvPr/>
        </p:nvSpPr>
        <p:spPr>
          <a:xfrm>
            <a:off x="1676400" y="12192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1</a:t>
            </a:r>
          </a:p>
        </p:txBody>
      </p:sp>
      <p:sp>
        <p:nvSpPr>
          <p:cNvPr id="6" name="Rectangle 5"/>
          <p:cNvSpPr/>
          <p:nvPr/>
        </p:nvSpPr>
        <p:spPr>
          <a:xfrm>
            <a:off x="1676400" y="30480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3</a:t>
            </a:r>
          </a:p>
        </p:txBody>
      </p:sp>
      <p:sp>
        <p:nvSpPr>
          <p:cNvPr id="7" name="Rectangle 6"/>
          <p:cNvSpPr/>
          <p:nvPr/>
        </p:nvSpPr>
        <p:spPr>
          <a:xfrm>
            <a:off x="1678865" y="4940030"/>
            <a:ext cx="988135" cy="6225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sz="1200" dirty="0" smtClean="0">
                <a:solidFill>
                  <a:schemeClr val="tx1"/>
                </a:solidFill>
              </a:rPr>
              <a:t>Separate </a:t>
            </a:r>
          </a:p>
          <a:p>
            <a:pPr algn="ctr"/>
            <a:r>
              <a:rPr lang="en-US" sz="1200" dirty="0" smtClean="0">
                <a:solidFill>
                  <a:schemeClr val="tx1"/>
                </a:solidFill>
              </a:rPr>
              <a:t>Auth Module</a:t>
            </a:r>
            <a:endParaRPr kumimoji="1" lang="en-US" sz="1200" dirty="0" smtClean="0">
              <a:solidFill>
                <a:schemeClr val="tx1"/>
              </a:solidFill>
            </a:endParaRPr>
          </a:p>
        </p:txBody>
      </p:sp>
      <p:grpSp>
        <p:nvGrpSpPr>
          <p:cNvPr id="22" name="Group 52"/>
          <p:cNvGrpSpPr>
            <a:grpSpLocks/>
          </p:cNvGrpSpPr>
          <p:nvPr/>
        </p:nvGrpSpPr>
        <p:grpSpPr bwMode="auto">
          <a:xfrm>
            <a:off x="7665414" y="1713689"/>
            <a:ext cx="394969" cy="681984"/>
            <a:chOff x="388" y="1159"/>
            <a:chExt cx="210" cy="331"/>
          </a:xfrm>
        </p:grpSpPr>
        <p:sp>
          <p:nvSpPr>
            <p:cNvPr id="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1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2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45" name="Group 52"/>
          <p:cNvGrpSpPr>
            <a:grpSpLocks/>
          </p:cNvGrpSpPr>
          <p:nvPr/>
        </p:nvGrpSpPr>
        <p:grpSpPr bwMode="auto">
          <a:xfrm>
            <a:off x="7696200" y="2667000"/>
            <a:ext cx="394969" cy="681984"/>
            <a:chOff x="388" y="1159"/>
            <a:chExt cx="210" cy="331"/>
          </a:xfrm>
        </p:grpSpPr>
        <p:sp>
          <p:nvSpPr>
            <p:cNvPr id="46"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5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61" name="Group 52"/>
          <p:cNvGrpSpPr>
            <a:grpSpLocks/>
          </p:cNvGrpSpPr>
          <p:nvPr/>
        </p:nvGrpSpPr>
        <p:grpSpPr bwMode="auto">
          <a:xfrm>
            <a:off x="7696200" y="3657600"/>
            <a:ext cx="394969" cy="681984"/>
            <a:chOff x="388" y="1159"/>
            <a:chExt cx="210" cy="331"/>
          </a:xfrm>
        </p:grpSpPr>
        <p:sp>
          <p:nvSpPr>
            <p:cNvPr id="6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4"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5"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6"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7"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8"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9"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0"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2"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3"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74" name="Group 52"/>
          <p:cNvGrpSpPr>
            <a:grpSpLocks/>
          </p:cNvGrpSpPr>
          <p:nvPr/>
        </p:nvGrpSpPr>
        <p:grpSpPr bwMode="auto">
          <a:xfrm>
            <a:off x="7772400" y="4572000"/>
            <a:ext cx="394969" cy="681984"/>
            <a:chOff x="388" y="1159"/>
            <a:chExt cx="210" cy="331"/>
          </a:xfrm>
        </p:grpSpPr>
        <p:sp>
          <p:nvSpPr>
            <p:cNvPr id="75"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6"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7"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8"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8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8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8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6"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sp>
        <p:nvSpPr>
          <p:cNvPr id="87" name="Rectangle 86"/>
          <p:cNvSpPr/>
          <p:nvPr/>
        </p:nvSpPr>
        <p:spPr>
          <a:xfrm>
            <a:off x="1673935" y="1958501"/>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2</a:t>
            </a:r>
          </a:p>
        </p:txBody>
      </p:sp>
      <p:sp>
        <p:nvSpPr>
          <p:cNvPr id="88" name="Rectangle 87"/>
          <p:cNvSpPr/>
          <p:nvPr/>
        </p:nvSpPr>
        <p:spPr>
          <a:xfrm>
            <a:off x="1676400" y="41910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4</a:t>
            </a:r>
          </a:p>
        </p:txBody>
      </p:sp>
      <p:sp>
        <p:nvSpPr>
          <p:cNvPr id="98" name="TextBox 97"/>
          <p:cNvSpPr txBox="1"/>
          <p:nvPr/>
        </p:nvSpPr>
        <p:spPr>
          <a:xfrm>
            <a:off x="3724905" y="2133600"/>
            <a:ext cx="3209295" cy="2585323"/>
          </a:xfrm>
          <a:prstGeom prst="rect">
            <a:avLst/>
          </a:prstGeom>
          <a:noFill/>
        </p:spPr>
        <p:txBody>
          <a:bodyPr wrap="square" rtlCol="0">
            <a:spAutoFit/>
          </a:bodyPr>
          <a:lstStyle/>
          <a:p>
            <a:pPr algn="l"/>
            <a:r>
              <a:rPr lang="en-US" dirty="0" smtClean="0"/>
              <a:t>Many applications can share one authentication module.</a:t>
            </a:r>
          </a:p>
          <a:p>
            <a:pPr algn="l"/>
            <a:endParaRPr lang="en-US" dirty="0"/>
          </a:p>
          <a:p>
            <a:pPr algn="l"/>
            <a:r>
              <a:rPr lang="en-US" dirty="0" smtClean="0"/>
              <a:t>Authentication module can be on any server, any address.</a:t>
            </a:r>
          </a:p>
          <a:p>
            <a:pPr algn="l"/>
            <a:endParaRPr lang="en-US" dirty="0"/>
          </a:p>
          <a:p>
            <a:pPr algn="l"/>
            <a:r>
              <a:rPr lang="en-US" dirty="0" smtClean="0"/>
              <a:t>Authentication does not depend on the physical host that the application is run 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loud 91"/>
          <p:cNvSpPr/>
          <p:nvPr/>
        </p:nvSpPr>
        <p:spPr bwMode="auto">
          <a:xfrm>
            <a:off x="762000" y="3962400"/>
            <a:ext cx="2819400" cy="1981200"/>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endParaRPr lang="en-US" smtClean="0">
              <a:latin typeface="Arial" charset="0"/>
              <a:ea typeface="MS UI Gothic" pitchFamily="34" charset="-128"/>
            </a:endParaRPr>
          </a:p>
        </p:txBody>
      </p:sp>
      <p:sp>
        <p:nvSpPr>
          <p:cNvPr id="91" name="Cloud 90"/>
          <p:cNvSpPr/>
          <p:nvPr/>
        </p:nvSpPr>
        <p:spPr bwMode="auto">
          <a:xfrm>
            <a:off x="685800" y="838200"/>
            <a:ext cx="2819400" cy="1981200"/>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endParaRPr lang="en-US" smtClean="0">
              <a:latin typeface="Arial" charset="0"/>
              <a:ea typeface="MS UI Gothic" pitchFamily="34" charset="-128"/>
            </a:endParaRPr>
          </a:p>
        </p:txBody>
      </p:sp>
      <p:sp>
        <p:nvSpPr>
          <p:cNvPr id="97" name="Rectangle 96"/>
          <p:cNvSpPr/>
          <p:nvPr/>
        </p:nvSpPr>
        <p:spPr bwMode="auto">
          <a:xfrm rot="16200000">
            <a:off x="304800" y="1752600"/>
            <a:ext cx="16764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Cloud </a:t>
            </a:r>
            <a:r>
              <a:rPr kumimoji="1" lang="en-US" sz="1800" b="0" i="0" u="none" strike="noStrike" cap="none" normalizeH="0" baseline="0" dirty="0" smtClean="0">
                <a:ln>
                  <a:noFill/>
                </a:ln>
                <a:solidFill>
                  <a:srgbClr val="000000"/>
                </a:solidFill>
                <a:effectLst/>
                <a:latin typeface="Arial" charset="0"/>
                <a:ea typeface="MS UI Gothic" pitchFamily="34" charset="-128"/>
              </a:rPr>
              <a:t> A</a:t>
            </a:r>
          </a:p>
        </p:txBody>
      </p:sp>
      <p:grpSp>
        <p:nvGrpSpPr>
          <p:cNvPr id="21" name="Group 91"/>
          <p:cNvGrpSpPr/>
          <p:nvPr/>
        </p:nvGrpSpPr>
        <p:grpSpPr>
          <a:xfrm>
            <a:off x="990600" y="2895600"/>
            <a:ext cx="2209800" cy="990600"/>
            <a:chOff x="990600" y="4038600"/>
            <a:chExt cx="2209800" cy="1752600"/>
          </a:xfrm>
        </p:grpSpPr>
        <p:sp>
          <p:nvSpPr>
            <p:cNvPr id="93" name="Rectangle 92"/>
            <p:cNvSpPr/>
            <p:nvPr/>
          </p:nvSpPr>
          <p:spPr bwMode="auto">
            <a:xfrm>
              <a:off x="990600" y="4038600"/>
              <a:ext cx="2209800" cy="1752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94" name="Rectangle 93"/>
            <p:cNvSpPr/>
            <p:nvPr/>
          </p:nvSpPr>
          <p:spPr bwMode="auto">
            <a:xfrm rot="16200000">
              <a:off x="266700" y="4762500"/>
              <a:ext cx="1752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Host B</a:t>
              </a:r>
            </a:p>
          </p:txBody>
        </p:sp>
      </p:grpSp>
      <p:sp>
        <p:nvSpPr>
          <p:cNvPr id="90" name="Rectangle 89"/>
          <p:cNvSpPr/>
          <p:nvPr/>
        </p:nvSpPr>
        <p:spPr bwMode="auto">
          <a:xfrm rot="16200000">
            <a:off x="266700" y="4762500"/>
            <a:ext cx="1752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Cloud</a:t>
            </a:r>
            <a:r>
              <a:rPr kumimoji="1" lang="en-US" sz="1800" b="0" i="0" u="none" strike="noStrike" cap="none" normalizeH="0" baseline="0" dirty="0" smtClean="0">
                <a:ln>
                  <a:noFill/>
                </a:ln>
                <a:solidFill>
                  <a:srgbClr val="000000"/>
                </a:solidFill>
                <a:effectLst/>
                <a:latin typeface="Arial" charset="0"/>
                <a:ea typeface="MS UI Gothic" pitchFamily="34" charset="-128"/>
              </a:rPr>
              <a:t> C</a:t>
            </a:r>
          </a:p>
        </p:txBody>
      </p:sp>
      <p:sp>
        <p:nvSpPr>
          <p:cNvPr id="2" name="Title 1"/>
          <p:cNvSpPr>
            <a:spLocks noGrp="1"/>
          </p:cNvSpPr>
          <p:nvPr>
            <p:ph type="title"/>
          </p:nvPr>
        </p:nvSpPr>
        <p:spPr/>
        <p:txBody>
          <a:bodyPr/>
          <a:lstStyle/>
          <a:p>
            <a:r>
              <a:rPr lang="en-US" dirty="0" smtClean="0"/>
              <a:t>Cloud based applications as well</a:t>
            </a:r>
            <a:endParaRPr lang="en-US" dirty="0"/>
          </a:p>
        </p:txBody>
      </p:sp>
      <p:sp>
        <p:nvSpPr>
          <p:cNvPr id="5" name="Rectangle 4"/>
          <p:cNvSpPr/>
          <p:nvPr/>
        </p:nvSpPr>
        <p:spPr>
          <a:xfrm>
            <a:off x="1676400" y="12192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1</a:t>
            </a:r>
          </a:p>
        </p:txBody>
      </p:sp>
      <p:sp>
        <p:nvSpPr>
          <p:cNvPr id="6" name="Rectangle 5"/>
          <p:cNvSpPr/>
          <p:nvPr/>
        </p:nvSpPr>
        <p:spPr>
          <a:xfrm>
            <a:off x="1676400" y="30480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3</a:t>
            </a:r>
          </a:p>
        </p:txBody>
      </p:sp>
      <p:sp>
        <p:nvSpPr>
          <p:cNvPr id="7" name="Rectangle 6"/>
          <p:cNvSpPr/>
          <p:nvPr/>
        </p:nvSpPr>
        <p:spPr>
          <a:xfrm>
            <a:off x="1678865" y="4940030"/>
            <a:ext cx="988135" cy="6225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sz="1200" dirty="0" smtClean="0">
                <a:solidFill>
                  <a:schemeClr val="tx1"/>
                </a:solidFill>
              </a:rPr>
              <a:t>Separate </a:t>
            </a:r>
          </a:p>
          <a:p>
            <a:pPr algn="ctr"/>
            <a:r>
              <a:rPr lang="en-US" sz="1200" dirty="0" smtClean="0">
                <a:solidFill>
                  <a:schemeClr val="tx1"/>
                </a:solidFill>
              </a:rPr>
              <a:t>Auth Module</a:t>
            </a:r>
            <a:endParaRPr kumimoji="1" lang="en-US" sz="1200" dirty="0" smtClean="0">
              <a:solidFill>
                <a:schemeClr val="tx1"/>
              </a:solidFill>
            </a:endParaRPr>
          </a:p>
        </p:txBody>
      </p:sp>
      <p:grpSp>
        <p:nvGrpSpPr>
          <p:cNvPr id="23" name="Group 52"/>
          <p:cNvGrpSpPr>
            <a:grpSpLocks/>
          </p:cNvGrpSpPr>
          <p:nvPr/>
        </p:nvGrpSpPr>
        <p:grpSpPr bwMode="auto">
          <a:xfrm>
            <a:off x="7665414" y="1713689"/>
            <a:ext cx="394969" cy="681984"/>
            <a:chOff x="388" y="1159"/>
            <a:chExt cx="210" cy="331"/>
          </a:xfrm>
        </p:grpSpPr>
        <p:sp>
          <p:nvSpPr>
            <p:cNvPr id="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1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2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24" name="Group 52"/>
          <p:cNvGrpSpPr>
            <a:grpSpLocks/>
          </p:cNvGrpSpPr>
          <p:nvPr/>
        </p:nvGrpSpPr>
        <p:grpSpPr bwMode="auto">
          <a:xfrm>
            <a:off x="7696200" y="2667000"/>
            <a:ext cx="394969" cy="681984"/>
            <a:chOff x="388" y="1159"/>
            <a:chExt cx="210" cy="331"/>
          </a:xfrm>
        </p:grpSpPr>
        <p:sp>
          <p:nvSpPr>
            <p:cNvPr id="46"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5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25" name="Group 52"/>
          <p:cNvGrpSpPr>
            <a:grpSpLocks/>
          </p:cNvGrpSpPr>
          <p:nvPr/>
        </p:nvGrpSpPr>
        <p:grpSpPr bwMode="auto">
          <a:xfrm>
            <a:off x="7696200" y="3657600"/>
            <a:ext cx="394969" cy="681984"/>
            <a:chOff x="388" y="1159"/>
            <a:chExt cx="210" cy="331"/>
          </a:xfrm>
        </p:grpSpPr>
        <p:sp>
          <p:nvSpPr>
            <p:cNvPr id="6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4"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5"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6"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7"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8"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9"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0"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2"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3"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26" name="Group 52"/>
          <p:cNvGrpSpPr>
            <a:grpSpLocks/>
          </p:cNvGrpSpPr>
          <p:nvPr/>
        </p:nvGrpSpPr>
        <p:grpSpPr bwMode="auto">
          <a:xfrm>
            <a:off x="7772400" y="4572000"/>
            <a:ext cx="394969" cy="681984"/>
            <a:chOff x="388" y="1159"/>
            <a:chExt cx="210" cy="331"/>
          </a:xfrm>
        </p:grpSpPr>
        <p:sp>
          <p:nvSpPr>
            <p:cNvPr id="75"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6"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7"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8"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8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8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8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6"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sp>
        <p:nvSpPr>
          <p:cNvPr id="87" name="Rectangle 86"/>
          <p:cNvSpPr/>
          <p:nvPr/>
        </p:nvSpPr>
        <p:spPr>
          <a:xfrm>
            <a:off x="1673935" y="1958501"/>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2</a:t>
            </a:r>
          </a:p>
        </p:txBody>
      </p:sp>
      <p:sp>
        <p:nvSpPr>
          <p:cNvPr id="88" name="Rectangle 87"/>
          <p:cNvSpPr/>
          <p:nvPr/>
        </p:nvSpPr>
        <p:spPr>
          <a:xfrm>
            <a:off x="1676400" y="41910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4</a:t>
            </a:r>
          </a:p>
        </p:txBody>
      </p:sp>
      <p:sp>
        <p:nvSpPr>
          <p:cNvPr id="74" name="TextBox 73"/>
          <p:cNvSpPr txBox="1"/>
          <p:nvPr/>
        </p:nvSpPr>
        <p:spPr>
          <a:xfrm>
            <a:off x="3724905" y="2133600"/>
            <a:ext cx="3209295" cy="3139321"/>
          </a:xfrm>
          <a:prstGeom prst="rect">
            <a:avLst/>
          </a:prstGeom>
          <a:noFill/>
        </p:spPr>
        <p:txBody>
          <a:bodyPr wrap="square" rtlCol="0">
            <a:spAutoFit/>
          </a:bodyPr>
          <a:lstStyle/>
          <a:p>
            <a:pPr algn="l"/>
            <a:r>
              <a:rPr lang="en-US" dirty="0" smtClean="0"/>
              <a:t>Many applications can share one authentication module even when they are running in the cloud!</a:t>
            </a:r>
          </a:p>
          <a:p>
            <a:pPr algn="l"/>
            <a:endParaRPr lang="en-US" dirty="0"/>
          </a:p>
          <a:p>
            <a:pPr algn="l"/>
            <a:r>
              <a:rPr lang="en-US" dirty="0" smtClean="0"/>
              <a:t>Authentication module can be on any server, any address.</a:t>
            </a:r>
          </a:p>
          <a:p>
            <a:pPr algn="l"/>
            <a:endParaRPr lang="en-US" dirty="0"/>
          </a:p>
          <a:p>
            <a:pPr algn="l"/>
            <a:r>
              <a:rPr lang="en-US" dirty="0" smtClean="0"/>
              <a:t>Authentication does not depend on the physical host that the application is run 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ounded Rectangle 97"/>
          <p:cNvSpPr/>
          <p:nvPr/>
        </p:nvSpPr>
        <p:spPr bwMode="auto">
          <a:xfrm>
            <a:off x="990600" y="838200"/>
            <a:ext cx="2209800" cy="25146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endParaRPr lang="en-US" smtClean="0">
              <a:latin typeface="Arial" charset="0"/>
              <a:ea typeface="MS UI Gothic" pitchFamily="34" charset="-128"/>
            </a:endParaRPr>
          </a:p>
        </p:txBody>
      </p:sp>
      <p:sp>
        <p:nvSpPr>
          <p:cNvPr id="91" name="Rounded Rectangle 90"/>
          <p:cNvSpPr/>
          <p:nvPr/>
        </p:nvSpPr>
        <p:spPr bwMode="auto">
          <a:xfrm>
            <a:off x="990600" y="4648200"/>
            <a:ext cx="2209800" cy="17526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endParaRPr lang="en-US" smtClean="0">
              <a:latin typeface="Arial" charset="0"/>
              <a:ea typeface="MS UI Gothic" pitchFamily="34" charset="-128"/>
            </a:endParaRPr>
          </a:p>
        </p:txBody>
      </p:sp>
      <p:sp>
        <p:nvSpPr>
          <p:cNvPr id="97" name="Rectangle 96"/>
          <p:cNvSpPr/>
          <p:nvPr/>
        </p:nvSpPr>
        <p:spPr bwMode="auto">
          <a:xfrm rot="16200000">
            <a:off x="-114300" y="1943100"/>
            <a:ext cx="2514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Cloud </a:t>
            </a:r>
            <a:r>
              <a:rPr kumimoji="1" lang="en-US" sz="1800" b="0" i="0" u="none" strike="noStrike" cap="none" normalizeH="0" baseline="0" dirty="0" smtClean="0">
                <a:ln>
                  <a:noFill/>
                </a:ln>
                <a:solidFill>
                  <a:srgbClr val="000000"/>
                </a:solidFill>
                <a:effectLst/>
                <a:latin typeface="Arial" charset="0"/>
                <a:ea typeface="MS UI Gothic" pitchFamily="34" charset="-128"/>
              </a:rPr>
              <a:t> A</a:t>
            </a:r>
          </a:p>
        </p:txBody>
      </p:sp>
      <p:grpSp>
        <p:nvGrpSpPr>
          <p:cNvPr id="21" name="Group 91"/>
          <p:cNvGrpSpPr/>
          <p:nvPr/>
        </p:nvGrpSpPr>
        <p:grpSpPr>
          <a:xfrm>
            <a:off x="990600" y="3505200"/>
            <a:ext cx="2209800" cy="990600"/>
            <a:chOff x="990600" y="4038600"/>
            <a:chExt cx="2209800" cy="1752600"/>
          </a:xfrm>
        </p:grpSpPr>
        <p:sp>
          <p:nvSpPr>
            <p:cNvPr id="93" name="Rectangle 92"/>
            <p:cNvSpPr/>
            <p:nvPr/>
          </p:nvSpPr>
          <p:spPr bwMode="auto">
            <a:xfrm>
              <a:off x="990600" y="4038600"/>
              <a:ext cx="2209800" cy="1752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94" name="Rectangle 93"/>
            <p:cNvSpPr/>
            <p:nvPr/>
          </p:nvSpPr>
          <p:spPr bwMode="auto">
            <a:xfrm rot="16200000">
              <a:off x="266700" y="4762500"/>
              <a:ext cx="1752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Host B</a:t>
              </a:r>
            </a:p>
          </p:txBody>
        </p:sp>
      </p:grpSp>
      <p:sp>
        <p:nvSpPr>
          <p:cNvPr id="90" name="Rectangle 89"/>
          <p:cNvSpPr/>
          <p:nvPr/>
        </p:nvSpPr>
        <p:spPr bwMode="auto">
          <a:xfrm rot="16200000">
            <a:off x="266700" y="5372100"/>
            <a:ext cx="1752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Cloud</a:t>
            </a:r>
            <a:r>
              <a:rPr kumimoji="1" lang="en-US" sz="1800" b="0" i="0" u="none" strike="noStrike" cap="none" normalizeH="0" baseline="0" dirty="0" smtClean="0">
                <a:ln>
                  <a:noFill/>
                </a:ln>
                <a:solidFill>
                  <a:srgbClr val="000000"/>
                </a:solidFill>
                <a:effectLst/>
                <a:latin typeface="Arial" charset="0"/>
                <a:ea typeface="MS UI Gothic" pitchFamily="34" charset="-128"/>
              </a:rPr>
              <a:t> C</a:t>
            </a:r>
          </a:p>
        </p:txBody>
      </p:sp>
      <p:sp>
        <p:nvSpPr>
          <p:cNvPr id="2" name="Title 1"/>
          <p:cNvSpPr>
            <a:spLocks noGrp="1"/>
          </p:cNvSpPr>
          <p:nvPr>
            <p:ph type="title"/>
          </p:nvPr>
        </p:nvSpPr>
        <p:spPr/>
        <p:txBody>
          <a:bodyPr/>
          <a:lstStyle/>
          <a:p>
            <a:r>
              <a:rPr lang="en-US" dirty="0" smtClean="0"/>
              <a:t>Federated ID – Multiple Pools of People</a:t>
            </a:r>
            <a:endParaRPr lang="en-US" dirty="0"/>
          </a:p>
        </p:txBody>
      </p:sp>
      <p:sp>
        <p:nvSpPr>
          <p:cNvPr id="5" name="Rectangle 4"/>
          <p:cNvSpPr/>
          <p:nvPr/>
        </p:nvSpPr>
        <p:spPr>
          <a:xfrm>
            <a:off x="1676400" y="18288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1</a:t>
            </a:r>
          </a:p>
        </p:txBody>
      </p:sp>
      <p:sp>
        <p:nvSpPr>
          <p:cNvPr id="6" name="Rectangle 5"/>
          <p:cNvSpPr/>
          <p:nvPr/>
        </p:nvSpPr>
        <p:spPr>
          <a:xfrm>
            <a:off x="1676400" y="36576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3</a:t>
            </a:r>
          </a:p>
        </p:txBody>
      </p:sp>
      <p:sp>
        <p:nvSpPr>
          <p:cNvPr id="7" name="Rectangle 6"/>
          <p:cNvSpPr/>
          <p:nvPr/>
        </p:nvSpPr>
        <p:spPr>
          <a:xfrm>
            <a:off x="1678865" y="5549630"/>
            <a:ext cx="988135" cy="6225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sz="1200" dirty="0" smtClean="0">
                <a:solidFill>
                  <a:schemeClr val="tx1"/>
                </a:solidFill>
              </a:rPr>
              <a:t>Separate </a:t>
            </a:r>
          </a:p>
          <a:p>
            <a:pPr algn="ctr"/>
            <a:r>
              <a:rPr lang="en-US" sz="1200" dirty="0" smtClean="0">
                <a:solidFill>
                  <a:schemeClr val="tx1"/>
                </a:solidFill>
              </a:rPr>
              <a:t>Auth Module</a:t>
            </a:r>
            <a:endParaRPr kumimoji="1" lang="en-US" sz="1200" dirty="0" smtClean="0">
              <a:solidFill>
                <a:schemeClr val="tx1"/>
              </a:solidFill>
            </a:endParaRPr>
          </a:p>
        </p:txBody>
      </p:sp>
      <p:grpSp>
        <p:nvGrpSpPr>
          <p:cNvPr id="23" name="Group 52"/>
          <p:cNvGrpSpPr>
            <a:grpSpLocks/>
          </p:cNvGrpSpPr>
          <p:nvPr/>
        </p:nvGrpSpPr>
        <p:grpSpPr bwMode="auto">
          <a:xfrm>
            <a:off x="7665414" y="1713689"/>
            <a:ext cx="394969" cy="681984"/>
            <a:chOff x="388" y="1159"/>
            <a:chExt cx="210" cy="331"/>
          </a:xfrm>
        </p:grpSpPr>
        <p:sp>
          <p:nvSpPr>
            <p:cNvPr id="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1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2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24" name="Group 52"/>
          <p:cNvGrpSpPr>
            <a:grpSpLocks/>
          </p:cNvGrpSpPr>
          <p:nvPr/>
        </p:nvGrpSpPr>
        <p:grpSpPr bwMode="auto">
          <a:xfrm>
            <a:off x="7696200" y="2667000"/>
            <a:ext cx="394969" cy="681984"/>
            <a:chOff x="388" y="1159"/>
            <a:chExt cx="210" cy="331"/>
          </a:xfrm>
        </p:grpSpPr>
        <p:sp>
          <p:nvSpPr>
            <p:cNvPr id="46"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5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25" name="Group 52"/>
          <p:cNvGrpSpPr>
            <a:grpSpLocks/>
          </p:cNvGrpSpPr>
          <p:nvPr/>
        </p:nvGrpSpPr>
        <p:grpSpPr bwMode="auto">
          <a:xfrm>
            <a:off x="7696200" y="3657600"/>
            <a:ext cx="394969" cy="681984"/>
            <a:chOff x="388" y="1159"/>
            <a:chExt cx="210" cy="331"/>
          </a:xfrm>
        </p:grpSpPr>
        <p:sp>
          <p:nvSpPr>
            <p:cNvPr id="6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4"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5"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6"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7"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68"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9"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0"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2"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3"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grpSp>
        <p:nvGrpSpPr>
          <p:cNvPr id="26" name="Group 52"/>
          <p:cNvGrpSpPr>
            <a:grpSpLocks/>
          </p:cNvGrpSpPr>
          <p:nvPr/>
        </p:nvGrpSpPr>
        <p:grpSpPr bwMode="auto">
          <a:xfrm>
            <a:off x="7772400" y="4572000"/>
            <a:ext cx="394969" cy="681984"/>
            <a:chOff x="388" y="1159"/>
            <a:chExt cx="210" cy="331"/>
          </a:xfrm>
        </p:grpSpPr>
        <p:sp>
          <p:nvSpPr>
            <p:cNvPr id="75"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6"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7"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8"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sp>
          <p:nvSpPr>
            <p:cNvPr id="8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8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8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6"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fontAlgn="base"/>
              <a:endParaRPr kumimoji="0" lang="ja-JP" altLang="en-US"/>
            </a:p>
          </p:txBody>
        </p:sp>
      </p:grpSp>
      <p:sp>
        <p:nvSpPr>
          <p:cNvPr id="87" name="Rectangle 86"/>
          <p:cNvSpPr/>
          <p:nvPr/>
        </p:nvSpPr>
        <p:spPr>
          <a:xfrm>
            <a:off x="1673935" y="2568101"/>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2</a:t>
            </a:r>
          </a:p>
        </p:txBody>
      </p:sp>
      <p:sp>
        <p:nvSpPr>
          <p:cNvPr id="88" name="Rectangle 87"/>
          <p:cNvSpPr/>
          <p:nvPr/>
        </p:nvSpPr>
        <p:spPr>
          <a:xfrm>
            <a:off x="1676400" y="48006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4</a:t>
            </a:r>
          </a:p>
        </p:txBody>
      </p:sp>
      <p:sp>
        <p:nvSpPr>
          <p:cNvPr id="74" name="Rectangle 73"/>
          <p:cNvSpPr/>
          <p:nvPr/>
        </p:nvSpPr>
        <p:spPr>
          <a:xfrm>
            <a:off x="1676400" y="1066800"/>
            <a:ext cx="988135" cy="6225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sz="1200" dirty="0" smtClean="0">
                <a:solidFill>
                  <a:schemeClr val="tx1"/>
                </a:solidFill>
              </a:rPr>
              <a:t>Separate </a:t>
            </a:r>
          </a:p>
          <a:p>
            <a:pPr algn="ctr"/>
            <a:r>
              <a:rPr lang="en-US" sz="1200" dirty="0" smtClean="0">
                <a:solidFill>
                  <a:schemeClr val="tx1"/>
                </a:solidFill>
              </a:rPr>
              <a:t>Auth Module</a:t>
            </a:r>
            <a:endParaRPr kumimoji="1" lang="en-US" sz="1200" dirty="0" smtClean="0">
              <a:solidFill>
                <a:schemeClr val="tx1"/>
              </a:solidFill>
            </a:endParaRPr>
          </a:p>
        </p:txBody>
      </p:sp>
      <p:cxnSp>
        <p:nvCxnSpPr>
          <p:cNvPr id="92" name="Straight Arrow Connector 91"/>
          <p:cNvCxnSpPr/>
          <p:nvPr/>
        </p:nvCxnSpPr>
        <p:spPr bwMode="auto">
          <a:xfrm flipH="1">
            <a:off x="3429000" y="2133600"/>
            <a:ext cx="3962400" cy="1600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5" name="Straight Arrow Connector 94"/>
          <p:cNvCxnSpPr/>
          <p:nvPr/>
        </p:nvCxnSpPr>
        <p:spPr bwMode="auto">
          <a:xfrm flipH="1">
            <a:off x="3429000" y="2057400"/>
            <a:ext cx="3962400" cy="7620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9" name="Straight Arrow Connector 98"/>
          <p:cNvCxnSpPr/>
          <p:nvPr/>
        </p:nvCxnSpPr>
        <p:spPr bwMode="auto">
          <a:xfrm flipH="1">
            <a:off x="3429000" y="1981200"/>
            <a:ext cx="39624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02" name="Straight Arrow Connector 101"/>
          <p:cNvCxnSpPr/>
          <p:nvPr/>
        </p:nvCxnSpPr>
        <p:spPr bwMode="auto">
          <a:xfrm flipH="1" flipV="1">
            <a:off x="3429000" y="1295400"/>
            <a:ext cx="3962400" cy="6096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105" name="Straight Arrow Connector 104"/>
          <p:cNvCxnSpPr/>
          <p:nvPr/>
        </p:nvCxnSpPr>
        <p:spPr bwMode="auto">
          <a:xfrm flipH="1">
            <a:off x="3429000" y="3124200"/>
            <a:ext cx="3962400" cy="1600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06" name="Straight Arrow Connector 105"/>
          <p:cNvCxnSpPr/>
          <p:nvPr/>
        </p:nvCxnSpPr>
        <p:spPr bwMode="auto">
          <a:xfrm flipH="1" flipV="1">
            <a:off x="3429000" y="2895600"/>
            <a:ext cx="3962400" cy="152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07" name="Straight Arrow Connector 106"/>
          <p:cNvCxnSpPr/>
          <p:nvPr/>
        </p:nvCxnSpPr>
        <p:spPr bwMode="auto">
          <a:xfrm flipH="1" flipV="1">
            <a:off x="3429000" y="2209800"/>
            <a:ext cx="3962400" cy="7620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08" name="Straight Arrow Connector 107"/>
          <p:cNvCxnSpPr/>
          <p:nvPr/>
        </p:nvCxnSpPr>
        <p:spPr bwMode="auto">
          <a:xfrm flipH="1" flipV="1">
            <a:off x="3429000" y="1371600"/>
            <a:ext cx="3962400" cy="15240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109" name="Straight Arrow Connector 108"/>
          <p:cNvCxnSpPr/>
          <p:nvPr/>
        </p:nvCxnSpPr>
        <p:spPr bwMode="auto">
          <a:xfrm flipH="1">
            <a:off x="3429000" y="4114800"/>
            <a:ext cx="3962400" cy="16002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110" name="Straight Arrow Connector 109"/>
          <p:cNvCxnSpPr/>
          <p:nvPr/>
        </p:nvCxnSpPr>
        <p:spPr bwMode="auto">
          <a:xfrm flipH="1">
            <a:off x="3429000" y="4038600"/>
            <a:ext cx="3962400" cy="7620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11" name="Straight Arrow Connector 110"/>
          <p:cNvCxnSpPr/>
          <p:nvPr/>
        </p:nvCxnSpPr>
        <p:spPr bwMode="auto">
          <a:xfrm flipH="1">
            <a:off x="3429000" y="3962400"/>
            <a:ext cx="39624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12" name="Straight Arrow Connector 111"/>
          <p:cNvCxnSpPr/>
          <p:nvPr/>
        </p:nvCxnSpPr>
        <p:spPr bwMode="auto">
          <a:xfrm flipH="1" flipV="1">
            <a:off x="3429000" y="3048000"/>
            <a:ext cx="3962400" cy="838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14" name="Straight Arrow Connector 113"/>
          <p:cNvCxnSpPr/>
          <p:nvPr/>
        </p:nvCxnSpPr>
        <p:spPr bwMode="auto">
          <a:xfrm flipH="1">
            <a:off x="3429000" y="5029200"/>
            <a:ext cx="3962400" cy="7620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115" name="Straight Arrow Connector 114"/>
          <p:cNvCxnSpPr/>
          <p:nvPr/>
        </p:nvCxnSpPr>
        <p:spPr bwMode="auto">
          <a:xfrm flipH="1">
            <a:off x="3429000" y="4953000"/>
            <a:ext cx="39624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16" name="Straight Arrow Connector 115"/>
          <p:cNvCxnSpPr/>
          <p:nvPr/>
        </p:nvCxnSpPr>
        <p:spPr bwMode="auto">
          <a:xfrm flipH="1" flipV="1">
            <a:off x="3429000" y="4267200"/>
            <a:ext cx="3962400" cy="6096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sp>
        <p:nvSpPr>
          <p:cNvPr id="121" name="TextBox 120"/>
          <p:cNvSpPr txBox="1"/>
          <p:nvPr/>
        </p:nvSpPr>
        <p:spPr>
          <a:xfrm>
            <a:off x="3724905" y="2133600"/>
            <a:ext cx="3209295" cy="2862322"/>
          </a:xfrm>
          <a:prstGeom prst="rect">
            <a:avLst/>
          </a:prstGeom>
          <a:solidFill>
            <a:srgbClr val="FFFFFF">
              <a:alpha val="74902"/>
            </a:srgbClr>
          </a:solidFill>
        </p:spPr>
        <p:txBody>
          <a:bodyPr wrap="square" rtlCol="0">
            <a:spAutoFit/>
          </a:bodyPr>
          <a:lstStyle/>
          <a:p>
            <a:pPr algn="l"/>
            <a:r>
              <a:rPr lang="en-US" dirty="0" smtClean="0"/>
              <a:t>Users can be authenticated by multiple different authentication servers.</a:t>
            </a:r>
          </a:p>
          <a:p>
            <a:pPr algn="l"/>
            <a:endParaRPr lang="en-US" dirty="0"/>
          </a:p>
          <a:p>
            <a:pPr algn="l"/>
            <a:r>
              <a:rPr lang="en-US" dirty="0" smtClean="0"/>
              <a:t>Each application can use any number of authentication servers</a:t>
            </a:r>
          </a:p>
          <a:p>
            <a:pPr algn="l"/>
            <a:endParaRPr lang="en-US" dirty="0"/>
          </a:p>
          <a:p>
            <a:pPr algn="l"/>
            <a:r>
              <a:rPr lang="en-US" dirty="0" smtClean="0"/>
              <a:t>Users bring their own ID to the application.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vancedSoftware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_Tool_2">
      <a:majorFont>
        <a:latin typeface="Arial"/>
        <a:ea typeface="MS UI Gothic"/>
        <a:cs typeface=""/>
      </a:majorFont>
      <a:minorFont>
        <a:latin typeface="Arial"/>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rgbClr val="000000"/>
            </a:solidFill>
            <a:effectLst/>
            <a:latin typeface="Arial" charset="0"/>
            <a:ea typeface="MS UI Gothic" pitchFamily="34" charset="-128"/>
          </a:defRPr>
        </a:defPPr>
      </a:lstStyle>
    </a:spDef>
    <a:lnDef>
      <a:spPr bwMode="auto">
        <a:xfrm>
          <a:off x="0" y="0"/>
          <a:ext cx="1" cy="1"/>
        </a:xfrm>
        <a:custGeom>
          <a:avLst/>
          <a:gdLst/>
          <a:ahLst/>
          <a:cxnLst/>
          <a:rect l="0" t="0" r="0" b="0"/>
          <a:pathLst/>
        </a:cu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rgbClr val="000000"/>
            </a:solidFill>
            <a:effectLst/>
            <a:latin typeface="Arial" charset="0"/>
            <a:ea typeface="MS UI Gothic" pitchFamily="34" charset="-128"/>
          </a:defRPr>
        </a:defPPr>
      </a:lstStyle>
    </a:lnDef>
  </a:objectDefaults>
  <a:extraClrSchemeLst>
    <a:extraClrScheme>
      <a:clrScheme name="F_Tool_2 1">
        <a:dk1>
          <a:srgbClr val="000000"/>
        </a:dk1>
        <a:lt1>
          <a:srgbClr val="FFFFFF"/>
        </a:lt1>
        <a:dk2>
          <a:srgbClr val="000000"/>
        </a:dk2>
        <a:lt2>
          <a:srgbClr val="A5A5A5"/>
        </a:lt2>
        <a:accent1>
          <a:srgbClr val="F3BBBB"/>
        </a:accent1>
        <a:accent2>
          <a:srgbClr val="AE2222"/>
        </a:accent2>
        <a:accent3>
          <a:srgbClr val="FFFFFF"/>
        </a:accent3>
        <a:accent4>
          <a:srgbClr val="000000"/>
        </a:accent4>
        <a:accent5>
          <a:srgbClr val="F8DADA"/>
        </a:accent5>
        <a:accent6>
          <a:srgbClr val="9D1E1E"/>
        </a:accent6>
        <a:hlink>
          <a:srgbClr val="105D9C"/>
        </a:hlink>
        <a:folHlink>
          <a:srgbClr val="4B4595"/>
        </a:folHlink>
      </a:clrScheme>
      <a:clrMap bg1="lt1" tx1="dk1" bg2="lt2" tx2="dk2" accent1="accent1" accent2="accent2" accent3="accent3" accent4="accent4" accent5="accent5" accent6="accent6" hlink="hlink" folHlink="folHlink"/>
    </a:extraClrScheme>
    <a:extraClrScheme>
      <a:clrScheme name="F_Tool_2 2">
        <a:dk1>
          <a:srgbClr val="000000"/>
        </a:dk1>
        <a:lt1>
          <a:srgbClr val="FFFFFF"/>
        </a:lt1>
        <a:dk2>
          <a:srgbClr val="000000"/>
        </a:dk2>
        <a:lt2>
          <a:srgbClr val="A5A5A5"/>
        </a:lt2>
        <a:accent1>
          <a:srgbClr val="FBECB3"/>
        </a:accent1>
        <a:accent2>
          <a:srgbClr val="AE2222"/>
        </a:accent2>
        <a:accent3>
          <a:srgbClr val="FFFFFF"/>
        </a:accent3>
        <a:accent4>
          <a:srgbClr val="000000"/>
        </a:accent4>
        <a:accent5>
          <a:srgbClr val="FDF4D6"/>
        </a:accent5>
        <a:accent6>
          <a:srgbClr val="9D1E1E"/>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AdvancedSoftwareDesign</Template>
  <TotalTime>25096</TotalTime>
  <Words>2888</Words>
  <Application>Microsoft Office PowerPoint</Application>
  <PresentationFormat>On-screen Show (4:3)</PresentationFormat>
  <Paragraphs>699</Paragraphs>
  <Slides>57</Slides>
  <Notes>2</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AdvancedSoftwareDesign</vt:lpstr>
      <vt:lpstr>Fujitsu Middleware SSO Support</vt:lpstr>
      <vt:lpstr>Setting and purpose </vt:lpstr>
      <vt:lpstr>OLD – Unsafe – Way </vt:lpstr>
      <vt:lpstr>SSO Backend Support UNSAFE</vt:lpstr>
      <vt:lpstr>General OpenID Architecture</vt:lpstr>
      <vt:lpstr>General OpenID Architecture</vt:lpstr>
      <vt:lpstr>No Restriction on Physical Host</vt:lpstr>
      <vt:lpstr>Cloud based applications as well</vt:lpstr>
      <vt:lpstr>Federated ID – Multiple Pools of People</vt:lpstr>
      <vt:lpstr>True Cloud Model</vt:lpstr>
      <vt:lpstr>“Who Are You” Page</vt:lpstr>
      <vt:lpstr>Example from DISQUS</vt:lpstr>
      <vt:lpstr>Who Are You Page != Login Page</vt:lpstr>
      <vt:lpstr>Who Are You Page != Login Page</vt:lpstr>
      <vt:lpstr>Login  automatic &amp; transparent</vt:lpstr>
      <vt:lpstr>Ready to start, click “log in”</vt:lpstr>
      <vt:lpstr>Step 1: request login</vt:lpstr>
      <vt:lpstr>The “Who Are You” page</vt:lpstr>
      <vt:lpstr>Step 2: Specify ID, get login form</vt:lpstr>
      <vt:lpstr>Log in to ID Provider  (myopenid)</vt:lpstr>
      <vt:lpstr>Step 3: submit password to provider</vt:lpstr>
      <vt:lpstr>Now you are logged in</vt:lpstr>
      <vt:lpstr>User Perception – No Skipping</vt:lpstr>
      <vt:lpstr>User Perception – Auto 2</vt:lpstr>
      <vt:lpstr>User Perception – Auto 1</vt:lpstr>
      <vt:lpstr>User Perception – Full Auto</vt:lpstr>
      <vt:lpstr>Demo Configuration</vt:lpstr>
      <vt:lpstr>Notes about Demo</vt:lpstr>
      <vt:lpstr>LDAP Auth Service</vt:lpstr>
      <vt:lpstr>Auth Service for Active Directory</vt:lpstr>
      <vt:lpstr>Auth Service for Active Directory</vt:lpstr>
      <vt:lpstr>Allows SSO for our Suite</vt:lpstr>
      <vt:lpstr>Internal ID   not same as   Identity</vt:lpstr>
      <vt:lpstr>Internal ID may the same if desired</vt:lpstr>
      <vt:lpstr>tenant support</vt:lpstr>
      <vt:lpstr>Multi-tenant works the same way</vt:lpstr>
      <vt:lpstr>Benefits of OpenID support</vt:lpstr>
      <vt:lpstr>Questions</vt:lpstr>
      <vt:lpstr>Questions</vt:lpstr>
      <vt:lpstr>Why OpenID, not SAML?</vt:lpstr>
      <vt:lpstr>SAML vs. OpenID</vt:lpstr>
      <vt:lpstr>Clarification</vt:lpstr>
      <vt:lpstr>Clarification</vt:lpstr>
      <vt:lpstr>Application Requirements</vt:lpstr>
      <vt:lpstr>For example</vt:lpstr>
      <vt:lpstr>Code Modules Available for Reuse</vt:lpstr>
      <vt:lpstr>Who Are You (Email)</vt:lpstr>
      <vt:lpstr>Who Are You (OpenID)</vt:lpstr>
      <vt:lpstr>Who Are You (Specially Configured)</vt:lpstr>
      <vt:lpstr>References</vt:lpstr>
      <vt:lpstr>Module Options</vt:lpstr>
      <vt:lpstr>Module Internals</vt:lpstr>
      <vt:lpstr>Slide 52</vt:lpstr>
      <vt:lpstr>Slide 53</vt:lpstr>
      <vt:lpstr>Slide 54</vt:lpstr>
      <vt:lpstr>Slide 55</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oshiro</dc:creator>
  <cp:lastModifiedBy>Keith Swenson</cp:lastModifiedBy>
  <cp:revision>1515</cp:revision>
  <cp:lastPrinted>2012-04-05T07:16:27Z</cp:lastPrinted>
  <dcterms:created xsi:type="dcterms:W3CDTF">1601-01-01T00:00:00Z</dcterms:created>
  <dcterms:modified xsi:type="dcterms:W3CDTF">2012-07-11T03:43:32Z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