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2407E9-0181-48C6-AD26-97917CC52E32}">
  <a:tblStyle styleId="{9D2407E9-0181-48C6-AD26-97917CC52E3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PQVP AD-DS Refresh</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 of California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Labor Categories (need 5 at least, more is better)</a:t>
            </a:r>
            <a:endParaRPr/>
          </a:p>
        </p:txBody>
      </p:sp>
      <p:sp>
        <p:nvSpPr>
          <p:cNvPr id="121" name="Shape 1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Product Manager</a:t>
            </a:r>
            <a:r>
              <a:rPr lang="en"/>
              <a:t>  - </a:t>
            </a:r>
            <a:r>
              <a:rPr b="1" lang="en"/>
              <a:t>DevOps Engineer </a:t>
            </a:r>
            <a:r>
              <a:rPr lang="en"/>
              <a:t>-  Technical Architect </a:t>
            </a:r>
            <a:endParaRPr/>
          </a:p>
          <a:p>
            <a:pPr indent="0" lvl="0" marL="0">
              <a:spcBef>
                <a:spcPts val="1600"/>
              </a:spcBef>
              <a:spcAft>
                <a:spcPts val="0"/>
              </a:spcAft>
              <a:buNone/>
            </a:pPr>
            <a:r>
              <a:rPr lang="en"/>
              <a:t>Security Engineer  -  </a:t>
            </a:r>
            <a:r>
              <a:rPr b="1" lang="en"/>
              <a:t>Interaction Designer/User Researcher/Usability Tester </a:t>
            </a:r>
            <a:endParaRPr b="1"/>
          </a:p>
          <a:p>
            <a:pPr indent="0" lvl="0" marL="0">
              <a:spcBef>
                <a:spcPts val="1600"/>
              </a:spcBef>
              <a:spcAft>
                <a:spcPts val="0"/>
              </a:spcAft>
              <a:buNone/>
            </a:pPr>
            <a:r>
              <a:rPr b="1" lang="en"/>
              <a:t>Delivery Manager</a:t>
            </a:r>
            <a:r>
              <a:rPr lang="en"/>
              <a:t> -  </a:t>
            </a:r>
            <a:r>
              <a:rPr b="1" lang="en"/>
              <a:t>Writer/Content Designer/Content Strategist</a:t>
            </a:r>
            <a:r>
              <a:rPr lang="en"/>
              <a:t>  - </a:t>
            </a:r>
            <a:r>
              <a:rPr b="1" lang="en"/>
              <a:t>Agile Coach </a:t>
            </a:r>
            <a:endParaRPr b="1"/>
          </a:p>
          <a:p>
            <a:pPr indent="0" lvl="0" marL="0">
              <a:spcBef>
                <a:spcPts val="1600"/>
              </a:spcBef>
              <a:spcAft>
                <a:spcPts val="0"/>
              </a:spcAft>
              <a:buNone/>
            </a:pPr>
            <a:r>
              <a:rPr b="1" lang="en"/>
              <a:t>Visual Designer </a:t>
            </a:r>
            <a:r>
              <a:rPr lang="en"/>
              <a:t>- Business Analyst - </a:t>
            </a:r>
            <a:r>
              <a:rPr b="1" lang="en"/>
              <a:t>Front End Web Developer</a:t>
            </a:r>
            <a:r>
              <a:rPr lang="en"/>
              <a:t> - </a:t>
            </a:r>
            <a:endParaRPr/>
          </a:p>
          <a:p>
            <a:pPr indent="0" lvl="0" marL="0">
              <a:spcBef>
                <a:spcPts val="1600"/>
              </a:spcBef>
              <a:spcAft>
                <a:spcPts val="1600"/>
              </a:spcAft>
              <a:buNone/>
            </a:pPr>
            <a:r>
              <a:rPr lang="en"/>
              <a:t>Digital Performance Analyst -  </a:t>
            </a:r>
            <a:r>
              <a:rPr b="1" lang="en"/>
              <a:t>Backend Web Developer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we will work?</a:t>
            </a:r>
            <a:endParaRPr/>
          </a:p>
        </p:txBody>
      </p:sp>
      <p:sp>
        <p:nvSpPr>
          <p:cNvPr id="127" name="Shape 1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Trello Board here - </a:t>
            </a:r>
            <a:r>
              <a:rPr lang="en"/>
              <a:t>https://trello.com/b/Ww8O7aX7/adpq2018</a:t>
            </a:r>
            <a:endParaRPr/>
          </a:p>
          <a:p>
            <a:pPr indent="0" lvl="0" marL="0">
              <a:spcBef>
                <a:spcPts val="1600"/>
              </a:spcBef>
              <a:spcAft>
                <a:spcPts val="0"/>
              </a:spcAft>
              <a:buNone/>
            </a:pPr>
            <a:r>
              <a:rPr lang="en"/>
              <a:t>Please take a user story / epic and first break it down (checklist w/tasks)</a:t>
            </a:r>
            <a:endParaRPr/>
          </a:p>
          <a:p>
            <a:pPr indent="0" lvl="0" marL="0">
              <a:spcBef>
                <a:spcPts val="1600"/>
              </a:spcBef>
              <a:spcAft>
                <a:spcPts val="0"/>
              </a:spcAft>
              <a:buNone/>
            </a:pPr>
            <a:r>
              <a:rPr lang="en"/>
              <a:t>Feel free to add user stories at will and assign each other!</a:t>
            </a:r>
            <a:endParaRPr/>
          </a:p>
          <a:p>
            <a:pPr indent="0" lvl="0" marL="0">
              <a:spcBef>
                <a:spcPts val="1600"/>
              </a:spcBef>
              <a:spcAft>
                <a:spcPts val="0"/>
              </a:spcAft>
              <a:buNone/>
            </a:pPr>
            <a:r>
              <a:rPr lang="en"/>
              <a:t>Coordinate in SLACK:  fearless.slack.com</a:t>
            </a:r>
            <a:endParaRPr/>
          </a:p>
          <a:p>
            <a:pPr indent="0" lvl="0" marL="0">
              <a:spcBef>
                <a:spcPts val="1600"/>
              </a:spcBef>
              <a:spcAft>
                <a:spcPts val="1600"/>
              </a:spcAft>
              <a:buNone/>
            </a:pPr>
            <a:r>
              <a:rPr lang="en"/>
              <a:t>USE ONLY THIS REPO - </a:t>
            </a:r>
            <a:r>
              <a:rPr lang="en"/>
              <a:t>https://github.com/agilesix/ADPQ</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graphicFrame>
        <p:nvGraphicFramePr>
          <p:cNvPr id="132" name="Shape 132"/>
          <p:cNvGraphicFramePr/>
          <p:nvPr/>
        </p:nvGraphicFramePr>
        <p:xfrm>
          <a:off x="35850" y="1651000"/>
          <a:ext cx="3000000" cy="3000000"/>
        </p:xfrm>
        <a:graphic>
          <a:graphicData uri="http://schemas.openxmlformats.org/drawingml/2006/table">
            <a:tbl>
              <a:tblPr>
                <a:noFill/>
                <a:tableStyleId>{9D2407E9-0181-48C6-AD26-97917CC52E32}</a:tableStyleId>
              </a:tblPr>
              <a:tblGrid>
                <a:gridCol w="2545750"/>
                <a:gridCol w="6101450"/>
              </a:tblGrid>
              <a:tr h="305225">
                <a:tc>
                  <a:txBody>
                    <a:bodyPr>
                      <a:noAutofit/>
                    </a:bodyPr>
                    <a:lstStyle/>
                    <a:p>
                      <a:pPr indent="0" lvl="0" marL="0" rtl="0" algn="r">
                        <a:lnSpc>
                          <a:spcPct val="115000"/>
                        </a:lnSpc>
                        <a:spcBef>
                          <a:spcPts val="0"/>
                        </a:spcBef>
                        <a:spcAft>
                          <a:spcPts val="0"/>
                        </a:spcAft>
                        <a:buNone/>
                      </a:pPr>
                      <a:r>
                        <a:rPr b="1" lang="en" sz="1100"/>
                        <a:t>Wednesday 2/21/18</a:t>
                      </a:r>
                      <a:endParaRPr b="1" sz="1100"/>
                    </a:p>
                  </a:txBody>
                  <a:tcPr marT="63500" marB="63500" marR="63500" marL="63500"/>
                </a:tc>
                <a:tc>
                  <a:txBody>
                    <a:bodyPr>
                      <a:noAutofit/>
                    </a:bodyPr>
                    <a:lstStyle/>
                    <a:p>
                      <a:pPr indent="0" lvl="0" marL="0" rtl="0">
                        <a:lnSpc>
                          <a:spcPct val="115000"/>
                        </a:lnSpc>
                        <a:spcBef>
                          <a:spcPts val="0"/>
                        </a:spcBef>
                        <a:spcAft>
                          <a:spcPts val="0"/>
                        </a:spcAft>
                        <a:buNone/>
                      </a:pPr>
                      <a:r>
                        <a:rPr b="1" lang="en" sz="1100"/>
                        <a:t>Sprint 0 - Hello World App (with full CI/CD) and all devs can run it locally. </a:t>
                      </a:r>
                      <a:endParaRPr b="1"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Thurs 2/22/18 </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1 - Landing page and structure including UI designs</a:t>
                      </a:r>
                      <a:endParaRPr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Friday 2/23/18</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2 - TBD (maybe learning and advising pages)</a:t>
                      </a:r>
                      <a:endParaRPr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Saturday 2/24/18 </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3 - TBD (maybe wiki function)</a:t>
                      </a:r>
                      <a:endParaRPr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2/24-3/4 (part time)</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3 - Usability Testing &amp; Rework based on testing</a:t>
                      </a:r>
                      <a:endParaRPr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3/5-6/18 (part time)</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5 - Testing, remediation and refinement </a:t>
                      </a:r>
                      <a:endParaRPr sz="1100"/>
                    </a:p>
                  </a:txBody>
                  <a:tcPr marT="63500" marB="63500" marR="63500" marL="63500"/>
                </a:tc>
              </a:tr>
              <a:tr h="190775">
                <a:tc>
                  <a:txBody>
                    <a:bodyPr>
                      <a:noAutofit/>
                    </a:bodyPr>
                    <a:lstStyle/>
                    <a:p>
                      <a:pPr indent="0" lvl="0" marL="0" rtl="0" algn="r">
                        <a:lnSpc>
                          <a:spcPct val="115000"/>
                        </a:lnSpc>
                        <a:spcBef>
                          <a:spcPts val="0"/>
                        </a:spcBef>
                        <a:spcAft>
                          <a:spcPts val="0"/>
                        </a:spcAft>
                        <a:buNone/>
                      </a:pPr>
                      <a:r>
                        <a:rPr lang="en" sz="1100"/>
                        <a:t>3/7-8</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Sprint 6 - Final Changes</a:t>
                      </a:r>
                      <a:endParaRPr sz="1100"/>
                    </a:p>
                  </a:txBody>
                  <a:tcPr marT="63500" marB="63500" marR="63500" marL="63500"/>
                </a:tc>
              </a:tr>
              <a:tr h="305225">
                <a:tc>
                  <a:txBody>
                    <a:bodyPr>
                      <a:noAutofit/>
                    </a:bodyPr>
                    <a:lstStyle/>
                    <a:p>
                      <a:pPr indent="0" lvl="0" marL="0" rtl="0" algn="r">
                        <a:lnSpc>
                          <a:spcPct val="115000"/>
                        </a:lnSpc>
                        <a:spcBef>
                          <a:spcPts val="0"/>
                        </a:spcBef>
                        <a:spcAft>
                          <a:spcPts val="0"/>
                        </a:spcAft>
                        <a:buNone/>
                      </a:pPr>
                      <a:r>
                        <a:rPr b="1" lang="en" sz="1100"/>
                        <a:t>Friday 3/9/18 by midnight</a:t>
                      </a:r>
                      <a:endParaRPr b="1" sz="1100"/>
                    </a:p>
                  </a:txBody>
                  <a:tcPr marT="63500" marB="63500" marR="63500" marL="63500"/>
                </a:tc>
                <a:tc>
                  <a:txBody>
                    <a:bodyPr>
                      <a:noAutofit/>
                    </a:bodyPr>
                    <a:lstStyle/>
                    <a:p>
                      <a:pPr indent="0" lvl="0" marL="0" rtl="0">
                        <a:lnSpc>
                          <a:spcPct val="115000"/>
                        </a:lnSpc>
                        <a:spcBef>
                          <a:spcPts val="0"/>
                        </a:spcBef>
                        <a:spcAft>
                          <a:spcPts val="0"/>
                        </a:spcAft>
                        <a:buNone/>
                      </a:pPr>
                      <a:r>
                        <a:rPr b="1" lang="en" sz="1100"/>
                        <a:t>CODE Freeze</a:t>
                      </a:r>
                      <a:endParaRPr b="1" sz="1100"/>
                    </a:p>
                  </a:txBody>
                  <a:tcPr marT="63500" marB="63500" marR="63500" marL="63500"/>
                </a:tc>
              </a:tr>
              <a:tr h="305225">
                <a:tc>
                  <a:txBody>
                    <a:bodyPr>
                      <a:noAutofit/>
                    </a:bodyPr>
                    <a:lstStyle/>
                    <a:p>
                      <a:pPr indent="0" lvl="0" marL="0" rtl="0">
                        <a:lnSpc>
                          <a:spcPct val="115000"/>
                        </a:lnSpc>
                        <a:spcBef>
                          <a:spcPts val="0"/>
                        </a:spcBef>
                        <a:spcAft>
                          <a:spcPts val="0"/>
                        </a:spcAft>
                        <a:buNone/>
                      </a:pPr>
                      <a:r>
                        <a:rPr lang="en" sz="1100"/>
                        <a:t>03/13/18 by 5:00 p.m.</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Due Date for Complete RFI Response Submission Package Assessment of Vendor RFI </a:t>
                      </a:r>
                      <a:endParaRPr sz="1100"/>
                    </a:p>
                  </a:txBody>
                  <a:tcPr marT="63500" marB="63500" marR="63500" marL="63500"/>
                </a:tc>
              </a:tr>
              <a:tr h="190775">
                <a:tc>
                  <a:txBody>
                    <a:bodyPr>
                      <a:noAutofit/>
                    </a:bodyPr>
                    <a:lstStyle/>
                    <a:p>
                      <a:pPr indent="0" lvl="0" marL="0" rtl="0">
                        <a:lnSpc>
                          <a:spcPct val="115000"/>
                        </a:lnSpc>
                        <a:spcBef>
                          <a:spcPts val="0"/>
                        </a:spcBef>
                        <a:spcAft>
                          <a:spcPts val="0"/>
                        </a:spcAft>
                        <a:buNone/>
                      </a:pPr>
                      <a:r>
                        <a:rPr lang="en" sz="1100"/>
                        <a:t>03/15/18 – 04/06/18</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Response Submissions** </a:t>
                      </a:r>
                      <a:endParaRPr sz="1100"/>
                    </a:p>
                  </a:txBody>
                  <a:tcPr marT="63500" marB="63500" marR="63500" marL="63500"/>
                </a:tc>
              </a:tr>
              <a:tr h="190775">
                <a:tc>
                  <a:txBody>
                    <a:bodyPr>
                      <a:noAutofit/>
                    </a:bodyPr>
                    <a:lstStyle/>
                    <a:p>
                      <a:pPr indent="0" lvl="0" marL="0" rtl="0">
                        <a:lnSpc>
                          <a:spcPct val="115000"/>
                        </a:lnSpc>
                        <a:spcBef>
                          <a:spcPts val="0"/>
                        </a:spcBef>
                        <a:spcAft>
                          <a:spcPts val="0"/>
                        </a:spcAft>
                        <a:buNone/>
                      </a:pPr>
                      <a:r>
                        <a:rPr lang="en" sz="1100"/>
                        <a:t>04/13/18</a:t>
                      </a:r>
                      <a:endParaRPr sz="1100"/>
                    </a:p>
                  </a:txBody>
                  <a:tcPr marT="63500" marB="63500" marR="63500" marL="63500"/>
                </a:tc>
                <a:tc>
                  <a:txBody>
                    <a:bodyPr>
                      <a:noAutofit/>
                    </a:bodyPr>
                    <a:lstStyle/>
                    <a:p>
                      <a:pPr indent="0" lvl="0" marL="0" rtl="0">
                        <a:lnSpc>
                          <a:spcPct val="115000"/>
                        </a:lnSpc>
                        <a:spcBef>
                          <a:spcPts val="0"/>
                        </a:spcBef>
                        <a:spcAft>
                          <a:spcPts val="0"/>
                        </a:spcAft>
                        <a:buNone/>
                      </a:pPr>
                      <a:r>
                        <a:rPr lang="en" sz="1100"/>
                        <a:t>PQVP AD-DS Selection Announcement** </a:t>
                      </a:r>
                      <a:endParaRPr sz="1100"/>
                    </a:p>
                  </a:txBody>
                  <a:tcPr marT="63500" marB="63500" marR="63500" marL="63500"/>
                </a:tc>
              </a:tr>
            </a:tbl>
          </a:graphicData>
        </a:graphic>
      </p:graphicFrame>
      <p:sp>
        <p:nvSpPr>
          <p:cNvPr id="133" name="Shape 133"/>
          <p:cNvSpPr txBox="1"/>
          <p:nvPr>
            <p:ph type="title"/>
          </p:nvPr>
        </p:nvSpPr>
        <p:spPr>
          <a:xfrm>
            <a:off x="460950" y="2551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Schedule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152400" y="765475"/>
            <a:ext cx="8839199" cy="3212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Prototype and 2000 Word Tech Approach</a:t>
            </a:r>
            <a:endParaRPr/>
          </a:p>
        </p:txBody>
      </p:sp>
      <p:sp>
        <p:nvSpPr>
          <p:cNvPr id="79" name="Shape 79"/>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000000"/>
                </a:solidFill>
                <a:latin typeface="Arial"/>
                <a:ea typeface="Arial"/>
                <a:cs typeface="Arial"/>
                <a:sym typeface="Arial"/>
              </a:rPr>
              <a:t>Vendors must publish all prototype source code, design assets, and all associated documentation that they used to satisfy all facets to an online and publicly-accessible GitHub repository. </a:t>
            </a:r>
            <a:endParaRPr sz="1000">
              <a:solidFill>
                <a:srgbClr val="000000"/>
              </a:solidFill>
              <a:latin typeface="Arial"/>
              <a:ea typeface="Arial"/>
              <a:cs typeface="Arial"/>
              <a:sym typeface="Arial"/>
            </a:endParaRPr>
          </a:p>
          <a:p>
            <a:pPr indent="0" lvl="0" marL="0">
              <a:spcBef>
                <a:spcPts val="1600"/>
              </a:spcBef>
              <a:spcAft>
                <a:spcPts val="0"/>
              </a:spcAft>
              <a:buNone/>
            </a:pPr>
            <a:r>
              <a:rPr lang="en" sz="1000">
                <a:solidFill>
                  <a:srgbClr val="000000"/>
                </a:solidFill>
                <a:latin typeface="Arial"/>
                <a:ea typeface="Arial"/>
                <a:cs typeface="Arial"/>
                <a:sym typeface="Arial"/>
              </a:rPr>
              <a:t>Posting a repository in a different version control system will not be accepted and may disqualify a Vendor. </a:t>
            </a:r>
            <a:endParaRPr sz="1000">
              <a:solidFill>
                <a:srgbClr val="000000"/>
              </a:solidFill>
              <a:latin typeface="Arial"/>
              <a:ea typeface="Arial"/>
              <a:cs typeface="Arial"/>
              <a:sym typeface="Arial"/>
            </a:endParaRPr>
          </a:p>
          <a:p>
            <a:pPr indent="0" lvl="0" marL="0">
              <a:spcBef>
                <a:spcPts val="1600"/>
              </a:spcBef>
              <a:spcAft>
                <a:spcPts val="0"/>
              </a:spcAft>
              <a:buNone/>
            </a:pPr>
            <a:r>
              <a:rPr lang="en" sz="1000">
                <a:solidFill>
                  <a:srgbClr val="000000"/>
                </a:solidFill>
                <a:latin typeface="Arial"/>
                <a:ea typeface="Arial"/>
                <a:cs typeface="Arial"/>
                <a:sym typeface="Arial"/>
              </a:rPr>
              <a:t>Vendors are allowed, and encouraged, to include any kind of documentation in the repository, including photographs, screenshots, or notes on their development and design process: </a:t>
            </a:r>
            <a:endParaRPr sz="1000">
              <a:solidFill>
                <a:srgbClr val="000000"/>
              </a:solidFill>
              <a:latin typeface="Arial"/>
              <a:ea typeface="Arial"/>
              <a:cs typeface="Arial"/>
              <a:sym typeface="Arial"/>
            </a:endParaRPr>
          </a:p>
          <a:p>
            <a:pPr indent="0" lvl="0" marL="0">
              <a:spcBef>
                <a:spcPts val="1600"/>
              </a:spcBef>
              <a:spcAft>
                <a:spcPts val="0"/>
              </a:spcAft>
              <a:buNone/>
            </a:pPr>
            <a:r>
              <a:rPr lang="en" sz="1000">
                <a:solidFill>
                  <a:srgbClr val="000000"/>
                </a:solidFill>
                <a:latin typeface="Arial"/>
                <a:ea typeface="Arial"/>
                <a:cs typeface="Arial"/>
                <a:sym typeface="Arial"/>
              </a:rPr>
              <a:t>The timestamp of the most recent commit to the branch in the canonical repository to be reviewed will be the source that determines the timeliness of the delivery. </a:t>
            </a:r>
            <a:endParaRPr sz="1000">
              <a:solidFill>
                <a:srgbClr val="000000"/>
              </a:solidFill>
              <a:latin typeface="Arial"/>
              <a:ea typeface="Arial"/>
              <a:cs typeface="Arial"/>
              <a:sym typeface="Arial"/>
            </a:endParaRPr>
          </a:p>
          <a:p>
            <a:pPr indent="0" lvl="0" marL="0">
              <a:spcBef>
                <a:spcPts val="1600"/>
              </a:spcBef>
              <a:spcAft>
                <a:spcPts val="1600"/>
              </a:spcAft>
              <a:buNone/>
            </a:pPr>
            <a:r>
              <a:rPr lang="en" sz="1000">
                <a:solidFill>
                  <a:srgbClr val="000000"/>
                </a:solidFill>
                <a:latin typeface="Arial"/>
                <a:ea typeface="Arial"/>
                <a:cs typeface="Arial"/>
                <a:sym typeface="Arial"/>
              </a:rPr>
              <a:t>The submitted Working Prototype and supporting Technical Approach artifacts shall be preserved, without modification, for a minimum of thirty (30) calendar days after the PQVP DS-AD Selection Announcement.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60950" y="75827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Prototype Requirements</a:t>
            </a:r>
            <a:endParaRPr/>
          </a:p>
        </p:txBody>
      </p:sp>
      <p:sp>
        <p:nvSpPr>
          <p:cNvPr id="85" name="Shape 85"/>
          <p:cNvSpPr txBox="1"/>
          <p:nvPr>
            <p:ph idx="1" type="body"/>
          </p:nvPr>
        </p:nvSpPr>
        <p:spPr>
          <a:xfrm>
            <a:off x="166250" y="1662550"/>
            <a:ext cx="8928900" cy="334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 a digital service Knowledge Management Tool that will allow State Agencies to capture, archive and manage organizational knowledge from employees and programs. Does not need to implement any </a:t>
            </a:r>
            <a:r>
              <a:rPr lang="en"/>
              <a:t>authentication</a:t>
            </a:r>
            <a:r>
              <a:rPr lang="en"/>
              <a:t> or authorization against an external mechanism. </a:t>
            </a:r>
            <a:endParaRPr/>
          </a:p>
          <a:p>
            <a:pPr indent="-342900" lvl="0" marL="457200" rtl="0">
              <a:spcBef>
                <a:spcPts val="1600"/>
              </a:spcBef>
              <a:spcAft>
                <a:spcPts val="0"/>
              </a:spcAft>
              <a:buSzPts val="1800"/>
              <a:buAutoNum type="alphaLcPeriod"/>
            </a:pPr>
            <a:r>
              <a:rPr lang="en"/>
              <a:t>Knowledge Creation - Ability to create knowledge articles (work instructions, packages of content, documents workflows, forms, tables, etc).  Be able to provide formatting and role-based security.</a:t>
            </a:r>
            <a:endParaRPr/>
          </a:p>
          <a:p>
            <a:pPr indent="-342900" lvl="0" marL="457200">
              <a:spcBef>
                <a:spcPts val="0"/>
              </a:spcBef>
              <a:spcAft>
                <a:spcPts val="0"/>
              </a:spcAft>
              <a:buSzPts val="1800"/>
              <a:buAutoNum type="alphaLcPeriod"/>
            </a:pPr>
            <a:r>
              <a:rPr lang="en"/>
              <a:t>Knowledge Sharing - Allow for the promotion of process and information across channels. Ability to create  user-defined rules for the creation and management of articles. Trigger escalation for approval &amp; lifecycle management</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EPIC/Sprint 0 - Human Centered Design  - Robert</a:t>
            </a:r>
            <a:endParaRPr/>
          </a:p>
        </p:txBody>
      </p:sp>
      <p:sp>
        <p:nvSpPr>
          <p:cNvPr id="91" name="Shape 91"/>
          <p:cNvSpPr txBox="1"/>
          <p:nvPr>
            <p:ph idx="1" type="body"/>
          </p:nvPr>
        </p:nvSpPr>
        <p:spPr>
          <a:xfrm>
            <a:off x="58800" y="1601450"/>
            <a:ext cx="8635200" cy="363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Produce at least 2 user test sessions - video taped (silverback)</a:t>
            </a:r>
            <a:endParaRPr/>
          </a:p>
          <a:p>
            <a:pPr indent="0" lvl="0" marL="0">
              <a:spcBef>
                <a:spcPts val="1600"/>
              </a:spcBef>
              <a:spcAft>
                <a:spcPts val="0"/>
              </a:spcAft>
              <a:buNone/>
            </a:pPr>
            <a:r>
              <a:rPr lang="en"/>
              <a:t>Iterate at least once after testing (to show improvements)</a:t>
            </a:r>
            <a:endParaRPr/>
          </a:p>
          <a:p>
            <a:pPr indent="0" lvl="0" marL="0">
              <a:spcBef>
                <a:spcPts val="1600"/>
              </a:spcBef>
              <a:spcAft>
                <a:spcPts val="0"/>
              </a:spcAft>
              <a:buNone/>
            </a:pPr>
            <a:r>
              <a:rPr lang="en"/>
              <a:t>Produce artifacts to support design - Sketches, mocks etc.</a:t>
            </a:r>
            <a:endParaRPr/>
          </a:p>
          <a:p>
            <a:pPr indent="0" lvl="0" marL="0">
              <a:spcBef>
                <a:spcPts val="1600"/>
              </a:spcBef>
              <a:spcAft>
                <a:spcPts val="0"/>
              </a:spcAft>
              <a:buNone/>
            </a:pPr>
            <a:r>
              <a:rPr lang="en"/>
              <a:t>Produce 4  user personas (knowledge users &amp; </a:t>
            </a:r>
            <a:r>
              <a:rPr lang="en"/>
              <a:t>contributors</a:t>
            </a:r>
            <a:r>
              <a:rPr lang="en"/>
              <a:t>) </a:t>
            </a:r>
            <a:endParaRPr/>
          </a:p>
          <a:p>
            <a:pPr indent="0" lvl="0" marL="0">
              <a:spcBef>
                <a:spcPts val="1600"/>
              </a:spcBef>
              <a:spcAft>
                <a:spcPts val="0"/>
              </a:spcAft>
              <a:buNone/>
            </a:pPr>
            <a:r>
              <a:rPr lang="en"/>
              <a:t>508 Compliance Checked and addressed</a:t>
            </a:r>
            <a:endParaRPr/>
          </a:p>
          <a:p>
            <a:pPr indent="0" lvl="0" marL="0">
              <a:spcBef>
                <a:spcPts val="1600"/>
              </a:spcBef>
              <a:spcAft>
                <a:spcPts val="0"/>
              </a:spcAft>
              <a:buNone/>
            </a:pPr>
            <a:r>
              <a:rPr lang="en"/>
              <a:t>Used at least a minimum of three (3) “user-centric design” techniques and/or tools</a:t>
            </a:r>
            <a:r>
              <a:rPr lang="en"/>
              <a:t> </a:t>
            </a:r>
            <a:endParaRPr/>
          </a:p>
          <a:p>
            <a:pPr indent="0" lvl="0" marL="0">
              <a:spcBef>
                <a:spcPts val="1600"/>
              </a:spcBef>
              <a:spcAft>
                <a:spcPts val="1600"/>
              </a:spcAft>
              <a:buNone/>
            </a:pPr>
            <a:r>
              <a:rPr lang="en"/>
              <a:t>Create or use a design style guide and/or a pattern library;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EPIC/Sprint 0 - </a:t>
            </a:r>
            <a:r>
              <a:rPr lang="en"/>
              <a:t>Automation &amp; DevOps Requirements</a:t>
            </a:r>
            <a:endParaRPr/>
          </a:p>
        </p:txBody>
      </p:sp>
      <p:sp>
        <p:nvSpPr>
          <p:cNvPr id="97" name="Shape 97"/>
          <p:cNvSpPr txBox="1"/>
          <p:nvPr>
            <p:ph idx="1" type="body"/>
          </p:nvPr>
        </p:nvSpPr>
        <p:spPr>
          <a:xfrm>
            <a:off x="61650" y="1709100"/>
            <a:ext cx="9020700" cy="343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Used Swagger to document the RESTful API, and provided a link to the Swagger API; </a:t>
            </a:r>
            <a:endParaRPr/>
          </a:p>
          <a:p>
            <a:pPr indent="0" lvl="0" marL="0">
              <a:spcBef>
                <a:spcPts val="1600"/>
              </a:spcBef>
              <a:spcAft>
                <a:spcPts val="0"/>
              </a:spcAft>
              <a:buNone/>
            </a:pPr>
            <a:r>
              <a:rPr lang="en"/>
              <a:t>Complied with Section 508 of the Americans with Disabilities Act and WCAG 2.0</a:t>
            </a:r>
            <a:endParaRPr/>
          </a:p>
          <a:p>
            <a:pPr indent="0" lvl="0" marL="0">
              <a:spcBef>
                <a:spcPts val="1600"/>
              </a:spcBef>
              <a:spcAft>
                <a:spcPts val="0"/>
              </a:spcAft>
              <a:buNone/>
            </a:pPr>
            <a:r>
              <a:rPr lang="en"/>
              <a:t>Works on multiple devices, and presents a responsive design;</a:t>
            </a:r>
            <a:endParaRPr/>
          </a:p>
          <a:p>
            <a:pPr indent="0" lvl="0" marL="0">
              <a:spcBef>
                <a:spcPts val="1600"/>
              </a:spcBef>
              <a:spcAft>
                <a:spcPts val="0"/>
              </a:spcAft>
              <a:buNone/>
            </a:pPr>
            <a:r>
              <a:rPr lang="en"/>
              <a:t>Used at least five (5) modern and open-source technologies, regardless of architectural layer (frontend, backend, etc.)</a:t>
            </a:r>
            <a:endParaRPr/>
          </a:p>
          <a:p>
            <a:pPr indent="0" lvl="0" marL="0">
              <a:spcBef>
                <a:spcPts val="1600"/>
              </a:spcBef>
              <a:spcAft>
                <a:spcPts val="0"/>
              </a:spcAft>
              <a:buNone/>
            </a:pPr>
            <a:r>
              <a:rPr lang="en"/>
              <a:t>Deployed to IaaS orPaaS provider, and indicated which provider they used;</a:t>
            </a:r>
            <a:endParaRPr/>
          </a:p>
          <a:p>
            <a:pPr indent="0" lvl="0" marL="0">
              <a:spcBef>
                <a:spcPts val="1600"/>
              </a:spcBef>
              <a:spcAft>
                <a:spcPts val="0"/>
              </a:spcAft>
              <a:buNone/>
            </a:pPr>
            <a:r>
              <a:rPr lang="en"/>
              <a:t>Developed automated unit tests for their code</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EPIC/Sprint 0  Automation &amp; DevOps - cont.</a:t>
            </a:r>
            <a:endParaRPr/>
          </a:p>
        </p:txBody>
      </p:sp>
      <p:sp>
        <p:nvSpPr>
          <p:cNvPr id="103" name="Shape 103"/>
          <p:cNvSpPr txBox="1"/>
          <p:nvPr>
            <p:ph idx="1" type="body"/>
          </p:nvPr>
        </p:nvSpPr>
        <p:spPr>
          <a:xfrm>
            <a:off x="42250" y="1731650"/>
            <a:ext cx="8694000" cy="298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 </a:t>
            </a:r>
            <a:r>
              <a:rPr lang="en"/>
              <a:t>system to automate tests and continuously deployed code </a:t>
            </a:r>
            <a:endParaRPr/>
          </a:p>
          <a:p>
            <a:pPr indent="0" lvl="0" marL="0">
              <a:spcBef>
                <a:spcPts val="1600"/>
              </a:spcBef>
              <a:spcAft>
                <a:spcPts val="0"/>
              </a:spcAft>
              <a:buNone/>
            </a:pPr>
            <a:r>
              <a:rPr lang="en"/>
              <a:t>Setup or used configuration management;</a:t>
            </a:r>
            <a:endParaRPr/>
          </a:p>
          <a:p>
            <a:pPr indent="0" lvl="0" marL="0">
              <a:spcBef>
                <a:spcPts val="1600"/>
              </a:spcBef>
              <a:spcAft>
                <a:spcPts val="0"/>
              </a:spcAft>
              <a:buNone/>
            </a:pPr>
            <a:r>
              <a:rPr lang="en"/>
              <a:t>Setup or used continuous monitoring</a:t>
            </a:r>
            <a:endParaRPr/>
          </a:p>
          <a:p>
            <a:pPr indent="0" lvl="0" marL="0">
              <a:spcBef>
                <a:spcPts val="1600"/>
              </a:spcBef>
              <a:spcAft>
                <a:spcPts val="0"/>
              </a:spcAft>
              <a:buNone/>
            </a:pPr>
            <a:r>
              <a:rPr lang="en"/>
              <a:t>Deployed to open source container, such as Docker </a:t>
            </a:r>
            <a:endParaRPr/>
          </a:p>
          <a:p>
            <a:pPr indent="0" lvl="0" marL="0">
              <a:spcBef>
                <a:spcPts val="1600"/>
              </a:spcBef>
              <a:spcAft>
                <a:spcPts val="0"/>
              </a:spcAft>
              <a:buNone/>
            </a:pPr>
            <a:r>
              <a:rPr lang="en"/>
              <a:t>Sufficient documentation to install and run prototype on another machine</a:t>
            </a:r>
            <a:endParaRPr/>
          </a:p>
          <a:p>
            <a:pPr indent="0" lvl="0" marL="0">
              <a:spcBef>
                <a:spcPts val="1600"/>
              </a:spcBef>
              <a:spcAft>
                <a:spcPts val="1600"/>
              </a:spcAft>
              <a:buNone/>
            </a:pPr>
            <a:r>
              <a:rPr lang="en"/>
              <a:t>Underlying platforms used to create and run the prototype are openly licensed and free of charge.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Epic 11 - Technical Approach Document - Robert</a:t>
            </a:r>
            <a:endParaRPr/>
          </a:p>
        </p:txBody>
      </p:sp>
      <p:sp>
        <p:nvSpPr>
          <p:cNvPr id="109" name="Shape 1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a:t>
            </a:r>
            <a:r>
              <a:rPr lang="en"/>
              <a:t> brief description/narrative, no greater than 2,000 words, of the Technical Approach used to create their Prototype in the README.md file located in the root directory of its GitHub repository. Documentation must show code flow from client UI, to JavaScript library, to REST service to database, pointing to code in the GitHub repository. In addition to the description/narrative above, the Vendor must demonstrate that they followed the US Digital Services Playbook (visit https://playbook.cio.gov or see Attachment 2: US Digital Services Playbook) by providing evidence in the repository.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Non-Acceptable Rating</a:t>
            </a:r>
            <a:endParaRPr/>
          </a:p>
        </p:txBody>
      </p:sp>
      <p:sp>
        <p:nvSpPr>
          <p:cNvPr id="115" name="Shape 1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000000"/>
                </a:solidFill>
                <a:latin typeface="Arial"/>
                <a:ea typeface="Arial"/>
                <a:cs typeface="Arial"/>
                <a:sym typeface="Arial"/>
              </a:rPr>
              <a:t>If a commit is made to the branch subject to review after the RFI Response Submission Package due date; </a:t>
            </a:r>
            <a:endParaRPr sz="1000">
              <a:solidFill>
                <a:srgbClr val="000000"/>
              </a:solidFill>
              <a:latin typeface="Arial"/>
              <a:ea typeface="Arial"/>
              <a:cs typeface="Arial"/>
              <a:sym typeface="Arial"/>
            </a:endParaRPr>
          </a:p>
          <a:p>
            <a:pPr indent="0" lvl="0" marL="0">
              <a:spcBef>
                <a:spcPts val="1600"/>
              </a:spcBef>
              <a:spcAft>
                <a:spcPts val="0"/>
              </a:spcAft>
              <a:buNone/>
            </a:pPr>
            <a:r>
              <a:rPr lang="en" sz="1000">
                <a:solidFill>
                  <a:srgbClr val="000000"/>
                </a:solidFill>
                <a:latin typeface="Arial"/>
                <a:ea typeface="Arial"/>
                <a:cs typeface="Arial"/>
                <a:sym typeface="Arial"/>
              </a:rPr>
              <a:t> If the code, or any design asset, of the prototype is changed on the GitHub server after the RFI Response Submission Package due date; </a:t>
            </a:r>
            <a:endParaRPr sz="1000">
              <a:solidFill>
                <a:srgbClr val="000000"/>
              </a:solidFill>
              <a:latin typeface="Arial"/>
              <a:ea typeface="Arial"/>
              <a:cs typeface="Arial"/>
              <a:sym typeface="Arial"/>
            </a:endParaRPr>
          </a:p>
          <a:p>
            <a:pPr indent="0" lvl="0" marL="0">
              <a:spcBef>
                <a:spcPts val="1600"/>
              </a:spcBef>
              <a:spcAft>
                <a:spcPts val="0"/>
              </a:spcAft>
              <a:buNone/>
            </a:pPr>
            <a:r>
              <a:rPr lang="en" sz="1000">
                <a:solidFill>
                  <a:srgbClr val="000000"/>
                </a:solidFill>
                <a:latin typeface="Arial"/>
                <a:ea typeface="Arial"/>
                <a:cs typeface="Arial"/>
                <a:sym typeface="Arial"/>
              </a:rPr>
              <a:t>If accessing the prototype via the publicly-available URL identified at the top of the README.md file generates HTTP 4xx or 5xx errors; and/or If Vendors submit additional terms and conditions.</a:t>
            </a:r>
            <a:endParaRPr sz="1000">
              <a:solidFill>
                <a:srgbClr val="000000"/>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