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A161F8-69DF-5275-A3FD-5EB9BB5F6C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534E5034-5E1E-B036-5CF9-5AC1F699AC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4C3E94B-ED2E-0A7B-AEE7-A149EEA62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3DC6C-5FE0-415E-B570-6940D882BBCC}" type="datetimeFigureOut">
              <a:rPr lang="en-GB" smtClean="0"/>
              <a:t>17/05/2025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F6EEF5E-AF16-D10D-1574-EA5B909D8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FC4B844-CFF8-85D2-6021-4CCBF902A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ED8AD-B26B-47BC-B918-13F05F127A4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10788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71569B2-BBAB-1630-37F6-8B61991FA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8447C174-5C1E-C1DA-4384-2D91EB0214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A43627B-300F-568D-70A7-4CE3FA78DC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3DC6C-5FE0-415E-B570-6940D882BBCC}" type="datetimeFigureOut">
              <a:rPr lang="en-GB" smtClean="0"/>
              <a:t>17/05/2025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3CAAE429-027F-E053-5A36-D70A87B3C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E4ADC9B-5850-8BB8-2EE1-85EF8573EE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ED8AD-B26B-47BC-B918-13F05F127A4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23430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4D31DF92-846A-8B76-D3A5-56CFD1AC0DD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CABA803F-72F5-68A4-8CBC-A49BE33DBD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C062D4D-DBFB-B173-BFE9-1ADA3D36C3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3DC6C-5FE0-415E-B570-6940D882BBCC}" type="datetimeFigureOut">
              <a:rPr lang="en-GB" smtClean="0"/>
              <a:t>17/05/2025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1D67E65-D871-9A5D-4A57-CCCAFF602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76AD938-3453-6979-3A1E-357AC80F76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ED8AD-B26B-47BC-B918-13F05F127A4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62094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B528F6-FAB3-518F-EAAA-6EFFE6C563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B0A7432-E68C-F641-3913-881E374D44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3CD05B6-3D9C-3B93-EA97-9F802C1BF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3DC6C-5FE0-415E-B570-6940D882BBCC}" type="datetimeFigureOut">
              <a:rPr lang="en-GB" smtClean="0"/>
              <a:t>17/05/2025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CF028411-8660-E438-4B7E-855D634C12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C7F5D50-78FF-2325-1660-BC29995B0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ED8AD-B26B-47BC-B918-13F05F127A4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36010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5376D8A-355D-68E6-8FCE-B418933E13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B3BC6C8E-9834-BDBC-5A30-C6289D283D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58274BF-D08A-5A5D-69AF-436CE31762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3DC6C-5FE0-415E-B570-6940D882BBCC}" type="datetimeFigureOut">
              <a:rPr lang="en-GB" smtClean="0"/>
              <a:t>17/05/2025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14F6A301-7D69-48FA-8EE1-E370EFF954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EBE1263A-6AE6-ED5A-A635-76815F7A5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ED8AD-B26B-47BC-B918-13F05F127A4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32934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41D6B57-2508-AAC1-FAA0-A26D290D78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22152F9-D21A-92AE-5F54-D33A79F11B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2CF89831-D7C4-BE18-00FF-EF7EC77AEB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819908C-72B1-365E-5EF2-DD86CCF0C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3DC6C-5FE0-415E-B570-6940D882BBCC}" type="datetimeFigureOut">
              <a:rPr lang="en-GB" smtClean="0"/>
              <a:t>17/05/2025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D98FA11-DA21-A37C-AA93-77DBCF6861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EEC6064E-718B-5292-91C3-9429FBC67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ED8AD-B26B-47BC-B918-13F05F127A4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0025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F11F10A-128C-5585-8405-D8937E396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47B28E76-84FE-02EC-5C9C-A0A4E3EC2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78B862D2-4A15-7766-80AE-D4439D3A9E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840244D6-E262-0AF2-91B1-93623D148CB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C6FA7AA8-EBF9-ECDB-6B91-99F583EB3B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1F382AB0-E65C-1880-AF92-78C6896DDC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3DC6C-5FE0-415E-B570-6940D882BBCC}" type="datetimeFigureOut">
              <a:rPr lang="en-GB" smtClean="0"/>
              <a:t>17/05/2025</a:t>
            </a:fld>
            <a:endParaRPr lang="en-GB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795A70FE-8FE1-60B3-7A2C-42736E639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ECD87145-D964-3042-E7BA-E6A2A693B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ED8AD-B26B-47BC-B918-13F05F127A4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8647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6A030B5-94F3-F31C-5BD7-B261AE9DAF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6FBCAE16-0EFE-CCFC-DCC0-43BCB41BB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3DC6C-5FE0-415E-B570-6940D882BBCC}" type="datetimeFigureOut">
              <a:rPr lang="en-GB" smtClean="0"/>
              <a:t>17/05/2025</a:t>
            </a:fld>
            <a:endParaRPr lang="en-GB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8ADF16D8-608A-BB49-106F-A836C77288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1C24007-F550-B262-5003-28233B38D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ED8AD-B26B-47BC-B918-13F05F127A4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74499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4F0D6E23-38A8-46BD-63A9-5B984A85D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3DC6C-5FE0-415E-B570-6940D882BBCC}" type="datetimeFigureOut">
              <a:rPr lang="en-GB" smtClean="0"/>
              <a:t>17/05/2025</a:t>
            </a:fld>
            <a:endParaRPr lang="en-GB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7F329D8C-A490-8985-5004-65DF5481A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39051851-E563-E4F7-B9D5-4AE0D9639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ED8AD-B26B-47BC-B918-13F05F127A4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40421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6BF4E3A-B855-D5EF-A483-B762EE80A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0627619-4053-D742-DF90-C7718B0E12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8BC9EAF2-8A17-C8A5-0393-B585844DC0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FD126B1-F2ED-41B2-D66B-14B9B894B2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3DC6C-5FE0-415E-B570-6940D882BBCC}" type="datetimeFigureOut">
              <a:rPr lang="en-GB" smtClean="0"/>
              <a:t>17/05/2025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2DC5104-D2F9-85E2-7AEF-01A4E6298C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7ACAF397-2BAD-89C7-9B97-BCF740852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ED8AD-B26B-47BC-B918-13F05F127A4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65776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4A2B334-9C1A-063C-1F45-A687BF100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17ACEC4-680F-F383-6874-EE68FA35AF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7D38B6DC-B8FD-B6F5-B8E2-86DBC5FE41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2E9EAD60-4661-C1AD-1529-1542D6E26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3DC6C-5FE0-415E-B570-6940D882BBCC}" type="datetimeFigureOut">
              <a:rPr lang="en-GB" smtClean="0"/>
              <a:t>17/05/2025</a:t>
            </a:fld>
            <a:endParaRPr lang="en-GB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5A25629-C53E-2A93-EB03-50EEBD4DE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135731DE-D1DE-31A2-B93E-324A56EE1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6ED8AD-B26B-47BC-B918-13F05F127A4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2208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CA7FA59-F3C0-74BC-9B9A-0181E4A129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GB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11EBF54-5590-FB8C-5951-5D42CCD4C1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5DAAE69-7FEB-DE4D-6584-6F53E7081D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93DC6C-5FE0-415E-B570-6940D882BBCC}" type="datetimeFigureOut">
              <a:rPr lang="en-GB" smtClean="0"/>
              <a:t>17/05/2025</a:t>
            </a:fld>
            <a:endParaRPr lang="en-GB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7DE1919-CB42-57E0-297B-56A2E6E9DE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1A1FD74F-E610-8CBA-C917-A5A7A819EF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6ED8AD-B26B-47BC-B918-13F05F127A4F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3357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://www.tradingeconomics.com/" TargetMode="External"/><Relationship Id="rId3" Type="http://schemas.openxmlformats.org/officeDocument/2006/relationships/image" Target="../media/image5.png"/><Relationship Id="rId7" Type="http://schemas.openxmlformats.org/officeDocument/2006/relationships/hyperlink" Target="http://www.twelvedata.com/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jpeg"/><Relationship Id="rId5" Type="http://schemas.openxmlformats.org/officeDocument/2006/relationships/image" Target="../media/image7.jpe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9BE622E-0227-E424-BCAD-B89C00A20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Stock Market Trader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40C5987-D386-EEBD-B745-81B4EEB82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Following real-time Stock Prices</a:t>
            </a:r>
          </a:p>
          <a:p>
            <a:r>
              <a:rPr lang="en-GB" dirty="0"/>
              <a:t>Understanding/interpreting international Economic &amp; Political Trends</a:t>
            </a:r>
          </a:p>
          <a:p>
            <a:r>
              <a:rPr lang="en-GB" dirty="0"/>
              <a:t>Buys or sells based on Experiences and Forecasts</a:t>
            </a:r>
          </a:p>
        </p:txBody>
      </p:sp>
      <p:pic>
        <p:nvPicPr>
          <p:cNvPr id="1032" name="Picture 8" descr="Cartoon Stock Trading Images - Free ...">
            <a:extLst>
              <a:ext uri="{FF2B5EF4-FFF2-40B4-BE49-F238E27FC236}">
                <a16:creationId xmlns:a16="http://schemas.microsoft.com/office/drawing/2014/main" id="{E1CDFA49-0D0E-29BE-2116-CFB54CE22C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2358" y="3558051"/>
            <a:ext cx="2514600" cy="1819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50187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1E5D41A-1F17-4426-18E7-D2D7BDB2B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Farewell Trader, Welcome AI Trader</a:t>
            </a:r>
          </a:p>
        </p:txBody>
      </p:sp>
      <p:pic>
        <p:nvPicPr>
          <p:cNvPr id="2060" name="Picture 12" descr="Cartoon Stock Images - Free Download on ...">
            <a:extLst>
              <a:ext uri="{FF2B5EF4-FFF2-40B4-BE49-F238E27FC236}">
                <a16:creationId xmlns:a16="http://schemas.microsoft.com/office/drawing/2014/main" id="{A2AD8A7D-1D1C-F7CF-F893-FB458DD067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2235" y="2515203"/>
            <a:ext cx="1895475" cy="2409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62" name="Picture 14" descr="AI bot Images - Search Images on Everypixel">
            <a:extLst>
              <a:ext uri="{FF2B5EF4-FFF2-40B4-BE49-F238E27FC236}">
                <a16:creationId xmlns:a16="http://schemas.microsoft.com/office/drawing/2014/main" id="{173529D6-5D49-D0E3-0175-BC37521801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22806" y="4262911"/>
            <a:ext cx="1387228" cy="1942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Ellipse 6">
            <a:extLst>
              <a:ext uri="{FF2B5EF4-FFF2-40B4-BE49-F238E27FC236}">
                <a16:creationId xmlns:a16="http://schemas.microsoft.com/office/drawing/2014/main" id="{CDC2E1FD-DE4D-DCAE-9252-9D3342845886}"/>
              </a:ext>
            </a:extLst>
          </p:cNvPr>
          <p:cNvSpPr/>
          <p:nvPr/>
        </p:nvSpPr>
        <p:spPr>
          <a:xfrm>
            <a:off x="4412202" y="2778711"/>
            <a:ext cx="2485748" cy="1942119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16B42E88-B603-CCDC-B18B-F109B45AD2D4}"/>
              </a:ext>
            </a:extLst>
          </p:cNvPr>
          <p:cNvCxnSpPr>
            <a:cxnSpLocks/>
          </p:cNvCxnSpPr>
          <p:nvPr/>
        </p:nvCxnSpPr>
        <p:spPr>
          <a:xfrm>
            <a:off x="4758431" y="3027285"/>
            <a:ext cx="1784368" cy="1409128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71C184C1-727C-26A7-FABB-AA2AF641C40A}"/>
              </a:ext>
            </a:extLst>
          </p:cNvPr>
          <p:cNvSpPr txBox="1"/>
          <p:nvPr/>
        </p:nvSpPr>
        <p:spPr>
          <a:xfrm>
            <a:off x="1358287" y="6258757"/>
            <a:ext cx="1029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AI Trader</a:t>
            </a:r>
          </a:p>
        </p:txBody>
      </p:sp>
      <p:sp>
        <p:nvSpPr>
          <p:cNvPr id="11" name="Denkblase: wolkenförmig 10">
            <a:extLst>
              <a:ext uri="{FF2B5EF4-FFF2-40B4-BE49-F238E27FC236}">
                <a16:creationId xmlns:a16="http://schemas.microsoft.com/office/drawing/2014/main" id="{8879ADD8-2A55-4FC3-26BE-F187DB47853F}"/>
              </a:ext>
            </a:extLst>
          </p:cNvPr>
          <p:cNvSpPr/>
          <p:nvPr/>
        </p:nvSpPr>
        <p:spPr>
          <a:xfrm>
            <a:off x="3339400" y="2026393"/>
            <a:ext cx="4501143" cy="3211432"/>
          </a:xfrm>
          <a:prstGeom prst="cloudCallout">
            <a:avLst>
              <a:gd name="adj1" fmla="val -76453"/>
              <a:gd name="adj2" fmla="val 15781"/>
            </a:avLst>
          </a:prstGeom>
          <a:noFill/>
          <a:ln w="28575">
            <a:solidFill>
              <a:srgbClr val="00B0F0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88143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C3E2D8B-9535-8C05-15FE-B0E58FC6E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Agentic AI and AI Agents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CE0CB43-9319-A6D5-B333-808B7C086E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GB" dirty="0"/>
              <a:t>AI Agents act Autonomously without Human intervention</a:t>
            </a:r>
          </a:p>
          <a:p>
            <a:r>
              <a:rPr lang="en-GB" dirty="0"/>
              <a:t>AI Agents reason based on the AI Model they were provided </a:t>
            </a:r>
            <a:r>
              <a:rPr lang="en-GB" b="1" i="1" dirty="0"/>
              <a:t>(however)</a:t>
            </a:r>
          </a:p>
          <a:p>
            <a:pPr lvl="1"/>
            <a:r>
              <a:rPr lang="en-GB" dirty="0"/>
              <a:t>AI Models knowledge is limited to the content they were trained on</a:t>
            </a:r>
          </a:p>
          <a:p>
            <a:pPr lvl="1"/>
            <a:r>
              <a:rPr lang="en-GB" dirty="0"/>
              <a:t>AI Models not aware of real-time data</a:t>
            </a:r>
          </a:p>
          <a:p>
            <a:r>
              <a:rPr lang="en-GB" dirty="0"/>
              <a:t>AI Agents are provided Tools… </a:t>
            </a:r>
            <a:r>
              <a:rPr lang="en-GB" b="1" dirty="0"/>
              <a:t>(the solution)</a:t>
            </a:r>
          </a:p>
          <a:p>
            <a:pPr lvl="1"/>
            <a:r>
              <a:rPr lang="en-GB" dirty="0"/>
              <a:t>Tools: </a:t>
            </a:r>
            <a:r>
              <a:rPr lang="en-GB" b="1" dirty="0"/>
              <a:t>Fetch</a:t>
            </a:r>
            <a:r>
              <a:rPr lang="en-GB" dirty="0"/>
              <a:t> real-time data to Augment the AI Model’s Knowledge</a:t>
            </a:r>
          </a:p>
          <a:p>
            <a:pPr lvl="1"/>
            <a:r>
              <a:rPr lang="en-GB" dirty="0"/>
              <a:t>Tools: </a:t>
            </a:r>
            <a:r>
              <a:rPr lang="en-GB" b="1" dirty="0"/>
              <a:t>Act…</a:t>
            </a:r>
          </a:p>
          <a:p>
            <a:pPr lvl="2"/>
            <a:r>
              <a:rPr lang="en-GB" dirty="0"/>
              <a:t>Send notifications (mail, </a:t>
            </a:r>
            <a:r>
              <a:rPr lang="en-GB" dirty="0" err="1"/>
              <a:t>WhatsUp</a:t>
            </a:r>
            <a:r>
              <a:rPr lang="en-GB" dirty="0"/>
              <a:t>, Teams,…)</a:t>
            </a:r>
          </a:p>
          <a:p>
            <a:pPr lvl="2"/>
            <a:r>
              <a:rPr lang="en-GB" dirty="0"/>
              <a:t>Change DB content, add orders, update records …</a:t>
            </a:r>
          </a:p>
          <a:p>
            <a:pPr lvl="2"/>
            <a:r>
              <a:rPr lang="en-GB" dirty="0"/>
              <a:t>Generate statistics</a:t>
            </a:r>
          </a:p>
          <a:p>
            <a:pPr lvl="2"/>
            <a:r>
              <a:rPr lang="en-GB" dirty="0"/>
              <a:t>More and More…</a:t>
            </a:r>
          </a:p>
        </p:txBody>
      </p:sp>
    </p:spTree>
    <p:extLst>
      <p:ext uri="{BB962C8B-B14F-4D97-AF65-F5344CB8AC3E}">
        <p14:creationId xmlns:p14="http://schemas.microsoft.com/office/powerpoint/2010/main" val="1033691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0" name="Picture 6" descr="Economic Outlook Report 2023: Slow ...">
            <a:extLst>
              <a:ext uri="{FF2B5EF4-FFF2-40B4-BE49-F238E27FC236}">
                <a16:creationId xmlns:a16="http://schemas.microsoft.com/office/drawing/2014/main" id="{86C5D5A9-3D6F-5094-F4A6-62D6C8C1F0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2474" y="5050679"/>
            <a:ext cx="2357152" cy="1437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odern design icon of database network ...">
            <a:extLst>
              <a:ext uri="{FF2B5EF4-FFF2-40B4-BE49-F238E27FC236}">
                <a16:creationId xmlns:a16="http://schemas.microsoft.com/office/drawing/2014/main" id="{EE1B20D5-859B-64D1-4EB7-09F092E2A4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1677" y="5145751"/>
            <a:ext cx="1256497" cy="1256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995C6085-463A-A9DF-3F7E-80C4E8A683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9522" y="18883"/>
            <a:ext cx="10515600" cy="1325563"/>
          </a:xfrm>
        </p:spPr>
        <p:txBody>
          <a:bodyPr/>
          <a:lstStyle/>
          <a:p>
            <a:r>
              <a:rPr lang="en-GB" dirty="0"/>
              <a:t>Welcome AI Trader</a:t>
            </a:r>
          </a:p>
        </p:txBody>
      </p:sp>
      <p:sp>
        <p:nvSpPr>
          <p:cNvPr id="5" name="Rechteck: abgerundete Ecken 4">
            <a:extLst>
              <a:ext uri="{FF2B5EF4-FFF2-40B4-BE49-F238E27FC236}">
                <a16:creationId xmlns:a16="http://schemas.microsoft.com/office/drawing/2014/main" id="{81281BC0-5F31-8F80-254C-C915D32C334A}"/>
              </a:ext>
            </a:extLst>
          </p:cNvPr>
          <p:cNvSpPr/>
          <p:nvPr/>
        </p:nvSpPr>
        <p:spPr>
          <a:xfrm>
            <a:off x="4660779" y="3274750"/>
            <a:ext cx="1660124" cy="75238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AI MODEL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10A644A4-D0A0-3076-8EF6-0E51D5F97118}"/>
              </a:ext>
            </a:extLst>
          </p:cNvPr>
          <p:cNvSpPr/>
          <p:nvPr/>
        </p:nvSpPr>
        <p:spPr>
          <a:xfrm>
            <a:off x="4350058" y="2695481"/>
            <a:ext cx="2308194" cy="1947539"/>
          </a:xfrm>
          <a:prstGeom prst="ellipse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B4BFD9BF-EF89-23FF-6789-B0C369CEC125}"/>
              </a:ext>
            </a:extLst>
          </p:cNvPr>
          <p:cNvSpPr txBox="1"/>
          <p:nvPr/>
        </p:nvSpPr>
        <p:spPr>
          <a:xfrm>
            <a:off x="5013892" y="4108372"/>
            <a:ext cx="9805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AI Agent</a:t>
            </a:r>
          </a:p>
        </p:txBody>
      </p:sp>
      <p:pic>
        <p:nvPicPr>
          <p:cNvPr id="11" name="Grafik 10">
            <a:extLst>
              <a:ext uri="{FF2B5EF4-FFF2-40B4-BE49-F238E27FC236}">
                <a16:creationId xmlns:a16="http://schemas.microsoft.com/office/drawing/2014/main" id="{DCCD0ECC-0913-59AE-1251-8420903266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2988" y="1548634"/>
            <a:ext cx="2456037" cy="1173469"/>
          </a:xfrm>
          <a:prstGeom prst="rect">
            <a:avLst/>
          </a:prstGeom>
        </p:spPr>
      </p:pic>
      <p:sp>
        <p:nvSpPr>
          <p:cNvPr id="14" name="Textfeld 13">
            <a:extLst>
              <a:ext uri="{FF2B5EF4-FFF2-40B4-BE49-F238E27FC236}">
                <a16:creationId xmlns:a16="http://schemas.microsoft.com/office/drawing/2014/main" id="{2E87FCA1-4DD2-1654-DAA4-094D9FD964FE}"/>
              </a:ext>
            </a:extLst>
          </p:cNvPr>
          <p:cNvSpPr txBox="1"/>
          <p:nvPr/>
        </p:nvSpPr>
        <p:spPr>
          <a:xfrm>
            <a:off x="1081354" y="1225314"/>
            <a:ext cx="22744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/>
              <a:t>Twelvedata.com Financial Assets</a:t>
            </a:r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85BDA147-3280-1A05-C12D-33577435E163}"/>
              </a:ext>
            </a:extLst>
          </p:cNvPr>
          <p:cNvSpPr txBox="1"/>
          <p:nvPr/>
        </p:nvSpPr>
        <p:spPr>
          <a:xfrm>
            <a:off x="4632578" y="6354375"/>
            <a:ext cx="16099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/>
              <a:t>Stock Wallet Database</a:t>
            </a:r>
          </a:p>
        </p:txBody>
      </p:sp>
      <p:pic>
        <p:nvPicPr>
          <p:cNvPr id="3078" name="Picture 6" descr="Vector Image Whatsapp Icon Social ...">
            <a:extLst>
              <a:ext uri="{FF2B5EF4-FFF2-40B4-BE49-F238E27FC236}">
                <a16:creationId xmlns:a16="http://schemas.microsoft.com/office/drawing/2014/main" id="{ED1D0226-625B-5B16-B342-EA4ACE8703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5110" y="3508552"/>
            <a:ext cx="1935738" cy="5185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feld 17">
            <a:extLst>
              <a:ext uri="{FF2B5EF4-FFF2-40B4-BE49-F238E27FC236}">
                <a16:creationId xmlns:a16="http://schemas.microsoft.com/office/drawing/2014/main" id="{C4120BA7-47C5-7489-8084-64A289D27D2C}"/>
              </a:ext>
            </a:extLst>
          </p:cNvPr>
          <p:cNvSpPr txBox="1"/>
          <p:nvPr/>
        </p:nvSpPr>
        <p:spPr>
          <a:xfrm>
            <a:off x="1020681" y="4760130"/>
            <a:ext cx="274504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b="1" dirty="0"/>
              <a:t>tradingeconomics.com Economic Trends</a:t>
            </a:r>
          </a:p>
        </p:txBody>
      </p:sp>
      <p:sp>
        <p:nvSpPr>
          <p:cNvPr id="19" name="Rechteck 18">
            <a:extLst>
              <a:ext uri="{FF2B5EF4-FFF2-40B4-BE49-F238E27FC236}">
                <a16:creationId xmlns:a16="http://schemas.microsoft.com/office/drawing/2014/main" id="{5132BD50-51D6-9A46-D6C1-FA4D90C9D888}"/>
              </a:ext>
            </a:extLst>
          </p:cNvPr>
          <p:cNvSpPr/>
          <p:nvPr/>
        </p:nvSpPr>
        <p:spPr>
          <a:xfrm>
            <a:off x="825622" y="1455927"/>
            <a:ext cx="2885243" cy="157963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Rechteck 19">
            <a:extLst>
              <a:ext uri="{FF2B5EF4-FFF2-40B4-BE49-F238E27FC236}">
                <a16:creationId xmlns:a16="http://schemas.microsoft.com/office/drawing/2014/main" id="{CEF72686-A9FD-A80F-8A26-E6536A59B7F5}"/>
              </a:ext>
            </a:extLst>
          </p:cNvPr>
          <p:cNvSpPr/>
          <p:nvPr/>
        </p:nvSpPr>
        <p:spPr>
          <a:xfrm>
            <a:off x="862614" y="4981854"/>
            <a:ext cx="2885243" cy="157963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Picture 14" descr="AI bot Images - Search Images on Everypixel">
            <a:extLst>
              <a:ext uri="{FF2B5EF4-FFF2-40B4-BE49-F238E27FC236}">
                <a16:creationId xmlns:a16="http://schemas.microsoft.com/office/drawing/2014/main" id="{B62B648B-78CB-310D-A633-AAF5B1EE4B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67160" y="2491686"/>
            <a:ext cx="676694" cy="701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2" name="Gerade Verbindung mit Pfeil 21">
            <a:extLst>
              <a:ext uri="{FF2B5EF4-FFF2-40B4-BE49-F238E27FC236}">
                <a16:creationId xmlns:a16="http://schemas.microsoft.com/office/drawing/2014/main" id="{F7BAAC54-F06F-1E84-D1E5-932E701274FD}"/>
              </a:ext>
            </a:extLst>
          </p:cNvPr>
          <p:cNvCxnSpPr>
            <a:cxnSpLocks/>
          </p:cNvCxnSpPr>
          <p:nvPr/>
        </p:nvCxnSpPr>
        <p:spPr>
          <a:xfrm>
            <a:off x="3355759" y="2447227"/>
            <a:ext cx="1024450" cy="62369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Gerade Verbindung mit Pfeil 22">
            <a:extLst>
              <a:ext uri="{FF2B5EF4-FFF2-40B4-BE49-F238E27FC236}">
                <a16:creationId xmlns:a16="http://schemas.microsoft.com/office/drawing/2014/main" id="{A2E8B125-6815-FE1A-8FC9-D7F3BFAC9BB2}"/>
              </a:ext>
            </a:extLst>
          </p:cNvPr>
          <p:cNvCxnSpPr>
            <a:cxnSpLocks/>
          </p:cNvCxnSpPr>
          <p:nvPr/>
        </p:nvCxnSpPr>
        <p:spPr>
          <a:xfrm flipV="1">
            <a:off x="3468902" y="4487662"/>
            <a:ext cx="1163676" cy="813410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Gerade Verbindung mit Pfeil 28">
            <a:extLst>
              <a:ext uri="{FF2B5EF4-FFF2-40B4-BE49-F238E27FC236}">
                <a16:creationId xmlns:a16="http://schemas.microsoft.com/office/drawing/2014/main" id="{782F69FB-2182-8D29-0A01-1570160DCC07}"/>
              </a:ext>
            </a:extLst>
          </p:cNvPr>
          <p:cNvCxnSpPr>
            <a:cxnSpLocks/>
            <a:endCxn id="3078" idx="1"/>
          </p:cNvCxnSpPr>
          <p:nvPr/>
        </p:nvCxnSpPr>
        <p:spPr>
          <a:xfrm>
            <a:off x="6844683" y="3744532"/>
            <a:ext cx="1100427" cy="23311"/>
          </a:xfrm>
          <a:prstGeom prst="straightConnector1">
            <a:avLst/>
          </a:prstGeom>
          <a:ln w="5715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75" name="Gruppieren 3074">
            <a:extLst>
              <a:ext uri="{FF2B5EF4-FFF2-40B4-BE49-F238E27FC236}">
                <a16:creationId xmlns:a16="http://schemas.microsoft.com/office/drawing/2014/main" id="{B50ADE6D-12D7-9C04-E87B-4FBFD1EBFBE1}"/>
              </a:ext>
            </a:extLst>
          </p:cNvPr>
          <p:cNvGrpSpPr/>
          <p:nvPr/>
        </p:nvGrpSpPr>
        <p:grpSpPr>
          <a:xfrm>
            <a:off x="5517679" y="4712937"/>
            <a:ext cx="507568" cy="408766"/>
            <a:chOff x="4714043" y="1598187"/>
            <a:chExt cx="507568" cy="408766"/>
          </a:xfrm>
        </p:grpSpPr>
        <p:sp>
          <p:nvSpPr>
            <p:cNvPr id="3072" name="Ellipse 3071">
              <a:extLst>
                <a:ext uri="{FF2B5EF4-FFF2-40B4-BE49-F238E27FC236}">
                  <a16:creationId xmlns:a16="http://schemas.microsoft.com/office/drawing/2014/main" id="{C2EDE0D7-1759-7F55-E287-EDDD85B58540}"/>
                </a:ext>
              </a:extLst>
            </p:cNvPr>
            <p:cNvSpPr/>
            <p:nvPr/>
          </p:nvSpPr>
          <p:spPr>
            <a:xfrm>
              <a:off x="4714043" y="1598187"/>
              <a:ext cx="507568" cy="408766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73" name="Textfeld 3072">
              <a:extLst>
                <a:ext uri="{FF2B5EF4-FFF2-40B4-BE49-F238E27FC236}">
                  <a16:creationId xmlns:a16="http://schemas.microsoft.com/office/drawing/2014/main" id="{A8BA5774-AD45-C071-6426-A7306D4DBFD2}"/>
                </a:ext>
              </a:extLst>
            </p:cNvPr>
            <p:cNvSpPr txBox="1"/>
            <p:nvPr/>
          </p:nvSpPr>
          <p:spPr>
            <a:xfrm>
              <a:off x="4811699" y="16246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5</a:t>
              </a:r>
            </a:p>
          </p:txBody>
        </p:sp>
      </p:grpSp>
      <p:grpSp>
        <p:nvGrpSpPr>
          <p:cNvPr id="3077" name="Gruppieren 3076">
            <a:extLst>
              <a:ext uri="{FF2B5EF4-FFF2-40B4-BE49-F238E27FC236}">
                <a16:creationId xmlns:a16="http://schemas.microsoft.com/office/drawing/2014/main" id="{89BFC985-BB48-DE86-1A5D-E3F8D4975970}"/>
              </a:ext>
            </a:extLst>
          </p:cNvPr>
          <p:cNvGrpSpPr/>
          <p:nvPr/>
        </p:nvGrpSpPr>
        <p:grpSpPr>
          <a:xfrm>
            <a:off x="3812299" y="2206816"/>
            <a:ext cx="507568" cy="408766"/>
            <a:chOff x="4714043" y="1598187"/>
            <a:chExt cx="507568" cy="408766"/>
          </a:xfrm>
        </p:grpSpPr>
        <p:sp>
          <p:nvSpPr>
            <p:cNvPr id="3079" name="Ellipse 3078">
              <a:extLst>
                <a:ext uri="{FF2B5EF4-FFF2-40B4-BE49-F238E27FC236}">
                  <a16:creationId xmlns:a16="http://schemas.microsoft.com/office/drawing/2014/main" id="{0A71D62A-28CF-E9ED-BF22-3E885149F2E6}"/>
                </a:ext>
              </a:extLst>
            </p:cNvPr>
            <p:cNvSpPr/>
            <p:nvPr/>
          </p:nvSpPr>
          <p:spPr>
            <a:xfrm>
              <a:off x="4714043" y="1598187"/>
              <a:ext cx="507568" cy="408766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3080" name="Textfeld 3079">
              <a:extLst>
                <a:ext uri="{FF2B5EF4-FFF2-40B4-BE49-F238E27FC236}">
                  <a16:creationId xmlns:a16="http://schemas.microsoft.com/office/drawing/2014/main" id="{300732D9-5068-5015-D690-80A583D6C058}"/>
                </a:ext>
              </a:extLst>
            </p:cNvPr>
            <p:cNvSpPr txBox="1"/>
            <p:nvPr/>
          </p:nvSpPr>
          <p:spPr>
            <a:xfrm>
              <a:off x="4811699" y="1606854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2</a:t>
              </a:r>
            </a:p>
          </p:txBody>
        </p:sp>
      </p:grpSp>
      <p:grpSp>
        <p:nvGrpSpPr>
          <p:cNvPr id="3081" name="Gruppieren 3080">
            <a:extLst>
              <a:ext uri="{FF2B5EF4-FFF2-40B4-BE49-F238E27FC236}">
                <a16:creationId xmlns:a16="http://schemas.microsoft.com/office/drawing/2014/main" id="{6711CB0D-015E-D3C1-7047-1DC4C3EEF188}"/>
              </a:ext>
            </a:extLst>
          </p:cNvPr>
          <p:cNvGrpSpPr/>
          <p:nvPr/>
        </p:nvGrpSpPr>
        <p:grpSpPr>
          <a:xfrm>
            <a:off x="3971512" y="4965288"/>
            <a:ext cx="507568" cy="408766"/>
            <a:chOff x="4714043" y="1598187"/>
            <a:chExt cx="507568" cy="408766"/>
          </a:xfrm>
        </p:grpSpPr>
        <p:sp>
          <p:nvSpPr>
            <p:cNvPr id="3082" name="Ellipse 3081">
              <a:extLst>
                <a:ext uri="{FF2B5EF4-FFF2-40B4-BE49-F238E27FC236}">
                  <a16:creationId xmlns:a16="http://schemas.microsoft.com/office/drawing/2014/main" id="{7543ABEA-2CF7-18B4-47CF-DB40D660878A}"/>
                </a:ext>
              </a:extLst>
            </p:cNvPr>
            <p:cNvSpPr/>
            <p:nvPr/>
          </p:nvSpPr>
          <p:spPr>
            <a:xfrm>
              <a:off x="4714043" y="1598187"/>
              <a:ext cx="507568" cy="408766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83" name="Textfeld 3082">
              <a:extLst>
                <a:ext uri="{FF2B5EF4-FFF2-40B4-BE49-F238E27FC236}">
                  <a16:creationId xmlns:a16="http://schemas.microsoft.com/office/drawing/2014/main" id="{27970C82-4C0E-1092-1BBE-9522C81D1DF8}"/>
                </a:ext>
              </a:extLst>
            </p:cNvPr>
            <p:cNvSpPr txBox="1"/>
            <p:nvPr/>
          </p:nvSpPr>
          <p:spPr>
            <a:xfrm>
              <a:off x="4811699" y="16246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3</a:t>
              </a:r>
            </a:p>
          </p:txBody>
        </p:sp>
      </p:grpSp>
      <p:grpSp>
        <p:nvGrpSpPr>
          <p:cNvPr id="3084" name="Gruppieren 3083">
            <a:extLst>
              <a:ext uri="{FF2B5EF4-FFF2-40B4-BE49-F238E27FC236}">
                <a16:creationId xmlns:a16="http://schemas.microsoft.com/office/drawing/2014/main" id="{51C51CC1-8322-F93A-6078-B0E077D80C06}"/>
              </a:ext>
            </a:extLst>
          </p:cNvPr>
          <p:cNvGrpSpPr/>
          <p:nvPr/>
        </p:nvGrpSpPr>
        <p:grpSpPr>
          <a:xfrm>
            <a:off x="7151024" y="3217776"/>
            <a:ext cx="507568" cy="408766"/>
            <a:chOff x="4714043" y="1598187"/>
            <a:chExt cx="507568" cy="408766"/>
          </a:xfrm>
        </p:grpSpPr>
        <p:sp>
          <p:nvSpPr>
            <p:cNvPr id="3085" name="Ellipse 3084">
              <a:extLst>
                <a:ext uri="{FF2B5EF4-FFF2-40B4-BE49-F238E27FC236}">
                  <a16:creationId xmlns:a16="http://schemas.microsoft.com/office/drawing/2014/main" id="{7D7A1507-F216-83E0-9975-361E88A4B8EB}"/>
                </a:ext>
              </a:extLst>
            </p:cNvPr>
            <p:cNvSpPr/>
            <p:nvPr/>
          </p:nvSpPr>
          <p:spPr>
            <a:xfrm>
              <a:off x="4714043" y="1598187"/>
              <a:ext cx="507568" cy="408766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86" name="Textfeld 3085">
              <a:extLst>
                <a:ext uri="{FF2B5EF4-FFF2-40B4-BE49-F238E27FC236}">
                  <a16:creationId xmlns:a16="http://schemas.microsoft.com/office/drawing/2014/main" id="{F2C50919-6E00-27A4-5B89-B43419109481}"/>
                </a:ext>
              </a:extLst>
            </p:cNvPr>
            <p:cNvSpPr txBox="1"/>
            <p:nvPr/>
          </p:nvSpPr>
          <p:spPr>
            <a:xfrm>
              <a:off x="4811699" y="16246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6</a:t>
              </a:r>
            </a:p>
          </p:txBody>
        </p:sp>
      </p:grpSp>
      <p:sp>
        <p:nvSpPr>
          <p:cNvPr id="3088" name="Sprechblase: rechteckig mit abgerundeten Ecken 3087">
            <a:extLst>
              <a:ext uri="{FF2B5EF4-FFF2-40B4-BE49-F238E27FC236}">
                <a16:creationId xmlns:a16="http://schemas.microsoft.com/office/drawing/2014/main" id="{C3DCDB3D-8D30-E63E-3437-6A45826446B4}"/>
              </a:ext>
            </a:extLst>
          </p:cNvPr>
          <p:cNvSpPr/>
          <p:nvPr/>
        </p:nvSpPr>
        <p:spPr>
          <a:xfrm>
            <a:off x="5780802" y="303953"/>
            <a:ext cx="5897815" cy="1579632"/>
          </a:xfrm>
          <a:prstGeom prst="wedgeRoundRectCallout">
            <a:avLst>
              <a:gd name="adj1" fmla="val -56056"/>
              <a:gd name="adj2" fmla="val 86586"/>
              <a:gd name="adj3" fmla="val 16667"/>
            </a:avLst>
          </a:prstGeom>
          <a:noFill/>
          <a:ln w="190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089" name="Textfeld 3088">
            <a:extLst>
              <a:ext uri="{FF2B5EF4-FFF2-40B4-BE49-F238E27FC236}">
                <a16:creationId xmlns:a16="http://schemas.microsoft.com/office/drawing/2014/main" id="{C4BEF752-39C6-C00A-2F32-57A6E50F3CCE}"/>
              </a:ext>
            </a:extLst>
          </p:cNvPr>
          <p:cNvSpPr txBox="1"/>
          <p:nvPr/>
        </p:nvSpPr>
        <p:spPr>
          <a:xfrm>
            <a:off x="5943734" y="413040"/>
            <a:ext cx="5262308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GB" sz="1400" dirty="0"/>
              <a:t>For every record on your Stock Wallet…</a:t>
            </a:r>
          </a:p>
          <a:p>
            <a:pPr marL="342900" indent="-342900">
              <a:buAutoNum type="arabicPeriod"/>
            </a:pPr>
            <a:r>
              <a:rPr lang="en-GB" sz="1400" dirty="0"/>
              <a:t>Fetch real-time stock prices from </a:t>
            </a:r>
            <a:r>
              <a:rPr lang="en-GB" sz="1400" dirty="0">
                <a:hlinkClick r:id="rId7"/>
              </a:rPr>
              <a:t>www.twelvedata.com</a:t>
            </a:r>
            <a:endParaRPr lang="en-GB" sz="1400" dirty="0"/>
          </a:p>
          <a:p>
            <a:pPr marL="342900" indent="-342900">
              <a:buAutoNum type="arabicPeriod"/>
            </a:pPr>
            <a:r>
              <a:rPr lang="en-GB" sz="1400" dirty="0"/>
              <a:t>Fetch economic trends from  </a:t>
            </a:r>
            <a:r>
              <a:rPr lang="en-GB" sz="1400" dirty="0">
                <a:hlinkClick r:id="rId8"/>
              </a:rPr>
              <a:t>www.tradingeconomics.com</a:t>
            </a:r>
            <a:endParaRPr lang="en-GB" sz="1400" dirty="0"/>
          </a:p>
          <a:p>
            <a:pPr marL="342900" indent="-342900">
              <a:buAutoNum type="arabicPeriod"/>
            </a:pPr>
            <a:r>
              <a:rPr lang="en-GB" sz="1400" b="1" i="1" dirty="0">
                <a:solidFill>
                  <a:srgbClr val="FF0000"/>
                </a:solidFill>
              </a:rPr>
              <a:t>Reasoning…</a:t>
            </a:r>
          </a:p>
          <a:p>
            <a:pPr marL="342900" indent="-342900">
              <a:buAutoNum type="arabicPeriod"/>
            </a:pPr>
            <a:r>
              <a:rPr lang="en-GB" sz="1400" dirty="0"/>
              <a:t>Update the stock records on cloud Database</a:t>
            </a:r>
          </a:p>
          <a:p>
            <a:pPr marL="342900" indent="-342900">
              <a:buAutoNum type="arabicPeriod"/>
            </a:pPr>
            <a:r>
              <a:rPr lang="en-GB" sz="1400" dirty="0"/>
              <a:t>Send out </a:t>
            </a:r>
            <a:r>
              <a:rPr lang="en-GB" sz="1400" dirty="0" err="1"/>
              <a:t>WhatsUp</a:t>
            </a:r>
            <a:r>
              <a:rPr lang="en-GB" sz="1400" dirty="0"/>
              <a:t> notifications on unexpected price Rise or Fall</a:t>
            </a:r>
          </a:p>
        </p:txBody>
      </p:sp>
      <p:sp>
        <p:nvSpPr>
          <p:cNvPr id="3090" name="Denkblase: wolkenförmig 3089">
            <a:extLst>
              <a:ext uri="{FF2B5EF4-FFF2-40B4-BE49-F238E27FC236}">
                <a16:creationId xmlns:a16="http://schemas.microsoft.com/office/drawing/2014/main" id="{4323FCC7-E818-30BF-EA58-18430D34778C}"/>
              </a:ext>
            </a:extLst>
          </p:cNvPr>
          <p:cNvSpPr/>
          <p:nvPr/>
        </p:nvSpPr>
        <p:spPr>
          <a:xfrm>
            <a:off x="6549775" y="4003823"/>
            <a:ext cx="4994237" cy="2442427"/>
          </a:xfrm>
          <a:prstGeom prst="cloudCallout">
            <a:avLst>
              <a:gd name="adj1" fmla="val -49921"/>
              <a:gd name="adj2" fmla="val -47374"/>
            </a:avLst>
          </a:prstGeom>
          <a:noFill/>
          <a:ln w="12700"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91" name="Textfeld 3090">
            <a:extLst>
              <a:ext uri="{FF2B5EF4-FFF2-40B4-BE49-F238E27FC236}">
                <a16:creationId xmlns:a16="http://schemas.microsoft.com/office/drawing/2014/main" id="{56572403-6750-4A6B-99C2-B5C22B6B313F}"/>
              </a:ext>
            </a:extLst>
          </p:cNvPr>
          <p:cNvSpPr txBox="1"/>
          <p:nvPr/>
        </p:nvSpPr>
        <p:spPr>
          <a:xfrm>
            <a:off x="7250149" y="4561479"/>
            <a:ext cx="3666901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 i="1" dirty="0"/>
              <a:t>I work ….</a:t>
            </a:r>
          </a:p>
          <a:p>
            <a:r>
              <a:rPr lang="en-GB" dirty="0"/>
              <a:t>     - 24/7 </a:t>
            </a:r>
          </a:p>
          <a:p>
            <a:r>
              <a:rPr lang="en-GB" dirty="0"/>
              <a:t>     - 365 days a year</a:t>
            </a:r>
          </a:p>
          <a:p>
            <a:r>
              <a:rPr lang="en-GB" dirty="0"/>
              <a:t>     - each minute</a:t>
            </a:r>
          </a:p>
          <a:p>
            <a:r>
              <a:rPr lang="en-GB" dirty="0"/>
              <a:t>     - configurable scheduling interval</a:t>
            </a:r>
          </a:p>
        </p:txBody>
      </p:sp>
      <p:pic>
        <p:nvPicPr>
          <p:cNvPr id="3092" name="Picture 14" descr="AI bot Images - Search Images on Everypixel">
            <a:extLst>
              <a:ext uri="{FF2B5EF4-FFF2-40B4-BE49-F238E27FC236}">
                <a16:creationId xmlns:a16="http://schemas.microsoft.com/office/drawing/2014/main" id="{3CCDF119-A8A2-28E6-8977-5D26C75E74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94410" y="4579276"/>
            <a:ext cx="676694" cy="701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feld 3">
            <a:extLst>
              <a:ext uri="{FF2B5EF4-FFF2-40B4-BE49-F238E27FC236}">
                <a16:creationId xmlns:a16="http://schemas.microsoft.com/office/drawing/2014/main" id="{7FD2991C-C427-E1B8-194C-A8EA13558312}"/>
              </a:ext>
            </a:extLst>
          </p:cNvPr>
          <p:cNvSpPr txBox="1"/>
          <p:nvPr/>
        </p:nvSpPr>
        <p:spPr>
          <a:xfrm>
            <a:off x="197953" y="3506061"/>
            <a:ext cx="74283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b="1" dirty="0"/>
              <a:t>Prompt</a:t>
            </a:r>
          </a:p>
        </p:txBody>
      </p:sp>
      <p:sp>
        <p:nvSpPr>
          <p:cNvPr id="10" name="Textfeld 9">
            <a:extLst>
              <a:ext uri="{FF2B5EF4-FFF2-40B4-BE49-F238E27FC236}">
                <a16:creationId xmlns:a16="http://schemas.microsoft.com/office/drawing/2014/main" id="{8A44622C-C9EF-7BAB-A549-47B429823662}"/>
              </a:ext>
            </a:extLst>
          </p:cNvPr>
          <p:cNvSpPr txBox="1"/>
          <p:nvPr/>
        </p:nvSpPr>
        <p:spPr>
          <a:xfrm>
            <a:off x="216329" y="3681783"/>
            <a:ext cx="35337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dirty="0"/>
              <a:t>For each stock record incrementally buy or sell stocks on my wallet given actual prices and economic trends and notify when price deviates thresholds….</a:t>
            </a:r>
          </a:p>
        </p:txBody>
      </p:sp>
      <p:cxnSp>
        <p:nvCxnSpPr>
          <p:cNvPr id="16" name="Gerade Verbindung mit Pfeil 15">
            <a:extLst>
              <a:ext uri="{FF2B5EF4-FFF2-40B4-BE49-F238E27FC236}">
                <a16:creationId xmlns:a16="http://schemas.microsoft.com/office/drawing/2014/main" id="{B2C508B1-D4E8-09F5-4F78-916C88A91E31}"/>
              </a:ext>
            </a:extLst>
          </p:cNvPr>
          <p:cNvCxnSpPr>
            <a:cxnSpLocks/>
          </p:cNvCxnSpPr>
          <p:nvPr/>
        </p:nvCxnSpPr>
        <p:spPr>
          <a:xfrm flipH="1">
            <a:off x="5389926" y="4363626"/>
            <a:ext cx="6376" cy="841592"/>
          </a:xfrm>
          <a:prstGeom prst="straightConnector1">
            <a:avLst/>
          </a:prstGeom>
          <a:ln w="5715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Pfeil: nach rechts 23">
            <a:extLst>
              <a:ext uri="{FF2B5EF4-FFF2-40B4-BE49-F238E27FC236}">
                <a16:creationId xmlns:a16="http://schemas.microsoft.com/office/drawing/2014/main" id="{DDBE8CB8-C5E8-4D7B-0BEC-58E6D929329F}"/>
              </a:ext>
            </a:extLst>
          </p:cNvPr>
          <p:cNvSpPr/>
          <p:nvPr/>
        </p:nvSpPr>
        <p:spPr>
          <a:xfrm>
            <a:off x="213063" y="3119842"/>
            <a:ext cx="4140512" cy="1606951"/>
          </a:xfrm>
          <a:prstGeom prst="rightArrow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30" name="Gruppieren 29">
            <a:extLst>
              <a:ext uri="{FF2B5EF4-FFF2-40B4-BE49-F238E27FC236}">
                <a16:creationId xmlns:a16="http://schemas.microsoft.com/office/drawing/2014/main" id="{038264CE-E280-3750-4045-BFF12025AE9D}"/>
              </a:ext>
            </a:extLst>
          </p:cNvPr>
          <p:cNvGrpSpPr/>
          <p:nvPr/>
        </p:nvGrpSpPr>
        <p:grpSpPr>
          <a:xfrm>
            <a:off x="4764203" y="4696288"/>
            <a:ext cx="507568" cy="408766"/>
            <a:chOff x="4714043" y="1598187"/>
            <a:chExt cx="507568" cy="408766"/>
          </a:xfrm>
        </p:grpSpPr>
        <p:sp>
          <p:nvSpPr>
            <p:cNvPr id="31" name="Ellipse 30">
              <a:extLst>
                <a:ext uri="{FF2B5EF4-FFF2-40B4-BE49-F238E27FC236}">
                  <a16:creationId xmlns:a16="http://schemas.microsoft.com/office/drawing/2014/main" id="{DDD47C10-0291-4BDE-843C-31A3ABEA533A}"/>
                </a:ext>
              </a:extLst>
            </p:cNvPr>
            <p:cNvSpPr/>
            <p:nvPr/>
          </p:nvSpPr>
          <p:spPr>
            <a:xfrm>
              <a:off x="4714043" y="1598187"/>
              <a:ext cx="507568" cy="408766"/>
            </a:xfrm>
            <a:prstGeom prst="ellipse">
              <a:avLst/>
            </a:prstGeom>
            <a:noFill/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076" name="Textfeld 3075">
              <a:extLst>
                <a:ext uri="{FF2B5EF4-FFF2-40B4-BE49-F238E27FC236}">
                  <a16:creationId xmlns:a16="http://schemas.microsoft.com/office/drawing/2014/main" id="{73767CFD-FF96-CF8A-B980-B731A5A89AE1}"/>
                </a:ext>
              </a:extLst>
            </p:cNvPr>
            <p:cNvSpPr txBox="1"/>
            <p:nvPr/>
          </p:nvSpPr>
          <p:spPr>
            <a:xfrm>
              <a:off x="4811699" y="1624610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/>
                <a:t>1</a:t>
              </a:r>
            </a:p>
          </p:txBody>
        </p:sp>
      </p:grpSp>
      <p:sp>
        <p:nvSpPr>
          <p:cNvPr id="3093" name="Ellipse 3092">
            <a:extLst>
              <a:ext uri="{FF2B5EF4-FFF2-40B4-BE49-F238E27FC236}">
                <a16:creationId xmlns:a16="http://schemas.microsoft.com/office/drawing/2014/main" id="{7A015DDF-2DAC-5B29-DF3D-8897E40A8DDF}"/>
              </a:ext>
            </a:extLst>
          </p:cNvPr>
          <p:cNvSpPr/>
          <p:nvPr/>
        </p:nvSpPr>
        <p:spPr>
          <a:xfrm>
            <a:off x="5689950" y="2843929"/>
            <a:ext cx="507568" cy="408766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94" name="Textfeld 3093">
            <a:extLst>
              <a:ext uri="{FF2B5EF4-FFF2-40B4-BE49-F238E27FC236}">
                <a16:creationId xmlns:a16="http://schemas.microsoft.com/office/drawing/2014/main" id="{2435B69A-286B-647D-5ACF-86E952FF1671}"/>
              </a:ext>
            </a:extLst>
          </p:cNvPr>
          <p:cNvSpPr txBox="1"/>
          <p:nvPr/>
        </p:nvSpPr>
        <p:spPr>
          <a:xfrm>
            <a:off x="5787606" y="2870352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2281295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6CFCD8-5B53-D596-F152-45A7A5B52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AI Trader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BBEB1537-AD7C-1337-D945-08C7B277F7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701333"/>
            <a:ext cx="10711649" cy="4351338"/>
          </a:xfrm>
        </p:spPr>
        <p:txBody>
          <a:bodyPr/>
          <a:lstStyle/>
          <a:p>
            <a:r>
              <a:rPr lang="en-GB" dirty="0"/>
              <a:t>Works round the clock, 24/7, 365 days</a:t>
            </a:r>
          </a:p>
          <a:p>
            <a:r>
              <a:rPr lang="en-GB" dirty="0"/>
              <a:t>Access to most actual real-time Stock prices and other Financial Assets</a:t>
            </a:r>
          </a:p>
          <a:p>
            <a:r>
              <a:rPr lang="en-GB" dirty="0"/>
              <a:t>Access to world-wide economic Trends that impact Stock Markets</a:t>
            </a:r>
          </a:p>
          <a:p>
            <a:r>
              <a:rPr lang="en-GB" dirty="0"/>
              <a:t>Forecasts on Historical and Real-Time Financial and Economic Trends</a:t>
            </a:r>
          </a:p>
          <a:p>
            <a:r>
              <a:rPr lang="en-GB" dirty="0"/>
              <a:t>Buys &amp; Sells stocks based on its Reasoning considering Real-Time Facts.</a:t>
            </a:r>
          </a:p>
          <a:p>
            <a:r>
              <a:rPr lang="en-GB" dirty="0"/>
              <a:t>Notifies when Prices fall below Predefined and Configured Thresholds</a:t>
            </a:r>
          </a:p>
          <a:p>
            <a:r>
              <a:rPr lang="en-GB" dirty="0"/>
              <a:t>Generates periodical Statistics and Charts on Stock Inventory history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987296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9D60BB1-6505-43B7-5907-0C643EA05A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this Use Case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93C0B910-3C10-E9AD-CF38-C40AE5F92E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No intention to bring a </a:t>
            </a:r>
            <a:r>
              <a:rPr lang="en-GB"/>
              <a:t>new Product</a:t>
            </a:r>
            <a:endParaRPr lang="en-GB" dirty="0"/>
          </a:p>
          <a:p>
            <a:r>
              <a:rPr lang="en-GB" dirty="0"/>
              <a:t>Focus on showcasing Technologies…</a:t>
            </a:r>
          </a:p>
          <a:p>
            <a:pPr lvl="1"/>
            <a:r>
              <a:rPr lang="en-GB" dirty="0"/>
              <a:t>Spring AI</a:t>
            </a:r>
          </a:p>
          <a:p>
            <a:pPr lvl="1"/>
            <a:r>
              <a:rPr lang="en-GB" dirty="0"/>
              <a:t>MS Azure AI Foundry</a:t>
            </a:r>
          </a:p>
          <a:p>
            <a:pPr lvl="1"/>
            <a:r>
              <a:rPr lang="en-GB" dirty="0"/>
              <a:t>Azure DevOps</a:t>
            </a:r>
          </a:p>
          <a:p>
            <a:pPr lvl="1"/>
            <a:r>
              <a:rPr lang="en-GB" dirty="0"/>
              <a:t>Terraform</a:t>
            </a:r>
          </a:p>
          <a:p>
            <a:pPr lvl="1"/>
            <a:r>
              <a:rPr lang="en-GB" dirty="0"/>
              <a:t>Gradle</a:t>
            </a:r>
          </a:p>
          <a:p>
            <a:pPr lvl="1"/>
            <a:r>
              <a:rPr lang="en-GB" dirty="0"/>
              <a:t>HELM</a:t>
            </a:r>
          </a:p>
          <a:p>
            <a:pPr lvl="1"/>
            <a:r>
              <a:rPr lang="en-GB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6979577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344</Words>
  <Application>Microsoft Office PowerPoint</Application>
  <PresentationFormat>Breitbild</PresentationFormat>
  <Paragraphs>61</Paragraphs>
  <Slides>6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</vt:lpstr>
      <vt:lpstr>Stock Market Trader</vt:lpstr>
      <vt:lpstr>Farewell Trader, Welcome AI Trader</vt:lpstr>
      <vt:lpstr>Agentic AI and AI Agents</vt:lpstr>
      <vt:lpstr>Welcome AI Trader</vt:lpstr>
      <vt:lpstr>Why AI Trader</vt:lpstr>
      <vt:lpstr>Why this Use Case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Rob Rong</dc:creator>
  <cp:lastModifiedBy>Rob Rong</cp:lastModifiedBy>
  <cp:revision>37</cp:revision>
  <dcterms:created xsi:type="dcterms:W3CDTF">2025-05-17T10:52:03Z</dcterms:created>
  <dcterms:modified xsi:type="dcterms:W3CDTF">2025-05-17T14:44:17Z</dcterms:modified>
</cp:coreProperties>
</file>