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161F8-69DF-5275-A3FD-5EB9BB5F6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4E5034-5E1E-B036-5CF9-5AC1F699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3E94B-ED2E-0A7B-AEE7-A149EEA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6EEF5E-AF16-D10D-1574-EA5B909D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4B844-CFF8-85D2-6021-4CCBF902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07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569B2-BBAB-1630-37F6-8B6199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47C174-5C1E-C1DA-4384-2D91EB021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3627B-300F-568D-70A7-4CE3FA78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AAE429-027F-E053-5A36-D70A87B3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ADC9B-5850-8BB8-2EE1-85EF8573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3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31DF92-846A-8B76-D3A5-56CFD1AC0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BA803F-72F5-68A4-8CBC-A49BE33DB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062D4D-DBFB-B173-BFE9-1ADA3D36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67E65-D871-9A5D-4A57-CCCAFF60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6AD938-3453-6979-3A1E-357AC80F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0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528F6-FAB3-518F-EAAA-6EFFE6C5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0A7432-E68C-F641-3913-881E374D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CD05B6-3D9C-3B93-EA97-9F802C1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28411-8660-E438-4B7E-855D634C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F5D50-78FF-2325-1660-BC29995B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76D8A-355D-68E6-8FCE-B418933E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BC6C8E-9834-BDBC-5A30-C6289D28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274BF-D08A-5A5D-69AF-436CE317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6A301-7D69-48FA-8EE1-E370EFF9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E1263A-6AE6-ED5A-A635-76815F7A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9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D6B57-2508-AAC1-FAA0-A26D290D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152F9-D21A-92AE-5F54-D33A79F11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F89831-D7C4-BE18-00FF-EF7EC77A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9908C-72B1-365E-5EF2-DD86CCF0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98FA11-DA21-A37C-AA93-77DBCF68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C6064E-718B-5292-91C3-9429FBC6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0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F10A-128C-5585-8405-D8937E39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B28E76-84FE-02EC-5C9C-A0A4E3EC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B862D2-4A15-7766-80AE-D4439D3A9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0244D6-E262-0AF2-91B1-93623D148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A7AA8-EBF9-ECDB-6B91-99F583EB3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382AB0-E65C-1880-AF92-78C6896D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5A70FE-8FE1-60B3-7A2C-42736E6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D87145-D964-3042-E7BA-E6A2A693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4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030B5-94F3-F31C-5BD7-B261AE9D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BCAE16-0EFE-CCFC-DCC0-43BCB41B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F16D8-608A-BB49-106F-A836C772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C24007-F550-B262-5003-28233B38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4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0D6E23-38A8-46BD-63A9-5B984A85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329D8C-A490-8985-5004-65DF5481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051851-E563-E4F7-B9D5-4AE0D963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4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F4E3A-B855-D5EF-A483-B762EE80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27619-4053-D742-DF90-C7718B0E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C9EAF2-8A17-C8A5-0393-B585844D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D126B1-F2ED-41B2-D66B-14B9B894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DC5104-D2F9-85E2-7AEF-01A4E629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AF397-2BAD-89C7-9B97-BCF7408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7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B334-9C1A-063C-1F45-A687BF10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7ACEC4-680F-F383-6874-EE68FA35A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38B6DC-B8FD-B6F5-B8E2-86DBC5FE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EAD60-4661-C1AD-1529-1542D6E2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A25629-C53E-2A93-EB03-50EEBD4D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5731DE-D1DE-31A2-B93E-324A56EE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A7FA59-F3C0-74BC-9B9A-0181E4A1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1EBF54-5590-FB8C-5951-5D42CCD4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AAE69-7FEB-DE4D-6584-6F53E7081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E1919-CB42-57E0-297B-56A2E6E9D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FD74F-E610-8CBA-C917-A5A7A819E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5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radingeconomics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www.twelvedata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E622E-0227-E424-BCAD-B89C00A2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Stock Market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C5987-D386-EEBD-B745-81B4EEB8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Following real-time Stock Prices</a:t>
            </a:r>
          </a:p>
          <a:p>
            <a:r>
              <a:rPr lang="en-GB" dirty="0"/>
              <a:t>Understanding International Economic &amp; Political Trends</a:t>
            </a:r>
          </a:p>
          <a:p>
            <a:r>
              <a:rPr lang="en-GB" dirty="0"/>
              <a:t>Buys or Sells based on Justifications and Predictions</a:t>
            </a:r>
          </a:p>
        </p:txBody>
      </p:sp>
      <p:pic>
        <p:nvPicPr>
          <p:cNvPr id="1032" name="Picture 8" descr="Cartoon Stock Trading Images - Free ...">
            <a:extLst>
              <a:ext uri="{FF2B5EF4-FFF2-40B4-BE49-F238E27FC236}">
                <a16:creationId xmlns:a16="http://schemas.microsoft.com/office/drawing/2014/main" id="{E1CDFA49-0D0E-29BE-2116-CFB54CE22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58" y="3558051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01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5D41A-1F17-4426-18E7-D2D7BDB2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Farewell Trader, Welcome AI Trader</a:t>
            </a:r>
          </a:p>
        </p:txBody>
      </p:sp>
      <p:pic>
        <p:nvPicPr>
          <p:cNvPr id="2060" name="Picture 12" descr="Cartoon Stock Images - Free Download on ...">
            <a:extLst>
              <a:ext uri="{FF2B5EF4-FFF2-40B4-BE49-F238E27FC236}">
                <a16:creationId xmlns:a16="http://schemas.microsoft.com/office/drawing/2014/main" id="{A2AD8A7D-1D1C-F7CF-F893-FB458DD06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235" y="2515203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I bot Images - Search Images on Everypixel">
            <a:extLst>
              <a:ext uri="{FF2B5EF4-FFF2-40B4-BE49-F238E27FC236}">
                <a16:creationId xmlns:a16="http://schemas.microsoft.com/office/drawing/2014/main" id="{173529D6-5D49-D0E3-0175-BC375218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06" y="4262911"/>
            <a:ext cx="1387228" cy="194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CDC2E1FD-DE4D-DCAE-9252-9D3342845886}"/>
              </a:ext>
            </a:extLst>
          </p:cNvPr>
          <p:cNvSpPr/>
          <p:nvPr/>
        </p:nvSpPr>
        <p:spPr>
          <a:xfrm>
            <a:off x="4412202" y="2778711"/>
            <a:ext cx="2485748" cy="19421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6B42E88-B603-CCDC-B18B-F109B45AD2D4}"/>
              </a:ext>
            </a:extLst>
          </p:cNvPr>
          <p:cNvCxnSpPr>
            <a:cxnSpLocks/>
          </p:cNvCxnSpPr>
          <p:nvPr/>
        </p:nvCxnSpPr>
        <p:spPr>
          <a:xfrm>
            <a:off x="4758431" y="3027285"/>
            <a:ext cx="1784368" cy="14091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1C184C1-727C-26A7-FABB-AA2AF641C40A}"/>
              </a:ext>
            </a:extLst>
          </p:cNvPr>
          <p:cNvSpPr txBox="1"/>
          <p:nvPr/>
        </p:nvSpPr>
        <p:spPr>
          <a:xfrm>
            <a:off x="1358287" y="6258757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Trader</a:t>
            </a:r>
          </a:p>
        </p:txBody>
      </p:sp>
      <p:sp>
        <p:nvSpPr>
          <p:cNvPr id="11" name="Denkblase: wolkenförmig 10">
            <a:extLst>
              <a:ext uri="{FF2B5EF4-FFF2-40B4-BE49-F238E27FC236}">
                <a16:creationId xmlns:a16="http://schemas.microsoft.com/office/drawing/2014/main" id="{8879ADD8-2A55-4FC3-26BE-F187DB47853F}"/>
              </a:ext>
            </a:extLst>
          </p:cNvPr>
          <p:cNvSpPr/>
          <p:nvPr/>
        </p:nvSpPr>
        <p:spPr>
          <a:xfrm>
            <a:off x="3339400" y="2026393"/>
            <a:ext cx="4501143" cy="3211432"/>
          </a:xfrm>
          <a:prstGeom prst="cloudCallout">
            <a:avLst>
              <a:gd name="adj1" fmla="val -76453"/>
              <a:gd name="adj2" fmla="val 15781"/>
            </a:avLst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4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E2D8B-9535-8C05-15FE-B0E58FC6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Agentic AI?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0CB43-9319-A6D5-B333-808B7C08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Agents act Autonomously without Human intervention</a:t>
            </a:r>
          </a:p>
          <a:p>
            <a:r>
              <a:rPr lang="en-GB" dirty="0"/>
              <a:t>Agents reason based on the AI Model they were given</a:t>
            </a:r>
          </a:p>
          <a:p>
            <a:pPr lvl="1"/>
            <a:r>
              <a:rPr lang="en-GB" dirty="0"/>
              <a:t>Knowledge cut-off constraints what they can reason about</a:t>
            </a:r>
          </a:p>
          <a:p>
            <a:r>
              <a:rPr lang="en-GB" dirty="0"/>
              <a:t>Agents are given Tools…</a:t>
            </a:r>
          </a:p>
          <a:p>
            <a:pPr lvl="1"/>
            <a:r>
              <a:rPr lang="en-GB" dirty="0"/>
              <a:t>Tools: to Fetch real-time data to Augment their </a:t>
            </a:r>
            <a:r>
              <a:rPr lang="en-GB" dirty="0" err="1"/>
              <a:t>Knowlegde</a:t>
            </a:r>
            <a:endParaRPr lang="en-GB" dirty="0"/>
          </a:p>
          <a:p>
            <a:pPr lvl="1"/>
            <a:r>
              <a:rPr lang="en-GB" dirty="0"/>
              <a:t>Tools: to Act </a:t>
            </a:r>
          </a:p>
          <a:p>
            <a:pPr lvl="2"/>
            <a:r>
              <a:rPr lang="en-GB" dirty="0"/>
              <a:t>Send notification</a:t>
            </a:r>
          </a:p>
          <a:p>
            <a:pPr lvl="2"/>
            <a:r>
              <a:rPr lang="en-GB" dirty="0"/>
              <a:t>Change DB content, add order, add records …</a:t>
            </a:r>
          </a:p>
        </p:txBody>
      </p:sp>
    </p:spTree>
    <p:extLst>
      <p:ext uri="{BB962C8B-B14F-4D97-AF65-F5344CB8AC3E}">
        <p14:creationId xmlns:p14="http://schemas.microsoft.com/office/powerpoint/2010/main" val="103369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conomic Outlook Report 2023: Slow ...">
            <a:extLst>
              <a:ext uri="{FF2B5EF4-FFF2-40B4-BE49-F238E27FC236}">
                <a16:creationId xmlns:a16="http://schemas.microsoft.com/office/drawing/2014/main" id="{86C5D5A9-3D6F-5094-F4A6-62D6C8C1F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74" y="5050679"/>
            <a:ext cx="2357152" cy="143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dern design icon of database network ...">
            <a:extLst>
              <a:ext uri="{FF2B5EF4-FFF2-40B4-BE49-F238E27FC236}">
                <a16:creationId xmlns:a16="http://schemas.microsoft.com/office/drawing/2014/main" id="{EE1B20D5-859B-64D1-4EB7-09F092E2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77" y="5145751"/>
            <a:ext cx="1256497" cy="12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5C6085-463A-A9DF-3F7E-80C4E8A6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2" y="18883"/>
            <a:ext cx="10515600" cy="1325563"/>
          </a:xfrm>
        </p:spPr>
        <p:txBody>
          <a:bodyPr/>
          <a:lstStyle/>
          <a:p>
            <a:r>
              <a:rPr lang="en-GB" dirty="0"/>
              <a:t>Welcome AI Trader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281BC0-5F31-8F80-254C-C915D32C334A}"/>
              </a:ext>
            </a:extLst>
          </p:cNvPr>
          <p:cNvSpPr/>
          <p:nvPr/>
        </p:nvSpPr>
        <p:spPr>
          <a:xfrm>
            <a:off x="4660779" y="3274750"/>
            <a:ext cx="1660124" cy="752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 MODEL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0A644A4-D0A0-3076-8EF6-0E51D5F97118}"/>
              </a:ext>
            </a:extLst>
          </p:cNvPr>
          <p:cNvSpPr/>
          <p:nvPr/>
        </p:nvSpPr>
        <p:spPr>
          <a:xfrm>
            <a:off x="4350058" y="2695481"/>
            <a:ext cx="2308194" cy="194753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4BFD9BF-EF89-23FF-6789-B0C369CEC125}"/>
              </a:ext>
            </a:extLst>
          </p:cNvPr>
          <p:cNvSpPr txBox="1"/>
          <p:nvPr/>
        </p:nvSpPr>
        <p:spPr>
          <a:xfrm>
            <a:off x="5013892" y="4108372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Agent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CD0ECC-0913-59AE-1251-84209032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88" y="1548634"/>
            <a:ext cx="2456037" cy="117346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E87FCA1-4DD2-1654-DAA4-094D9FD964FE}"/>
              </a:ext>
            </a:extLst>
          </p:cNvPr>
          <p:cNvSpPr txBox="1"/>
          <p:nvPr/>
        </p:nvSpPr>
        <p:spPr>
          <a:xfrm>
            <a:off x="1081354" y="1225314"/>
            <a:ext cx="2274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Twelvedata.com Financial Assets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5BDA147-3280-1A05-C12D-33577435E163}"/>
              </a:ext>
            </a:extLst>
          </p:cNvPr>
          <p:cNvSpPr txBox="1"/>
          <p:nvPr/>
        </p:nvSpPr>
        <p:spPr>
          <a:xfrm>
            <a:off x="4632578" y="6354375"/>
            <a:ext cx="1609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Stock Wallet Database</a:t>
            </a:r>
          </a:p>
        </p:txBody>
      </p:sp>
      <p:pic>
        <p:nvPicPr>
          <p:cNvPr id="3078" name="Picture 6" descr="Vector Image Whatsapp Icon Social ...">
            <a:extLst>
              <a:ext uri="{FF2B5EF4-FFF2-40B4-BE49-F238E27FC236}">
                <a16:creationId xmlns:a16="http://schemas.microsoft.com/office/drawing/2014/main" id="{ED1D0226-625B-5B16-B342-EA4ACE87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10" y="3508552"/>
            <a:ext cx="1935738" cy="51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4120BA7-47C5-7489-8084-64A289D27D2C}"/>
              </a:ext>
            </a:extLst>
          </p:cNvPr>
          <p:cNvSpPr txBox="1"/>
          <p:nvPr/>
        </p:nvSpPr>
        <p:spPr>
          <a:xfrm>
            <a:off x="1020681" y="4760130"/>
            <a:ext cx="2745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tradingeconomics.com Economic Trends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132BD50-51D6-9A46-D6C1-FA4D90C9D888}"/>
              </a:ext>
            </a:extLst>
          </p:cNvPr>
          <p:cNvSpPr/>
          <p:nvPr/>
        </p:nvSpPr>
        <p:spPr>
          <a:xfrm>
            <a:off x="825622" y="1455927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EF72686-A9FD-A80F-8A26-E6536A59B7F5}"/>
              </a:ext>
            </a:extLst>
          </p:cNvPr>
          <p:cNvSpPr/>
          <p:nvPr/>
        </p:nvSpPr>
        <p:spPr>
          <a:xfrm>
            <a:off x="862614" y="4981854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14" descr="AI bot Images - Search Images on Everypixel">
            <a:extLst>
              <a:ext uri="{FF2B5EF4-FFF2-40B4-BE49-F238E27FC236}">
                <a16:creationId xmlns:a16="http://schemas.microsoft.com/office/drawing/2014/main" id="{B62B648B-78CB-310D-A633-AAF5B1EE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160" y="249168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7BAAC54-F06F-1E84-D1E5-932E701274FD}"/>
              </a:ext>
            </a:extLst>
          </p:cNvPr>
          <p:cNvCxnSpPr>
            <a:cxnSpLocks/>
          </p:cNvCxnSpPr>
          <p:nvPr/>
        </p:nvCxnSpPr>
        <p:spPr>
          <a:xfrm>
            <a:off x="3355759" y="2447227"/>
            <a:ext cx="1024450" cy="6236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2E8B125-6815-FE1A-8FC9-D7F3BFAC9BB2}"/>
              </a:ext>
            </a:extLst>
          </p:cNvPr>
          <p:cNvCxnSpPr>
            <a:cxnSpLocks/>
          </p:cNvCxnSpPr>
          <p:nvPr/>
        </p:nvCxnSpPr>
        <p:spPr>
          <a:xfrm flipV="1">
            <a:off x="3468902" y="4487662"/>
            <a:ext cx="1163676" cy="8134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82F69FB-2182-8D29-0A01-1570160DCC07}"/>
              </a:ext>
            </a:extLst>
          </p:cNvPr>
          <p:cNvCxnSpPr>
            <a:cxnSpLocks/>
            <a:endCxn id="3078" idx="1"/>
          </p:cNvCxnSpPr>
          <p:nvPr/>
        </p:nvCxnSpPr>
        <p:spPr>
          <a:xfrm>
            <a:off x="6844683" y="3744532"/>
            <a:ext cx="1100427" cy="233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5" name="Gruppieren 3074">
            <a:extLst>
              <a:ext uri="{FF2B5EF4-FFF2-40B4-BE49-F238E27FC236}">
                <a16:creationId xmlns:a16="http://schemas.microsoft.com/office/drawing/2014/main" id="{B50ADE6D-12D7-9C04-E87B-4FBFD1EBFBE1}"/>
              </a:ext>
            </a:extLst>
          </p:cNvPr>
          <p:cNvGrpSpPr/>
          <p:nvPr/>
        </p:nvGrpSpPr>
        <p:grpSpPr>
          <a:xfrm>
            <a:off x="5517679" y="4712937"/>
            <a:ext cx="507568" cy="408766"/>
            <a:chOff x="4714043" y="1598187"/>
            <a:chExt cx="507568" cy="408766"/>
          </a:xfrm>
        </p:grpSpPr>
        <p:sp>
          <p:nvSpPr>
            <p:cNvPr id="3072" name="Ellipse 3071">
              <a:extLst>
                <a:ext uri="{FF2B5EF4-FFF2-40B4-BE49-F238E27FC236}">
                  <a16:creationId xmlns:a16="http://schemas.microsoft.com/office/drawing/2014/main" id="{C2EDE0D7-1759-7F55-E287-EDDD85B58540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3" name="Textfeld 3072">
              <a:extLst>
                <a:ext uri="{FF2B5EF4-FFF2-40B4-BE49-F238E27FC236}">
                  <a16:creationId xmlns:a16="http://schemas.microsoft.com/office/drawing/2014/main" id="{A8BA5774-AD45-C071-6426-A7306D4DBFD2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3077" name="Gruppieren 3076">
            <a:extLst>
              <a:ext uri="{FF2B5EF4-FFF2-40B4-BE49-F238E27FC236}">
                <a16:creationId xmlns:a16="http://schemas.microsoft.com/office/drawing/2014/main" id="{89BFC985-BB48-DE86-1A5D-E3F8D4975970}"/>
              </a:ext>
            </a:extLst>
          </p:cNvPr>
          <p:cNvGrpSpPr/>
          <p:nvPr/>
        </p:nvGrpSpPr>
        <p:grpSpPr>
          <a:xfrm>
            <a:off x="3812299" y="2206816"/>
            <a:ext cx="507568" cy="408766"/>
            <a:chOff x="4714043" y="1598187"/>
            <a:chExt cx="507568" cy="408766"/>
          </a:xfrm>
        </p:grpSpPr>
        <p:sp>
          <p:nvSpPr>
            <p:cNvPr id="3079" name="Ellipse 3078">
              <a:extLst>
                <a:ext uri="{FF2B5EF4-FFF2-40B4-BE49-F238E27FC236}">
                  <a16:creationId xmlns:a16="http://schemas.microsoft.com/office/drawing/2014/main" id="{0A71D62A-28CF-E9ED-BF22-3E885149F2E6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80" name="Textfeld 3079">
              <a:extLst>
                <a:ext uri="{FF2B5EF4-FFF2-40B4-BE49-F238E27FC236}">
                  <a16:creationId xmlns:a16="http://schemas.microsoft.com/office/drawing/2014/main" id="{300732D9-5068-5015-D690-80A583D6C058}"/>
                </a:ext>
              </a:extLst>
            </p:cNvPr>
            <p:cNvSpPr txBox="1"/>
            <p:nvPr/>
          </p:nvSpPr>
          <p:spPr>
            <a:xfrm>
              <a:off x="4811699" y="1606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3081" name="Gruppieren 3080">
            <a:extLst>
              <a:ext uri="{FF2B5EF4-FFF2-40B4-BE49-F238E27FC236}">
                <a16:creationId xmlns:a16="http://schemas.microsoft.com/office/drawing/2014/main" id="{6711CB0D-015E-D3C1-7047-1DC4C3EEF188}"/>
              </a:ext>
            </a:extLst>
          </p:cNvPr>
          <p:cNvGrpSpPr/>
          <p:nvPr/>
        </p:nvGrpSpPr>
        <p:grpSpPr>
          <a:xfrm>
            <a:off x="3971512" y="4965288"/>
            <a:ext cx="507568" cy="408766"/>
            <a:chOff x="4714043" y="1598187"/>
            <a:chExt cx="507568" cy="408766"/>
          </a:xfrm>
        </p:grpSpPr>
        <p:sp>
          <p:nvSpPr>
            <p:cNvPr id="3082" name="Ellipse 3081">
              <a:extLst>
                <a:ext uri="{FF2B5EF4-FFF2-40B4-BE49-F238E27FC236}">
                  <a16:creationId xmlns:a16="http://schemas.microsoft.com/office/drawing/2014/main" id="{7543ABEA-2CF7-18B4-47CF-DB40D660878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3" name="Textfeld 3082">
              <a:extLst>
                <a:ext uri="{FF2B5EF4-FFF2-40B4-BE49-F238E27FC236}">
                  <a16:creationId xmlns:a16="http://schemas.microsoft.com/office/drawing/2014/main" id="{27970C82-4C0E-1092-1BBE-9522C81D1DF8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3084" name="Gruppieren 3083">
            <a:extLst>
              <a:ext uri="{FF2B5EF4-FFF2-40B4-BE49-F238E27FC236}">
                <a16:creationId xmlns:a16="http://schemas.microsoft.com/office/drawing/2014/main" id="{51C51CC1-8322-F93A-6078-B0E077D80C06}"/>
              </a:ext>
            </a:extLst>
          </p:cNvPr>
          <p:cNvGrpSpPr/>
          <p:nvPr/>
        </p:nvGrpSpPr>
        <p:grpSpPr>
          <a:xfrm>
            <a:off x="7151024" y="3217776"/>
            <a:ext cx="507568" cy="408766"/>
            <a:chOff x="4714043" y="1598187"/>
            <a:chExt cx="507568" cy="408766"/>
          </a:xfrm>
        </p:grpSpPr>
        <p:sp>
          <p:nvSpPr>
            <p:cNvPr id="3085" name="Ellipse 3084">
              <a:extLst>
                <a:ext uri="{FF2B5EF4-FFF2-40B4-BE49-F238E27FC236}">
                  <a16:creationId xmlns:a16="http://schemas.microsoft.com/office/drawing/2014/main" id="{7D7A1507-F216-83E0-9975-361E88A4B8EB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6" name="Textfeld 3085">
              <a:extLst>
                <a:ext uri="{FF2B5EF4-FFF2-40B4-BE49-F238E27FC236}">
                  <a16:creationId xmlns:a16="http://schemas.microsoft.com/office/drawing/2014/main" id="{F2C50919-6E00-27A4-5B89-B4341910948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</p:grpSp>
      <p:sp>
        <p:nvSpPr>
          <p:cNvPr id="3088" name="Sprechblase: rechteckig mit abgerundeten Ecken 3087">
            <a:extLst>
              <a:ext uri="{FF2B5EF4-FFF2-40B4-BE49-F238E27FC236}">
                <a16:creationId xmlns:a16="http://schemas.microsoft.com/office/drawing/2014/main" id="{C3DCDB3D-8D30-E63E-3437-6A45826446B4}"/>
              </a:ext>
            </a:extLst>
          </p:cNvPr>
          <p:cNvSpPr/>
          <p:nvPr/>
        </p:nvSpPr>
        <p:spPr>
          <a:xfrm>
            <a:off x="5780802" y="303953"/>
            <a:ext cx="5897815" cy="1579632"/>
          </a:xfrm>
          <a:prstGeom prst="wedgeRoundRectCallout">
            <a:avLst>
              <a:gd name="adj1" fmla="val -56056"/>
              <a:gd name="adj2" fmla="val 86586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89" name="Textfeld 3088">
            <a:extLst>
              <a:ext uri="{FF2B5EF4-FFF2-40B4-BE49-F238E27FC236}">
                <a16:creationId xmlns:a16="http://schemas.microsoft.com/office/drawing/2014/main" id="{C4BEF752-39C6-C00A-2F32-57A6E50F3CCE}"/>
              </a:ext>
            </a:extLst>
          </p:cNvPr>
          <p:cNvSpPr txBox="1"/>
          <p:nvPr/>
        </p:nvSpPr>
        <p:spPr>
          <a:xfrm>
            <a:off x="5943734" y="413040"/>
            <a:ext cx="5262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400" dirty="0"/>
              <a:t>For every record on your Stock Wallet…</a:t>
            </a:r>
          </a:p>
          <a:p>
            <a:pPr marL="342900" indent="-342900">
              <a:buAutoNum type="arabicPeriod"/>
            </a:pPr>
            <a:r>
              <a:rPr lang="en-GB" sz="1400" dirty="0"/>
              <a:t>Fetch real-time stock prices from </a:t>
            </a:r>
            <a:r>
              <a:rPr lang="en-GB" sz="1400" dirty="0">
                <a:hlinkClick r:id="rId7"/>
              </a:rPr>
              <a:t>www.twelvedata.com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dirty="0"/>
              <a:t>Fetch economic trends from  </a:t>
            </a:r>
            <a:r>
              <a:rPr lang="en-GB" sz="1400" dirty="0">
                <a:hlinkClick r:id="rId8"/>
              </a:rPr>
              <a:t>www.tradingeconomics.com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b="1" i="1" dirty="0">
                <a:solidFill>
                  <a:srgbClr val="FF0000"/>
                </a:solidFill>
              </a:rPr>
              <a:t>Reasoning…</a:t>
            </a:r>
          </a:p>
          <a:p>
            <a:pPr marL="342900" indent="-342900">
              <a:buAutoNum type="arabicPeriod"/>
            </a:pPr>
            <a:r>
              <a:rPr lang="en-GB" sz="1400" dirty="0"/>
              <a:t>Update the stock records on cloud Database</a:t>
            </a:r>
          </a:p>
          <a:p>
            <a:pPr marL="342900" indent="-342900">
              <a:buAutoNum type="arabicPeriod"/>
            </a:pPr>
            <a:r>
              <a:rPr lang="en-GB" sz="1400" dirty="0"/>
              <a:t>Send out </a:t>
            </a:r>
            <a:r>
              <a:rPr lang="en-GB" sz="1400" dirty="0" err="1"/>
              <a:t>WhatsUp</a:t>
            </a:r>
            <a:r>
              <a:rPr lang="en-GB" sz="1400" dirty="0"/>
              <a:t> notifications on unexpected price Rise or Fall</a:t>
            </a:r>
          </a:p>
        </p:txBody>
      </p:sp>
      <p:sp>
        <p:nvSpPr>
          <p:cNvPr id="3090" name="Denkblase: wolkenförmig 3089">
            <a:extLst>
              <a:ext uri="{FF2B5EF4-FFF2-40B4-BE49-F238E27FC236}">
                <a16:creationId xmlns:a16="http://schemas.microsoft.com/office/drawing/2014/main" id="{4323FCC7-E818-30BF-EA58-18430D34778C}"/>
              </a:ext>
            </a:extLst>
          </p:cNvPr>
          <p:cNvSpPr/>
          <p:nvPr/>
        </p:nvSpPr>
        <p:spPr>
          <a:xfrm>
            <a:off x="6549775" y="4003823"/>
            <a:ext cx="4994237" cy="2442427"/>
          </a:xfrm>
          <a:prstGeom prst="cloudCallout">
            <a:avLst>
              <a:gd name="adj1" fmla="val -49921"/>
              <a:gd name="adj2" fmla="val -47374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1" name="Textfeld 3090">
            <a:extLst>
              <a:ext uri="{FF2B5EF4-FFF2-40B4-BE49-F238E27FC236}">
                <a16:creationId xmlns:a16="http://schemas.microsoft.com/office/drawing/2014/main" id="{56572403-6750-4A6B-99C2-B5C22B6B313F}"/>
              </a:ext>
            </a:extLst>
          </p:cNvPr>
          <p:cNvSpPr txBox="1"/>
          <p:nvPr/>
        </p:nvSpPr>
        <p:spPr>
          <a:xfrm>
            <a:off x="7250149" y="4561479"/>
            <a:ext cx="36669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I work ….</a:t>
            </a:r>
          </a:p>
          <a:p>
            <a:r>
              <a:rPr lang="en-GB" dirty="0"/>
              <a:t>     - 24/7 </a:t>
            </a:r>
          </a:p>
          <a:p>
            <a:r>
              <a:rPr lang="en-GB" dirty="0"/>
              <a:t>     - 365 days a year</a:t>
            </a:r>
          </a:p>
          <a:p>
            <a:r>
              <a:rPr lang="en-GB" dirty="0"/>
              <a:t>     - each minute</a:t>
            </a:r>
          </a:p>
          <a:p>
            <a:r>
              <a:rPr lang="en-GB" dirty="0"/>
              <a:t>     - configurable scheduling interval</a:t>
            </a:r>
          </a:p>
        </p:txBody>
      </p:sp>
      <p:pic>
        <p:nvPicPr>
          <p:cNvPr id="3092" name="Picture 14" descr="AI bot Images - Search Images on Everypixel">
            <a:extLst>
              <a:ext uri="{FF2B5EF4-FFF2-40B4-BE49-F238E27FC236}">
                <a16:creationId xmlns:a16="http://schemas.microsoft.com/office/drawing/2014/main" id="{3CCDF119-A8A2-28E6-8977-5D26C75E7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10" y="457927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FD2991C-C427-E1B8-194C-A8EA13558312}"/>
              </a:ext>
            </a:extLst>
          </p:cNvPr>
          <p:cNvSpPr txBox="1"/>
          <p:nvPr/>
        </p:nvSpPr>
        <p:spPr>
          <a:xfrm>
            <a:off x="197953" y="3506061"/>
            <a:ext cx="74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Prompt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4622C-C9EF-7BAB-A549-47B429823662}"/>
              </a:ext>
            </a:extLst>
          </p:cNvPr>
          <p:cNvSpPr txBox="1"/>
          <p:nvPr/>
        </p:nvSpPr>
        <p:spPr>
          <a:xfrm>
            <a:off x="216329" y="3681783"/>
            <a:ext cx="35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For each stock record incrementally buy or sell stocks on my wallet given actual prices and economic trends and notify when price deviates thresholds….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2C508B1-D4E8-09F5-4F78-916C88A91E31}"/>
              </a:ext>
            </a:extLst>
          </p:cNvPr>
          <p:cNvCxnSpPr>
            <a:cxnSpLocks/>
          </p:cNvCxnSpPr>
          <p:nvPr/>
        </p:nvCxnSpPr>
        <p:spPr>
          <a:xfrm flipH="1">
            <a:off x="5389926" y="4363626"/>
            <a:ext cx="6376" cy="84159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DDBE8CB8-C5E8-4D7B-0BEC-58E6D929329F}"/>
              </a:ext>
            </a:extLst>
          </p:cNvPr>
          <p:cNvSpPr/>
          <p:nvPr/>
        </p:nvSpPr>
        <p:spPr>
          <a:xfrm>
            <a:off x="213063" y="3119842"/>
            <a:ext cx="4140512" cy="1606951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38264CE-E280-3750-4045-BFF12025AE9D}"/>
              </a:ext>
            </a:extLst>
          </p:cNvPr>
          <p:cNvGrpSpPr/>
          <p:nvPr/>
        </p:nvGrpSpPr>
        <p:grpSpPr>
          <a:xfrm>
            <a:off x="4764203" y="4696288"/>
            <a:ext cx="507568" cy="408766"/>
            <a:chOff x="4714043" y="1598187"/>
            <a:chExt cx="507568" cy="408766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DDD47C10-0291-4BDE-843C-31A3ABEA533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6" name="Textfeld 3075">
              <a:extLst>
                <a:ext uri="{FF2B5EF4-FFF2-40B4-BE49-F238E27FC236}">
                  <a16:creationId xmlns:a16="http://schemas.microsoft.com/office/drawing/2014/main" id="{73767CFD-FF96-CF8A-B980-B731A5A89AE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sp>
        <p:nvSpPr>
          <p:cNvPr id="3093" name="Ellipse 3092">
            <a:extLst>
              <a:ext uri="{FF2B5EF4-FFF2-40B4-BE49-F238E27FC236}">
                <a16:creationId xmlns:a16="http://schemas.microsoft.com/office/drawing/2014/main" id="{7A015DDF-2DAC-5B29-DF3D-8897E40A8DDF}"/>
              </a:ext>
            </a:extLst>
          </p:cNvPr>
          <p:cNvSpPr/>
          <p:nvPr/>
        </p:nvSpPr>
        <p:spPr>
          <a:xfrm>
            <a:off x="5689950" y="2843929"/>
            <a:ext cx="507568" cy="4087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4" name="Textfeld 3093">
            <a:extLst>
              <a:ext uri="{FF2B5EF4-FFF2-40B4-BE49-F238E27FC236}">
                <a16:creationId xmlns:a16="http://schemas.microsoft.com/office/drawing/2014/main" id="{2435B69A-286B-647D-5ACF-86E952FF1671}"/>
              </a:ext>
            </a:extLst>
          </p:cNvPr>
          <p:cNvSpPr txBox="1"/>
          <p:nvPr/>
        </p:nvSpPr>
        <p:spPr>
          <a:xfrm>
            <a:off x="5787606" y="287035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2812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CFCD8-5B53-D596-F152-45A7A5B5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AI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B1537-AD7C-1337-D945-08C7B277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11649" cy="4351338"/>
          </a:xfrm>
        </p:spPr>
        <p:txBody>
          <a:bodyPr/>
          <a:lstStyle/>
          <a:p>
            <a:r>
              <a:rPr lang="en-GB" dirty="0"/>
              <a:t>Works round the clock, 24/7, 365 days</a:t>
            </a:r>
          </a:p>
          <a:p>
            <a:r>
              <a:rPr lang="en-GB" dirty="0"/>
              <a:t>Access to most actual real-time Stock prices and other Financial Assets</a:t>
            </a:r>
          </a:p>
          <a:p>
            <a:r>
              <a:rPr lang="en-GB" dirty="0"/>
              <a:t>Access to World Economic Trends that potentially influence prices</a:t>
            </a:r>
          </a:p>
          <a:p>
            <a:r>
              <a:rPr lang="en-GB" dirty="0"/>
              <a:t>Forecasts based on Historical and Real-Time Financial and Economic Trends</a:t>
            </a:r>
          </a:p>
          <a:p>
            <a:r>
              <a:rPr lang="en-GB" dirty="0"/>
              <a:t>Buys &amp; Sells based on its Reasoning based on Real-Time Facts.</a:t>
            </a:r>
          </a:p>
          <a:p>
            <a:r>
              <a:rPr lang="en-GB" dirty="0"/>
              <a:t>Notifies when Prices fall below Predefined and Configured Thresholds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72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60BB1-6505-43B7-5907-0C643EA0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this Use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0B910-3C10-E9AD-CF38-C40AE5F9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intention to bring a new product</a:t>
            </a:r>
          </a:p>
          <a:p>
            <a:r>
              <a:rPr lang="en-GB" dirty="0"/>
              <a:t>Focus on showcasing technologies</a:t>
            </a:r>
          </a:p>
          <a:p>
            <a:pPr lvl="1"/>
            <a:r>
              <a:rPr lang="en-GB" dirty="0"/>
              <a:t>Spring AI</a:t>
            </a:r>
          </a:p>
          <a:p>
            <a:pPr lvl="1"/>
            <a:r>
              <a:rPr lang="en-GB" dirty="0"/>
              <a:t>MS Azure AI Foundry</a:t>
            </a:r>
          </a:p>
          <a:p>
            <a:pPr lvl="1"/>
            <a:r>
              <a:rPr lang="en-GB" dirty="0"/>
              <a:t>Azure DevOps</a:t>
            </a:r>
          </a:p>
          <a:p>
            <a:pPr lvl="1"/>
            <a:r>
              <a:rPr lang="en-GB" dirty="0"/>
              <a:t>Terraform</a:t>
            </a:r>
          </a:p>
          <a:p>
            <a:pPr lvl="1"/>
            <a:r>
              <a:rPr lang="en-GB" dirty="0"/>
              <a:t>Gradle</a:t>
            </a:r>
          </a:p>
          <a:p>
            <a:pPr lvl="1"/>
            <a:r>
              <a:rPr lang="en-GB" dirty="0"/>
              <a:t>HELM</a:t>
            </a:r>
          </a:p>
          <a:p>
            <a:pPr lvl="1"/>
            <a:r>
              <a:rPr lang="en-GB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95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Breitbild</PresentationFormat>
  <Paragraphs>57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Stock Market Trader</vt:lpstr>
      <vt:lpstr>Farewell Trader, Welcome AI Trader</vt:lpstr>
      <vt:lpstr>Agentic AI?</vt:lpstr>
      <vt:lpstr>Welcome AI Trader</vt:lpstr>
      <vt:lpstr>Why AI Trader</vt:lpstr>
      <vt:lpstr>Why this 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Rong</dc:creator>
  <cp:lastModifiedBy>Rob Rong</cp:lastModifiedBy>
  <cp:revision>27</cp:revision>
  <dcterms:created xsi:type="dcterms:W3CDTF">2025-05-17T10:52:03Z</dcterms:created>
  <dcterms:modified xsi:type="dcterms:W3CDTF">2025-05-17T14:08:29Z</dcterms:modified>
</cp:coreProperties>
</file>