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716" r:id="rId4"/>
    <p:sldId id="2717" r:id="rId5"/>
    <p:sldId id="2719" r:id="rId6"/>
    <p:sldId id="2736" r:id="rId7"/>
    <p:sldId id="2733" r:id="rId8"/>
    <p:sldId id="2728" r:id="rId9"/>
    <p:sldId id="2737" r:id="rId10"/>
    <p:sldId id="2721" r:id="rId11"/>
    <p:sldId id="2735" r:id="rId12"/>
    <p:sldId id="2726" r:id="rId13"/>
    <p:sldId id="2722" r:id="rId14"/>
    <p:sldId id="272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8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2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customXml" Target="../customXml/item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ustomXml" Target="../customXml/item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ustomXml" Target="../customXml/item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A59B01-224C-43DE-B537-DB9FFC21D5E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619A15E-C432-435C-AADB-1A5A9927633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DESENVOLVIMENTO DE ESTRUTURA RELACIONAL DE DADOS EM SQL</a:t>
          </a:r>
          <a:endParaRPr lang="en-US" dirty="0"/>
        </a:p>
      </dgm:t>
    </dgm:pt>
    <dgm:pt modelId="{6060DF46-151F-4DE8-B26E-4A3E78309704}" type="parTrans" cxnId="{98F53B26-878B-4207-85E7-0792FE87F749}">
      <dgm:prSet/>
      <dgm:spPr/>
      <dgm:t>
        <a:bodyPr/>
        <a:lstStyle/>
        <a:p>
          <a:endParaRPr lang="en-US"/>
        </a:p>
      </dgm:t>
    </dgm:pt>
    <dgm:pt modelId="{ABA69C06-318D-45D6-98F8-6C9D5BBEF010}" type="sibTrans" cxnId="{98F53B26-878B-4207-85E7-0792FE87F749}">
      <dgm:prSet/>
      <dgm:spPr/>
      <dgm:t>
        <a:bodyPr/>
        <a:lstStyle/>
        <a:p>
          <a:endParaRPr lang="en-US"/>
        </a:p>
      </dgm:t>
    </dgm:pt>
    <dgm:pt modelId="{1705B5EC-9192-49F4-BE09-47D6724DDC9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documentação no GitHub e gestão do projeto desenvolvida no JIRA SOFTWARE</a:t>
          </a:r>
          <a:endParaRPr lang="en-US" dirty="0"/>
        </a:p>
      </dgm:t>
    </dgm:pt>
    <dgm:pt modelId="{51F24FC6-5C11-4239-8961-305A4BC5DB91}" type="parTrans" cxnId="{B3D77E11-A020-4308-B3C8-8B0E7B710D17}">
      <dgm:prSet/>
      <dgm:spPr/>
      <dgm:t>
        <a:bodyPr/>
        <a:lstStyle/>
        <a:p>
          <a:endParaRPr lang="en-US"/>
        </a:p>
      </dgm:t>
    </dgm:pt>
    <dgm:pt modelId="{510F4C03-479C-4B60-8A06-137545A0E3F1}" type="sibTrans" cxnId="{B3D77E11-A020-4308-B3C8-8B0E7B710D17}">
      <dgm:prSet/>
      <dgm:spPr/>
      <dgm:t>
        <a:bodyPr/>
        <a:lstStyle/>
        <a:p>
          <a:endParaRPr lang="en-US"/>
        </a:p>
      </dgm:t>
    </dgm:pt>
    <dgm:pt modelId="{8A6CA951-B798-4F2E-83EE-102CD8AFF83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Documentação do projeto de forma clara e de fácil acesso</a:t>
          </a:r>
          <a:endParaRPr lang="en-US" dirty="0"/>
        </a:p>
      </dgm:t>
    </dgm:pt>
    <dgm:pt modelId="{B802EDFE-2CAF-43BD-9E0E-F1CFD3E623A9}" type="parTrans" cxnId="{63D005D2-1480-4BE1-9D7A-4BA7716924B6}">
      <dgm:prSet/>
      <dgm:spPr/>
      <dgm:t>
        <a:bodyPr/>
        <a:lstStyle/>
        <a:p>
          <a:endParaRPr lang="en-US"/>
        </a:p>
      </dgm:t>
    </dgm:pt>
    <dgm:pt modelId="{365956F9-F333-4ECB-9FE3-66BE4EB8D340}" type="sibTrans" cxnId="{63D005D2-1480-4BE1-9D7A-4BA7716924B6}">
      <dgm:prSet/>
      <dgm:spPr/>
      <dgm:t>
        <a:bodyPr/>
        <a:lstStyle/>
        <a:p>
          <a:endParaRPr lang="en-US"/>
        </a:p>
      </dgm:t>
    </dgm:pt>
    <dgm:pt modelId="{548C23D6-9D57-4478-85B2-599310A8017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i="0" dirty="0"/>
            <a:t>CRIAÇÃO DE UM </a:t>
          </a:r>
          <a:r>
            <a:rPr lang="pt-BR" i="1" dirty="0"/>
            <a:t>Dashboard</a:t>
          </a:r>
          <a:r>
            <a:rPr lang="pt-BR" dirty="0"/>
            <a:t> intuitivo PARA VISUALIZAÇÃO DOS DADOS APRESENTADOS</a:t>
          </a:r>
        </a:p>
      </dgm:t>
    </dgm:pt>
    <dgm:pt modelId="{285B243F-D331-455C-B9A2-3194C340C4AE}" type="parTrans" cxnId="{2206F7C7-E144-4B28-A4BE-FECB08B53148}">
      <dgm:prSet/>
      <dgm:spPr/>
      <dgm:t>
        <a:bodyPr/>
        <a:lstStyle/>
        <a:p>
          <a:endParaRPr lang="pt-BR"/>
        </a:p>
      </dgm:t>
    </dgm:pt>
    <dgm:pt modelId="{C46429B5-9022-4AD4-B7E1-B35E45BBC0CA}" type="sibTrans" cxnId="{2206F7C7-E144-4B28-A4BE-FECB08B53148}">
      <dgm:prSet/>
      <dgm:spPr/>
      <dgm:t>
        <a:bodyPr/>
        <a:lstStyle/>
        <a:p>
          <a:endParaRPr lang="pt-BR"/>
        </a:p>
      </dgm:t>
    </dgm:pt>
    <dgm:pt modelId="{26A6CD86-9D5D-436A-978F-B9941458287F}" type="pres">
      <dgm:prSet presAssocID="{D1A59B01-224C-43DE-B537-DB9FFC21D5E4}" presName="root" presStyleCnt="0">
        <dgm:presLayoutVars>
          <dgm:dir/>
          <dgm:resizeHandles val="exact"/>
        </dgm:presLayoutVars>
      </dgm:prSet>
      <dgm:spPr/>
    </dgm:pt>
    <dgm:pt modelId="{DD7D7673-7740-42D0-A7C8-0CE2E9245545}" type="pres">
      <dgm:prSet presAssocID="{A619A15E-C432-435C-AADB-1A5A99276336}" presName="compNode" presStyleCnt="0"/>
      <dgm:spPr/>
    </dgm:pt>
    <dgm:pt modelId="{EA0D3B02-BD33-4F0D-9E06-B5452FEFD04D}" type="pres">
      <dgm:prSet presAssocID="{A619A15E-C432-435C-AADB-1A5A99276336}" presName="iconBgRect" presStyleLbl="bgShp" presStyleIdx="0" presStyleCnt="4"/>
      <dgm:spPr/>
    </dgm:pt>
    <dgm:pt modelId="{51F025E0-EDFA-4238-BF68-CA68766A706E}" type="pres">
      <dgm:prSet presAssocID="{A619A15E-C432-435C-AADB-1A5A9927633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8CCD2B6-B23C-4CFF-9E29-6D1F2D1E4BFC}" type="pres">
      <dgm:prSet presAssocID="{A619A15E-C432-435C-AADB-1A5A99276336}" presName="spaceRect" presStyleCnt="0"/>
      <dgm:spPr/>
    </dgm:pt>
    <dgm:pt modelId="{4B97DA39-3599-4703-8C30-8E2012FFEF06}" type="pres">
      <dgm:prSet presAssocID="{A619A15E-C432-435C-AADB-1A5A99276336}" presName="textRect" presStyleLbl="revTx" presStyleIdx="0" presStyleCnt="4" custScaleY="143165">
        <dgm:presLayoutVars>
          <dgm:chMax val="1"/>
          <dgm:chPref val="1"/>
        </dgm:presLayoutVars>
      </dgm:prSet>
      <dgm:spPr/>
    </dgm:pt>
    <dgm:pt modelId="{7DCE138E-C531-413A-BFC8-B90ECF54FB4F}" type="pres">
      <dgm:prSet presAssocID="{ABA69C06-318D-45D6-98F8-6C9D5BBEF010}" presName="sibTrans" presStyleCnt="0"/>
      <dgm:spPr/>
    </dgm:pt>
    <dgm:pt modelId="{88A73015-F37C-4176-AD90-8A59367C00BE}" type="pres">
      <dgm:prSet presAssocID="{548C23D6-9D57-4478-85B2-599310A80175}" presName="compNode" presStyleCnt="0"/>
      <dgm:spPr/>
    </dgm:pt>
    <dgm:pt modelId="{7E1E22D2-B7D4-45A5-BD7A-20CDE38BEBF8}" type="pres">
      <dgm:prSet presAssocID="{548C23D6-9D57-4478-85B2-599310A80175}" presName="iconBgRect" presStyleLbl="bgShp" presStyleIdx="1" presStyleCnt="4"/>
      <dgm:spPr/>
    </dgm:pt>
    <dgm:pt modelId="{745931D5-A7EA-421C-B252-011E49C483E9}" type="pres">
      <dgm:prSet presAssocID="{548C23D6-9D57-4478-85B2-599310A8017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D808A63C-E8A7-40DE-A3D4-4707120773AC}" type="pres">
      <dgm:prSet presAssocID="{548C23D6-9D57-4478-85B2-599310A80175}" presName="spaceRect" presStyleCnt="0"/>
      <dgm:spPr/>
    </dgm:pt>
    <dgm:pt modelId="{BDB4FCE0-C0A5-4214-9394-4EDD5F1404F0}" type="pres">
      <dgm:prSet presAssocID="{548C23D6-9D57-4478-85B2-599310A80175}" presName="textRect" presStyleLbl="revTx" presStyleIdx="1" presStyleCnt="4">
        <dgm:presLayoutVars>
          <dgm:chMax val="1"/>
          <dgm:chPref val="1"/>
        </dgm:presLayoutVars>
      </dgm:prSet>
      <dgm:spPr/>
    </dgm:pt>
    <dgm:pt modelId="{EC747A7F-E04C-4812-911E-324CBAE5DE79}" type="pres">
      <dgm:prSet presAssocID="{C46429B5-9022-4AD4-B7E1-B35E45BBC0CA}" presName="sibTrans" presStyleCnt="0"/>
      <dgm:spPr/>
    </dgm:pt>
    <dgm:pt modelId="{CA2E14FF-B98A-4A9C-9114-8FE61E4A6FA5}" type="pres">
      <dgm:prSet presAssocID="{1705B5EC-9192-49F4-BE09-47D6724DDC91}" presName="compNode" presStyleCnt="0"/>
      <dgm:spPr/>
    </dgm:pt>
    <dgm:pt modelId="{A127E66B-B575-4096-A607-26422EB746D8}" type="pres">
      <dgm:prSet presAssocID="{1705B5EC-9192-49F4-BE09-47D6724DDC91}" presName="iconBgRect" presStyleLbl="bgShp" presStyleIdx="2" presStyleCnt="4"/>
      <dgm:spPr/>
    </dgm:pt>
    <dgm:pt modelId="{3663F539-CDBA-4C2A-AD98-8FCB6E54826E}" type="pres">
      <dgm:prSet presAssocID="{1705B5EC-9192-49F4-BE09-47D6724DDC9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ns"/>
        </a:ext>
      </dgm:extLst>
    </dgm:pt>
    <dgm:pt modelId="{D0A9B7C9-D875-4B1F-8E94-3F3438830366}" type="pres">
      <dgm:prSet presAssocID="{1705B5EC-9192-49F4-BE09-47D6724DDC91}" presName="spaceRect" presStyleCnt="0"/>
      <dgm:spPr/>
    </dgm:pt>
    <dgm:pt modelId="{E667E034-FA16-445D-9A85-11573FDC8E59}" type="pres">
      <dgm:prSet presAssocID="{1705B5EC-9192-49F4-BE09-47D6724DDC91}" presName="textRect" presStyleLbl="revTx" presStyleIdx="2" presStyleCnt="4">
        <dgm:presLayoutVars>
          <dgm:chMax val="1"/>
          <dgm:chPref val="1"/>
        </dgm:presLayoutVars>
      </dgm:prSet>
      <dgm:spPr/>
    </dgm:pt>
    <dgm:pt modelId="{D6888026-47DA-4487-9B1E-0C87AEA9AB3A}" type="pres">
      <dgm:prSet presAssocID="{510F4C03-479C-4B60-8A06-137545A0E3F1}" presName="sibTrans" presStyleCnt="0"/>
      <dgm:spPr/>
    </dgm:pt>
    <dgm:pt modelId="{90B31A1F-07BC-48B1-A647-4AC11E9647AB}" type="pres">
      <dgm:prSet presAssocID="{8A6CA951-B798-4F2E-83EE-102CD8AFF83E}" presName="compNode" presStyleCnt="0"/>
      <dgm:spPr/>
    </dgm:pt>
    <dgm:pt modelId="{4AC3AE88-E599-45C9-BCAC-D2DC79FF1784}" type="pres">
      <dgm:prSet presAssocID="{8A6CA951-B798-4F2E-83EE-102CD8AFF83E}" presName="iconBgRect" presStyleLbl="bgShp" presStyleIdx="3" presStyleCnt="4"/>
      <dgm:spPr/>
    </dgm:pt>
    <dgm:pt modelId="{233B412C-6622-443B-9618-52A8A8DC4F7F}" type="pres">
      <dgm:prSet presAssocID="{8A6CA951-B798-4F2E-83EE-102CD8AFF83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A10FE2D8-396E-4853-A5D2-0B9CD20F02BD}" type="pres">
      <dgm:prSet presAssocID="{8A6CA951-B798-4F2E-83EE-102CD8AFF83E}" presName="spaceRect" presStyleCnt="0"/>
      <dgm:spPr/>
    </dgm:pt>
    <dgm:pt modelId="{1A0996CC-46AC-4488-B06B-27B030239BDA}" type="pres">
      <dgm:prSet presAssocID="{8A6CA951-B798-4F2E-83EE-102CD8AFF83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3D77E11-A020-4308-B3C8-8B0E7B710D17}" srcId="{D1A59B01-224C-43DE-B537-DB9FFC21D5E4}" destId="{1705B5EC-9192-49F4-BE09-47D6724DDC91}" srcOrd="2" destOrd="0" parTransId="{51F24FC6-5C11-4239-8961-305A4BC5DB91}" sibTransId="{510F4C03-479C-4B60-8A06-137545A0E3F1}"/>
    <dgm:cxn modelId="{98F53B26-878B-4207-85E7-0792FE87F749}" srcId="{D1A59B01-224C-43DE-B537-DB9FFC21D5E4}" destId="{A619A15E-C432-435C-AADB-1A5A99276336}" srcOrd="0" destOrd="0" parTransId="{6060DF46-151F-4DE8-B26E-4A3E78309704}" sibTransId="{ABA69C06-318D-45D6-98F8-6C9D5BBEF010}"/>
    <dgm:cxn modelId="{32A1C72A-4B75-254C-B58B-21650921EDEA}" type="presOf" srcId="{A619A15E-C432-435C-AADB-1A5A99276336}" destId="{4B97DA39-3599-4703-8C30-8E2012FFEF06}" srcOrd="0" destOrd="0" presId="urn:microsoft.com/office/officeart/2018/5/layout/IconCircleLabelList"/>
    <dgm:cxn modelId="{0ED84B50-DC04-E547-A5C1-ED0303A3B32B}" type="presOf" srcId="{548C23D6-9D57-4478-85B2-599310A80175}" destId="{BDB4FCE0-C0A5-4214-9394-4EDD5F1404F0}" srcOrd="0" destOrd="0" presId="urn:microsoft.com/office/officeart/2018/5/layout/IconCircleLabelList"/>
    <dgm:cxn modelId="{7F04498C-6CD5-7842-8089-0D8828DBE820}" type="presOf" srcId="{1705B5EC-9192-49F4-BE09-47D6724DDC91}" destId="{E667E034-FA16-445D-9A85-11573FDC8E59}" srcOrd="0" destOrd="0" presId="urn:microsoft.com/office/officeart/2018/5/layout/IconCircleLabelList"/>
    <dgm:cxn modelId="{F190629F-B661-4808-A215-BC4C131B6319}" type="presOf" srcId="{D1A59B01-224C-43DE-B537-DB9FFC21D5E4}" destId="{26A6CD86-9D5D-436A-978F-B9941458287F}" srcOrd="0" destOrd="0" presId="urn:microsoft.com/office/officeart/2018/5/layout/IconCircleLabelList"/>
    <dgm:cxn modelId="{2206F7C7-E144-4B28-A4BE-FECB08B53148}" srcId="{D1A59B01-224C-43DE-B537-DB9FFC21D5E4}" destId="{548C23D6-9D57-4478-85B2-599310A80175}" srcOrd="1" destOrd="0" parTransId="{285B243F-D331-455C-B9A2-3194C340C4AE}" sibTransId="{C46429B5-9022-4AD4-B7E1-B35E45BBC0CA}"/>
    <dgm:cxn modelId="{63D005D2-1480-4BE1-9D7A-4BA7716924B6}" srcId="{D1A59B01-224C-43DE-B537-DB9FFC21D5E4}" destId="{8A6CA951-B798-4F2E-83EE-102CD8AFF83E}" srcOrd="3" destOrd="0" parTransId="{B802EDFE-2CAF-43BD-9E0E-F1CFD3E623A9}" sibTransId="{365956F9-F333-4ECB-9FE3-66BE4EB8D340}"/>
    <dgm:cxn modelId="{B5B378FF-4C62-8542-AE29-1F8C170FB970}" type="presOf" srcId="{8A6CA951-B798-4F2E-83EE-102CD8AFF83E}" destId="{1A0996CC-46AC-4488-B06B-27B030239BDA}" srcOrd="0" destOrd="0" presId="urn:microsoft.com/office/officeart/2018/5/layout/IconCircleLabelList"/>
    <dgm:cxn modelId="{E44D634A-75EA-7A41-B2B4-8A4DDF7AAA01}" type="presParOf" srcId="{26A6CD86-9D5D-436A-978F-B9941458287F}" destId="{DD7D7673-7740-42D0-A7C8-0CE2E9245545}" srcOrd="0" destOrd="0" presId="urn:microsoft.com/office/officeart/2018/5/layout/IconCircleLabelList"/>
    <dgm:cxn modelId="{0ABCF5DD-879F-6A45-837E-1259EAAB326B}" type="presParOf" srcId="{DD7D7673-7740-42D0-A7C8-0CE2E9245545}" destId="{EA0D3B02-BD33-4F0D-9E06-B5452FEFD04D}" srcOrd="0" destOrd="0" presId="urn:microsoft.com/office/officeart/2018/5/layout/IconCircleLabelList"/>
    <dgm:cxn modelId="{E3D30100-C15B-1C45-9519-EE82F89B3C43}" type="presParOf" srcId="{DD7D7673-7740-42D0-A7C8-0CE2E9245545}" destId="{51F025E0-EDFA-4238-BF68-CA68766A706E}" srcOrd="1" destOrd="0" presId="urn:microsoft.com/office/officeart/2018/5/layout/IconCircleLabelList"/>
    <dgm:cxn modelId="{F78EAE39-08EC-EA41-9E38-22128C4229CC}" type="presParOf" srcId="{DD7D7673-7740-42D0-A7C8-0CE2E9245545}" destId="{38CCD2B6-B23C-4CFF-9E29-6D1F2D1E4BFC}" srcOrd="2" destOrd="0" presId="urn:microsoft.com/office/officeart/2018/5/layout/IconCircleLabelList"/>
    <dgm:cxn modelId="{F696A67F-720A-4440-A5B0-BD3ACF1A50F0}" type="presParOf" srcId="{DD7D7673-7740-42D0-A7C8-0CE2E9245545}" destId="{4B97DA39-3599-4703-8C30-8E2012FFEF06}" srcOrd="3" destOrd="0" presId="urn:microsoft.com/office/officeart/2018/5/layout/IconCircleLabelList"/>
    <dgm:cxn modelId="{3285D7BF-68E7-4546-8E05-F934E79B107C}" type="presParOf" srcId="{26A6CD86-9D5D-436A-978F-B9941458287F}" destId="{7DCE138E-C531-413A-BFC8-B90ECF54FB4F}" srcOrd="1" destOrd="0" presId="urn:microsoft.com/office/officeart/2018/5/layout/IconCircleLabelList"/>
    <dgm:cxn modelId="{37BE95F7-EEE3-B54A-9052-163BF7D2586B}" type="presParOf" srcId="{26A6CD86-9D5D-436A-978F-B9941458287F}" destId="{88A73015-F37C-4176-AD90-8A59367C00BE}" srcOrd="2" destOrd="0" presId="urn:microsoft.com/office/officeart/2018/5/layout/IconCircleLabelList"/>
    <dgm:cxn modelId="{E598F8F3-68B5-9241-8037-5ED75543656D}" type="presParOf" srcId="{88A73015-F37C-4176-AD90-8A59367C00BE}" destId="{7E1E22D2-B7D4-45A5-BD7A-20CDE38BEBF8}" srcOrd="0" destOrd="0" presId="urn:microsoft.com/office/officeart/2018/5/layout/IconCircleLabelList"/>
    <dgm:cxn modelId="{4526D004-D2CD-C24F-A7C8-508245B0531A}" type="presParOf" srcId="{88A73015-F37C-4176-AD90-8A59367C00BE}" destId="{745931D5-A7EA-421C-B252-011E49C483E9}" srcOrd="1" destOrd="0" presId="urn:microsoft.com/office/officeart/2018/5/layout/IconCircleLabelList"/>
    <dgm:cxn modelId="{BD971CD6-8D6F-804D-8C7F-E6BE67B4E08C}" type="presParOf" srcId="{88A73015-F37C-4176-AD90-8A59367C00BE}" destId="{D808A63C-E8A7-40DE-A3D4-4707120773AC}" srcOrd="2" destOrd="0" presId="urn:microsoft.com/office/officeart/2018/5/layout/IconCircleLabelList"/>
    <dgm:cxn modelId="{2035D4B3-8596-B945-A6AC-EF0DD532403D}" type="presParOf" srcId="{88A73015-F37C-4176-AD90-8A59367C00BE}" destId="{BDB4FCE0-C0A5-4214-9394-4EDD5F1404F0}" srcOrd="3" destOrd="0" presId="urn:microsoft.com/office/officeart/2018/5/layout/IconCircleLabelList"/>
    <dgm:cxn modelId="{A58C8C5D-330A-8F4F-A07F-21CB02D09515}" type="presParOf" srcId="{26A6CD86-9D5D-436A-978F-B9941458287F}" destId="{EC747A7F-E04C-4812-911E-324CBAE5DE79}" srcOrd="3" destOrd="0" presId="urn:microsoft.com/office/officeart/2018/5/layout/IconCircleLabelList"/>
    <dgm:cxn modelId="{7E23869F-804E-1847-A42E-B54C1591B4DE}" type="presParOf" srcId="{26A6CD86-9D5D-436A-978F-B9941458287F}" destId="{CA2E14FF-B98A-4A9C-9114-8FE61E4A6FA5}" srcOrd="4" destOrd="0" presId="urn:microsoft.com/office/officeart/2018/5/layout/IconCircleLabelList"/>
    <dgm:cxn modelId="{B8EB5126-4498-9346-AE76-3648865869CD}" type="presParOf" srcId="{CA2E14FF-B98A-4A9C-9114-8FE61E4A6FA5}" destId="{A127E66B-B575-4096-A607-26422EB746D8}" srcOrd="0" destOrd="0" presId="urn:microsoft.com/office/officeart/2018/5/layout/IconCircleLabelList"/>
    <dgm:cxn modelId="{61B1F6C0-A0EE-614E-9134-9CA49EF98F65}" type="presParOf" srcId="{CA2E14FF-B98A-4A9C-9114-8FE61E4A6FA5}" destId="{3663F539-CDBA-4C2A-AD98-8FCB6E54826E}" srcOrd="1" destOrd="0" presId="urn:microsoft.com/office/officeart/2018/5/layout/IconCircleLabelList"/>
    <dgm:cxn modelId="{D9C9F908-9ABE-454D-A8A3-1BFC51F002BD}" type="presParOf" srcId="{CA2E14FF-B98A-4A9C-9114-8FE61E4A6FA5}" destId="{D0A9B7C9-D875-4B1F-8E94-3F3438830366}" srcOrd="2" destOrd="0" presId="urn:microsoft.com/office/officeart/2018/5/layout/IconCircleLabelList"/>
    <dgm:cxn modelId="{9BAD3D03-70D6-094C-BA5B-F0999CD98DB9}" type="presParOf" srcId="{CA2E14FF-B98A-4A9C-9114-8FE61E4A6FA5}" destId="{E667E034-FA16-445D-9A85-11573FDC8E59}" srcOrd="3" destOrd="0" presId="urn:microsoft.com/office/officeart/2018/5/layout/IconCircleLabelList"/>
    <dgm:cxn modelId="{10102D22-29D3-EA4C-99EC-C83DCA30D97A}" type="presParOf" srcId="{26A6CD86-9D5D-436A-978F-B9941458287F}" destId="{D6888026-47DA-4487-9B1E-0C87AEA9AB3A}" srcOrd="5" destOrd="0" presId="urn:microsoft.com/office/officeart/2018/5/layout/IconCircleLabelList"/>
    <dgm:cxn modelId="{FA0E4ED4-A6BF-2343-82F0-E04A5D03EFC7}" type="presParOf" srcId="{26A6CD86-9D5D-436A-978F-B9941458287F}" destId="{90B31A1F-07BC-48B1-A647-4AC11E9647AB}" srcOrd="6" destOrd="0" presId="urn:microsoft.com/office/officeart/2018/5/layout/IconCircleLabelList"/>
    <dgm:cxn modelId="{BD6F7469-4570-9145-9397-8373E27D6F70}" type="presParOf" srcId="{90B31A1F-07BC-48B1-A647-4AC11E9647AB}" destId="{4AC3AE88-E599-45C9-BCAC-D2DC79FF1784}" srcOrd="0" destOrd="0" presId="urn:microsoft.com/office/officeart/2018/5/layout/IconCircleLabelList"/>
    <dgm:cxn modelId="{C36D48CD-CBD4-DD4E-9778-903357A9D2ED}" type="presParOf" srcId="{90B31A1F-07BC-48B1-A647-4AC11E9647AB}" destId="{233B412C-6622-443B-9618-52A8A8DC4F7F}" srcOrd="1" destOrd="0" presId="urn:microsoft.com/office/officeart/2018/5/layout/IconCircleLabelList"/>
    <dgm:cxn modelId="{F99749A0-40C6-994F-BB24-2B56B2E83DDC}" type="presParOf" srcId="{90B31A1F-07BC-48B1-A647-4AC11E9647AB}" destId="{A10FE2D8-396E-4853-A5D2-0B9CD20F02BD}" srcOrd="2" destOrd="0" presId="urn:microsoft.com/office/officeart/2018/5/layout/IconCircleLabelList"/>
    <dgm:cxn modelId="{3E3191AE-4472-2F49-96C0-B0D003B3C69A}" type="presParOf" srcId="{90B31A1F-07BC-48B1-A647-4AC11E9647AB}" destId="{1A0996CC-46AC-4488-B06B-27B030239BD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0D3B02-BD33-4F0D-9E06-B5452FEFD04D}">
      <dsp:nvSpPr>
        <dsp:cNvPr id="0" name=""/>
        <dsp:cNvSpPr/>
      </dsp:nvSpPr>
      <dsp:spPr>
        <a:xfrm>
          <a:off x="973190" y="909027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F025E0-EDFA-4238-BF68-CA68766A706E}">
      <dsp:nvSpPr>
        <dsp:cNvPr id="0" name=""/>
        <dsp:cNvSpPr/>
      </dsp:nvSpPr>
      <dsp:spPr>
        <a:xfrm>
          <a:off x="1242597" y="1178434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7DA39-3599-4703-8C30-8E2012FFEF06}">
      <dsp:nvSpPr>
        <dsp:cNvPr id="0" name=""/>
        <dsp:cNvSpPr/>
      </dsp:nvSpPr>
      <dsp:spPr>
        <a:xfrm>
          <a:off x="569079" y="2411523"/>
          <a:ext cx="2072362" cy="103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dirty="0"/>
            <a:t>DESENVOLVIMENTO DE ESTRUTURA RELACIONAL DE DADOS EM SQL</a:t>
          </a:r>
          <a:endParaRPr lang="en-US" sz="1100" kern="1200" dirty="0"/>
        </a:p>
      </dsp:txBody>
      <dsp:txXfrm>
        <a:off x="569079" y="2411523"/>
        <a:ext cx="2072362" cy="1030787"/>
      </dsp:txXfrm>
    </dsp:sp>
    <dsp:sp modelId="{7E1E22D2-B7D4-45A5-BD7A-20CDE38BEBF8}">
      <dsp:nvSpPr>
        <dsp:cNvPr id="0" name=""/>
        <dsp:cNvSpPr/>
      </dsp:nvSpPr>
      <dsp:spPr>
        <a:xfrm>
          <a:off x="3408216" y="986724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5931D5-A7EA-421C-B252-011E49C483E9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4FCE0-C0A5-4214-9394-4EDD5F1404F0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i="0" kern="1200" dirty="0"/>
            <a:t>CRIAÇÃO DE UM </a:t>
          </a:r>
          <a:r>
            <a:rPr lang="pt-BR" sz="1100" i="1" kern="1200" dirty="0"/>
            <a:t>Dashboard</a:t>
          </a:r>
          <a:r>
            <a:rPr lang="pt-BR" sz="1100" kern="1200" dirty="0"/>
            <a:t> intuitivo PARA VISUALIZAÇÃO DOS DADOS APRESENTADOS</a:t>
          </a:r>
        </a:p>
      </dsp:txBody>
      <dsp:txXfrm>
        <a:off x="3004105" y="2644614"/>
        <a:ext cx="2072362" cy="720000"/>
      </dsp:txXfrm>
    </dsp:sp>
    <dsp:sp modelId="{A127E66B-B575-4096-A607-26422EB746D8}">
      <dsp:nvSpPr>
        <dsp:cNvPr id="0" name=""/>
        <dsp:cNvSpPr/>
      </dsp:nvSpPr>
      <dsp:spPr>
        <a:xfrm>
          <a:off x="5843242" y="986724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63F539-CDBA-4C2A-AD98-8FCB6E54826E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67E034-FA16-445D-9A85-11573FDC8E59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dirty="0"/>
            <a:t>documentação no GitHub e gestão do projeto desenvolvida no JIRA SOFTWARE</a:t>
          </a:r>
          <a:endParaRPr lang="en-US" sz="1100" kern="1200" dirty="0"/>
        </a:p>
      </dsp:txBody>
      <dsp:txXfrm>
        <a:off x="5439131" y="2644614"/>
        <a:ext cx="2072362" cy="720000"/>
      </dsp:txXfrm>
    </dsp:sp>
    <dsp:sp modelId="{4AC3AE88-E599-45C9-BCAC-D2DC79FF1784}">
      <dsp:nvSpPr>
        <dsp:cNvPr id="0" name=""/>
        <dsp:cNvSpPr/>
      </dsp:nvSpPr>
      <dsp:spPr>
        <a:xfrm>
          <a:off x="8278268" y="986724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3B412C-6622-443B-9618-52A8A8DC4F7F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996CC-46AC-4488-B06B-27B030239BDA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dirty="0"/>
            <a:t>Documentação do projeto de forma clara e de fácil acesso</a:t>
          </a:r>
          <a:endParaRPr lang="en-US" sz="1100" kern="1200" dirty="0"/>
        </a:p>
      </dsp:txBody>
      <dsp:txXfrm>
        <a:off x="7874157" y="2644614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23CB0-6879-4053-8C6D-D6C0DD18E127}" type="datetimeFigureOut">
              <a:rPr lang="pt-BR" smtClean="0"/>
              <a:t>03/09/2023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26E3A-674C-4367-A3FB-5D58B6D2F9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388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26E3A-674C-4367-A3FB-5D58B6D2F9A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76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26E3A-674C-4367-A3FB-5D58B6D2F9A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816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26E3A-674C-4367-A3FB-5D58B6D2F9A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816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CACFE8-60C6-B5AB-D1AA-E9C0E0EDD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E0F9E3-8B23-CC9A-ECF3-7B2A2F983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D7E59F-2DCE-11FC-5FF0-3797EC8C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3DA2-84B4-4422-B12E-7870BDF800FA}" type="datetimeFigureOut">
              <a:rPr lang="pt-BR" smtClean="0"/>
              <a:t>03/09/2023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1E0911-AC1F-B059-35F7-617938038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D3749D-C14A-76FD-4070-E32ECF491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4EE6-1CEA-4321-A9C3-9A360ABD3A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72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722F4E-DCCF-14C3-21F3-A092C8185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590C9AC-B053-D667-DA10-5AF0BE1C6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3A9EC4-5B6E-9E6C-4C4C-EAFDCFAE4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3DA2-84B4-4422-B12E-7870BDF800FA}" type="datetimeFigureOut">
              <a:rPr lang="pt-BR" smtClean="0"/>
              <a:t>03/09/2023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37935C-3F8F-ADB2-DED4-D99724A4F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ACB9C3-8996-A596-D7AD-13E60BB62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4EE6-1CEA-4321-A9C3-9A360ABD3A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03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BD4F52-481C-E0DE-5D9C-D362D8482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4C557F-0CD9-6997-F3FC-31D9FEEB8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5702E8-65FC-5FC1-3F57-285F4BEE7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3DA2-84B4-4422-B12E-7870BDF800FA}" type="datetimeFigureOut">
              <a:rPr lang="pt-BR" smtClean="0"/>
              <a:t>03/09/2023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A00E5B-18E1-FF03-C2AE-494FBD38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2D23EE-64D3-BE0D-DA14-008708806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4EE6-1CEA-4321-A9C3-9A360ABD3A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025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68E5802-6A6C-48CC-AFC5-2220CE690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1990" y="0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0000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4775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7272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9/3/23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1327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5091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55843-382A-BD13-1195-AE53B0BAB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531C77-082D-5506-D518-F3F9FE7DB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679575-6B2F-C5C1-6169-CEA40941D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3DA2-84B4-4422-B12E-7870BDF800FA}" type="datetimeFigureOut">
              <a:rPr lang="pt-BR" smtClean="0"/>
              <a:t>03/09/2023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9760BB-F180-AB19-A36E-F162899F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2187FF-3C54-B8CC-5E5A-B2B19C44B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4EE6-1CEA-4321-A9C3-9A360ABD3A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531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197DD-2F29-7BED-60AA-3500FD2E9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E702C9-9A82-BEC9-9BDC-1F5126A5B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22A8EE-37BA-E749-9590-3137B387E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3DA2-84B4-4422-B12E-7870BDF800FA}" type="datetimeFigureOut">
              <a:rPr lang="pt-BR" smtClean="0"/>
              <a:t>03/09/2023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0F30EE-9D76-5B4C-383F-A957DF01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2C1182-1463-5C8A-EAFA-B43FC57A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4EE6-1CEA-4321-A9C3-9A360ABD3A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35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75920-F810-2E31-B363-85AB0C30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E95FE3-247A-B70D-C8CD-CF51D17B51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4B0917-918F-8131-FD2F-8027AC0FC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343F9B-4624-3A35-D05E-415AB66CB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3DA2-84B4-4422-B12E-7870BDF800FA}" type="datetimeFigureOut">
              <a:rPr lang="pt-BR" smtClean="0"/>
              <a:t>03/09/2023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C2D63D-6859-1F64-E7DA-35D551E7D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166BD2-36D7-3DB4-9D64-833604CE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4EE6-1CEA-4321-A9C3-9A360ABD3A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18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03220-433A-71BF-2AF9-13ECF9DEE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3BD825-4C28-E52C-D17C-4766E1BE1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4C078F-F33C-92D3-AA7E-8BFCF9204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0E70E16-F307-A112-970E-26A653289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4373085-8174-9E2C-C4F6-EFB36591A5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A46232C-1841-63A5-4713-F5B0BA42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3DA2-84B4-4422-B12E-7870BDF800FA}" type="datetimeFigureOut">
              <a:rPr lang="pt-BR" smtClean="0"/>
              <a:t>03/09/2023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9A21D8B-DB65-E458-8E33-D404EA6CF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42E60D7-17CF-B46F-C69D-2607EF18D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4EE6-1CEA-4321-A9C3-9A360ABD3A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3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E99F49-BAAA-A6EC-1583-889073053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79E152F-BB95-08FD-2844-8153FA7E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3DA2-84B4-4422-B12E-7870BDF800FA}" type="datetimeFigureOut">
              <a:rPr lang="pt-BR" smtClean="0"/>
              <a:t>03/09/2023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21DED9-00D5-BE55-1DA6-2FB483A4C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359F950-C3D3-DA4D-32D6-CA04268C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4EE6-1CEA-4321-A9C3-9A360ABD3A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14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0034592-DE1E-2AE5-BB55-2412D5143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3DA2-84B4-4422-B12E-7870BDF800FA}" type="datetimeFigureOut">
              <a:rPr lang="pt-BR" smtClean="0"/>
              <a:t>03/09/2023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CFC0034-1CB8-70EA-758A-372EF186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1C565D8-161D-906C-331F-D4285C82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4EE6-1CEA-4321-A9C3-9A360ABD3A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614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7E9D03-15A1-E3BC-8BC3-0F6050C9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E15665-5587-4EBD-374E-FD7061978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FA282C-906E-79B8-A6FB-A6C7E5B65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07CA2D-3E26-7DE2-FC35-1D35C32F8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3DA2-84B4-4422-B12E-7870BDF800FA}" type="datetimeFigureOut">
              <a:rPr lang="pt-BR" smtClean="0"/>
              <a:t>03/09/2023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C945F2-D6F1-E825-FA15-A8B81DA1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F6C23E-C636-9C59-D920-2E3FEF0F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4EE6-1CEA-4321-A9C3-9A360ABD3A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2575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60B7B-CC88-C886-CA8E-7749B2EAC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5B67EE7-5FED-86F1-6611-D7A21EEC0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B612DC-E649-DD9F-3805-674C269EA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0BD6B4-DD40-8A9D-5418-84C7727BA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3DA2-84B4-4422-B12E-7870BDF800FA}" type="datetimeFigureOut">
              <a:rPr lang="pt-BR" smtClean="0"/>
              <a:t>03/09/2023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74B0B9-1EFE-52CD-75E1-8F971D5AC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602AB5-B835-54F5-D647-3F7D948B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4EE6-1CEA-4321-A9C3-9A360ABD3A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11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18A1732-67E6-456A-0FDF-BB556FCB0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3A025D-D286-081E-2329-7EF2E05C2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A12882-8B34-010C-0923-6A72D2E4AE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73DA2-84B4-4422-B12E-7870BDF800FA}" type="datetimeFigureOut">
              <a:rPr lang="pt-BR" smtClean="0"/>
              <a:t>03/09/2023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B8C869-8C05-4944-E63A-71A53A054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90E30E-9173-8864-5A76-E9823061B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04EE6-1CEA-4321-A9C3-9A360ABD3A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81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1990" y="0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0000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58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42DA8B8-94A2-45D6-976E-910B4828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5FF6C6-51B3-850B-25B0-939808628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753626"/>
            <a:ext cx="5081925" cy="3004145"/>
          </a:xfrm>
        </p:spPr>
        <p:txBody>
          <a:bodyPr>
            <a:normAutofit/>
          </a:bodyPr>
          <a:lstStyle/>
          <a:p>
            <a:r>
              <a:rPr lang="pt-BR" dirty="0"/>
              <a:t>KICK-OFF API 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2FAD9F-5B9E-D061-FF9D-DCBFEFF06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3849845"/>
            <a:ext cx="5081926" cy="2189214"/>
          </a:xfrm>
        </p:spPr>
        <p:txBody>
          <a:bodyPr>
            <a:normAutofit/>
          </a:bodyPr>
          <a:lstStyle/>
          <a:p>
            <a:r>
              <a:rPr lang="pt-BR"/>
              <a:t>Cliente: Parceria interna</a:t>
            </a:r>
          </a:p>
          <a:p>
            <a:endParaRPr lang="pt-BR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7062BB1-E215-424E-80C4-7E1CF179A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6609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3" descr="Tela de computador com fundo azul&#10;&#10;Descrição gerada automaticamente com confiança baixa">
            <a:extLst>
              <a:ext uri="{FF2B5EF4-FFF2-40B4-BE49-F238E27FC236}">
                <a16:creationId xmlns:a16="http://schemas.microsoft.com/office/drawing/2014/main" id="{9C38C062-E509-FDC4-E8D8-6CD7CB84D4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05" r="38180" b="8"/>
          <a:stretch/>
        </p:blipFill>
        <p:spPr>
          <a:xfrm>
            <a:off x="6416087" y="1921151"/>
            <a:ext cx="2084152" cy="3082073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  <p:pic>
        <p:nvPicPr>
          <p:cNvPr id="4" name="Imagem 7" descr="Uma imagem contendo placar, comida&#10;&#10;Descrição gerada automaticamente">
            <a:extLst>
              <a:ext uri="{FF2B5EF4-FFF2-40B4-BE49-F238E27FC236}">
                <a16:creationId xmlns:a16="http://schemas.microsoft.com/office/drawing/2014/main" id="{DC6B1F0C-2198-EAA5-0FE5-EAFDA81BD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0743" y="1047232"/>
            <a:ext cx="2565029" cy="1230695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6FD0FBFA-B43E-40C1-A6E4-B8823417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0726" y="4546703"/>
            <a:ext cx="569514" cy="569514"/>
          </a:xfrm>
          <a:prstGeom prst="ellipse">
            <a:avLst/>
          </a:prstGeom>
          <a:noFill/>
          <a:ln w="127000">
            <a:solidFill>
              <a:schemeClr val="accent5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368E167-B2D7-4904-BB6B-AE0486A2C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0758" y="3236233"/>
            <a:ext cx="1261243" cy="1648694"/>
          </a:xfrm>
          <a:custGeom>
            <a:avLst/>
            <a:gdLst>
              <a:gd name="connsiteX0" fmla="*/ 824347 w 1261243"/>
              <a:gd name="connsiteY0" fmla="*/ 0 h 1648694"/>
              <a:gd name="connsiteX1" fmla="*/ 1145220 w 1261243"/>
              <a:gd name="connsiteY1" fmla="*/ 64781 h 1648694"/>
              <a:gd name="connsiteX2" fmla="*/ 1261243 w 1261243"/>
              <a:gd name="connsiteY2" fmla="*/ 127757 h 1648694"/>
              <a:gd name="connsiteX3" fmla="*/ 1261243 w 1261243"/>
              <a:gd name="connsiteY3" fmla="*/ 1520938 h 1648694"/>
              <a:gd name="connsiteX4" fmla="*/ 1145220 w 1261243"/>
              <a:gd name="connsiteY4" fmla="*/ 1583913 h 1648694"/>
              <a:gd name="connsiteX5" fmla="*/ 824347 w 1261243"/>
              <a:gd name="connsiteY5" fmla="*/ 1648694 h 1648694"/>
              <a:gd name="connsiteX6" fmla="*/ 0 w 1261243"/>
              <a:gd name="connsiteY6" fmla="*/ 824347 h 1648694"/>
              <a:gd name="connsiteX7" fmla="*/ 824347 w 1261243"/>
              <a:gd name="connsiteY7" fmla="*/ 0 h 164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1243" h="1648694">
                <a:moveTo>
                  <a:pt x="824347" y="0"/>
                </a:moveTo>
                <a:cubicBezTo>
                  <a:pt x="938165" y="0"/>
                  <a:pt x="1046596" y="23067"/>
                  <a:pt x="1145220" y="64781"/>
                </a:cubicBezTo>
                <a:lnTo>
                  <a:pt x="1261243" y="127757"/>
                </a:lnTo>
                <a:lnTo>
                  <a:pt x="1261243" y="1520938"/>
                </a:lnTo>
                <a:lnTo>
                  <a:pt x="1145220" y="1583913"/>
                </a:lnTo>
                <a:cubicBezTo>
                  <a:pt x="1046596" y="1625627"/>
                  <a:pt x="938165" y="1648694"/>
                  <a:pt x="824347" y="1648694"/>
                </a:cubicBezTo>
                <a:cubicBezTo>
                  <a:pt x="369073" y="1648694"/>
                  <a:pt x="0" y="1279621"/>
                  <a:pt x="0" y="824347"/>
                </a:cubicBezTo>
                <a:cubicBezTo>
                  <a:pt x="0" y="369073"/>
                  <a:pt x="369073" y="0"/>
                  <a:pt x="824347" y="0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5EBF8F5-ABE5-4029-A8FC-4E32622D7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004836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3E49524-66B4-4DB0-AD09-DC8B9874E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8804" y="6039059"/>
            <a:ext cx="1978348" cy="818941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0A21480-D93D-46BE-9A94-B5A80469D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27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86E142-ED2F-B701-5A42-FA2BE6FE6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Papel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das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disciplinas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API 3 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6D00C82-3620-87CD-6051-E18DC7D44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7" y="3429000"/>
            <a:ext cx="11496025" cy="1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609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86E142-ED2F-B701-5A42-FA2BE6FE6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2" y="1"/>
            <a:ext cx="6798541" cy="1187532"/>
          </a:xfrm>
        </p:spPr>
        <p:txBody>
          <a:bodyPr anchor="b">
            <a:normAutofit/>
          </a:bodyPr>
          <a:lstStyle/>
          <a:p>
            <a:r>
              <a:rPr lang="pt-BR" sz="4000" dirty="0"/>
              <a:t>O que se espera ao final da API3</a:t>
            </a:r>
          </a:p>
        </p:txBody>
      </p:sp>
      <p:pic>
        <p:nvPicPr>
          <p:cNvPr id="26" name="Picture 25" descr="Dispositivo móvel com aplicativos">
            <a:extLst>
              <a:ext uri="{FF2B5EF4-FFF2-40B4-BE49-F238E27FC236}">
                <a16:creationId xmlns:a16="http://schemas.microsoft.com/office/drawing/2014/main" id="{95D94154-BD70-EFE0-9ADC-7C6D3FACB1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575" r="13005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1A4DB2-B136-8AB9-F34E-F162929C0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1793174"/>
            <a:ext cx="6798539" cy="4321873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Demonstrar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conhecimento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dos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conceitos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custos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logísticos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produtividade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otimização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Aplicar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linguagem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programação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Pyhton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para resolver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problemas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otimização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Saber usar (com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ajuda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autonomia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tecnologias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Microsoft Power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Plataform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 Power BI ) para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capturar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tratar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organizar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armazenar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apresentar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dados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característicos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Saber usar (com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ajuda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autonomia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tecnologia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para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gerar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 portfolio do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projeto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para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criar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seu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próprio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portfolio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pessoal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Demonstrar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automonia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ao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atuar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ambiente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ágil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trabalho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metodologia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Scrum </a:t>
            </a: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Demonstrar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entendimento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sobre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papel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das soft skills no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desenvolvimento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profissional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pessoal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Demonstrar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entendimento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sobre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importância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uso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conhecimento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técnico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científico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suas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tecnologias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para a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resolução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desafios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acadêmicos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empresariais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400617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EEC6B59-B1BE-4453-8D02-79B59A944761}"/>
              </a:ext>
            </a:extLst>
          </p:cNvPr>
          <p:cNvSpPr txBox="1">
            <a:spLocks/>
          </p:cNvSpPr>
          <p:nvPr/>
        </p:nvSpPr>
        <p:spPr>
          <a:xfrm>
            <a:off x="5894962" y="479493"/>
            <a:ext cx="54588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fontAlgn="auto"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400" b="0" i="0" u="none" strike="noStrike" kern="1200" cap="none" spc="-5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Avaliação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Head with Gears">
            <a:extLst>
              <a:ext uri="{FF2B5EF4-FFF2-40B4-BE49-F238E27FC236}">
                <a16:creationId xmlns:a16="http://schemas.microsoft.com/office/drawing/2014/main" id="{7C625E66-E5CA-B0D9-8F99-B95FE7ADF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A1FED02-A99A-18DC-CA0E-A94114301EBC}"/>
              </a:ext>
            </a:extLst>
          </p:cNvPr>
          <p:cNvSpPr txBox="1"/>
          <p:nvPr/>
        </p:nvSpPr>
        <p:spPr>
          <a:xfrm>
            <a:off x="5480563" y="1984443"/>
            <a:ext cx="5873237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70% Hard Skills + 30% Soft Skills (</a:t>
            </a:r>
            <a:r>
              <a:rPr kumimoji="0" lang="en-US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avaliação</a:t>
            </a: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feita</a:t>
            </a: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em</a:t>
            </a: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cada</a:t>
            </a: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Sprint)</a:t>
            </a:r>
          </a:p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Para as Hard Skills, </a:t>
            </a:r>
            <a:r>
              <a:rPr kumimoji="0" lang="en-US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cada</a:t>
            </a: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sprint </a:t>
            </a:r>
            <a:r>
              <a:rPr kumimoji="0" lang="en-US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possui</a:t>
            </a: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um peso </a:t>
            </a:r>
            <a:r>
              <a:rPr kumimoji="0" lang="en-US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específico</a:t>
            </a: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para a </a:t>
            </a:r>
            <a:r>
              <a:rPr kumimoji="0" lang="en-US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média</a:t>
            </a: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do </a:t>
            </a:r>
            <a:r>
              <a:rPr kumimoji="0" lang="en-US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aluno</a:t>
            </a: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, </a:t>
            </a:r>
            <a:r>
              <a:rPr kumimoji="0" lang="en-US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sendo</a:t>
            </a: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:</a:t>
            </a:r>
          </a:p>
          <a:p>
            <a:pPr marL="742950" marR="0" lvl="1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Sprint 1 = 1</a:t>
            </a:r>
          </a:p>
          <a:p>
            <a:pPr marL="742950" marR="0" lvl="1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Sprint 2 = 2</a:t>
            </a:r>
          </a:p>
          <a:p>
            <a:pPr marL="742950" marR="0" lvl="1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Sprint 3 = 2</a:t>
            </a:r>
          </a:p>
          <a:p>
            <a:pPr marL="742950" marR="0" lvl="1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Sprint 4 = 2</a:t>
            </a:r>
          </a:p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b="0" i="0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Nota total de Hard Skills com </a:t>
            </a:r>
            <a:r>
              <a:rPr kumimoji="0" lang="en-US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os</a:t>
            </a: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pesos de </a:t>
            </a:r>
            <a:r>
              <a:rPr kumimoji="0" lang="en-US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cada</a:t>
            </a: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Sprint = 7</a:t>
            </a:r>
          </a:p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Nota total de Soft Skills = 3</a:t>
            </a: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b="0" i="0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43969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BF09AE7-334F-3A19-86F1-CD1A4E3B5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83" y="516835"/>
            <a:ext cx="5977937" cy="1666501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Soft Skills avaliadas</a:t>
            </a:r>
          </a:p>
        </p:txBody>
      </p:sp>
      <p:pic>
        <p:nvPicPr>
          <p:cNvPr id="6" name="Picture 5" descr="Mãos em cima umas das outras">
            <a:extLst>
              <a:ext uri="{FF2B5EF4-FFF2-40B4-BE49-F238E27FC236}">
                <a16:creationId xmlns:a16="http://schemas.microsoft.com/office/drawing/2014/main" id="{65C42F98-5CB9-EDF7-1A32-E85C885A9B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40" r="14042" b="1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894D50-E5AB-4D1B-4125-BA60BBF6A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784" y="2546224"/>
            <a:ext cx="5977938" cy="3342747"/>
          </a:xfrm>
        </p:spPr>
        <p:txBody>
          <a:bodyPr>
            <a:normAutofit/>
          </a:bodyPr>
          <a:lstStyle/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pt-BR" sz="2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Adaptabilidade</a:t>
            </a:r>
            <a:endParaRPr lang="en-GB" sz="28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pt-BR" sz="2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Colaboração</a:t>
            </a:r>
            <a:endParaRPr lang="en-GB" sz="28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pt-BR" sz="2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Comunicação</a:t>
            </a:r>
            <a:endParaRPr lang="en-GB" sz="28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en-US" sz="28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Autonomia</a:t>
            </a:r>
            <a:endParaRPr lang="en-GB" sz="28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pt-BR" sz="2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Proatividade</a:t>
            </a:r>
            <a:endParaRPr lang="en-GB" sz="28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773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A638C7D-9088-41A9-88A0-7357157BC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31180" y="1109243"/>
            <a:ext cx="4842710" cy="4842710"/>
            <a:chOff x="1881974" y="1174396"/>
            <a:chExt cx="5290997" cy="5290997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714B173-1D32-4BBC-A685-1F5D257AB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EF82DD1-2343-4F41-B6A7-A6489A713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270" y="1095407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B1640A-2B8D-0887-AFC8-95CEFB0AF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4751" y="568517"/>
            <a:ext cx="6161004" cy="88637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PROJETO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F219210-B16A-47B6-9AA8-207DAFF37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14" name="Graphic 13" descr="Estatísticas">
            <a:extLst>
              <a:ext uri="{FF2B5EF4-FFF2-40B4-BE49-F238E27FC236}">
                <a16:creationId xmlns:a16="http://schemas.microsoft.com/office/drawing/2014/main" id="{D293FC8E-419C-91DC-5EAE-0344E23C1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9077" y="1864214"/>
            <a:ext cx="3217333" cy="3217333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978999-CE32-118E-7CCF-B39A9B748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820369"/>
            <a:ext cx="5217173" cy="4351338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Análise de produtividade de veículos, de otimização de distribuição e de custo de rotas de uma empresa embarcadora de carga com</a:t>
            </a:r>
            <a:r>
              <a:rPr lang="pt-BR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</a:p>
          <a:p>
            <a:pPr lvl="1"/>
            <a:endParaRPr lang="pt-BR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/>
            <a:r>
              <a:rPr lang="pt-BR" sz="2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</a:t>
            </a:r>
            <a:r>
              <a:rPr lang="pt-BR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 </a:t>
            </a: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criação e modelagem de um banco de dados em SQL</a:t>
            </a:r>
          </a:p>
          <a:p>
            <a:pPr lvl="1"/>
            <a:endParaRPr lang="pt-BR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/>
            <a:r>
              <a:rPr lang="pt-BR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ii</a:t>
            </a: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 criação de um visualizador de indicadores em BI</a:t>
            </a:r>
          </a:p>
          <a:p>
            <a:pPr lvl="1"/>
            <a:endParaRPr lang="pt-BR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/>
            <a:r>
              <a:rPr lang="pt-BR" sz="2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iii</a:t>
            </a:r>
            <a:r>
              <a:rPr lang="pt-BR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 aplicação do método de transportes para otimização da distribuição</a:t>
            </a:r>
            <a:endParaRPr lang="pt-BR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70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621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23B757-443B-0793-3967-CACDD61B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 dirty="0"/>
              <a:t>Requisitos Básicos do Projeto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Espaço Reservado para Conteúdo 2">
            <a:extLst>
              <a:ext uri="{FF2B5EF4-FFF2-40B4-BE49-F238E27FC236}">
                <a16:creationId xmlns:a16="http://schemas.microsoft.com/office/drawing/2014/main" id="{A7BA9AC5-03AC-7280-9B49-6134D45587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36431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923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4FDCB-D21A-7555-6CAF-F721C351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25" y="972743"/>
            <a:ext cx="3808221" cy="28392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/>
              <a:t>Tecnologias</a:t>
            </a:r>
            <a:r>
              <a:rPr lang="en-US" sz="3600" dirty="0"/>
              <a:t> </a:t>
            </a:r>
            <a:r>
              <a:rPr lang="en-US" sz="3600" dirty="0" err="1"/>
              <a:t>obrigatórias</a:t>
            </a:r>
            <a:r>
              <a:rPr lang="en-US" sz="3600" dirty="0"/>
              <a:t> de </a:t>
            </a:r>
            <a:r>
              <a:rPr lang="en-US" sz="3600" dirty="0" err="1"/>
              <a:t>Informação</a:t>
            </a:r>
            <a:r>
              <a:rPr lang="en-US" sz="3600" dirty="0"/>
              <a:t> e de </a:t>
            </a:r>
            <a:r>
              <a:rPr lang="en-US" sz="3600" dirty="0" err="1"/>
              <a:t>Gestão</a:t>
            </a:r>
            <a:endParaRPr lang="en-US" sz="3600" dirty="0"/>
          </a:p>
        </p:txBody>
      </p:sp>
      <p:pic>
        <p:nvPicPr>
          <p:cNvPr id="4" name="Picture 3" descr="A yellow and black sign&#10;&#10;Description automatically generated with low confidence">
            <a:extLst>
              <a:ext uri="{FF2B5EF4-FFF2-40B4-BE49-F238E27FC236}">
                <a16:creationId xmlns:a16="http://schemas.microsoft.com/office/drawing/2014/main" id="{A17F379B-AA0B-5199-DACF-39F29C32B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283" y="2965852"/>
            <a:ext cx="2785857" cy="926296"/>
          </a:xfrm>
          <a:prstGeom prst="rect">
            <a:avLst/>
          </a:prstGeom>
        </p:spPr>
      </p:pic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C6471444-5E9B-5539-2627-C518FE9A2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5725" y="4271866"/>
            <a:ext cx="2785857" cy="1128271"/>
          </a:xfrm>
          <a:prstGeom prst="rect">
            <a:avLst/>
          </a:prstGeom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2F20085-0C43-299C-FC87-A15EA5B17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3554FA71-1216-ED47-8C82-A149C9BED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435D7EF-0D33-C544-118A-466BD5822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A close-up of a logo&#10;&#10;Description automatically generated">
            <a:extLst>
              <a:ext uri="{FF2B5EF4-FFF2-40B4-BE49-F238E27FC236}">
                <a16:creationId xmlns:a16="http://schemas.microsoft.com/office/drawing/2014/main" id="{A64E181E-AB55-7CAA-4CA0-01BCEAFC41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698" y="1843856"/>
            <a:ext cx="2618884" cy="742278"/>
          </a:xfrm>
          <a:prstGeom prst="rect">
            <a:avLst/>
          </a:prstGeom>
        </p:spPr>
      </p:pic>
      <p:pic>
        <p:nvPicPr>
          <p:cNvPr id="9" name="Picture 8" descr="A yellow logo with a cylinder&#10;&#10;Description automatically generated with medium confidence">
            <a:extLst>
              <a:ext uri="{FF2B5EF4-FFF2-40B4-BE49-F238E27FC236}">
                <a16:creationId xmlns:a16="http://schemas.microsoft.com/office/drawing/2014/main" id="{84D1EADC-5B06-9C64-17D3-D14736E75F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730" y="1711091"/>
            <a:ext cx="1773303" cy="1007809"/>
          </a:xfrm>
          <a:prstGeom prst="rect">
            <a:avLst/>
          </a:prstGeom>
        </p:spPr>
      </p:pic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1EB07709-F96F-7EC6-8822-522077195E9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02"/>
          <a:stretch/>
        </p:blipFill>
        <p:spPr>
          <a:xfrm>
            <a:off x="5711689" y="4054072"/>
            <a:ext cx="1909188" cy="165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5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4FDCB-D21A-7555-6CAF-F721C351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33" y="155220"/>
            <a:ext cx="3808221" cy="11971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/>
              <a:t>Relação</a:t>
            </a:r>
            <a:r>
              <a:rPr lang="en-US" sz="3600" dirty="0"/>
              <a:t> do </a:t>
            </a:r>
            <a:r>
              <a:rPr lang="en-US" sz="3600" dirty="0" err="1"/>
              <a:t>projeto</a:t>
            </a:r>
            <a:r>
              <a:rPr lang="en-US" sz="3600" dirty="0"/>
              <a:t> com a </a:t>
            </a:r>
            <a:r>
              <a:rPr lang="en-US" sz="3600" dirty="0" err="1"/>
              <a:t>Logística</a:t>
            </a:r>
            <a:endParaRPr lang="en-US" sz="3600" dirty="0"/>
          </a:p>
        </p:txBody>
      </p:sp>
      <p:pic>
        <p:nvPicPr>
          <p:cNvPr id="4" name="Picture 3" descr="A text on a page&#10;&#10;Description automatically generated">
            <a:extLst>
              <a:ext uri="{FF2B5EF4-FFF2-40B4-BE49-F238E27FC236}">
                <a16:creationId xmlns:a16="http://schemas.microsoft.com/office/drawing/2014/main" id="{88B33AD0-0BB8-0756-CBED-64B9CC44B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33" y="1639952"/>
            <a:ext cx="3340100" cy="4254500"/>
          </a:xfrm>
          <a:prstGeom prst="rect">
            <a:avLst/>
          </a:prstGeom>
        </p:spPr>
      </p:pic>
      <p:pic>
        <p:nvPicPr>
          <p:cNvPr id="8" name="Picture 7" descr="A text on a piece of paper&#10;&#10;Description automatically generated">
            <a:extLst>
              <a:ext uri="{FF2B5EF4-FFF2-40B4-BE49-F238E27FC236}">
                <a16:creationId xmlns:a16="http://schemas.microsoft.com/office/drawing/2014/main" id="{AC5A1BE9-1CED-8D98-D0D2-86CC16F598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797" y="155220"/>
            <a:ext cx="3690568" cy="260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3C990A-E3DB-C20D-1CD2-74F085273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BR" sz="4000" dirty="0"/>
              <a:t>Requisitos Funcionais do projeto</a:t>
            </a:r>
          </a:p>
        </p:txBody>
      </p:sp>
      <p:pic>
        <p:nvPicPr>
          <p:cNvPr id="113" name="Picture 112" descr="Caixa de armazenamento">
            <a:extLst>
              <a:ext uri="{FF2B5EF4-FFF2-40B4-BE49-F238E27FC236}">
                <a16:creationId xmlns:a16="http://schemas.microsoft.com/office/drawing/2014/main" id="{85CBF27E-4661-E83C-0E87-349272AF55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09" r="27799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533DDA7-C816-0593-6E62-225C86C14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Uma estrutura de banco de dados relacional</a:t>
            </a:r>
          </a:p>
          <a:p>
            <a:endParaRPr lang="pt-BR" sz="19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Uma tela de BI mostre a produtividade mensal dos veículos (relação entre outputs e inputs)</a:t>
            </a:r>
          </a:p>
          <a:p>
            <a:endParaRPr lang="pt-BR" sz="19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pt-BR" sz="1900" dirty="0">
                <a:latin typeface="Calibri" panose="020F0502020204030204" pitchFamily="34" charset="0"/>
                <a:ea typeface="Calibri" panose="020F0502020204030204" pitchFamily="34" charset="0"/>
              </a:rPr>
              <a:t>Uma tela BI com evolução dos custos por km de cada rota, filtrando por fábricas</a:t>
            </a:r>
            <a:endParaRPr lang="pt-BR" sz="19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pt-BR" sz="19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Uma tela de BI mostre a produtividade mensal dos veículos (relação entre outputs e inputs)</a:t>
            </a:r>
          </a:p>
          <a:p>
            <a:endParaRPr lang="pt-BR" sz="19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179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86E7F578-E692-1635-7AAA-B84DBF841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794065"/>
              </p:ext>
            </p:extLst>
          </p:nvPr>
        </p:nvGraphicFramePr>
        <p:xfrm>
          <a:off x="5233249" y="1223599"/>
          <a:ext cx="4077478" cy="44646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7478">
                  <a:extLst>
                    <a:ext uri="{9D8B030D-6E8A-4147-A177-3AD203B41FA5}">
                      <a16:colId xmlns:a16="http://schemas.microsoft.com/office/drawing/2014/main" val="1907233996"/>
                    </a:ext>
                  </a:extLst>
                </a:gridCol>
              </a:tblGrid>
              <a:tr h="744114">
                <a:tc>
                  <a:txBody>
                    <a:bodyPr/>
                    <a:lstStyle/>
                    <a:p>
                      <a:r>
                        <a:rPr lang="en-BR" dirty="0"/>
                        <a:t>Kick-off do Projeto – 05/09/2023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423968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r>
                        <a:rPr lang="en-BR" dirty="0"/>
                        <a:t>Apresentação Sprint 0 – 26/0</a:t>
                      </a:r>
                      <a:r>
                        <a:rPr lang="en-US" dirty="0"/>
                        <a:t>9</a:t>
                      </a:r>
                      <a:r>
                        <a:rPr lang="en-BR" dirty="0"/>
                        <a:t>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812313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R" dirty="0"/>
                        <a:t>Apresentação Sprint 1 – 17/10/2023</a:t>
                      </a:r>
                    </a:p>
                    <a:p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602615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R" dirty="0"/>
                        <a:t>Apresentação Sprint 2 – 07/11/2023</a:t>
                      </a:r>
                    </a:p>
                    <a:p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691806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R" dirty="0"/>
                        <a:t>Apresentação Sprint 3 – 28/11/2023</a:t>
                      </a:r>
                    </a:p>
                    <a:p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450269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r>
                        <a:rPr lang="en-BR" dirty="0"/>
                        <a:t>Feira de Soluções – 12/12/2023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04508"/>
                  </a:ext>
                </a:extLst>
              </a:tr>
            </a:tbl>
          </a:graphicData>
        </a:graphic>
      </p:graphicFrame>
      <p:sp>
        <p:nvSpPr>
          <p:cNvPr id="3" name="Título 1">
            <a:extLst>
              <a:ext uri="{FF2B5EF4-FFF2-40B4-BE49-F238E27FC236}">
                <a16:creationId xmlns:a16="http://schemas.microsoft.com/office/drawing/2014/main" id="{826C7FF9-3978-915E-2296-C5D1F9200A40}"/>
              </a:ext>
            </a:extLst>
          </p:cNvPr>
          <p:cNvSpPr txBox="1">
            <a:spLocks/>
          </p:cNvSpPr>
          <p:nvPr/>
        </p:nvSpPr>
        <p:spPr>
          <a:xfrm>
            <a:off x="609892" y="516835"/>
            <a:ext cx="3084844" cy="5772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ea typeface="+mj-lt"/>
                <a:cs typeface="+mj-lt"/>
              </a:rPr>
              <a:t>Cronograma da API</a:t>
            </a:r>
          </a:p>
          <a:p>
            <a:pPr algn="ctr"/>
            <a:endParaRPr lang="pt-BR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370B0BE-76F8-D889-587A-E57F7F488966}"/>
              </a:ext>
            </a:extLst>
          </p:cNvPr>
          <p:cNvSpPr/>
          <p:nvPr/>
        </p:nvSpPr>
        <p:spPr>
          <a:xfrm>
            <a:off x="5233249" y="1196528"/>
            <a:ext cx="4077478" cy="4478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171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86E7F578-E692-1635-7AAA-B84DBF8419C6}"/>
              </a:ext>
            </a:extLst>
          </p:cNvPr>
          <p:cNvGraphicFramePr>
            <a:graphicFrameLocks noGrp="1"/>
          </p:cNvGraphicFramePr>
          <p:nvPr/>
        </p:nvGraphicFramePr>
        <p:xfrm>
          <a:off x="5233249" y="1223599"/>
          <a:ext cx="4077478" cy="44646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7478">
                  <a:extLst>
                    <a:ext uri="{9D8B030D-6E8A-4147-A177-3AD203B41FA5}">
                      <a16:colId xmlns:a16="http://schemas.microsoft.com/office/drawing/2014/main" val="1907233996"/>
                    </a:ext>
                  </a:extLst>
                </a:gridCol>
              </a:tblGrid>
              <a:tr h="744114">
                <a:tc>
                  <a:txBody>
                    <a:bodyPr/>
                    <a:lstStyle/>
                    <a:p>
                      <a:r>
                        <a:rPr lang="en-BR" dirty="0"/>
                        <a:t>Kick-off do Projeto – 05/09/2023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423968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r>
                        <a:rPr lang="en-BR" dirty="0"/>
                        <a:t>Apresentação Sprint 0 – 26/0</a:t>
                      </a:r>
                      <a:r>
                        <a:rPr lang="en-US" dirty="0"/>
                        <a:t>9</a:t>
                      </a:r>
                      <a:r>
                        <a:rPr lang="en-BR" dirty="0"/>
                        <a:t>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812313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R" dirty="0"/>
                        <a:t>Apresentação Sprint 1 – 17/10/2023</a:t>
                      </a:r>
                    </a:p>
                    <a:p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602615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R" dirty="0"/>
                        <a:t>Apresentação Sprint 2 – 07/11/2023</a:t>
                      </a:r>
                    </a:p>
                    <a:p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691806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R" dirty="0"/>
                        <a:t>Apresentação Sprint 3 – 28/11/2023</a:t>
                      </a:r>
                    </a:p>
                    <a:p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450269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r>
                        <a:rPr lang="en-BR" dirty="0"/>
                        <a:t>Feira de Soluções – 12/12/2023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04508"/>
                  </a:ext>
                </a:extLst>
              </a:tr>
            </a:tbl>
          </a:graphicData>
        </a:graphic>
      </p:graphicFrame>
      <p:sp>
        <p:nvSpPr>
          <p:cNvPr id="3" name="Título 1">
            <a:extLst>
              <a:ext uri="{FF2B5EF4-FFF2-40B4-BE49-F238E27FC236}">
                <a16:creationId xmlns:a16="http://schemas.microsoft.com/office/drawing/2014/main" id="{826C7FF9-3978-915E-2296-C5D1F9200A40}"/>
              </a:ext>
            </a:extLst>
          </p:cNvPr>
          <p:cNvSpPr txBox="1">
            <a:spLocks/>
          </p:cNvSpPr>
          <p:nvPr/>
        </p:nvSpPr>
        <p:spPr>
          <a:xfrm>
            <a:off x="609892" y="516835"/>
            <a:ext cx="3084844" cy="5772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ea typeface="+mj-lt"/>
                <a:cs typeface="+mj-lt"/>
              </a:rPr>
              <a:t>Cronograma da API</a:t>
            </a:r>
          </a:p>
          <a:p>
            <a:pPr algn="ctr"/>
            <a:endParaRPr lang="pt-BR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2" name="Retângulo 5">
            <a:extLst>
              <a:ext uri="{FF2B5EF4-FFF2-40B4-BE49-F238E27FC236}">
                <a16:creationId xmlns:a16="http://schemas.microsoft.com/office/drawing/2014/main" id="{29D04126-4FBA-9F64-8DF7-473ABD6B0273}"/>
              </a:ext>
            </a:extLst>
          </p:cNvPr>
          <p:cNvSpPr/>
          <p:nvPr/>
        </p:nvSpPr>
        <p:spPr>
          <a:xfrm>
            <a:off x="5233249" y="1913980"/>
            <a:ext cx="4077478" cy="4478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0644420-FCF2-C111-03D4-6C2EA7F8676D}"/>
              </a:ext>
            </a:extLst>
          </p:cNvPr>
          <p:cNvSpPr/>
          <p:nvPr/>
        </p:nvSpPr>
        <p:spPr>
          <a:xfrm>
            <a:off x="9310727" y="1626919"/>
            <a:ext cx="177657" cy="103315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F81ED0D-F8F2-DCD1-B49D-D9819CE65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137782"/>
              </p:ext>
            </p:extLst>
          </p:nvPr>
        </p:nvGraphicFramePr>
        <p:xfrm>
          <a:off x="9547760" y="1223599"/>
          <a:ext cx="2446318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6318">
                  <a:extLst>
                    <a:ext uri="{9D8B030D-6E8A-4147-A177-3AD203B41FA5}">
                      <a16:colId xmlns:a16="http://schemas.microsoft.com/office/drawing/2014/main" val="1907233996"/>
                    </a:ext>
                  </a:extLst>
                </a:gridCol>
              </a:tblGrid>
              <a:tr h="1802028">
                <a:tc>
                  <a:txBody>
                    <a:bodyPr/>
                    <a:lstStyle/>
                    <a:p>
                      <a:r>
                        <a:rPr lang="en-BR" sz="1600" dirty="0"/>
                        <a:t>- Backlog do produto</a:t>
                      </a:r>
                    </a:p>
                    <a:p>
                      <a:endParaRPr lang="en-BR" sz="1600" dirty="0"/>
                    </a:p>
                    <a:p>
                      <a:r>
                        <a:rPr lang="en-BR" sz="1600" dirty="0"/>
                        <a:t>- GitHub estruturado com link disponibilizado</a:t>
                      </a:r>
                    </a:p>
                    <a:p>
                      <a:endParaRPr lang="en-BR" sz="1600" dirty="0"/>
                    </a:p>
                    <a:p>
                      <a:r>
                        <a:rPr lang="en-BR" sz="1600" dirty="0"/>
                        <a:t>- Jira Software estruturado</a:t>
                      </a:r>
                    </a:p>
                    <a:p>
                      <a:endParaRPr lang="en-BR" sz="1600" dirty="0"/>
                    </a:p>
                    <a:p>
                      <a:r>
                        <a:rPr lang="en-BR" sz="1600" dirty="0"/>
                        <a:t>- Atribuição das atividades para a Sprint 1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0423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763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86E142-ED2F-B701-5A42-FA2BE6FE6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Papel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das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disciplinas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API 3 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table with text on it&#10;&#10;Description automatically generated with medium confidence">
            <a:extLst>
              <a:ext uri="{FF2B5EF4-FFF2-40B4-BE49-F238E27FC236}">
                <a16:creationId xmlns:a16="http://schemas.microsoft.com/office/drawing/2014/main" id="{67EF0F5E-73F3-DF86-3D2B-A7CB32B22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201" y="3263567"/>
            <a:ext cx="67310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337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VTI">
  <a:themeElements>
    <a:clrScheme name="AnalogousFromRegularSeedRightStep">
      <a:dk1>
        <a:srgbClr val="000000"/>
      </a:dk1>
      <a:lt1>
        <a:srgbClr val="FFFFFF"/>
      </a:lt1>
      <a:dk2>
        <a:srgbClr val="243141"/>
      </a:dk2>
      <a:lt2>
        <a:srgbClr val="E8E2E2"/>
      </a:lt2>
      <a:accent1>
        <a:srgbClr val="45AFAF"/>
      </a:accent1>
      <a:accent2>
        <a:srgbClr val="3B80B1"/>
      </a:accent2>
      <a:accent3>
        <a:srgbClr val="4D60C3"/>
      </a:accent3>
      <a:accent4>
        <a:srgbClr val="664BB8"/>
      </a:accent4>
      <a:accent5>
        <a:srgbClr val="9C4DC3"/>
      </a:accent5>
      <a:accent6>
        <a:srgbClr val="B13BA7"/>
      </a:accent6>
      <a:hlink>
        <a:srgbClr val="C65555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A54110F403431409E5067BE7FC9BF13" ma:contentTypeVersion="5" ma:contentTypeDescription="Crie um novo documento." ma:contentTypeScope="" ma:versionID="6ce0e5ad231643e1ec1c4bac9a8a35bb">
  <xsd:schema xmlns:xsd="http://www.w3.org/2001/XMLSchema" xmlns:xs="http://www.w3.org/2001/XMLSchema" xmlns:p="http://schemas.microsoft.com/office/2006/metadata/properties" xmlns:ns2="b976cd6d-739f-496b-85bb-55a076146e5e" targetNamespace="http://schemas.microsoft.com/office/2006/metadata/properties" ma:root="true" ma:fieldsID="c04a14ec6ecb28f80dfb5397df0eae3f" ns2:_="">
    <xsd:import namespace="b976cd6d-739f-496b-85bb-55a076146e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76cd6d-739f-496b-85bb-55a076146e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BA86F4-22DE-4DD1-9DE2-30CADFA8908C}"/>
</file>

<file path=customXml/itemProps2.xml><?xml version="1.0" encoding="utf-8"?>
<ds:datastoreItem xmlns:ds="http://schemas.openxmlformats.org/officeDocument/2006/customXml" ds:itemID="{3CD96E46-31A6-460A-B984-D6AF86533F72}"/>
</file>

<file path=customXml/itemProps3.xml><?xml version="1.0" encoding="utf-8"?>
<ds:datastoreItem xmlns:ds="http://schemas.openxmlformats.org/officeDocument/2006/customXml" ds:itemID="{791A2D68-39C4-42D9-A615-2F22F9C52788}"/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501</Words>
  <Application>Microsoft Macintosh PowerPoint</Application>
  <PresentationFormat>Widescreen</PresentationFormat>
  <Paragraphs>75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Wingdings</vt:lpstr>
      <vt:lpstr>Tema do Office</vt:lpstr>
      <vt:lpstr>RetrospectVTI</vt:lpstr>
      <vt:lpstr>KICK-OFF API 3</vt:lpstr>
      <vt:lpstr>PROJETO</vt:lpstr>
      <vt:lpstr>Requisitos Básicos do Projeto</vt:lpstr>
      <vt:lpstr>Tecnologias obrigatórias de Informação e de Gestão</vt:lpstr>
      <vt:lpstr>Relação do projeto com a Logística</vt:lpstr>
      <vt:lpstr>Requisitos Funcionais do projeto</vt:lpstr>
      <vt:lpstr>PowerPoint Presentation</vt:lpstr>
      <vt:lpstr>PowerPoint Presentation</vt:lpstr>
      <vt:lpstr>Papel das disciplinas na API 3 </vt:lpstr>
      <vt:lpstr>Papel das disciplinas na API 3 </vt:lpstr>
      <vt:lpstr>O que se espera ao final da API3</vt:lpstr>
      <vt:lpstr>PowerPoint Presentation</vt:lpstr>
      <vt:lpstr>Soft Skills avaliadas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 I</dc:title>
  <dc:creator>MARCUS VINICIUS DO NASCIMENTO</dc:creator>
  <cp:lastModifiedBy>Marcus</cp:lastModifiedBy>
  <cp:revision>22</cp:revision>
  <dcterms:created xsi:type="dcterms:W3CDTF">2022-08-13T22:32:47Z</dcterms:created>
  <dcterms:modified xsi:type="dcterms:W3CDTF">2023-09-04T00:10:13Z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0x010100EA54110F403431409E5067BE7FC9BF13</vt:lpwstr>
  </property>
</Properties>
</file>