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53"/>
  </p:notesMasterIdLst>
  <p:handoutMasterIdLst>
    <p:handoutMasterId r:id="rId54"/>
  </p:handoutMasterIdLst>
  <p:sldIdLst>
    <p:sldId id="256" r:id="rId3"/>
    <p:sldId id="286" r:id="rId4"/>
    <p:sldId id="271" r:id="rId5"/>
    <p:sldId id="272" r:id="rId6"/>
    <p:sldId id="259" r:id="rId7"/>
    <p:sldId id="285" r:id="rId8"/>
    <p:sldId id="273" r:id="rId9"/>
    <p:sldId id="274" r:id="rId10"/>
    <p:sldId id="290" r:id="rId11"/>
    <p:sldId id="287" r:id="rId12"/>
    <p:sldId id="291" r:id="rId13"/>
    <p:sldId id="293" r:id="rId14"/>
    <p:sldId id="292" r:id="rId15"/>
    <p:sldId id="294" r:id="rId16"/>
    <p:sldId id="295" r:id="rId17"/>
    <p:sldId id="296" r:id="rId18"/>
    <p:sldId id="284" r:id="rId19"/>
    <p:sldId id="297" r:id="rId20"/>
    <p:sldId id="298" r:id="rId21"/>
    <p:sldId id="299" r:id="rId22"/>
    <p:sldId id="300" r:id="rId23"/>
    <p:sldId id="301" r:id="rId24"/>
    <p:sldId id="302" r:id="rId25"/>
    <p:sldId id="303" r:id="rId26"/>
    <p:sldId id="304" r:id="rId27"/>
    <p:sldId id="306" r:id="rId28"/>
    <p:sldId id="307" r:id="rId29"/>
    <p:sldId id="308" r:id="rId30"/>
    <p:sldId id="309" r:id="rId31"/>
    <p:sldId id="327" r:id="rId32"/>
    <p:sldId id="328" r:id="rId33"/>
    <p:sldId id="310" r:id="rId34"/>
    <p:sldId id="311" r:id="rId35"/>
    <p:sldId id="312" r:id="rId36"/>
    <p:sldId id="313" r:id="rId37"/>
    <p:sldId id="314" r:id="rId38"/>
    <p:sldId id="315" r:id="rId39"/>
    <p:sldId id="316" r:id="rId40"/>
    <p:sldId id="317" r:id="rId41"/>
    <p:sldId id="322" r:id="rId42"/>
    <p:sldId id="318" r:id="rId43"/>
    <p:sldId id="319" r:id="rId44"/>
    <p:sldId id="320" r:id="rId45"/>
    <p:sldId id="321" r:id="rId46"/>
    <p:sldId id="323" r:id="rId47"/>
    <p:sldId id="324" r:id="rId48"/>
    <p:sldId id="325" r:id="rId49"/>
    <p:sldId id="326" r:id="rId50"/>
    <p:sldId id="258" r:id="rId51"/>
    <p:sldId id="288" r:id="rId5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rk Rombauts" initials="DR" lastIdx="2" clrIdx="0">
    <p:extLst>
      <p:ext uri="{19B8F6BF-5375-455C-9EA6-DF929625EA0E}">
        <p15:presenceInfo xmlns:p15="http://schemas.microsoft.com/office/powerpoint/2012/main" userId="546d18ab10da96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2402" autoAdjust="0"/>
  </p:normalViewPr>
  <p:slideViewPr>
    <p:cSldViewPr>
      <p:cViewPr varScale="1">
        <p:scale>
          <a:sx n="116" d="100"/>
          <a:sy n="116" d="100"/>
        </p:scale>
        <p:origin x="1267"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49BA32-1066-4DB1-BDBB-24172BC47326}" type="datetimeFigureOut">
              <a:rPr lang="en-US" smtClean="0"/>
              <a:pPr/>
              <a:t>11/11/2016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FD5E53-E53D-44C1-B266-6753EB9C0347}" type="slidenum">
              <a:rPr lang="en-US" smtClean="0"/>
              <a:pPr/>
              <a:t>‹#›</a:t>
            </a:fld>
            <a:endParaRPr lang="en-US"/>
          </a:p>
        </p:txBody>
      </p:sp>
    </p:spTree>
    <p:extLst>
      <p:ext uri="{BB962C8B-B14F-4D97-AF65-F5344CB8AC3E}">
        <p14:creationId xmlns:p14="http://schemas.microsoft.com/office/powerpoint/2010/main" val="1129354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D768E-08F7-4A29-A645-DB06AA95396E}" type="datetimeFigureOut">
              <a:rPr lang="de-AT" smtClean="0"/>
              <a:t>11.11.2016</a:t>
            </a:fld>
            <a:endParaRPr lang="de-AT"/>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AA6DC-8A1F-4EA8-BF1F-085AEC281AB5}" type="slidenum">
              <a:rPr lang="de-AT" smtClean="0"/>
              <a:t>‹#›</a:t>
            </a:fld>
            <a:endParaRPr lang="de-AT"/>
          </a:p>
        </p:txBody>
      </p:sp>
    </p:spTree>
    <p:extLst>
      <p:ext uri="{BB962C8B-B14F-4D97-AF65-F5344CB8AC3E}">
        <p14:creationId xmlns:p14="http://schemas.microsoft.com/office/powerpoint/2010/main" val="3126407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to introduce </a:t>
            </a:r>
            <a:r>
              <a:rPr lang="en-US" dirty="0" err="1"/>
              <a:t>Behaviour</a:t>
            </a:r>
            <a:r>
              <a:rPr lang="en-US" dirty="0"/>
              <a:t> Driven</a:t>
            </a:r>
            <a:r>
              <a:rPr lang="en-US" baseline="0" dirty="0"/>
              <a:t> Development as a technique for capturing requirements in software projects, in such a way that both the technical roles in the team (like developers and testers) and the non-technical roles in the team (like product owners and business analysts) understand the requirements in the same way. Most failures in software projects are caused by bad communication and misunderstood requirements. BDD can reduce those misunderstanding and thus boost the chances of success of your project.</a:t>
            </a:r>
          </a:p>
          <a:p>
            <a:endParaRPr lang="de-AT" dirty="0"/>
          </a:p>
        </p:txBody>
      </p:sp>
      <p:sp>
        <p:nvSpPr>
          <p:cNvPr id="4" name="Slide Number Placeholder 3"/>
          <p:cNvSpPr>
            <a:spLocks noGrp="1"/>
          </p:cNvSpPr>
          <p:nvPr>
            <p:ph type="sldNum" sz="quarter" idx="10"/>
          </p:nvPr>
        </p:nvSpPr>
        <p:spPr/>
        <p:txBody>
          <a:bodyPr/>
          <a:lstStyle/>
          <a:p>
            <a:fld id="{E0FAA6DC-8A1F-4EA8-BF1F-085AEC281AB5}" type="slidenum">
              <a:rPr lang="de-AT" smtClean="0"/>
              <a:t>3</a:t>
            </a:fld>
            <a:endParaRPr lang="de-AT"/>
          </a:p>
        </p:txBody>
      </p:sp>
    </p:spTree>
    <p:extLst>
      <p:ext uri="{BB962C8B-B14F-4D97-AF65-F5344CB8AC3E}">
        <p14:creationId xmlns:p14="http://schemas.microsoft.com/office/powerpoint/2010/main" val="299328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err="1"/>
              <a:t>Product</a:t>
            </a:r>
            <a:r>
              <a:rPr lang="de-AT" dirty="0"/>
              <a:t> </a:t>
            </a:r>
            <a:r>
              <a:rPr lang="de-AT" dirty="0" err="1"/>
              <a:t>owner</a:t>
            </a:r>
            <a:r>
              <a:rPr lang="de-AT" baseline="0" dirty="0"/>
              <a:t> </a:t>
            </a:r>
            <a:r>
              <a:rPr lang="de-AT" baseline="0" dirty="0" err="1"/>
              <a:t>complain</a:t>
            </a:r>
            <a:endParaRPr lang="de-AT" dirty="0"/>
          </a:p>
        </p:txBody>
      </p:sp>
      <p:sp>
        <p:nvSpPr>
          <p:cNvPr id="4" name="Slide Number Placeholder 3"/>
          <p:cNvSpPr>
            <a:spLocks noGrp="1"/>
          </p:cNvSpPr>
          <p:nvPr>
            <p:ph type="sldNum" sz="quarter" idx="10"/>
          </p:nvPr>
        </p:nvSpPr>
        <p:spPr/>
        <p:txBody>
          <a:bodyPr/>
          <a:lstStyle/>
          <a:p>
            <a:fld id="{E0FAA6DC-8A1F-4EA8-BF1F-085AEC281AB5}" type="slidenum">
              <a:rPr lang="de-AT" smtClean="0"/>
              <a:t>17</a:t>
            </a:fld>
            <a:endParaRPr lang="de-AT"/>
          </a:p>
        </p:txBody>
      </p:sp>
    </p:spTree>
    <p:extLst>
      <p:ext uri="{BB962C8B-B14F-4D97-AF65-F5344CB8AC3E}">
        <p14:creationId xmlns:p14="http://schemas.microsoft.com/office/powerpoint/2010/main" val="3119683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automation is in a different project so that all three projects can refer to it for IntelliSense</a:t>
            </a:r>
            <a:endParaRPr lang="de-AT" dirty="0"/>
          </a:p>
        </p:txBody>
      </p:sp>
      <p:sp>
        <p:nvSpPr>
          <p:cNvPr id="4" name="Slide Number Placeholder 3"/>
          <p:cNvSpPr>
            <a:spLocks noGrp="1"/>
          </p:cNvSpPr>
          <p:nvPr>
            <p:ph type="sldNum" sz="quarter" idx="10"/>
          </p:nvPr>
        </p:nvSpPr>
        <p:spPr/>
        <p:txBody>
          <a:bodyPr/>
          <a:lstStyle/>
          <a:p>
            <a:fld id="{E0FAA6DC-8A1F-4EA8-BF1F-085AEC281AB5}" type="slidenum">
              <a:rPr lang="de-AT" smtClean="0"/>
              <a:t>27</a:t>
            </a:fld>
            <a:endParaRPr lang="de-AT"/>
          </a:p>
        </p:txBody>
      </p:sp>
    </p:spTree>
    <p:extLst>
      <p:ext uri="{BB962C8B-B14F-4D97-AF65-F5344CB8AC3E}">
        <p14:creationId xmlns:p14="http://schemas.microsoft.com/office/powerpoint/2010/main" val="1643574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extended Pickles so it could parse SpecFlow+ Runner output files and donated that code to Pickles</a:t>
            </a:r>
            <a:endParaRPr lang="en-US" dirty="0"/>
          </a:p>
        </p:txBody>
      </p:sp>
      <p:sp>
        <p:nvSpPr>
          <p:cNvPr id="4" name="Slide Number Placeholder 3"/>
          <p:cNvSpPr>
            <a:spLocks noGrp="1"/>
          </p:cNvSpPr>
          <p:nvPr>
            <p:ph type="sldNum" sz="quarter" idx="10"/>
          </p:nvPr>
        </p:nvSpPr>
        <p:spPr/>
        <p:txBody>
          <a:bodyPr/>
          <a:lstStyle/>
          <a:p>
            <a:fld id="{E0FAA6DC-8A1F-4EA8-BF1F-085AEC281AB5}" type="slidenum">
              <a:rPr lang="de-AT" smtClean="0"/>
              <a:t>32</a:t>
            </a:fld>
            <a:endParaRPr lang="de-AT"/>
          </a:p>
        </p:txBody>
      </p:sp>
    </p:spTree>
    <p:extLst>
      <p:ext uri="{BB962C8B-B14F-4D97-AF65-F5344CB8AC3E}">
        <p14:creationId xmlns:p14="http://schemas.microsoft.com/office/powerpoint/2010/main" val="2865630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with that</a:t>
            </a:r>
            <a:r>
              <a:rPr lang="en-US" baseline="0" dirty="0"/>
              <a:t> person leaving would have happened with or without BDD. I included it to show that no technique or methodology can protect you from that kind of problems.</a:t>
            </a:r>
            <a:endParaRPr lang="de-AT" dirty="0"/>
          </a:p>
        </p:txBody>
      </p:sp>
      <p:sp>
        <p:nvSpPr>
          <p:cNvPr id="4" name="Slide Number Placeholder 3"/>
          <p:cNvSpPr>
            <a:spLocks noGrp="1"/>
          </p:cNvSpPr>
          <p:nvPr>
            <p:ph type="sldNum" sz="quarter" idx="10"/>
          </p:nvPr>
        </p:nvSpPr>
        <p:spPr/>
        <p:txBody>
          <a:bodyPr/>
          <a:lstStyle/>
          <a:p>
            <a:fld id="{E0FAA6DC-8A1F-4EA8-BF1F-085AEC281AB5}" type="slidenum">
              <a:rPr lang="de-AT" smtClean="0"/>
              <a:t>37</a:t>
            </a:fld>
            <a:endParaRPr lang="de-AT"/>
          </a:p>
        </p:txBody>
      </p:sp>
    </p:spTree>
    <p:extLst>
      <p:ext uri="{BB962C8B-B14F-4D97-AF65-F5344CB8AC3E}">
        <p14:creationId xmlns:p14="http://schemas.microsoft.com/office/powerpoint/2010/main" val="2702291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one</a:t>
            </a:r>
            <a:r>
              <a:rPr lang="en-US" baseline="0" dirty="0"/>
              <a:t> customer did not have a way of dealing with a story not being finished in the sprint. They treated it as missing a milestone – which is of a different order.</a:t>
            </a:r>
            <a:endParaRPr lang="de-AT" dirty="0"/>
          </a:p>
        </p:txBody>
      </p:sp>
      <p:sp>
        <p:nvSpPr>
          <p:cNvPr id="4" name="Slide Number Placeholder 3"/>
          <p:cNvSpPr>
            <a:spLocks noGrp="1"/>
          </p:cNvSpPr>
          <p:nvPr>
            <p:ph type="sldNum" sz="quarter" idx="10"/>
          </p:nvPr>
        </p:nvSpPr>
        <p:spPr/>
        <p:txBody>
          <a:bodyPr/>
          <a:lstStyle/>
          <a:p>
            <a:fld id="{E0FAA6DC-8A1F-4EA8-BF1F-085AEC281AB5}" type="slidenum">
              <a:rPr lang="de-AT" smtClean="0"/>
              <a:t>42</a:t>
            </a:fld>
            <a:endParaRPr lang="de-AT"/>
          </a:p>
        </p:txBody>
      </p:sp>
    </p:spTree>
    <p:extLst>
      <p:ext uri="{BB962C8B-B14F-4D97-AF65-F5344CB8AC3E}">
        <p14:creationId xmlns:p14="http://schemas.microsoft.com/office/powerpoint/2010/main" val="255963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de-AT"/>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E9F2DF85-5102-483E-A1BB-B3F8368E0DB4}" type="datetimeFigureOut">
              <a:rPr lang="en-US" smtClean="0"/>
              <a:pPr/>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extLst>
      <p:ext uri="{BB962C8B-B14F-4D97-AF65-F5344CB8AC3E}">
        <p14:creationId xmlns:p14="http://schemas.microsoft.com/office/powerpoint/2010/main" val="407729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E9F2DF85-5102-483E-A1BB-B3F8368E0DB4}" type="datetimeFigureOut">
              <a:rPr lang="en-US" smtClean="0"/>
              <a:pPr/>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extLst>
      <p:ext uri="{BB962C8B-B14F-4D97-AF65-F5344CB8AC3E}">
        <p14:creationId xmlns:p14="http://schemas.microsoft.com/office/powerpoint/2010/main" val="1023971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de-AT"/>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E9F2DF85-5102-483E-A1BB-B3F8368E0DB4}" type="datetimeFigureOut">
              <a:rPr lang="en-US" smtClean="0"/>
              <a:pPr/>
              <a:t>11/11/2016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extLst>
      <p:ext uri="{BB962C8B-B14F-4D97-AF65-F5344CB8AC3E}">
        <p14:creationId xmlns:p14="http://schemas.microsoft.com/office/powerpoint/2010/main" val="1460210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E9F2DF85-5102-483E-A1BB-B3F8368E0DB4}" type="datetimeFigureOut">
              <a:rPr lang="en-US" smtClean="0"/>
              <a:pPr/>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extLst>
      <p:ext uri="{BB962C8B-B14F-4D97-AF65-F5344CB8AC3E}">
        <p14:creationId xmlns:p14="http://schemas.microsoft.com/office/powerpoint/2010/main" val="3084195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de-AT"/>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F2DF85-5102-483E-A1BB-B3F8368E0DB4}" type="datetimeFigureOut">
              <a:rPr lang="en-US" smtClean="0"/>
              <a:pPr/>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extLst>
      <p:ext uri="{BB962C8B-B14F-4D97-AF65-F5344CB8AC3E}">
        <p14:creationId xmlns:p14="http://schemas.microsoft.com/office/powerpoint/2010/main" val="45718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p:cNvSpPr>
            <a:spLocks noGrp="1"/>
          </p:cNvSpPr>
          <p:nvPr>
            <p:ph type="dt" sz="half" idx="10"/>
          </p:nvPr>
        </p:nvSpPr>
        <p:spPr/>
        <p:txBody>
          <a:bodyPr/>
          <a:lstStyle/>
          <a:p>
            <a:fld id="{E9F2DF85-5102-483E-A1BB-B3F8368E0DB4}" type="datetimeFigureOut">
              <a:rPr lang="en-US" smtClean="0"/>
              <a:pPr/>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2573-55C1-4F8E-942C-3EA0B3A5EE94}" type="slidenum">
              <a:rPr lang="en-US" smtClean="0"/>
              <a:pPr/>
              <a:t>‹#›</a:t>
            </a:fld>
            <a:endParaRPr lang="en-US"/>
          </a:p>
        </p:txBody>
      </p:sp>
    </p:spTree>
    <p:extLst>
      <p:ext uri="{BB962C8B-B14F-4D97-AF65-F5344CB8AC3E}">
        <p14:creationId xmlns:p14="http://schemas.microsoft.com/office/powerpoint/2010/main" val="1497233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de-AT"/>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p:cNvSpPr>
            <a:spLocks noGrp="1"/>
          </p:cNvSpPr>
          <p:nvPr>
            <p:ph type="dt" sz="half" idx="10"/>
          </p:nvPr>
        </p:nvSpPr>
        <p:spPr/>
        <p:txBody>
          <a:bodyPr/>
          <a:lstStyle/>
          <a:p>
            <a:fld id="{E9F2DF85-5102-483E-A1BB-B3F8368E0DB4}" type="datetimeFigureOut">
              <a:rPr lang="en-US" smtClean="0"/>
              <a:pPr/>
              <a:t>11/11/2016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52573-55C1-4F8E-942C-3EA0B3A5EE94}" type="slidenum">
              <a:rPr lang="en-US" smtClean="0"/>
              <a:pPr/>
              <a:t>‹#›</a:t>
            </a:fld>
            <a:endParaRPr lang="en-US"/>
          </a:p>
        </p:txBody>
      </p:sp>
    </p:spTree>
    <p:extLst>
      <p:ext uri="{BB962C8B-B14F-4D97-AF65-F5344CB8AC3E}">
        <p14:creationId xmlns:p14="http://schemas.microsoft.com/office/powerpoint/2010/main" val="367558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Date Placeholder 2"/>
          <p:cNvSpPr>
            <a:spLocks noGrp="1"/>
          </p:cNvSpPr>
          <p:nvPr>
            <p:ph type="dt" sz="half" idx="10"/>
          </p:nvPr>
        </p:nvSpPr>
        <p:spPr/>
        <p:txBody>
          <a:bodyPr/>
          <a:lstStyle/>
          <a:p>
            <a:fld id="{E9F2DF85-5102-483E-A1BB-B3F8368E0DB4}" type="datetimeFigureOut">
              <a:rPr lang="en-US" smtClean="0"/>
              <a:pPr/>
              <a:t>11/11/2016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452573-55C1-4F8E-942C-3EA0B3A5EE94}" type="slidenum">
              <a:rPr lang="en-US" smtClean="0"/>
              <a:pPr/>
              <a:t>‹#›</a:t>
            </a:fld>
            <a:endParaRPr lang="en-US"/>
          </a:p>
        </p:txBody>
      </p:sp>
    </p:spTree>
    <p:extLst>
      <p:ext uri="{BB962C8B-B14F-4D97-AF65-F5344CB8AC3E}">
        <p14:creationId xmlns:p14="http://schemas.microsoft.com/office/powerpoint/2010/main" val="119320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2DF85-5102-483E-A1BB-B3F8368E0DB4}" type="datetimeFigureOut">
              <a:rPr lang="en-US" smtClean="0"/>
              <a:pPr/>
              <a:t>11/11/2016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452573-55C1-4F8E-942C-3EA0B3A5EE94}" type="slidenum">
              <a:rPr lang="en-US" smtClean="0"/>
              <a:pPr/>
              <a:t>‹#›</a:t>
            </a:fld>
            <a:endParaRPr lang="en-US"/>
          </a:p>
        </p:txBody>
      </p:sp>
    </p:spTree>
    <p:extLst>
      <p:ext uri="{BB962C8B-B14F-4D97-AF65-F5344CB8AC3E}">
        <p14:creationId xmlns:p14="http://schemas.microsoft.com/office/powerpoint/2010/main" val="3382491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AT"/>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9F2DF85-5102-483E-A1BB-B3F8368E0DB4}" type="datetimeFigureOut">
              <a:rPr lang="en-US" smtClean="0"/>
              <a:pPr/>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2573-55C1-4F8E-942C-3EA0B3A5EE94}" type="slidenum">
              <a:rPr lang="en-US" smtClean="0"/>
              <a:pPr/>
              <a:t>‹#›</a:t>
            </a:fld>
            <a:endParaRPr lang="en-US"/>
          </a:p>
        </p:txBody>
      </p:sp>
    </p:spTree>
    <p:extLst>
      <p:ext uri="{BB962C8B-B14F-4D97-AF65-F5344CB8AC3E}">
        <p14:creationId xmlns:p14="http://schemas.microsoft.com/office/powerpoint/2010/main" val="31733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AT"/>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AT"/>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9F2DF85-5102-483E-A1BB-B3F8368E0DB4}" type="datetimeFigureOut">
              <a:rPr lang="en-US" smtClean="0"/>
              <a:pPr/>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2573-55C1-4F8E-942C-3EA0B3A5EE94}" type="slidenum">
              <a:rPr lang="en-US" smtClean="0"/>
              <a:pPr/>
              <a:t>‹#›</a:t>
            </a:fld>
            <a:endParaRPr lang="en-US"/>
          </a:p>
        </p:txBody>
      </p:sp>
    </p:spTree>
    <p:extLst>
      <p:ext uri="{BB962C8B-B14F-4D97-AF65-F5344CB8AC3E}">
        <p14:creationId xmlns:p14="http://schemas.microsoft.com/office/powerpoint/2010/main" val="258862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096000" y="5993163"/>
            <a:ext cx="2590800" cy="545748"/>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AT"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de-AT" dirty="0"/>
              <a:t>@</a:t>
            </a:r>
            <a:r>
              <a:rPr lang="de-AT" dirty="0" err="1"/>
              <a:t>PicklesProBDD</a:t>
            </a:r>
            <a:endParaRPr lang="de-AT"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A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861A6F-1308-40C2-ADBE-251527AE93F7}" type="slidenum">
              <a:rPr lang="de-AT" smtClean="0"/>
              <a:t>‹#›</a:t>
            </a:fld>
            <a:endParaRPr lang="de-AT"/>
          </a:p>
        </p:txBody>
      </p:sp>
    </p:spTree>
    <p:extLst>
      <p:ext uri="{BB962C8B-B14F-4D97-AF65-F5344CB8AC3E}">
        <p14:creationId xmlns:p14="http://schemas.microsoft.com/office/powerpoint/2010/main" val="443946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 VOYAGE THROUGH BDD IN THE FINANCIAL SECTOR</a:t>
            </a:r>
          </a:p>
        </p:txBody>
      </p:sp>
      <p:sp>
        <p:nvSpPr>
          <p:cNvPr id="3" name="Subtitle 2"/>
          <p:cNvSpPr>
            <a:spLocks noGrp="1"/>
          </p:cNvSpPr>
          <p:nvPr>
            <p:ph type="subTitle" idx="1"/>
          </p:nvPr>
        </p:nvSpPr>
        <p:spPr>
          <a:xfrm>
            <a:off x="2339752" y="4221088"/>
            <a:ext cx="5432648" cy="1550341"/>
          </a:xfrm>
        </p:spPr>
        <p:txBody>
          <a:bodyPr>
            <a:noAutofit/>
          </a:bodyPr>
          <a:lstStyle/>
          <a:p>
            <a:pPr algn="l"/>
            <a:r>
              <a:rPr lang="en-US" sz="3200" b="1" dirty="0"/>
              <a:t>Dirk Rombauts</a:t>
            </a:r>
          </a:p>
          <a:p>
            <a:pPr algn="l"/>
            <a:r>
              <a:rPr lang="en-US" dirty="0"/>
              <a:t>BDD Coach at Pickles Pro</a:t>
            </a:r>
          </a:p>
          <a:p>
            <a:pPr algn="l"/>
            <a:r>
              <a:rPr lang="en-US" dirty="0"/>
              <a:t>Maintainer of Pickles</a:t>
            </a:r>
          </a:p>
          <a:p>
            <a:pPr algn="l"/>
            <a:r>
              <a:rPr lang="en-US" dirty="0"/>
              <a:t>Accredited SpecFlow Trainer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4320480"/>
            <a:ext cx="1340768" cy="13407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Steps</a:t>
            </a:r>
            <a:endParaRPr lang="de-AT" dirty="0"/>
          </a:p>
        </p:txBody>
      </p:sp>
      <p:sp>
        <p:nvSpPr>
          <p:cNvPr id="3" name="Text Placeholder 2"/>
          <p:cNvSpPr>
            <a:spLocks noGrp="1"/>
          </p:cNvSpPr>
          <p:nvPr>
            <p:ph type="body" idx="1"/>
          </p:nvPr>
        </p:nvSpPr>
        <p:spPr/>
        <p:txBody>
          <a:bodyPr/>
          <a:lstStyle/>
          <a:p>
            <a:endParaRPr lang="de-AT"/>
          </a:p>
        </p:txBody>
      </p:sp>
    </p:spTree>
    <p:extLst>
      <p:ext uri="{BB962C8B-B14F-4D97-AF65-F5344CB8AC3E}">
        <p14:creationId xmlns:p14="http://schemas.microsoft.com/office/powerpoint/2010/main" val="4064275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An Idea whose Time has Come</a:t>
            </a:r>
            <a:endParaRPr lang="de-AT" dirty="0"/>
          </a:p>
        </p:txBody>
      </p:sp>
      <p:sp>
        <p:nvSpPr>
          <p:cNvPr id="5" name="Content Placeholder 4"/>
          <p:cNvSpPr>
            <a:spLocks noGrp="1"/>
          </p:cNvSpPr>
          <p:nvPr>
            <p:ph idx="1"/>
          </p:nvPr>
        </p:nvSpPr>
        <p:spPr/>
        <p:txBody>
          <a:bodyPr>
            <a:normAutofit/>
          </a:bodyPr>
          <a:lstStyle/>
          <a:p>
            <a:r>
              <a:rPr lang="en-US" dirty="0"/>
              <a:t>I used to work at </a:t>
            </a:r>
            <a:r>
              <a:rPr lang="en-US" dirty="0" err="1"/>
              <a:t>TechTalk</a:t>
            </a:r>
            <a:r>
              <a:rPr lang="en-US" dirty="0"/>
              <a:t> …</a:t>
            </a:r>
          </a:p>
          <a:p>
            <a:r>
              <a:rPr lang="en-US" dirty="0"/>
              <a:t>… but I never used SpecFlow</a:t>
            </a:r>
          </a:p>
          <a:p>
            <a:r>
              <a:rPr lang="en-US" dirty="0"/>
              <a:t>… and did only a bit of BDD</a:t>
            </a:r>
          </a:p>
          <a:p>
            <a:endParaRPr lang="en-US" dirty="0"/>
          </a:p>
          <a:p>
            <a:r>
              <a:rPr lang="en-US" dirty="0"/>
              <a:t>That Changed </a:t>
            </a:r>
            <a:r>
              <a:rPr lang="en-US" dirty="0">
                <a:sym typeface="Wingdings" panose="05000000000000000000" pitchFamily="2" charset="2"/>
              </a:rPr>
              <a:t></a:t>
            </a:r>
          </a:p>
          <a:p>
            <a:r>
              <a:rPr lang="en-US" dirty="0">
                <a:sym typeface="Wingdings" panose="05000000000000000000" pitchFamily="2" charset="2"/>
              </a:rPr>
              <a:t>Bridging the Communication Gap</a:t>
            </a:r>
          </a:p>
          <a:p>
            <a:r>
              <a:rPr lang="en-US" dirty="0">
                <a:sym typeface="Wingdings" panose="05000000000000000000" pitchFamily="2" charset="2"/>
              </a:rPr>
              <a:t>Specification By Example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4437112"/>
            <a:ext cx="896888" cy="134533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336" y="4432294"/>
            <a:ext cx="1080120" cy="1350150"/>
          </a:xfrm>
          <a:prstGeom prst="rect">
            <a:avLst/>
          </a:prstGeom>
        </p:spPr>
      </p:pic>
    </p:spTree>
    <p:extLst>
      <p:ext uri="{BB962C8B-B14F-4D97-AF65-F5344CB8AC3E}">
        <p14:creationId xmlns:p14="http://schemas.microsoft.com/office/powerpoint/2010/main" val="232050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First Features</a:t>
            </a:r>
            <a:endParaRPr lang="de-AT" dirty="0"/>
          </a:p>
        </p:txBody>
      </p:sp>
      <p:sp>
        <p:nvSpPr>
          <p:cNvPr id="5" name="Content Placeholder 4"/>
          <p:cNvSpPr>
            <a:spLocks noGrp="1"/>
          </p:cNvSpPr>
          <p:nvPr>
            <p:ph idx="1"/>
          </p:nvPr>
        </p:nvSpPr>
        <p:spPr/>
        <p:txBody>
          <a:bodyPr>
            <a:normAutofit/>
          </a:bodyPr>
          <a:lstStyle/>
          <a:p>
            <a:r>
              <a:rPr lang="en-US" dirty="0"/>
              <a:t>Talking with PO</a:t>
            </a:r>
          </a:p>
          <a:p>
            <a:r>
              <a:rPr lang="en-US" dirty="0"/>
              <a:t>Writing Gherkin scenarios</a:t>
            </a:r>
          </a:p>
          <a:p>
            <a:r>
              <a:rPr lang="en-US" dirty="0"/>
              <a:t>Reviewing them with PO</a:t>
            </a:r>
          </a:p>
        </p:txBody>
      </p:sp>
    </p:spTree>
    <p:extLst>
      <p:ext uri="{BB962C8B-B14F-4D97-AF65-F5344CB8AC3E}">
        <p14:creationId xmlns:p14="http://schemas.microsoft.com/office/powerpoint/2010/main" val="22909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My Impression</a:t>
            </a:r>
            <a:endParaRPr lang="de-AT" dirty="0"/>
          </a:p>
        </p:txBody>
      </p:sp>
      <p:sp>
        <p:nvSpPr>
          <p:cNvPr id="5" name="Content Placeholder 4"/>
          <p:cNvSpPr>
            <a:spLocks noGrp="1"/>
          </p:cNvSpPr>
          <p:nvPr>
            <p:ph idx="1"/>
          </p:nvPr>
        </p:nvSpPr>
        <p:spPr/>
        <p:txBody>
          <a:bodyPr>
            <a:normAutofit/>
          </a:bodyPr>
          <a:lstStyle/>
          <a:p>
            <a:pPr marL="0" indent="0" algn="ctr">
              <a:buNone/>
            </a:pPr>
            <a:r>
              <a:rPr lang="en-US" sz="5400" dirty="0"/>
              <a:t>“Finally, I was able to pin the Product Owner down on a clear, unambiguous statement”</a:t>
            </a:r>
            <a:endParaRPr lang="en-US" sz="4800" dirty="0"/>
          </a:p>
        </p:txBody>
      </p:sp>
    </p:spTree>
    <p:extLst>
      <p:ext uri="{BB962C8B-B14F-4D97-AF65-F5344CB8AC3E}">
        <p14:creationId xmlns:p14="http://schemas.microsoft.com/office/powerpoint/2010/main" val="184921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Product Owner’s Impression</a:t>
            </a:r>
            <a:endParaRPr lang="de-AT" dirty="0"/>
          </a:p>
        </p:txBody>
      </p:sp>
      <p:sp>
        <p:nvSpPr>
          <p:cNvPr id="5" name="Content Placeholder 4"/>
          <p:cNvSpPr>
            <a:spLocks noGrp="1"/>
          </p:cNvSpPr>
          <p:nvPr>
            <p:ph idx="1"/>
          </p:nvPr>
        </p:nvSpPr>
        <p:spPr/>
        <p:txBody>
          <a:bodyPr>
            <a:normAutofit/>
          </a:bodyPr>
          <a:lstStyle/>
          <a:p>
            <a:pPr marL="0" indent="0" algn="ctr">
              <a:buNone/>
            </a:pPr>
            <a:r>
              <a:rPr lang="en-US" sz="5400" dirty="0"/>
              <a:t>“Finally, I had the feeling that the developers understood what I was saying”</a:t>
            </a:r>
            <a:endParaRPr lang="en-US" sz="4800" dirty="0"/>
          </a:p>
        </p:txBody>
      </p:sp>
    </p:spTree>
    <p:extLst>
      <p:ext uri="{BB962C8B-B14F-4D97-AF65-F5344CB8AC3E}">
        <p14:creationId xmlns:p14="http://schemas.microsoft.com/office/powerpoint/2010/main" val="354080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No Automation?!</a:t>
            </a:r>
            <a:endParaRPr lang="de-AT" dirty="0"/>
          </a:p>
        </p:txBody>
      </p:sp>
      <p:sp>
        <p:nvSpPr>
          <p:cNvPr id="5" name="Content Placeholder 4"/>
          <p:cNvSpPr>
            <a:spLocks noGrp="1"/>
          </p:cNvSpPr>
          <p:nvPr>
            <p:ph idx="1"/>
          </p:nvPr>
        </p:nvSpPr>
        <p:spPr/>
        <p:txBody>
          <a:bodyPr>
            <a:normAutofit/>
          </a:bodyPr>
          <a:lstStyle/>
          <a:p>
            <a:r>
              <a:rPr lang="en-US" dirty="0"/>
              <a:t>I did not manage to create an Automation Layer at first</a:t>
            </a:r>
          </a:p>
          <a:p>
            <a:r>
              <a:rPr lang="en-US" dirty="0"/>
              <a:t>Gherkin Scenarios became inspiration for functional tests</a:t>
            </a:r>
          </a:p>
          <a:p>
            <a:endParaRPr lang="en-US" dirty="0"/>
          </a:p>
          <a:p>
            <a:r>
              <a:rPr lang="en-US" dirty="0"/>
              <a:t>This was NOT a failure!</a:t>
            </a:r>
          </a:p>
          <a:p>
            <a:endParaRPr lang="en-US" dirty="0"/>
          </a:p>
        </p:txBody>
      </p:sp>
    </p:spTree>
    <p:extLst>
      <p:ext uri="{BB962C8B-B14F-4D97-AF65-F5344CB8AC3E}">
        <p14:creationId xmlns:p14="http://schemas.microsoft.com/office/powerpoint/2010/main" val="361671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BDD is about Collaboration and Communication</a:t>
            </a:r>
            <a:endParaRPr lang="de-AT" dirty="0"/>
          </a:p>
        </p:txBody>
      </p:sp>
      <p:sp>
        <p:nvSpPr>
          <p:cNvPr id="5" name="Content Placeholder 4"/>
          <p:cNvSpPr>
            <a:spLocks noGrp="1"/>
          </p:cNvSpPr>
          <p:nvPr>
            <p:ph idx="1"/>
          </p:nvPr>
        </p:nvSpPr>
        <p:spPr/>
        <p:txBody>
          <a:bodyPr>
            <a:normAutofit/>
          </a:bodyPr>
          <a:lstStyle/>
          <a:p>
            <a:pPr marL="0" indent="0" algn="ctr">
              <a:buNone/>
            </a:pPr>
            <a:r>
              <a:rPr lang="en-US" sz="4800" dirty="0"/>
              <a:t>We obtained lots of value through the improved communication and reduced misunderstandings</a:t>
            </a:r>
          </a:p>
        </p:txBody>
      </p:sp>
    </p:spTree>
    <p:extLst>
      <p:ext uri="{BB962C8B-B14F-4D97-AF65-F5344CB8AC3E}">
        <p14:creationId xmlns:p14="http://schemas.microsoft.com/office/powerpoint/2010/main" val="127631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 can’t show this to a customer”</a:t>
            </a:r>
            <a:endParaRPr lang="de-AT" dirty="0"/>
          </a:p>
        </p:txBody>
      </p:sp>
      <p:pic>
        <p:nvPicPr>
          <p:cNvPr id="6" name="Content Placeholder 5"/>
          <p:cNvPicPr>
            <a:picLocks noGrp="1" noChangeAspect="1"/>
          </p:cNvPicPr>
          <p:nvPr>
            <p:ph sz="half" idx="1"/>
          </p:nvPr>
        </p:nvPicPr>
        <p:blipFill>
          <a:blip r:embed="rId3"/>
          <a:stretch>
            <a:fillRect/>
          </a:stretch>
        </p:blipFill>
        <p:spPr>
          <a:xfrm>
            <a:off x="457200" y="2704404"/>
            <a:ext cx="2890838" cy="1753991"/>
          </a:xfrm>
          <a:prstGeom prst="rect">
            <a:avLst/>
          </a:prstGeom>
        </p:spPr>
      </p:pic>
      <p:pic>
        <p:nvPicPr>
          <p:cNvPr id="7" name="Content Placeholder 6"/>
          <p:cNvPicPr>
            <a:picLocks noGrp="1" noChangeAspect="1"/>
          </p:cNvPicPr>
          <p:nvPr>
            <p:ph sz="half" idx="2"/>
          </p:nvPr>
        </p:nvPicPr>
        <p:blipFill>
          <a:blip r:embed="rId4"/>
          <a:stretch>
            <a:fillRect/>
          </a:stretch>
        </p:blipFill>
        <p:spPr>
          <a:xfrm>
            <a:off x="3373730" y="2705921"/>
            <a:ext cx="2447925" cy="1730817"/>
          </a:xfrm>
          <a:prstGeom prst="rect">
            <a:avLst/>
          </a:prstGeom>
        </p:spPr>
      </p:pic>
      <p:sp>
        <p:nvSpPr>
          <p:cNvPr id="5" name="Content Placeholder 3"/>
          <p:cNvSpPr txBox="1">
            <a:spLocks/>
          </p:cNvSpPr>
          <p:nvPr/>
        </p:nvSpPr>
        <p:spPr>
          <a:xfrm>
            <a:off x="6084168" y="914400"/>
            <a:ext cx="2602632" cy="5334000"/>
          </a:xfrm>
          <a:prstGeom prst="rect">
            <a:avLst/>
          </a:prstGeom>
        </p:spPr>
        <p:txBody>
          <a:bodyPr vert="horz" lIns="91432" tIns="45716" rIns="91432" bIns="45716" rtlCol="0">
            <a:normAutofit/>
          </a:bodyPr>
          <a:lstStyle>
            <a:lvl1pPr marL="342870" indent="-342870" algn="l" defTabSz="914318" rtl="0" eaLnBrk="1" latinLnBrk="0" hangingPunct="1">
              <a:spcBef>
                <a:spcPts val="0"/>
              </a:spcBef>
              <a:buFont typeface="Arial" pitchFamily="34" charset="0"/>
              <a:buChar char="•"/>
              <a:defRPr sz="2800" kern="1200">
                <a:solidFill>
                  <a:schemeClr val="tx1"/>
                </a:solidFill>
                <a:latin typeface="+mn-lt"/>
                <a:ea typeface="+mn-ea"/>
                <a:cs typeface="+mn-cs"/>
              </a:defRPr>
            </a:lvl1pPr>
            <a:lvl2pPr marL="742883" indent="-285724" algn="l" defTabSz="914318" rtl="0" eaLnBrk="1" latinLnBrk="0" hangingPunct="1">
              <a:spcBef>
                <a:spcPts val="200"/>
              </a:spcBef>
              <a:buFont typeface="Arial" pitchFamily="34" charset="0"/>
              <a:buChar char="–"/>
              <a:defRPr sz="2400" kern="1200">
                <a:solidFill>
                  <a:schemeClr val="tx1"/>
                </a:solidFill>
                <a:latin typeface="+mn-lt"/>
                <a:ea typeface="+mn-ea"/>
                <a:cs typeface="+mn-cs"/>
              </a:defRPr>
            </a:lvl2pPr>
            <a:lvl3pPr marL="1142898" indent="-228580" algn="l" defTabSz="914318" rtl="0" eaLnBrk="1" latinLnBrk="0" hangingPunct="1">
              <a:spcBef>
                <a:spcPts val="0"/>
              </a:spcBef>
              <a:buFont typeface="Arial" pitchFamily="34" charset="0"/>
              <a:buChar char="•"/>
              <a:defRPr sz="2400" kern="1200">
                <a:solidFill>
                  <a:schemeClr val="tx1"/>
                </a:solidFill>
                <a:latin typeface="+mn-lt"/>
                <a:ea typeface="+mn-ea"/>
                <a:cs typeface="+mn-cs"/>
              </a:defRPr>
            </a:lvl3pPr>
            <a:lvl4pPr marL="1600057" indent="-228580" algn="l" defTabSz="914318" rtl="0" eaLnBrk="1" latinLnBrk="0" hangingPunct="1">
              <a:spcBef>
                <a:spcPts val="0"/>
              </a:spcBef>
              <a:buFont typeface="Arial" pitchFamily="34" charset="0"/>
              <a:buChar char="–"/>
              <a:defRPr sz="2000" kern="1200">
                <a:solidFill>
                  <a:schemeClr val="tx1"/>
                </a:solidFill>
                <a:latin typeface="+mn-lt"/>
                <a:ea typeface="+mn-ea"/>
                <a:cs typeface="+mn-cs"/>
              </a:defRPr>
            </a:lvl4pPr>
            <a:lvl5pPr marL="2057217" indent="-228580" algn="l" defTabSz="914318" rtl="0" eaLnBrk="1" latinLnBrk="0" hangingPunct="1">
              <a:spcBef>
                <a:spcPts val="0"/>
              </a:spcBef>
              <a:buFont typeface="Arial" pitchFamily="34" charset="0"/>
              <a:buChar char="»"/>
              <a:defRPr sz="2000" kern="1200">
                <a:solidFill>
                  <a:schemeClr val="tx1"/>
                </a:solidFill>
                <a:latin typeface="+mn-lt"/>
                <a:ea typeface="+mn-ea"/>
                <a:cs typeface="+mn-cs"/>
              </a:defRPr>
            </a:lvl5pPr>
            <a:lvl6pPr marL="2514376" indent="-228580" algn="l" defTabSz="914318"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535" indent="-228580" algn="l" defTabSz="914318"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8695" indent="-228580" algn="l" defTabSz="914318"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5854" indent="-228580" algn="l" defTabSz="914318"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de-AT" dirty="0"/>
          </a:p>
        </p:txBody>
      </p:sp>
      <p:pic>
        <p:nvPicPr>
          <p:cNvPr id="8" name="Picture 7"/>
          <p:cNvPicPr>
            <a:picLocks noChangeAspect="1"/>
          </p:cNvPicPr>
          <p:nvPr/>
        </p:nvPicPr>
        <p:blipFill>
          <a:blip r:embed="rId5"/>
          <a:stretch>
            <a:fillRect/>
          </a:stretch>
        </p:blipFill>
        <p:spPr>
          <a:xfrm>
            <a:off x="5853281" y="2708920"/>
            <a:ext cx="2823274" cy="1724820"/>
          </a:xfrm>
          <a:prstGeom prst="rect">
            <a:avLst/>
          </a:prstGeom>
        </p:spPr>
      </p:pic>
      <p:sp>
        <p:nvSpPr>
          <p:cNvPr id="9" name="&quot;Not Allowed&quot; Symbol 8"/>
          <p:cNvSpPr/>
          <p:nvPr/>
        </p:nvSpPr>
        <p:spPr>
          <a:xfrm>
            <a:off x="1290551" y="2969331"/>
            <a:ext cx="1224136" cy="1224136"/>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0000"/>
              </a:solidFill>
            </a:endParaRPr>
          </a:p>
        </p:txBody>
      </p:sp>
      <p:sp>
        <p:nvSpPr>
          <p:cNvPr id="10" name="&quot;Not Allowed&quot; Symbol 9"/>
          <p:cNvSpPr/>
          <p:nvPr/>
        </p:nvSpPr>
        <p:spPr>
          <a:xfrm>
            <a:off x="3959932" y="2959261"/>
            <a:ext cx="1224136" cy="1224136"/>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0000"/>
              </a:solidFill>
            </a:endParaRPr>
          </a:p>
        </p:txBody>
      </p:sp>
      <p:sp>
        <p:nvSpPr>
          <p:cNvPr id="11" name="Smiley Face 10"/>
          <p:cNvSpPr/>
          <p:nvPr/>
        </p:nvSpPr>
        <p:spPr>
          <a:xfrm>
            <a:off x="6928284" y="3124199"/>
            <a:ext cx="914400" cy="914400"/>
          </a:xfrm>
          <a:prstGeom prst="smileyFac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79211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Living Documentation</a:t>
            </a:r>
            <a:endParaRPr lang="de-AT" dirty="0"/>
          </a:p>
        </p:txBody>
      </p:sp>
      <p:sp>
        <p:nvSpPr>
          <p:cNvPr id="5" name="Content Placeholder 4"/>
          <p:cNvSpPr>
            <a:spLocks noGrp="1"/>
          </p:cNvSpPr>
          <p:nvPr>
            <p:ph idx="1"/>
          </p:nvPr>
        </p:nvSpPr>
        <p:spPr/>
        <p:txBody>
          <a:bodyPr>
            <a:normAutofit/>
          </a:bodyPr>
          <a:lstStyle/>
          <a:p>
            <a:pPr marL="0" indent="0">
              <a:buNone/>
            </a:pPr>
            <a:r>
              <a:rPr lang="en-US" dirty="0"/>
              <a:t>A documentation that describes how the system works, and is always up-to-date</a:t>
            </a:r>
          </a:p>
          <a:p>
            <a:pPr marL="0" indent="0">
              <a:buNone/>
            </a:pPr>
            <a:endParaRPr lang="en-US" dirty="0"/>
          </a:p>
          <a:p>
            <a:pPr marL="0" indent="0">
              <a:buNone/>
            </a:pPr>
            <a:r>
              <a:rPr lang="en-US" dirty="0"/>
              <a:t>The scenarios describe how the system work, and they are updated whenever the expected behavior changes</a:t>
            </a:r>
          </a:p>
          <a:p>
            <a:pPr marL="0" indent="0">
              <a:buNone/>
            </a:pPr>
            <a:endParaRPr lang="en-US" dirty="0"/>
          </a:p>
          <a:p>
            <a:pPr marL="0" indent="0">
              <a:buNone/>
            </a:pPr>
            <a:r>
              <a:rPr lang="en-US" dirty="0"/>
              <a:t>The scenarios can be the documentation of the system</a:t>
            </a:r>
          </a:p>
        </p:txBody>
      </p:sp>
    </p:spTree>
    <p:extLst>
      <p:ext uri="{BB962C8B-B14F-4D97-AF65-F5344CB8AC3E}">
        <p14:creationId xmlns:p14="http://schemas.microsoft.com/office/powerpoint/2010/main" val="280621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Living Documentation Generators</a:t>
            </a:r>
            <a:endParaRPr lang="de-AT" dirty="0"/>
          </a:p>
        </p:txBody>
      </p:sp>
      <p:sp>
        <p:nvSpPr>
          <p:cNvPr id="5" name="Content Placeholder 4"/>
          <p:cNvSpPr>
            <a:spLocks noGrp="1"/>
          </p:cNvSpPr>
          <p:nvPr>
            <p:ph idx="1"/>
          </p:nvPr>
        </p:nvSpPr>
        <p:spPr/>
        <p:txBody>
          <a:bodyPr>
            <a:normAutofit/>
          </a:bodyPr>
          <a:lstStyle/>
          <a:p>
            <a:r>
              <a:rPr lang="en-US" dirty="0"/>
              <a:t>Relish</a:t>
            </a:r>
          </a:p>
          <a:p>
            <a:pPr lvl="1"/>
            <a:r>
              <a:rPr lang="en-US" dirty="0"/>
              <a:t>Written in Ruby</a:t>
            </a:r>
          </a:p>
          <a:p>
            <a:pPr lvl="1"/>
            <a:r>
              <a:rPr lang="en-US" dirty="0"/>
              <a:t>Closed source</a:t>
            </a:r>
          </a:p>
          <a:p>
            <a:pPr lvl="1"/>
            <a:r>
              <a:rPr lang="en-US" dirty="0"/>
              <a:t>Documentation hosted in the cloud</a:t>
            </a:r>
          </a:p>
          <a:p>
            <a:pPr lvl="1"/>
            <a:r>
              <a:rPr lang="en-US" dirty="0"/>
              <a:t>http://www.relishapp.com/</a:t>
            </a:r>
          </a:p>
          <a:p>
            <a:pPr lvl="1"/>
            <a:endParaRPr lang="en-US" dirty="0"/>
          </a:p>
          <a:p>
            <a:r>
              <a:rPr lang="en-US" dirty="0"/>
              <a:t>Pickles</a:t>
            </a:r>
          </a:p>
          <a:p>
            <a:pPr lvl="1"/>
            <a:r>
              <a:rPr lang="en-US" dirty="0"/>
              <a:t>Written in .NET</a:t>
            </a:r>
          </a:p>
          <a:p>
            <a:pPr lvl="1"/>
            <a:r>
              <a:rPr lang="en-US" dirty="0"/>
              <a:t>Open source</a:t>
            </a:r>
          </a:p>
          <a:p>
            <a:pPr lvl="1"/>
            <a:r>
              <a:rPr lang="en-US" dirty="0"/>
              <a:t>Documentation hosted on premise</a:t>
            </a:r>
          </a:p>
          <a:p>
            <a:pPr lvl="1"/>
            <a:r>
              <a:rPr lang="en-US" dirty="0"/>
              <a:t>http://www.picklesdoc.com/</a:t>
            </a:r>
          </a:p>
        </p:txBody>
      </p:sp>
    </p:spTree>
    <p:extLst>
      <p:ext uri="{BB962C8B-B14F-4D97-AF65-F5344CB8AC3E}">
        <p14:creationId xmlns:p14="http://schemas.microsoft.com/office/powerpoint/2010/main" val="263100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de-AT" dirty="0"/>
          </a:p>
        </p:txBody>
      </p:sp>
      <p:sp>
        <p:nvSpPr>
          <p:cNvPr id="3" name="Text Placeholder 2"/>
          <p:cNvSpPr>
            <a:spLocks noGrp="1"/>
          </p:cNvSpPr>
          <p:nvPr>
            <p:ph type="body" idx="1"/>
          </p:nvPr>
        </p:nvSpPr>
        <p:spPr/>
        <p:txBody>
          <a:bodyPr/>
          <a:lstStyle/>
          <a:p>
            <a:endParaRPr lang="de-AT"/>
          </a:p>
        </p:txBody>
      </p:sp>
    </p:spTree>
    <p:extLst>
      <p:ext uri="{BB962C8B-B14F-4D97-AF65-F5344CB8AC3E}">
        <p14:creationId xmlns:p14="http://schemas.microsoft.com/office/powerpoint/2010/main" val="3139504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Fast Forward a few Months</a:t>
            </a:r>
            <a:endParaRPr lang="de-AT" dirty="0"/>
          </a:p>
        </p:txBody>
      </p:sp>
      <p:sp>
        <p:nvSpPr>
          <p:cNvPr id="5" name="Content Placeholder 4"/>
          <p:cNvSpPr>
            <a:spLocks noGrp="1"/>
          </p:cNvSpPr>
          <p:nvPr>
            <p:ph idx="1"/>
          </p:nvPr>
        </p:nvSpPr>
        <p:spPr/>
        <p:txBody>
          <a:bodyPr>
            <a:normAutofit/>
          </a:bodyPr>
          <a:lstStyle/>
          <a:p>
            <a:r>
              <a:rPr lang="en-US" dirty="0"/>
              <a:t>Good routine</a:t>
            </a:r>
          </a:p>
          <a:p>
            <a:pPr lvl="1"/>
            <a:r>
              <a:rPr lang="en-US" dirty="0"/>
              <a:t>Gherkin scenarios</a:t>
            </a:r>
          </a:p>
          <a:p>
            <a:pPr lvl="1"/>
            <a:r>
              <a:rPr lang="en-US" dirty="0"/>
              <a:t>Inspiration for functional tests</a:t>
            </a:r>
          </a:p>
          <a:p>
            <a:endParaRPr lang="en-US" dirty="0"/>
          </a:p>
          <a:p>
            <a:r>
              <a:rPr lang="en-US" dirty="0"/>
              <a:t>Increased</a:t>
            </a:r>
          </a:p>
          <a:p>
            <a:pPr lvl="1"/>
            <a:r>
              <a:rPr lang="en-US" dirty="0"/>
              <a:t>Quality of communication</a:t>
            </a:r>
          </a:p>
          <a:p>
            <a:pPr lvl="1"/>
            <a:r>
              <a:rPr lang="en-US" dirty="0"/>
              <a:t>Productivity</a:t>
            </a:r>
          </a:p>
          <a:p>
            <a:pPr lvl="1"/>
            <a:r>
              <a:rPr lang="en-US" dirty="0"/>
              <a:t>Velocity</a:t>
            </a:r>
          </a:p>
          <a:p>
            <a:pPr lvl="1"/>
            <a:endParaRPr lang="en-US" dirty="0"/>
          </a:p>
          <a:p>
            <a:r>
              <a:rPr lang="en-US" dirty="0"/>
              <a:t>Less rework</a:t>
            </a:r>
          </a:p>
        </p:txBody>
      </p:sp>
    </p:spTree>
    <p:extLst>
      <p:ext uri="{BB962C8B-B14F-4D97-AF65-F5344CB8AC3E}">
        <p14:creationId xmlns:p14="http://schemas.microsoft.com/office/powerpoint/2010/main" val="98386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Automation</a:t>
            </a:r>
            <a:endParaRPr lang="de-AT" dirty="0"/>
          </a:p>
        </p:txBody>
      </p:sp>
      <p:sp>
        <p:nvSpPr>
          <p:cNvPr id="5" name="Content Placeholder 4"/>
          <p:cNvSpPr>
            <a:spLocks noGrp="1"/>
          </p:cNvSpPr>
          <p:nvPr>
            <p:ph idx="1"/>
          </p:nvPr>
        </p:nvSpPr>
        <p:spPr/>
        <p:txBody>
          <a:bodyPr>
            <a:normAutofit/>
          </a:bodyPr>
          <a:lstStyle/>
          <a:p>
            <a:r>
              <a:rPr lang="en-US" dirty="0"/>
              <a:t>The next attempt at an Automation Layer succeeded!</a:t>
            </a:r>
          </a:p>
          <a:p>
            <a:r>
              <a:rPr lang="en-US" dirty="0"/>
              <a:t>Two scenarios automated at the end of the sprint</a:t>
            </a:r>
          </a:p>
          <a:p>
            <a:r>
              <a:rPr lang="en-US" dirty="0"/>
              <a:t>I was so proud </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Over time, we migrated all functional tests to SpecFlow</a:t>
            </a:r>
            <a:endParaRPr lang="en-US" dirty="0"/>
          </a:p>
        </p:txBody>
      </p:sp>
    </p:spTree>
    <p:extLst>
      <p:ext uri="{BB962C8B-B14F-4D97-AF65-F5344CB8AC3E}">
        <p14:creationId xmlns:p14="http://schemas.microsoft.com/office/powerpoint/2010/main" val="187214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12090" y="1690688"/>
            <a:ext cx="7899866" cy="4126495"/>
          </a:xfrm>
          <a:prstGeom prst="rect">
            <a:avLst/>
          </a:prstGeom>
        </p:spPr>
      </p:pic>
      <p:sp>
        <p:nvSpPr>
          <p:cNvPr id="2" name="Title 1"/>
          <p:cNvSpPr>
            <a:spLocks noGrp="1"/>
          </p:cNvSpPr>
          <p:nvPr>
            <p:ph type="title"/>
          </p:nvPr>
        </p:nvSpPr>
        <p:spPr/>
        <p:txBody>
          <a:bodyPr>
            <a:noAutofit/>
          </a:bodyPr>
          <a:lstStyle/>
          <a:p>
            <a:r>
              <a:rPr lang="en-US" dirty="0"/>
              <a:t>Living Documentation with Test Results</a:t>
            </a:r>
            <a:endParaRPr lang="de-AT" dirty="0"/>
          </a:p>
        </p:txBody>
      </p:sp>
    </p:spTree>
    <p:extLst>
      <p:ext uri="{BB962C8B-B14F-4D97-AF65-F5344CB8AC3E}">
        <p14:creationId xmlns:p14="http://schemas.microsoft.com/office/powerpoint/2010/main" val="383943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Rise to Glory</a:t>
            </a:r>
            <a:endParaRPr lang="de-AT" dirty="0"/>
          </a:p>
        </p:txBody>
      </p:sp>
      <p:sp>
        <p:nvSpPr>
          <p:cNvPr id="3" name="Text Placeholder 2"/>
          <p:cNvSpPr>
            <a:spLocks noGrp="1"/>
          </p:cNvSpPr>
          <p:nvPr>
            <p:ph type="body" idx="1"/>
          </p:nvPr>
        </p:nvSpPr>
        <p:spPr/>
        <p:txBody>
          <a:bodyPr/>
          <a:lstStyle/>
          <a:p>
            <a:endParaRPr lang="de-AT"/>
          </a:p>
        </p:txBody>
      </p:sp>
    </p:spTree>
    <p:extLst>
      <p:ext uri="{BB962C8B-B14F-4D97-AF65-F5344CB8AC3E}">
        <p14:creationId xmlns:p14="http://schemas.microsoft.com/office/powerpoint/2010/main" val="1622316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Meetings</a:t>
            </a:r>
            <a:endParaRPr lang="de-AT" dirty="0"/>
          </a:p>
        </p:txBody>
      </p:sp>
      <p:sp>
        <p:nvSpPr>
          <p:cNvPr id="5" name="Content Placeholder 4"/>
          <p:cNvSpPr>
            <a:spLocks noGrp="1"/>
          </p:cNvSpPr>
          <p:nvPr>
            <p:ph idx="1"/>
          </p:nvPr>
        </p:nvSpPr>
        <p:spPr/>
        <p:txBody>
          <a:bodyPr>
            <a:normAutofit/>
          </a:bodyPr>
          <a:lstStyle/>
          <a:p>
            <a:r>
              <a:rPr lang="en-US" dirty="0"/>
              <a:t>Pre-Grooming</a:t>
            </a:r>
          </a:p>
          <a:p>
            <a:pPr lvl="1"/>
            <a:r>
              <a:rPr lang="en-US" dirty="0"/>
              <a:t>1 representative from each role</a:t>
            </a:r>
          </a:p>
          <a:p>
            <a:pPr lvl="1"/>
            <a:r>
              <a:rPr lang="en-US" dirty="0"/>
              <a:t>Outcome: sketches of scenarios</a:t>
            </a:r>
          </a:p>
          <a:p>
            <a:r>
              <a:rPr lang="en-US" dirty="0"/>
              <a:t>Grooming</a:t>
            </a:r>
          </a:p>
          <a:p>
            <a:pPr lvl="1"/>
            <a:r>
              <a:rPr lang="en-US" dirty="0"/>
              <a:t>Entire team</a:t>
            </a:r>
          </a:p>
          <a:p>
            <a:pPr lvl="1"/>
            <a:r>
              <a:rPr lang="en-US" dirty="0"/>
              <a:t>With fully formalized gherkin scenarios</a:t>
            </a:r>
          </a:p>
          <a:p>
            <a:pPr lvl="1"/>
            <a:r>
              <a:rPr lang="en-US" dirty="0"/>
              <a:t>Outcome: estimation</a:t>
            </a:r>
          </a:p>
          <a:p>
            <a:r>
              <a:rPr lang="en-US" dirty="0"/>
              <a:t>Sprint Planning</a:t>
            </a:r>
          </a:p>
          <a:p>
            <a:pPr lvl="1"/>
            <a:r>
              <a:rPr lang="en-US" dirty="0"/>
              <a:t>Entire team</a:t>
            </a:r>
          </a:p>
          <a:p>
            <a:pPr lvl="1"/>
            <a:r>
              <a:rPr lang="en-US" dirty="0"/>
              <a:t>Short meeting</a:t>
            </a:r>
          </a:p>
          <a:p>
            <a:pPr lvl="1"/>
            <a:r>
              <a:rPr lang="en-US" dirty="0"/>
              <a:t>Outcome: scope for the sprint</a:t>
            </a:r>
          </a:p>
        </p:txBody>
      </p:sp>
    </p:spTree>
    <p:extLst>
      <p:ext uri="{BB962C8B-B14F-4D97-AF65-F5344CB8AC3E}">
        <p14:creationId xmlns:p14="http://schemas.microsoft.com/office/powerpoint/2010/main" val="293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Meetings</a:t>
            </a:r>
            <a:endParaRPr lang="de-AT" dirty="0"/>
          </a:p>
        </p:txBody>
      </p:sp>
      <p:sp>
        <p:nvSpPr>
          <p:cNvPr id="5" name="Content Placeholder 4"/>
          <p:cNvSpPr>
            <a:spLocks noGrp="1"/>
          </p:cNvSpPr>
          <p:nvPr>
            <p:ph idx="1"/>
          </p:nvPr>
        </p:nvSpPr>
        <p:spPr/>
        <p:txBody>
          <a:bodyPr>
            <a:normAutofit/>
          </a:bodyPr>
          <a:lstStyle/>
          <a:p>
            <a:r>
              <a:rPr lang="en-US" dirty="0"/>
              <a:t>Pre-Review</a:t>
            </a:r>
          </a:p>
          <a:p>
            <a:pPr lvl="1"/>
            <a:r>
              <a:rPr lang="en-US" dirty="0"/>
              <a:t>Developer, Product Owner</a:t>
            </a:r>
          </a:p>
          <a:p>
            <a:pPr lvl="1"/>
            <a:r>
              <a:rPr lang="en-US" dirty="0"/>
              <a:t>Go through acceptance criteria of user story</a:t>
            </a:r>
          </a:p>
          <a:p>
            <a:pPr lvl="1"/>
            <a:r>
              <a:rPr lang="en-US" dirty="0"/>
              <a:t>Outcome: approval by Product Owner</a:t>
            </a:r>
          </a:p>
          <a:p>
            <a:r>
              <a:rPr lang="en-US" dirty="0"/>
              <a:t>Sprint Review</a:t>
            </a:r>
          </a:p>
          <a:p>
            <a:pPr lvl="1"/>
            <a:r>
              <a:rPr lang="en-US" dirty="0"/>
              <a:t>All (and only) pre-reviewed stories</a:t>
            </a:r>
          </a:p>
          <a:p>
            <a:pPr lvl="1"/>
            <a:r>
              <a:rPr lang="en-US" dirty="0"/>
              <a:t>“outsiders” may be present</a:t>
            </a:r>
          </a:p>
          <a:p>
            <a:r>
              <a:rPr lang="en-US" dirty="0"/>
              <a:t>And of course …</a:t>
            </a:r>
          </a:p>
          <a:p>
            <a:pPr lvl="1"/>
            <a:r>
              <a:rPr lang="en-US" dirty="0"/>
              <a:t>Sprint Retrospective</a:t>
            </a:r>
          </a:p>
          <a:p>
            <a:pPr lvl="1"/>
            <a:r>
              <a:rPr lang="en-US" dirty="0"/>
              <a:t>Daily Scrum</a:t>
            </a:r>
          </a:p>
        </p:txBody>
      </p:sp>
    </p:spTree>
    <p:extLst>
      <p:ext uri="{BB962C8B-B14F-4D97-AF65-F5344CB8AC3E}">
        <p14:creationId xmlns:p14="http://schemas.microsoft.com/office/powerpoint/2010/main" val="132355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Three Stages in the Life of a Scenario</a:t>
            </a:r>
            <a:endParaRPr lang="de-AT" dirty="0"/>
          </a:p>
        </p:txBody>
      </p:sp>
      <p:sp>
        <p:nvSpPr>
          <p:cNvPr id="5" name="Content Placeholder 4"/>
          <p:cNvSpPr>
            <a:spLocks noGrp="1"/>
          </p:cNvSpPr>
          <p:nvPr>
            <p:ph idx="1"/>
          </p:nvPr>
        </p:nvSpPr>
        <p:spPr/>
        <p:txBody>
          <a:bodyPr>
            <a:normAutofit/>
          </a:bodyPr>
          <a:lstStyle/>
          <a:p>
            <a:r>
              <a:rPr lang="en-US" dirty="0"/>
              <a:t>Under Specification</a:t>
            </a:r>
          </a:p>
          <a:p>
            <a:pPr lvl="1"/>
            <a:r>
              <a:rPr lang="en-US" dirty="0"/>
              <a:t>In its own project “Specification”</a:t>
            </a:r>
          </a:p>
          <a:p>
            <a:pPr lvl="1"/>
            <a:r>
              <a:rPr lang="en-US" dirty="0"/>
              <a:t>Need not be valid gherkin</a:t>
            </a:r>
          </a:p>
          <a:p>
            <a:pPr lvl="1"/>
            <a:r>
              <a:rPr lang="en-US" dirty="0"/>
              <a:t>Not automated</a:t>
            </a:r>
          </a:p>
          <a:p>
            <a:r>
              <a:rPr lang="en-US" dirty="0"/>
              <a:t>Under Development</a:t>
            </a:r>
          </a:p>
          <a:p>
            <a:pPr lvl="1"/>
            <a:r>
              <a:rPr lang="en-US" dirty="0"/>
              <a:t>Moved to project “</a:t>
            </a:r>
            <a:r>
              <a:rPr lang="en-US" dirty="0" err="1"/>
              <a:t>UserStories</a:t>
            </a:r>
            <a:r>
              <a:rPr lang="en-US" dirty="0"/>
              <a:t>” at start of the Sprint</a:t>
            </a:r>
          </a:p>
          <a:p>
            <a:pPr lvl="1"/>
            <a:r>
              <a:rPr lang="en-US" dirty="0"/>
              <a:t>Must be valid gherkin</a:t>
            </a:r>
          </a:p>
          <a:p>
            <a:pPr lvl="1"/>
            <a:r>
              <a:rPr lang="en-US" dirty="0"/>
              <a:t>Not necessarily automated</a:t>
            </a:r>
          </a:p>
          <a:p>
            <a:pPr lvl="1"/>
            <a:r>
              <a:rPr lang="en-US" dirty="0"/>
              <a:t>May be red during sprint</a:t>
            </a:r>
          </a:p>
          <a:p>
            <a:pPr lvl="1"/>
            <a:r>
              <a:rPr lang="en-US" dirty="0"/>
              <a:t>Must be green at the end of the sprint</a:t>
            </a:r>
          </a:p>
          <a:p>
            <a:r>
              <a:rPr lang="en-US" dirty="0"/>
              <a:t>Done</a:t>
            </a:r>
          </a:p>
          <a:p>
            <a:pPr lvl="1"/>
            <a:r>
              <a:rPr lang="en-US" dirty="0"/>
              <a:t>Must be green at all times</a:t>
            </a:r>
          </a:p>
          <a:p>
            <a:pPr lvl="1"/>
            <a:r>
              <a:rPr lang="en-US" dirty="0"/>
              <a:t>Organized by feature in project “Features”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1825625"/>
            <a:ext cx="2324424" cy="1133633"/>
          </a:xfrm>
          <a:prstGeom prst="rect">
            <a:avLst/>
          </a:prstGeom>
        </p:spPr>
      </p:pic>
    </p:spTree>
    <p:extLst>
      <p:ext uri="{BB962C8B-B14F-4D97-AF65-F5344CB8AC3E}">
        <p14:creationId xmlns:p14="http://schemas.microsoft.com/office/powerpoint/2010/main" val="106734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Three Stages in the Life of a Scenario</a:t>
            </a:r>
            <a:endParaRPr lang="de-AT" dirty="0"/>
          </a:p>
        </p:txBody>
      </p:sp>
      <p:sp>
        <p:nvSpPr>
          <p:cNvPr id="5" name="Content Placeholder 4"/>
          <p:cNvSpPr>
            <a:spLocks noGrp="1"/>
          </p:cNvSpPr>
          <p:nvPr>
            <p:ph idx="1"/>
          </p:nvPr>
        </p:nvSpPr>
        <p:spPr/>
        <p:txBody>
          <a:bodyPr>
            <a:normAutofit/>
          </a:bodyPr>
          <a:lstStyle/>
          <a:p>
            <a:r>
              <a:rPr lang="en-US" dirty="0"/>
              <a:t>High segregation of scenarios</a:t>
            </a:r>
          </a:p>
          <a:p>
            <a:r>
              <a:rPr lang="en-US" dirty="0"/>
              <a:t>Build does not break when BA checks in invalid gherkin</a:t>
            </a:r>
          </a:p>
          <a:p>
            <a:r>
              <a:rPr lang="en-US" dirty="0"/>
              <a:t>Automation Layer in a different project</a:t>
            </a:r>
          </a:p>
          <a:p>
            <a:r>
              <a:rPr lang="en-US" dirty="0"/>
              <a:t>High maintenance effort</a:t>
            </a:r>
          </a:p>
          <a:p>
            <a:pPr lvl="1"/>
            <a:r>
              <a:rPr lang="en-US" dirty="0"/>
              <a:t>when moving feature files</a:t>
            </a:r>
          </a:p>
          <a:p>
            <a:pPr lvl="1"/>
            <a:r>
              <a:rPr lang="en-US" dirty="0"/>
              <a:t>when reorganizing scenarios into features</a:t>
            </a:r>
          </a:p>
          <a:p>
            <a:r>
              <a:rPr lang="en-US" dirty="0"/>
              <a:t>Potential loss of history in source control</a:t>
            </a:r>
          </a:p>
          <a:p>
            <a:pPr lvl="1"/>
            <a:endParaRPr lang="en-US" dirty="0"/>
          </a:p>
          <a:p>
            <a:r>
              <a:rPr lang="en-US" dirty="0"/>
              <a:t>In a different team, we used @tags instead of projects </a:t>
            </a:r>
          </a:p>
        </p:txBody>
      </p:sp>
    </p:spTree>
    <p:extLst>
      <p:ext uri="{BB962C8B-B14F-4D97-AF65-F5344CB8AC3E}">
        <p14:creationId xmlns:p14="http://schemas.microsoft.com/office/powerpoint/2010/main" val="166743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04664"/>
            <a:ext cx="7886700" cy="1325563"/>
          </a:xfrm>
        </p:spPr>
        <p:txBody>
          <a:bodyPr>
            <a:noAutofit/>
          </a:bodyPr>
          <a:lstStyle/>
          <a:p>
            <a:r>
              <a:rPr lang="en-US" dirty="0" err="1"/>
              <a:t>SpecLog</a:t>
            </a:r>
            <a:endParaRPr lang="de-AT" dirty="0"/>
          </a:p>
        </p:txBody>
      </p:sp>
      <p:sp>
        <p:nvSpPr>
          <p:cNvPr id="5" name="Content Placeholder 4"/>
          <p:cNvSpPr>
            <a:spLocks noGrp="1"/>
          </p:cNvSpPr>
          <p:nvPr>
            <p:ph idx="1"/>
          </p:nvPr>
        </p:nvSpPr>
        <p:spPr/>
        <p:txBody>
          <a:bodyPr>
            <a:normAutofit/>
          </a:bodyPr>
          <a:lstStyle/>
          <a:p>
            <a:r>
              <a:rPr lang="en-US" dirty="0"/>
              <a:t>Backlog in TFS did not suit us</a:t>
            </a:r>
          </a:p>
          <a:p>
            <a:pPr lvl="1"/>
            <a:r>
              <a:rPr lang="en-US" dirty="0"/>
              <a:t>Prioritized list is good for telling you what to do</a:t>
            </a:r>
          </a:p>
          <a:p>
            <a:pPr lvl="1"/>
            <a:r>
              <a:rPr lang="en-US" dirty="0"/>
              <a:t>Not for telling you why to do it</a:t>
            </a:r>
          </a:p>
          <a:p>
            <a:r>
              <a:rPr lang="en-US" dirty="0"/>
              <a:t>Product Owner did not have TFS access at all times</a:t>
            </a:r>
          </a:p>
          <a:p>
            <a:pPr lvl="1"/>
            <a:r>
              <a:rPr lang="en-US" dirty="0"/>
              <a:t>He would use an Excel file and synchronize that</a:t>
            </a:r>
          </a:p>
          <a:p>
            <a:pPr lvl="1"/>
            <a:r>
              <a:rPr lang="en-US" dirty="0"/>
              <a:t>Lots of additional info in the Excel file</a:t>
            </a:r>
          </a:p>
          <a:p>
            <a:pPr lvl="1"/>
            <a:r>
              <a:rPr lang="en-US" dirty="0"/>
              <a:t>Two sources of the truth</a:t>
            </a:r>
          </a:p>
        </p:txBody>
      </p:sp>
    </p:spTree>
    <p:extLst>
      <p:ext uri="{BB962C8B-B14F-4D97-AF65-F5344CB8AC3E}">
        <p14:creationId xmlns:p14="http://schemas.microsoft.com/office/powerpoint/2010/main" val="365853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04664"/>
            <a:ext cx="7886700" cy="1325563"/>
          </a:xfrm>
        </p:spPr>
        <p:txBody>
          <a:bodyPr>
            <a:noAutofit/>
          </a:bodyPr>
          <a:lstStyle/>
          <a:p>
            <a:r>
              <a:rPr lang="en-US" dirty="0" err="1"/>
              <a:t>SpecLog</a:t>
            </a:r>
            <a:endParaRPr lang="de-AT"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412776"/>
            <a:ext cx="7886700" cy="4349170"/>
          </a:xfrm>
        </p:spPr>
      </p:pic>
      <p:sp>
        <p:nvSpPr>
          <p:cNvPr id="4" name="TextBox 3"/>
          <p:cNvSpPr txBox="1"/>
          <p:nvPr/>
        </p:nvSpPr>
        <p:spPr>
          <a:xfrm>
            <a:off x="539202" y="5805264"/>
            <a:ext cx="1624163" cy="215444"/>
          </a:xfrm>
          <a:prstGeom prst="rect">
            <a:avLst/>
          </a:prstGeom>
          <a:noFill/>
        </p:spPr>
        <p:txBody>
          <a:bodyPr wrap="none" rtlCol="0">
            <a:spAutoFit/>
          </a:bodyPr>
          <a:lstStyle/>
          <a:p>
            <a:r>
              <a:rPr lang="de-AT" sz="800" dirty="0"/>
              <a:t>http://www.speclog.net/features/</a:t>
            </a:r>
            <a:endParaRPr lang="de-AT" sz="800" dirty="0"/>
          </a:p>
        </p:txBody>
      </p:sp>
    </p:spTree>
    <p:extLst>
      <p:ext uri="{BB962C8B-B14F-4D97-AF65-F5344CB8AC3E}">
        <p14:creationId xmlns:p14="http://schemas.microsoft.com/office/powerpoint/2010/main" val="3610339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Your Take-Away from this Talk</a:t>
            </a:r>
            <a:endParaRPr lang="de-AT" dirty="0"/>
          </a:p>
        </p:txBody>
      </p:sp>
      <p:sp>
        <p:nvSpPr>
          <p:cNvPr id="5" name="Content Placeholder 4"/>
          <p:cNvSpPr>
            <a:spLocks noGrp="1"/>
          </p:cNvSpPr>
          <p:nvPr>
            <p:ph idx="1"/>
          </p:nvPr>
        </p:nvSpPr>
        <p:spPr/>
        <p:txBody>
          <a:bodyPr>
            <a:normAutofit/>
          </a:bodyPr>
          <a:lstStyle/>
          <a:p>
            <a:r>
              <a:rPr lang="en-US" dirty="0"/>
              <a:t>BDD can improve your productivity</a:t>
            </a:r>
          </a:p>
          <a:p>
            <a:pPr lvl="1"/>
            <a:r>
              <a:rPr lang="en-US" dirty="0"/>
              <a:t>Fewer misunderstandings</a:t>
            </a:r>
          </a:p>
          <a:p>
            <a:pPr lvl="1"/>
            <a:r>
              <a:rPr lang="en-US" dirty="0"/>
              <a:t>Less rework</a:t>
            </a:r>
          </a:p>
          <a:p>
            <a:endParaRPr lang="en-US" dirty="0"/>
          </a:p>
          <a:p>
            <a:r>
              <a:rPr lang="en-US" dirty="0"/>
              <a:t>Learn from what we did</a:t>
            </a:r>
          </a:p>
          <a:p>
            <a:pPr lvl="1"/>
            <a:r>
              <a:rPr lang="en-US" dirty="0"/>
              <a:t>… from our successes</a:t>
            </a:r>
          </a:p>
          <a:p>
            <a:pPr lvl="1"/>
            <a:r>
              <a:rPr lang="en-US" dirty="0"/>
              <a:t>… from our mistakes</a:t>
            </a:r>
          </a:p>
        </p:txBody>
      </p:sp>
    </p:spTree>
    <p:extLst>
      <p:ext uri="{BB962C8B-B14F-4D97-AF65-F5344CB8AC3E}">
        <p14:creationId xmlns:p14="http://schemas.microsoft.com/office/powerpoint/2010/main" val="304656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04664"/>
            <a:ext cx="7886700" cy="1325563"/>
          </a:xfrm>
        </p:spPr>
        <p:txBody>
          <a:bodyPr>
            <a:noAutofit/>
          </a:bodyPr>
          <a:lstStyle/>
          <a:p>
            <a:r>
              <a:rPr lang="en-US" dirty="0" err="1"/>
              <a:t>SpecLog</a:t>
            </a:r>
            <a:endParaRPr lang="de-AT"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412776"/>
            <a:ext cx="7886699" cy="4349170"/>
          </a:xfrm>
        </p:spPr>
      </p:pic>
      <p:sp>
        <p:nvSpPr>
          <p:cNvPr id="4" name="TextBox 3"/>
          <p:cNvSpPr txBox="1"/>
          <p:nvPr/>
        </p:nvSpPr>
        <p:spPr>
          <a:xfrm>
            <a:off x="539202" y="5805264"/>
            <a:ext cx="1624163" cy="215444"/>
          </a:xfrm>
          <a:prstGeom prst="rect">
            <a:avLst/>
          </a:prstGeom>
          <a:noFill/>
        </p:spPr>
        <p:txBody>
          <a:bodyPr wrap="none" rtlCol="0">
            <a:spAutoFit/>
          </a:bodyPr>
          <a:lstStyle/>
          <a:p>
            <a:r>
              <a:rPr lang="de-AT" sz="800" dirty="0"/>
              <a:t>http://www.speclog.net/features/</a:t>
            </a:r>
            <a:endParaRPr lang="de-AT" sz="800" dirty="0"/>
          </a:p>
        </p:txBody>
      </p:sp>
    </p:spTree>
    <p:extLst>
      <p:ext uri="{BB962C8B-B14F-4D97-AF65-F5344CB8AC3E}">
        <p14:creationId xmlns:p14="http://schemas.microsoft.com/office/powerpoint/2010/main" val="3564451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04664"/>
            <a:ext cx="7886700" cy="1325563"/>
          </a:xfrm>
        </p:spPr>
        <p:txBody>
          <a:bodyPr>
            <a:noAutofit/>
          </a:bodyPr>
          <a:lstStyle/>
          <a:p>
            <a:r>
              <a:rPr lang="en-US" dirty="0" err="1"/>
              <a:t>SpecLog</a:t>
            </a:r>
            <a:endParaRPr lang="de-AT"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412776"/>
            <a:ext cx="7886699" cy="4349170"/>
          </a:xfrm>
        </p:spPr>
      </p:pic>
      <p:sp>
        <p:nvSpPr>
          <p:cNvPr id="4" name="TextBox 3"/>
          <p:cNvSpPr txBox="1"/>
          <p:nvPr/>
        </p:nvSpPr>
        <p:spPr>
          <a:xfrm>
            <a:off x="539202" y="5805264"/>
            <a:ext cx="1624163" cy="215444"/>
          </a:xfrm>
          <a:prstGeom prst="rect">
            <a:avLst/>
          </a:prstGeom>
          <a:noFill/>
        </p:spPr>
        <p:txBody>
          <a:bodyPr wrap="none" rtlCol="0">
            <a:spAutoFit/>
          </a:bodyPr>
          <a:lstStyle/>
          <a:p>
            <a:r>
              <a:rPr lang="de-AT" sz="800" dirty="0"/>
              <a:t>http://www.speclog.net/features/</a:t>
            </a:r>
            <a:endParaRPr lang="de-AT" sz="800" dirty="0"/>
          </a:p>
        </p:txBody>
      </p:sp>
    </p:spTree>
    <p:extLst>
      <p:ext uri="{BB962C8B-B14F-4D97-AF65-F5344CB8AC3E}">
        <p14:creationId xmlns:p14="http://schemas.microsoft.com/office/powerpoint/2010/main" val="899407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SpecFlow+ Runner</a:t>
            </a:r>
            <a:endParaRPr lang="de-AT" dirty="0"/>
          </a:p>
        </p:txBody>
      </p:sp>
      <p:sp>
        <p:nvSpPr>
          <p:cNvPr id="3" name="Content Placeholder 2"/>
          <p:cNvSpPr>
            <a:spLocks noGrp="1"/>
          </p:cNvSpPr>
          <p:nvPr>
            <p:ph idx="1"/>
          </p:nvPr>
        </p:nvSpPr>
        <p:spPr/>
        <p:txBody>
          <a:bodyPr/>
          <a:lstStyle/>
          <a:p>
            <a:r>
              <a:rPr lang="en-US" dirty="0"/>
              <a:t>We were unhappy with </a:t>
            </a:r>
            <a:r>
              <a:rPr lang="en-US" dirty="0" err="1"/>
              <a:t>MSTest</a:t>
            </a:r>
            <a:r>
              <a:rPr lang="en-US" dirty="0"/>
              <a:t> as a test runner</a:t>
            </a:r>
          </a:p>
          <a:p>
            <a:pPr lvl="1"/>
            <a:r>
              <a:rPr lang="en-US" dirty="0"/>
              <a:t>Not convenient to use from command line or build server</a:t>
            </a:r>
          </a:p>
          <a:p>
            <a:pPr lvl="1"/>
            <a:r>
              <a:rPr lang="en-US" dirty="0"/>
              <a:t>Reports were not convenient to use</a:t>
            </a:r>
          </a:p>
          <a:p>
            <a:pPr lvl="2"/>
            <a:r>
              <a:rPr lang="en-US" dirty="0"/>
              <a:t>Download from server</a:t>
            </a:r>
          </a:p>
          <a:p>
            <a:pPr lvl="2"/>
            <a:r>
              <a:rPr lang="en-US" dirty="0"/>
              <a:t>Open in Visual Studio</a:t>
            </a:r>
          </a:p>
          <a:p>
            <a:r>
              <a:rPr lang="en-US" dirty="0"/>
              <a:t>SpecFlow+ Runner to the rescue</a:t>
            </a:r>
          </a:p>
          <a:p>
            <a:pPr lvl="1"/>
            <a:r>
              <a:rPr lang="en-US" dirty="0"/>
              <a:t>Straightforward to use from command line</a:t>
            </a:r>
          </a:p>
          <a:p>
            <a:pPr lvl="1"/>
            <a:r>
              <a:rPr lang="en-US" dirty="0"/>
              <a:t>Outputs an HTML report</a:t>
            </a:r>
          </a:p>
          <a:p>
            <a:pPr lvl="1"/>
            <a:r>
              <a:rPr lang="en-US" dirty="0"/>
              <a:t>Good balance between</a:t>
            </a:r>
          </a:p>
          <a:p>
            <a:pPr lvl="2"/>
            <a:r>
              <a:rPr lang="en-US" dirty="0"/>
              <a:t>business readability</a:t>
            </a:r>
          </a:p>
          <a:p>
            <a:pPr lvl="2"/>
            <a:r>
              <a:rPr lang="en-US" dirty="0"/>
              <a:t>Technical information</a:t>
            </a:r>
          </a:p>
          <a:p>
            <a:r>
              <a:rPr lang="en-US" dirty="0"/>
              <a:t>We would use both </a:t>
            </a:r>
            <a:r>
              <a:rPr lang="en-US" dirty="0" err="1"/>
              <a:t>MSTest</a:t>
            </a:r>
            <a:r>
              <a:rPr lang="en-US" dirty="0"/>
              <a:t> and SpecFlow+ Runner</a:t>
            </a:r>
          </a:p>
          <a:p>
            <a:pPr lvl="1"/>
            <a:r>
              <a:rPr lang="en-US" dirty="0" err="1"/>
              <a:t>MSTest</a:t>
            </a:r>
            <a:r>
              <a:rPr lang="en-US" dirty="0"/>
              <a:t> in Visual Studio</a:t>
            </a:r>
          </a:p>
          <a:p>
            <a:pPr lvl="1"/>
            <a:r>
              <a:rPr lang="en-US" dirty="0"/>
              <a:t>SpecFlow+ Runner for command line and build server</a:t>
            </a:r>
          </a:p>
          <a:p>
            <a:pPr lvl="2"/>
            <a:endParaRPr lang="de-AT" dirty="0"/>
          </a:p>
        </p:txBody>
      </p:sp>
    </p:spTree>
    <p:extLst>
      <p:ext uri="{BB962C8B-B14F-4D97-AF65-F5344CB8AC3E}">
        <p14:creationId xmlns:p14="http://schemas.microsoft.com/office/powerpoint/2010/main" val="91173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Nightly Runs</a:t>
            </a:r>
            <a:endParaRPr lang="de-AT" dirty="0"/>
          </a:p>
        </p:txBody>
      </p:sp>
      <p:sp>
        <p:nvSpPr>
          <p:cNvPr id="3" name="Content Placeholder 2"/>
          <p:cNvSpPr>
            <a:spLocks noGrp="1"/>
          </p:cNvSpPr>
          <p:nvPr>
            <p:ph idx="1"/>
          </p:nvPr>
        </p:nvSpPr>
        <p:spPr/>
        <p:txBody>
          <a:bodyPr/>
          <a:lstStyle/>
          <a:p>
            <a:r>
              <a:rPr lang="en-US" dirty="0"/>
              <a:t>Stories under development (current iteration)</a:t>
            </a:r>
          </a:p>
          <a:p>
            <a:r>
              <a:rPr lang="en-US" dirty="0"/>
              <a:t>Features that were done (regression)</a:t>
            </a:r>
          </a:p>
          <a:p>
            <a:r>
              <a:rPr lang="en-US" dirty="0"/>
              <a:t>Customer-specific functionality (per customer)</a:t>
            </a:r>
          </a:p>
          <a:p>
            <a:endParaRPr lang="en-US" dirty="0"/>
          </a:p>
          <a:p>
            <a:r>
              <a:rPr lang="en-US" dirty="0"/>
              <a:t>The results were aggregated on a webserver for a “single glance” status</a:t>
            </a:r>
            <a:endParaRPr lang="de-AT" dirty="0"/>
          </a:p>
        </p:txBody>
      </p:sp>
    </p:spTree>
    <p:extLst>
      <p:ext uri="{BB962C8B-B14F-4D97-AF65-F5344CB8AC3E}">
        <p14:creationId xmlns:p14="http://schemas.microsoft.com/office/powerpoint/2010/main" val="185942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a:t>
            </a:r>
            <a:endParaRPr lang="de-AT" dirty="0"/>
          </a:p>
        </p:txBody>
      </p:sp>
      <p:sp>
        <p:nvSpPr>
          <p:cNvPr id="3" name="Content Placeholder 2"/>
          <p:cNvSpPr>
            <a:spLocks noGrp="1"/>
          </p:cNvSpPr>
          <p:nvPr>
            <p:ph idx="1"/>
          </p:nvPr>
        </p:nvSpPr>
        <p:spPr/>
        <p:txBody>
          <a:bodyPr/>
          <a:lstStyle/>
          <a:p>
            <a:r>
              <a:rPr lang="en-US" dirty="0"/>
              <a:t>Product Owner</a:t>
            </a:r>
          </a:p>
          <a:p>
            <a:pPr lvl="1"/>
            <a:r>
              <a:rPr lang="en-US" dirty="0"/>
              <a:t>customer wrangling</a:t>
            </a:r>
          </a:p>
          <a:p>
            <a:r>
              <a:rPr lang="en-US" dirty="0"/>
              <a:t>Business Analyst</a:t>
            </a:r>
          </a:p>
          <a:p>
            <a:pPr lvl="1"/>
            <a:r>
              <a:rPr lang="en-US" dirty="0"/>
              <a:t>Participate in customer discussions</a:t>
            </a:r>
          </a:p>
          <a:p>
            <a:pPr lvl="1"/>
            <a:r>
              <a:rPr lang="en-US" dirty="0"/>
              <a:t>Turn discussions into gherkin scenarios</a:t>
            </a:r>
          </a:p>
          <a:p>
            <a:r>
              <a:rPr lang="en-US" dirty="0"/>
              <a:t>Developers</a:t>
            </a:r>
          </a:p>
          <a:p>
            <a:pPr lvl="1"/>
            <a:r>
              <a:rPr lang="en-US" dirty="0"/>
              <a:t>Implement user stories</a:t>
            </a:r>
          </a:p>
          <a:p>
            <a:r>
              <a:rPr lang="en-US" dirty="0"/>
              <a:t>Automation Layer person</a:t>
            </a:r>
          </a:p>
          <a:p>
            <a:pPr lvl="1"/>
            <a:r>
              <a:rPr lang="en-US" dirty="0"/>
              <a:t>Maintain Automation Layer</a:t>
            </a:r>
          </a:p>
          <a:p>
            <a:pPr lvl="1"/>
            <a:r>
              <a:rPr lang="en-US" dirty="0"/>
              <a:t>Create bindings for user stories under development</a:t>
            </a:r>
            <a:endParaRPr lang="de-AT" dirty="0"/>
          </a:p>
        </p:txBody>
      </p:sp>
    </p:spTree>
    <p:extLst>
      <p:ext uri="{BB962C8B-B14F-4D97-AF65-F5344CB8AC3E}">
        <p14:creationId xmlns:p14="http://schemas.microsoft.com/office/powerpoint/2010/main" val="332594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de-AT" dirty="0"/>
          </a:p>
        </p:txBody>
      </p:sp>
      <p:sp>
        <p:nvSpPr>
          <p:cNvPr id="3" name="Content Placeholder 2"/>
          <p:cNvSpPr>
            <a:spLocks noGrp="1"/>
          </p:cNvSpPr>
          <p:nvPr>
            <p:ph idx="1"/>
          </p:nvPr>
        </p:nvSpPr>
        <p:spPr/>
        <p:txBody>
          <a:bodyPr/>
          <a:lstStyle/>
          <a:p>
            <a:r>
              <a:rPr lang="en-US" dirty="0"/>
              <a:t>This setup worked really well</a:t>
            </a:r>
          </a:p>
          <a:p>
            <a:r>
              <a:rPr lang="en-US" dirty="0"/>
              <a:t>We achieved an all-time high in productivity</a:t>
            </a:r>
          </a:p>
          <a:p>
            <a:r>
              <a:rPr lang="en-US" dirty="0"/>
              <a:t>Iteration cycles became shorter</a:t>
            </a:r>
          </a:p>
          <a:p>
            <a:r>
              <a:rPr lang="en-US" dirty="0"/>
              <a:t>Our approach to “agile” changed</a:t>
            </a:r>
          </a:p>
          <a:p>
            <a:pPr lvl="1"/>
            <a:r>
              <a:rPr lang="en-US" dirty="0"/>
              <a:t>Away from a strict sprint-based Scrum setup</a:t>
            </a:r>
          </a:p>
          <a:p>
            <a:pPr lvl="1"/>
            <a:r>
              <a:rPr lang="en-US" dirty="0"/>
              <a:t>Towards a more flow-based Kanban-like setup</a:t>
            </a:r>
          </a:p>
          <a:p>
            <a:endParaRPr lang="en-US" dirty="0"/>
          </a:p>
        </p:txBody>
      </p:sp>
    </p:spTree>
    <p:extLst>
      <p:ext uri="{BB962C8B-B14F-4D97-AF65-F5344CB8AC3E}">
        <p14:creationId xmlns:p14="http://schemas.microsoft.com/office/powerpoint/2010/main" val="1180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Cracks</a:t>
            </a:r>
            <a:endParaRPr lang="de-AT" dirty="0"/>
          </a:p>
        </p:txBody>
      </p:sp>
      <p:sp>
        <p:nvSpPr>
          <p:cNvPr id="3" name="Text Placeholder 2"/>
          <p:cNvSpPr>
            <a:spLocks noGrp="1"/>
          </p:cNvSpPr>
          <p:nvPr>
            <p:ph type="body" idx="1"/>
          </p:nvPr>
        </p:nvSpPr>
        <p:spPr/>
        <p:txBody>
          <a:bodyPr/>
          <a:lstStyle/>
          <a:p>
            <a:endParaRPr lang="de-AT"/>
          </a:p>
        </p:txBody>
      </p:sp>
    </p:spTree>
    <p:extLst>
      <p:ext uri="{BB962C8B-B14F-4D97-AF65-F5344CB8AC3E}">
        <p14:creationId xmlns:p14="http://schemas.microsoft.com/office/powerpoint/2010/main" val="3692979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in the Team</a:t>
            </a:r>
            <a:endParaRPr lang="de-AT" dirty="0"/>
          </a:p>
        </p:txBody>
      </p:sp>
      <p:sp>
        <p:nvSpPr>
          <p:cNvPr id="3" name="Content Placeholder 2"/>
          <p:cNvSpPr>
            <a:spLocks noGrp="1"/>
          </p:cNvSpPr>
          <p:nvPr>
            <p:ph idx="1"/>
          </p:nvPr>
        </p:nvSpPr>
        <p:spPr/>
        <p:txBody>
          <a:bodyPr/>
          <a:lstStyle/>
          <a:p>
            <a:r>
              <a:rPr lang="en-US" dirty="0"/>
              <a:t>Information silos</a:t>
            </a:r>
          </a:p>
          <a:p>
            <a:pPr lvl="1"/>
            <a:r>
              <a:rPr lang="en-US" dirty="0"/>
              <a:t>Automation Layer person became a bottleneck</a:t>
            </a:r>
          </a:p>
          <a:p>
            <a:pPr lvl="1"/>
            <a:r>
              <a:rPr lang="en-US" dirty="0"/>
              <a:t>Business Analyst: developers became disconnected from requirements</a:t>
            </a:r>
          </a:p>
          <a:p>
            <a:r>
              <a:rPr lang="en-US" dirty="0"/>
              <a:t>Problems between team members</a:t>
            </a:r>
          </a:p>
          <a:p>
            <a:pPr lvl="1"/>
            <a:r>
              <a:rPr lang="en-US" dirty="0"/>
              <a:t>1 person left and had to be replaced</a:t>
            </a:r>
            <a:endParaRPr lang="de-AT" dirty="0"/>
          </a:p>
        </p:txBody>
      </p:sp>
    </p:spTree>
    <p:extLst>
      <p:ext uri="{BB962C8B-B14F-4D97-AF65-F5344CB8AC3E}">
        <p14:creationId xmlns:p14="http://schemas.microsoft.com/office/powerpoint/2010/main" val="30027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Running Test Suites</a:t>
            </a:r>
            <a:endParaRPr lang="de-AT" dirty="0"/>
          </a:p>
        </p:txBody>
      </p:sp>
      <p:sp>
        <p:nvSpPr>
          <p:cNvPr id="3" name="Content Placeholder 2"/>
          <p:cNvSpPr>
            <a:spLocks noGrp="1"/>
          </p:cNvSpPr>
          <p:nvPr>
            <p:ph idx="1"/>
          </p:nvPr>
        </p:nvSpPr>
        <p:spPr/>
        <p:txBody>
          <a:bodyPr/>
          <a:lstStyle/>
          <a:p>
            <a:pPr marL="0" indent="0">
              <a:buNone/>
            </a:pPr>
            <a:r>
              <a:rPr lang="en-US" dirty="0"/>
              <a:t>Situation:</a:t>
            </a:r>
          </a:p>
          <a:p>
            <a:pPr marL="0" indent="0">
              <a:buNone/>
            </a:pPr>
            <a:endParaRPr lang="en-US" dirty="0"/>
          </a:p>
          <a:p>
            <a:r>
              <a:rPr lang="en-US" dirty="0"/>
              <a:t>The architecture precluded testing functionality in isolation</a:t>
            </a:r>
          </a:p>
          <a:p>
            <a:r>
              <a:rPr lang="en-US" dirty="0"/>
              <a:t>All tests had to be run end-to-end</a:t>
            </a:r>
          </a:p>
          <a:p>
            <a:r>
              <a:rPr lang="en-US" dirty="0"/>
              <a:t>Lots of scenarios</a:t>
            </a:r>
          </a:p>
          <a:p>
            <a:endParaRPr lang="en-US" dirty="0"/>
          </a:p>
          <a:p>
            <a:pPr marL="0" indent="0">
              <a:buNone/>
            </a:pPr>
            <a:r>
              <a:rPr lang="en-US" dirty="0"/>
              <a:t>Consequence:</a:t>
            </a:r>
          </a:p>
          <a:p>
            <a:pPr marL="0" indent="0">
              <a:buNone/>
            </a:pPr>
            <a:endParaRPr lang="en-US" dirty="0"/>
          </a:p>
          <a:p>
            <a:r>
              <a:rPr lang="en-US" dirty="0"/>
              <a:t>Long running times</a:t>
            </a:r>
          </a:p>
          <a:p>
            <a:r>
              <a:rPr lang="en-US" dirty="0"/>
              <a:t>Verification was done infrequently</a:t>
            </a:r>
          </a:p>
          <a:p>
            <a:r>
              <a:rPr lang="en-US" dirty="0"/>
              <a:t>No benefit from outside-in development</a:t>
            </a:r>
            <a:endParaRPr lang="de-AT" dirty="0"/>
          </a:p>
        </p:txBody>
      </p:sp>
    </p:spTree>
    <p:extLst>
      <p:ext uri="{BB962C8B-B14F-4D97-AF65-F5344CB8AC3E}">
        <p14:creationId xmlns:p14="http://schemas.microsoft.com/office/powerpoint/2010/main" val="160253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 Many Scenarios</a:t>
            </a:r>
            <a:endParaRPr lang="de-AT" dirty="0"/>
          </a:p>
        </p:txBody>
      </p:sp>
      <p:sp>
        <p:nvSpPr>
          <p:cNvPr id="3" name="Content Placeholder 2"/>
          <p:cNvSpPr>
            <a:spLocks noGrp="1"/>
          </p:cNvSpPr>
          <p:nvPr>
            <p:ph idx="1"/>
          </p:nvPr>
        </p:nvSpPr>
        <p:spPr/>
        <p:txBody>
          <a:bodyPr/>
          <a:lstStyle/>
          <a:p>
            <a:pPr marL="0" indent="0">
              <a:buNone/>
            </a:pPr>
            <a:r>
              <a:rPr lang="en-US" dirty="0"/>
              <a:t>Situation:</a:t>
            </a:r>
          </a:p>
          <a:p>
            <a:pPr marL="0" indent="0">
              <a:buNone/>
            </a:pPr>
            <a:endParaRPr lang="en-US" dirty="0"/>
          </a:p>
          <a:p>
            <a:r>
              <a:rPr lang="en-US" dirty="0"/>
              <a:t>Scenarios were written like functional tests</a:t>
            </a:r>
          </a:p>
          <a:p>
            <a:r>
              <a:rPr lang="en-US" dirty="0"/>
              <a:t>“Now we can test everything”</a:t>
            </a:r>
          </a:p>
          <a:p>
            <a:endParaRPr lang="en-US" dirty="0"/>
          </a:p>
          <a:p>
            <a:pPr marL="0" indent="0">
              <a:buNone/>
            </a:pPr>
            <a:r>
              <a:rPr lang="en-US" dirty="0"/>
              <a:t>Consequence:</a:t>
            </a:r>
          </a:p>
          <a:p>
            <a:pPr marL="0" indent="0">
              <a:buNone/>
            </a:pPr>
            <a:endParaRPr lang="en-US" dirty="0"/>
          </a:p>
          <a:p>
            <a:r>
              <a:rPr lang="en-US" dirty="0"/>
              <a:t>Scenarios lost ability to explain the system</a:t>
            </a:r>
          </a:p>
          <a:p>
            <a:r>
              <a:rPr lang="en-US" dirty="0"/>
              <a:t>No benefit from Living Documentation</a:t>
            </a:r>
          </a:p>
          <a:p>
            <a:endParaRPr lang="de-AT" dirty="0"/>
          </a:p>
        </p:txBody>
      </p:sp>
    </p:spTree>
    <p:extLst>
      <p:ext uri="{BB962C8B-B14F-4D97-AF65-F5344CB8AC3E}">
        <p14:creationId xmlns:p14="http://schemas.microsoft.com/office/powerpoint/2010/main" val="216322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Corporate Actions</a:t>
            </a:r>
            <a:endParaRPr lang="de-AT" dirty="0"/>
          </a:p>
        </p:txBody>
      </p:sp>
      <p:sp>
        <p:nvSpPr>
          <p:cNvPr id="5" name="Content Placeholder 4"/>
          <p:cNvSpPr>
            <a:spLocks noGrp="1"/>
          </p:cNvSpPr>
          <p:nvPr>
            <p:ph idx="1"/>
          </p:nvPr>
        </p:nvSpPr>
        <p:spPr/>
        <p:txBody>
          <a:bodyPr>
            <a:normAutofit/>
          </a:bodyPr>
          <a:lstStyle/>
          <a:p>
            <a:pPr marL="0" indent="0">
              <a:buNone/>
            </a:pPr>
            <a:r>
              <a:rPr lang="en-US" dirty="0"/>
              <a:t>Companies announce things like</a:t>
            </a:r>
          </a:p>
          <a:p>
            <a:pPr marL="0" indent="0">
              <a:buNone/>
            </a:pPr>
            <a:endParaRPr lang="en-US" dirty="0"/>
          </a:p>
          <a:p>
            <a:r>
              <a:rPr lang="en-US" dirty="0"/>
              <a:t>Dividend Payout</a:t>
            </a:r>
          </a:p>
          <a:p>
            <a:r>
              <a:rPr lang="en-US" dirty="0"/>
              <a:t>Tender Offer</a:t>
            </a:r>
          </a:p>
          <a:p>
            <a:r>
              <a:rPr lang="en-US" dirty="0"/>
              <a:t>Stock Split</a:t>
            </a:r>
          </a:p>
        </p:txBody>
      </p:sp>
    </p:spTree>
    <p:extLst>
      <p:ext uri="{BB962C8B-B14F-4D97-AF65-F5344CB8AC3E}">
        <p14:creationId xmlns:p14="http://schemas.microsoft.com/office/powerpoint/2010/main" val="392138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Flickering Tests</a:t>
            </a:r>
            <a:endParaRPr lang="de-AT" dirty="0"/>
          </a:p>
        </p:txBody>
      </p:sp>
      <p:sp>
        <p:nvSpPr>
          <p:cNvPr id="3" name="Content Placeholder 2"/>
          <p:cNvSpPr>
            <a:spLocks noGrp="1"/>
          </p:cNvSpPr>
          <p:nvPr>
            <p:ph idx="1"/>
          </p:nvPr>
        </p:nvSpPr>
        <p:spPr/>
        <p:txBody>
          <a:bodyPr/>
          <a:lstStyle/>
          <a:p>
            <a:pPr marL="0" indent="0">
              <a:buNone/>
            </a:pPr>
            <a:r>
              <a:rPr lang="en-US" dirty="0"/>
              <a:t>Situation:</a:t>
            </a:r>
          </a:p>
          <a:p>
            <a:endParaRPr lang="en-US" dirty="0"/>
          </a:p>
          <a:p>
            <a:r>
              <a:rPr lang="en-US" dirty="0"/>
              <a:t>A couple of hundred scenarios</a:t>
            </a:r>
          </a:p>
          <a:p>
            <a:r>
              <a:rPr lang="en-US" dirty="0"/>
              <a:t>Random failures, mostly because of timeouts</a:t>
            </a:r>
          </a:p>
          <a:p>
            <a:endParaRPr lang="en-US" dirty="0"/>
          </a:p>
          <a:p>
            <a:pPr marL="0" indent="0">
              <a:buNone/>
            </a:pPr>
            <a:r>
              <a:rPr lang="en-US" dirty="0"/>
              <a:t>Consequence</a:t>
            </a:r>
          </a:p>
          <a:p>
            <a:endParaRPr lang="en-US" dirty="0"/>
          </a:p>
          <a:p>
            <a:r>
              <a:rPr lang="en-US" dirty="0"/>
              <a:t>Most nights the tests were red</a:t>
            </a:r>
          </a:p>
          <a:p>
            <a:r>
              <a:rPr lang="en-US" dirty="0"/>
              <a:t>People stopped trusting the tests</a:t>
            </a:r>
          </a:p>
          <a:p>
            <a:r>
              <a:rPr lang="en-US" dirty="0"/>
              <a:t>People stopped caring about the tests</a:t>
            </a:r>
            <a:endParaRPr lang="de-AT" dirty="0"/>
          </a:p>
        </p:txBody>
      </p:sp>
    </p:spTree>
    <p:extLst>
      <p:ext uri="{BB962C8B-B14F-4D97-AF65-F5344CB8AC3E}">
        <p14:creationId xmlns:p14="http://schemas.microsoft.com/office/powerpoint/2010/main" val="49376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 Much of the Wrong Kind of Detail</a:t>
            </a:r>
            <a:endParaRPr lang="de-AT" dirty="0"/>
          </a:p>
        </p:txBody>
      </p:sp>
      <p:sp>
        <p:nvSpPr>
          <p:cNvPr id="3" name="Content Placeholder 2"/>
          <p:cNvSpPr>
            <a:spLocks noGrp="1"/>
          </p:cNvSpPr>
          <p:nvPr>
            <p:ph idx="1"/>
          </p:nvPr>
        </p:nvSpPr>
        <p:spPr/>
        <p:txBody>
          <a:bodyPr/>
          <a:lstStyle/>
          <a:p>
            <a:pPr marL="0" indent="0">
              <a:buNone/>
            </a:pPr>
            <a:r>
              <a:rPr lang="en-US" dirty="0"/>
              <a:t>Situation:</a:t>
            </a:r>
          </a:p>
          <a:p>
            <a:endParaRPr lang="en-US" dirty="0"/>
          </a:p>
          <a:p>
            <a:r>
              <a:rPr lang="en-US" dirty="0"/>
              <a:t>Swift: text-based format with delimiters</a:t>
            </a:r>
          </a:p>
          <a:p>
            <a:r>
              <a:rPr lang="en-US" dirty="0"/>
              <a:t>Scenarios would specify entire messages</a:t>
            </a:r>
          </a:p>
          <a:p>
            <a:pPr lvl="1"/>
            <a:r>
              <a:rPr lang="en-US" dirty="0"/>
              <a:t>Pro: all information in one place</a:t>
            </a:r>
          </a:p>
          <a:p>
            <a:pPr lvl="1"/>
            <a:r>
              <a:rPr lang="en-US" dirty="0"/>
              <a:t>Contra: 50 lines of swift plumbing for 3 relevant fields</a:t>
            </a:r>
          </a:p>
          <a:p>
            <a:pPr lvl="1"/>
            <a:endParaRPr lang="en-US" dirty="0"/>
          </a:p>
          <a:p>
            <a:pPr marL="0" indent="0">
              <a:buNone/>
            </a:pPr>
            <a:r>
              <a:rPr lang="en-US" dirty="0"/>
              <a:t>Consequence:</a:t>
            </a:r>
          </a:p>
          <a:p>
            <a:endParaRPr lang="en-US" dirty="0"/>
          </a:p>
          <a:p>
            <a:r>
              <a:rPr lang="en-US" dirty="0"/>
              <a:t>Difficult to grasp the point of the scenario</a:t>
            </a:r>
            <a:endParaRPr lang="de-A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995" y="1197936"/>
            <a:ext cx="2230916" cy="4608511"/>
          </a:xfrm>
          <a:prstGeom prst="rect">
            <a:avLst/>
          </a:prstGeom>
        </p:spPr>
      </p:pic>
      <p:sp>
        <p:nvSpPr>
          <p:cNvPr id="5" name="TextBox 4"/>
          <p:cNvSpPr txBox="1"/>
          <p:nvPr/>
        </p:nvSpPr>
        <p:spPr>
          <a:xfrm>
            <a:off x="2987824" y="5806447"/>
            <a:ext cx="5832648" cy="184666"/>
          </a:xfrm>
          <a:prstGeom prst="rect">
            <a:avLst/>
          </a:prstGeom>
          <a:noFill/>
        </p:spPr>
        <p:txBody>
          <a:bodyPr wrap="square" rtlCol="0">
            <a:spAutoFit/>
          </a:bodyPr>
          <a:lstStyle/>
          <a:p>
            <a:r>
              <a:rPr lang="de-AT" sz="600" dirty="0"/>
              <a:t>https://www.ubs.com/content/dam/static/global/bank_for_banks/bank_global_custody/ex_hosting/b4b_four/globalcustody/documents/SWIFT/technical/UBS_SWIFT_UG_CAM.pdf</a:t>
            </a:r>
          </a:p>
        </p:txBody>
      </p:sp>
    </p:spTree>
    <p:extLst>
      <p:ext uri="{BB962C8B-B14F-4D97-AF65-F5344CB8AC3E}">
        <p14:creationId xmlns:p14="http://schemas.microsoft.com/office/powerpoint/2010/main" val="23234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Customer Collaboration</a:t>
            </a:r>
            <a:endParaRPr lang="de-AT" dirty="0"/>
          </a:p>
        </p:txBody>
      </p:sp>
      <p:sp>
        <p:nvSpPr>
          <p:cNvPr id="3" name="Content Placeholder 2"/>
          <p:cNvSpPr>
            <a:spLocks noGrp="1"/>
          </p:cNvSpPr>
          <p:nvPr>
            <p:ph idx="1"/>
          </p:nvPr>
        </p:nvSpPr>
        <p:spPr/>
        <p:txBody>
          <a:bodyPr/>
          <a:lstStyle/>
          <a:p>
            <a:r>
              <a:rPr lang="en-US" dirty="0"/>
              <a:t>Customers were willing/able to change only up to a point</a:t>
            </a:r>
          </a:p>
          <a:p>
            <a:r>
              <a:rPr lang="en-US" dirty="0"/>
              <a:t>Were restricted by their own structures</a:t>
            </a:r>
          </a:p>
          <a:p>
            <a:r>
              <a:rPr lang="en-US" dirty="0"/>
              <a:t>Controlling vs. Collaboration</a:t>
            </a:r>
          </a:p>
          <a:p>
            <a:pPr lvl="1"/>
            <a:endParaRPr lang="de-AT" dirty="0"/>
          </a:p>
        </p:txBody>
      </p:sp>
    </p:spTree>
    <p:extLst>
      <p:ext uri="{BB962C8B-B14F-4D97-AF65-F5344CB8AC3E}">
        <p14:creationId xmlns:p14="http://schemas.microsoft.com/office/powerpoint/2010/main" val="198570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Gherkin Abuse</a:t>
            </a:r>
            <a:endParaRPr lang="de-AT" dirty="0"/>
          </a:p>
        </p:txBody>
      </p:sp>
      <p:sp>
        <p:nvSpPr>
          <p:cNvPr id="3" name="Content Placeholder 2"/>
          <p:cNvSpPr>
            <a:spLocks noGrp="1"/>
          </p:cNvSpPr>
          <p:nvPr>
            <p:ph idx="1"/>
          </p:nvPr>
        </p:nvSpPr>
        <p:spPr/>
        <p:txBody>
          <a:bodyPr/>
          <a:lstStyle/>
          <a:p>
            <a:pPr marL="0" indent="0">
              <a:buNone/>
            </a:pPr>
            <a:r>
              <a:rPr lang="en-US" dirty="0"/>
              <a:t>Customers treated gherkin scenarios as</a:t>
            </a:r>
          </a:p>
          <a:p>
            <a:pPr marL="0" indent="0">
              <a:buNone/>
            </a:pPr>
            <a:endParaRPr lang="en-US" dirty="0"/>
          </a:p>
          <a:p>
            <a:pPr marL="0" indent="0" algn="ctr">
              <a:buNone/>
            </a:pPr>
            <a:r>
              <a:rPr lang="en-US" dirty="0"/>
              <a:t>“A functional test that can be written by a business analyst and that will be executed automatically”</a:t>
            </a:r>
          </a:p>
          <a:p>
            <a:pPr marL="0" indent="0">
              <a:buNone/>
            </a:pPr>
            <a:endParaRPr lang="en-US" dirty="0"/>
          </a:p>
          <a:p>
            <a:pPr marL="0" indent="0">
              <a:buNone/>
            </a:pPr>
            <a:r>
              <a:rPr lang="en-US" dirty="0"/>
              <a:t>And arrived at the conclusion</a:t>
            </a:r>
          </a:p>
          <a:p>
            <a:pPr marL="0" indent="0">
              <a:buNone/>
            </a:pPr>
            <a:endParaRPr lang="en-US" dirty="0"/>
          </a:p>
          <a:p>
            <a:pPr marL="0" indent="0" algn="ctr">
              <a:buNone/>
            </a:pPr>
            <a:r>
              <a:rPr lang="en-US" dirty="0"/>
              <a:t>“Now we can specify every possible combination and it will be tested automatically”</a:t>
            </a:r>
          </a:p>
          <a:p>
            <a:pPr marL="0" indent="0">
              <a:buNone/>
            </a:pPr>
            <a:endParaRPr lang="en-US" dirty="0"/>
          </a:p>
          <a:p>
            <a:pPr marL="0" indent="0">
              <a:buNone/>
            </a:pPr>
            <a:r>
              <a:rPr lang="en-US" dirty="0"/>
              <a:t>We missed the point of the explanatory power of scenarios!</a:t>
            </a:r>
            <a:endParaRPr lang="de-AT" dirty="0"/>
          </a:p>
        </p:txBody>
      </p:sp>
    </p:spTree>
    <p:extLst>
      <p:ext uri="{BB962C8B-B14F-4D97-AF65-F5344CB8AC3E}">
        <p14:creationId xmlns:p14="http://schemas.microsoft.com/office/powerpoint/2010/main" val="41349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Gherkin Abuse</a:t>
            </a:r>
            <a:endParaRPr lang="de-AT" dirty="0"/>
          </a:p>
        </p:txBody>
      </p:sp>
      <p:sp>
        <p:nvSpPr>
          <p:cNvPr id="3" name="Content Placeholder 2"/>
          <p:cNvSpPr>
            <a:spLocks noGrp="1"/>
          </p:cNvSpPr>
          <p:nvPr>
            <p:ph idx="1"/>
          </p:nvPr>
        </p:nvSpPr>
        <p:spPr/>
        <p:txBody>
          <a:bodyPr/>
          <a:lstStyle/>
          <a:p>
            <a:pPr marL="0" indent="0" algn="ctr">
              <a:buNone/>
            </a:pPr>
            <a:r>
              <a:rPr lang="en-US" dirty="0"/>
              <a:t>“The customer has to sign off on the gherkin scenarios”</a:t>
            </a:r>
          </a:p>
          <a:p>
            <a:pPr marL="0" indent="0">
              <a:buNone/>
            </a:pPr>
            <a:endParaRPr lang="en-US" dirty="0"/>
          </a:p>
          <a:p>
            <a:pPr marL="0" indent="0">
              <a:buNone/>
            </a:pPr>
            <a:r>
              <a:rPr lang="en-US" dirty="0"/>
              <a:t>The gherkin scenarios were used</a:t>
            </a:r>
          </a:p>
          <a:p>
            <a:r>
              <a:rPr lang="en-US" dirty="0"/>
              <a:t>more like a controlling tool</a:t>
            </a:r>
          </a:p>
          <a:p>
            <a:r>
              <a:rPr lang="en-US" dirty="0"/>
              <a:t>less like a collaboration tool</a:t>
            </a:r>
          </a:p>
          <a:p>
            <a:endParaRPr lang="en-US" dirty="0"/>
          </a:p>
          <a:p>
            <a:pPr marL="0" indent="0">
              <a:buNone/>
            </a:pPr>
            <a:r>
              <a:rPr lang="en-US" dirty="0"/>
              <a:t>Your toolset cannot replace a productive relation with your customer</a:t>
            </a:r>
            <a:endParaRPr lang="de-AT" dirty="0"/>
          </a:p>
        </p:txBody>
      </p:sp>
    </p:spTree>
    <p:extLst>
      <p:ext uri="{BB962C8B-B14F-4D97-AF65-F5344CB8AC3E}">
        <p14:creationId xmlns:p14="http://schemas.microsoft.com/office/powerpoint/2010/main" val="193981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endParaRPr lang="de-AT" dirty="0"/>
          </a:p>
        </p:txBody>
      </p:sp>
      <p:sp>
        <p:nvSpPr>
          <p:cNvPr id="3" name="Text Placeholder 2"/>
          <p:cNvSpPr>
            <a:spLocks noGrp="1"/>
          </p:cNvSpPr>
          <p:nvPr>
            <p:ph type="body" idx="1"/>
          </p:nvPr>
        </p:nvSpPr>
        <p:spPr/>
        <p:txBody>
          <a:bodyPr/>
          <a:lstStyle/>
          <a:p>
            <a:endParaRPr lang="de-AT"/>
          </a:p>
        </p:txBody>
      </p:sp>
    </p:spTree>
    <p:extLst>
      <p:ext uri="{BB962C8B-B14F-4D97-AF65-F5344CB8AC3E}">
        <p14:creationId xmlns:p14="http://schemas.microsoft.com/office/powerpoint/2010/main" val="315477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Point of BDD …</a:t>
            </a:r>
            <a:endParaRPr lang="de-AT" dirty="0"/>
          </a:p>
        </p:txBody>
      </p:sp>
      <p:sp>
        <p:nvSpPr>
          <p:cNvPr id="3" name="Content Placeholder 2"/>
          <p:cNvSpPr>
            <a:spLocks noGrp="1"/>
          </p:cNvSpPr>
          <p:nvPr>
            <p:ph idx="1"/>
          </p:nvPr>
        </p:nvSpPr>
        <p:spPr/>
        <p:txBody>
          <a:bodyPr/>
          <a:lstStyle/>
          <a:p>
            <a:r>
              <a:rPr lang="en-US" dirty="0"/>
              <a:t>… is to improve</a:t>
            </a:r>
          </a:p>
          <a:p>
            <a:pPr lvl="1"/>
            <a:r>
              <a:rPr lang="en-US" dirty="0"/>
              <a:t>communication</a:t>
            </a:r>
          </a:p>
          <a:p>
            <a:pPr lvl="1"/>
            <a:r>
              <a:rPr lang="en-US" dirty="0"/>
              <a:t>common understanding</a:t>
            </a:r>
          </a:p>
          <a:p>
            <a:r>
              <a:rPr lang="en-US" dirty="0"/>
              <a:t>Functional testing is only a side effect</a:t>
            </a:r>
          </a:p>
          <a:p>
            <a:pPr lvl="1"/>
            <a:endParaRPr lang="de-AT" dirty="0"/>
          </a:p>
        </p:txBody>
      </p:sp>
    </p:spTree>
    <p:extLst>
      <p:ext uri="{BB962C8B-B14F-4D97-AF65-F5344CB8AC3E}">
        <p14:creationId xmlns:p14="http://schemas.microsoft.com/office/powerpoint/2010/main" val="54663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endParaRPr lang="de-AT" dirty="0"/>
          </a:p>
        </p:txBody>
      </p:sp>
      <p:sp>
        <p:nvSpPr>
          <p:cNvPr id="3" name="Content Placeholder 2"/>
          <p:cNvSpPr>
            <a:spLocks noGrp="1"/>
          </p:cNvSpPr>
          <p:nvPr>
            <p:ph idx="1"/>
          </p:nvPr>
        </p:nvSpPr>
        <p:spPr/>
        <p:txBody>
          <a:bodyPr/>
          <a:lstStyle/>
          <a:p>
            <a:r>
              <a:rPr lang="en-US" dirty="0"/>
              <a:t>Improved communication</a:t>
            </a:r>
          </a:p>
          <a:p>
            <a:r>
              <a:rPr lang="en-US" dirty="0"/>
              <a:t>Less rework</a:t>
            </a:r>
          </a:p>
          <a:p>
            <a:r>
              <a:rPr lang="en-US" dirty="0"/>
              <a:t>Increased velocity</a:t>
            </a:r>
          </a:p>
          <a:p>
            <a:r>
              <a:rPr lang="en-US" dirty="0"/>
              <a:t>Flow-like delivery, beyond Scrum stop-and-go</a:t>
            </a:r>
          </a:p>
          <a:p>
            <a:endParaRPr lang="en-US" dirty="0"/>
          </a:p>
          <a:p>
            <a:pPr marL="0" indent="0">
              <a:buNone/>
            </a:pPr>
            <a:r>
              <a:rPr lang="en-US" dirty="0"/>
              <a:t>We reaped those benefits as long as the number of scenarios was relatively small</a:t>
            </a:r>
          </a:p>
          <a:p>
            <a:endParaRPr lang="en-US" dirty="0"/>
          </a:p>
          <a:p>
            <a:endParaRPr lang="de-AT" dirty="0"/>
          </a:p>
        </p:txBody>
      </p:sp>
    </p:spTree>
    <p:extLst>
      <p:ext uri="{BB962C8B-B14F-4D97-AF65-F5344CB8AC3E}">
        <p14:creationId xmlns:p14="http://schemas.microsoft.com/office/powerpoint/2010/main" val="355582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Opportunities for Growth</a:t>
            </a:r>
            <a:endParaRPr lang="de-AT" dirty="0"/>
          </a:p>
        </p:txBody>
      </p:sp>
      <p:sp>
        <p:nvSpPr>
          <p:cNvPr id="3" name="Content Placeholder 2"/>
          <p:cNvSpPr>
            <a:spLocks noGrp="1"/>
          </p:cNvSpPr>
          <p:nvPr>
            <p:ph idx="1"/>
          </p:nvPr>
        </p:nvSpPr>
        <p:spPr/>
        <p:txBody>
          <a:bodyPr>
            <a:normAutofit/>
          </a:bodyPr>
          <a:lstStyle/>
          <a:p>
            <a:pPr marL="0" indent="0">
              <a:buNone/>
            </a:pPr>
            <a:r>
              <a:rPr lang="en-US" dirty="0"/>
              <a:t>Once the number of scenarios reached a certain size, we bogged down. Possible improvements:</a:t>
            </a:r>
          </a:p>
          <a:p>
            <a:pPr marL="0" indent="0">
              <a:buNone/>
            </a:pPr>
            <a:endParaRPr lang="en-US" dirty="0"/>
          </a:p>
          <a:p>
            <a:r>
              <a:rPr lang="en-US" dirty="0"/>
              <a:t>Retooling the software to support testability</a:t>
            </a:r>
          </a:p>
          <a:p>
            <a:pPr lvl="1"/>
            <a:r>
              <a:rPr lang="en-US" dirty="0"/>
              <a:t>Less end-to-end testing</a:t>
            </a:r>
          </a:p>
          <a:p>
            <a:r>
              <a:rPr lang="en-US" dirty="0"/>
              <a:t>Spread the test suites over multiple machines</a:t>
            </a:r>
          </a:p>
          <a:p>
            <a:pPr lvl="1"/>
            <a:r>
              <a:rPr lang="en-US" dirty="0"/>
              <a:t>Faster turnaround time</a:t>
            </a:r>
          </a:p>
          <a:p>
            <a:r>
              <a:rPr lang="en-US" dirty="0"/>
              <a:t>Remove Swift from the scenarios</a:t>
            </a:r>
          </a:p>
          <a:p>
            <a:pPr lvl="1"/>
            <a:r>
              <a:rPr lang="en-US" dirty="0"/>
              <a:t>Better readability</a:t>
            </a:r>
          </a:p>
          <a:p>
            <a:r>
              <a:rPr lang="en-US" dirty="0"/>
              <a:t>Focus on the collaboration instead of functional testing</a:t>
            </a:r>
          </a:p>
          <a:p>
            <a:pPr lvl="1"/>
            <a:r>
              <a:rPr lang="en-US" dirty="0"/>
              <a:t>Better understanding</a:t>
            </a:r>
          </a:p>
          <a:p>
            <a:r>
              <a:rPr lang="en-US" dirty="0"/>
              <a:t>Focus on quality, not quantity of scenarios</a:t>
            </a:r>
          </a:p>
          <a:p>
            <a:endParaRPr lang="en-US" dirty="0"/>
          </a:p>
          <a:p>
            <a:endParaRPr lang="de-AT" dirty="0"/>
          </a:p>
        </p:txBody>
      </p:sp>
    </p:spTree>
    <p:extLst>
      <p:ext uri="{BB962C8B-B14F-4D97-AF65-F5344CB8AC3E}">
        <p14:creationId xmlns:p14="http://schemas.microsoft.com/office/powerpoint/2010/main" val="306677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0"/>
            <a:ext cx="4572000" cy="6858000"/>
          </a:xfrm>
          <a:prstGeom prst="rect">
            <a:avLst/>
          </a:prstGeom>
        </p:spPr>
      </p:pic>
      <p:sp>
        <p:nvSpPr>
          <p:cNvPr id="2" name="Title 1"/>
          <p:cNvSpPr>
            <a:spLocks noGrp="1"/>
          </p:cNvSpPr>
          <p:nvPr>
            <p:ph type="title"/>
          </p:nvPr>
        </p:nvSpPr>
        <p:spPr>
          <a:xfrm>
            <a:off x="5433871" y="2708920"/>
            <a:ext cx="3058618" cy="1362075"/>
          </a:xfrm>
        </p:spPr>
        <p:txBody>
          <a:bodyPr>
            <a:normAutofit/>
          </a:bodyPr>
          <a:lstStyle/>
          <a:p>
            <a:r>
              <a:rPr lang="en-US" dirty="0"/>
              <a:t>Dirk Rombauts</a:t>
            </a:r>
            <a:endParaRPr lang="de-AT" dirty="0"/>
          </a:p>
        </p:txBody>
      </p:sp>
      <p:sp>
        <p:nvSpPr>
          <p:cNvPr id="3" name="Text Placeholder 2"/>
          <p:cNvSpPr>
            <a:spLocks noGrp="1"/>
          </p:cNvSpPr>
          <p:nvPr>
            <p:ph type="body" idx="1"/>
          </p:nvPr>
        </p:nvSpPr>
        <p:spPr>
          <a:xfrm>
            <a:off x="5433871" y="4509120"/>
            <a:ext cx="3386601" cy="617861"/>
          </a:xfrm>
        </p:spPr>
        <p:txBody>
          <a:bodyPr>
            <a:noAutofit/>
          </a:bodyPr>
          <a:lstStyle/>
          <a:p>
            <a:r>
              <a:rPr lang="en-US" dirty="0"/>
              <a:t>BDD Coach at Pickles Pro</a:t>
            </a:r>
          </a:p>
          <a:p>
            <a:r>
              <a:rPr lang="en-US" dirty="0"/>
              <a:t>Maintainer of Pickles</a:t>
            </a:r>
          </a:p>
          <a:p>
            <a:r>
              <a:rPr lang="en-US" dirty="0"/>
              <a:t>Accredited SpecFlow Trainer</a:t>
            </a:r>
          </a:p>
          <a:p>
            <a:r>
              <a:rPr lang="en-US" dirty="0"/>
              <a:t>@</a:t>
            </a:r>
            <a:r>
              <a:rPr lang="en-US" dirty="0" err="1"/>
              <a:t>picklesprobdd</a:t>
            </a:r>
            <a:endParaRPr lang="de-AT" dirty="0"/>
          </a:p>
        </p:txBody>
      </p:sp>
      <p:sp>
        <p:nvSpPr>
          <p:cNvPr id="5" name="TextBox 4"/>
          <p:cNvSpPr txBox="1"/>
          <p:nvPr/>
        </p:nvSpPr>
        <p:spPr>
          <a:xfrm>
            <a:off x="5436095" y="620688"/>
            <a:ext cx="3168353" cy="1077218"/>
          </a:xfrm>
          <a:prstGeom prst="rect">
            <a:avLst/>
          </a:prstGeom>
          <a:noFill/>
        </p:spPr>
        <p:txBody>
          <a:bodyPr wrap="square" rtlCol="0">
            <a:spAutoFit/>
          </a:bodyPr>
          <a:lstStyle/>
          <a:p>
            <a:r>
              <a:rPr lang="en-US" sz="3200" dirty="0"/>
              <a:t>Thank you for listening!</a:t>
            </a:r>
            <a:endParaRPr lang="de-AT" sz="3200" dirty="0"/>
          </a:p>
        </p:txBody>
      </p:sp>
    </p:spTree>
    <p:extLst>
      <p:ext uri="{BB962C8B-B14F-4D97-AF65-F5344CB8AC3E}">
        <p14:creationId xmlns:p14="http://schemas.microsoft.com/office/powerpoint/2010/main" val="2342610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AIM GAIN Corporate Actions DM</a:t>
            </a:r>
            <a:endParaRPr lang="de-AT" dirty="0"/>
          </a:p>
        </p:txBody>
      </p:sp>
      <p:sp>
        <p:nvSpPr>
          <p:cNvPr id="5" name="Content Placeholder 4"/>
          <p:cNvSpPr>
            <a:spLocks noGrp="1"/>
          </p:cNvSpPr>
          <p:nvPr>
            <p:ph idx="1"/>
          </p:nvPr>
        </p:nvSpPr>
        <p:spPr/>
        <p:txBody>
          <a:bodyPr>
            <a:normAutofit/>
          </a:bodyPr>
          <a:lstStyle/>
          <a:p>
            <a:r>
              <a:rPr lang="en-US" dirty="0"/>
              <a:t>Developed by AIM Software, Vienna-based</a:t>
            </a:r>
          </a:p>
          <a:p>
            <a:r>
              <a:rPr lang="en-US" dirty="0"/>
              <a:t>Improve the quality of data in the financial sector</a:t>
            </a:r>
          </a:p>
          <a:p>
            <a:r>
              <a:rPr lang="en-US" dirty="0"/>
              <a:t>Their chief customers are private banks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3150" y="1563687"/>
            <a:ext cx="2362200" cy="523875"/>
          </a:xfrm>
          <a:prstGeom prst="rect">
            <a:avLst/>
          </a:prstGeom>
        </p:spPr>
      </p:pic>
    </p:spTree>
    <p:extLst>
      <p:ext uri="{BB962C8B-B14F-4D97-AF65-F5344CB8AC3E}">
        <p14:creationId xmlns:p14="http://schemas.microsoft.com/office/powerpoint/2010/main" val="129507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SpecFlow</a:t>
            </a:r>
            <a:endParaRPr lang="de-AT"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060848"/>
            <a:ext cx="7886700" cy="3196723"/>
          </a:xfrm>
        </p:spPr>
      </p:pic>
    </p:spTree>
    <p:extLst>
      <p:ext uri="{BB962C8B-B14F-4D97-AF65-F5344CB8AC3E}">
        <p14:creationId xmlns:p14="http://schemas.microsoft.com/office/powerpoint/2010/main" val="300791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AIM GAIN Corporate Actions DM</a:t>
            </a:r>
            <a:endParaRPr lang="de-AT"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329972"/>
            <a:ext cx="7886700" cy="4331276"/>
          </a:xfrm>
        </p:spPr>
      </p:pic>
      <p:sp>
        <p:nvSpPr>
          <p:cNvPr id="4" name="TextBox 3"/>
          <p:cNvSpPr txBox="1"/>
          <p:nvPr/>
        </p:nvSpPr>
        <p:spPr>
          <a:xfrm>
            <a:off x="566444" y="5661248"/>
            <a:ext cx="2172390" cy="184666"/>
          </a:xfrm>
          <a:prstGeom prst="rect">
            <a:avLst/>
          </a:prstGeom>
          <a:noFill/>
        </p:spPr>
        <p:txBody>
          <a:bodyPr wrap="none" rtlCol="0">
            <a:spAutoFit/>
          </a:bodyPr>
          <a:lstStyle/>
          <a:p>
            <a:r>
              <a:rPr lang="de-AT" sz="600" dirty="0"/>
              <a:t>http://www.aimsoftware.com/products/gain-corporate-actions</a:t>
            </a:r>
            <a:endParaRPr lang="de-AT" sz="600" dirty="0"/>
          </a:p>
        </p:txBody>
      </p:sp>
    </p:spTree>
    <p:extLst>
      <p:ext uri="{BB962C8B-B14F-4D97-AF65-F5344CB8AC3E}">
        <p14:creationId xmlns:p14="http://schemas.microsoft.com/office/powerpoint/2010/main" val="1718265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Team</a:t>
            </a:r>
            <a:endParaRPr lang="de-AT" dirty="0"/>
          </a:p>
        </p:txBody>
      </p:sp>
      <p:sp>
        <p:nvSpPr>
          <p:cNvPr id="5" name="Content Placeholder 4"/>
          <p:cNvSpPr>
            <a:spLocks noGrp="1"/>
          </p:cNvSpPr>
          <p:nvPr>
            <p:ph idx="1"/>
          </p:nvPr>
        </p:nvSpPr>
        <p:spPr/>
        <p:txBody>
          <a:bodyPr>
            <a:normAutofit/>
          </a:bodyPr>
          <a:lstStyle/>
          <a:p>
            <a:r>
              <a:rPr lang="en-US" dirty="0"/>
              <a:t>Product Owner</a:t>
            </a:r>
          </a:p>
          <a:p>
            <a:r>
              <a:rPr lang="en-US" dirty="0"/>
              <a:t>Domain Expert</a:t>
            </a:r>
          </a:p>
          <a:p>
            <a:pPr marL="342900" lvl="1" indent="0">
              <a:buNone/>
            </a:pPr>
            <a:r>
              <a:rPr lang="en-US" dirty="0"/>
              <a:t>(who became Product Owner)</a:t>
            </a:r>
          </a:p>
          <a:p>
            <a:r>
              <a:rPr lang="en-US" dirty="0"/>
              <a:t>Scrum Master + Developer</a:t>
            </a:r>
          </a:p>
          <a:p>
            <a:r>
              <a:rPr lang="en-US" dirty="0"/>
              <a:t>4 developers</a:t>
            </a:r>
          </a:p>
          <a:p>
            <a:pPr lvl="1"/>
            <a:r>
              <a:rPr lang="en-US" dirty="0"/>
              <a:t>2 experienced</a:t>
            </a:r>
          </a:p>
          <a:p>
            <a:pPr lvl="1"/>
            <a:r>
              <a:rPr lang="en-US" dirty="0"/>
              <a:t>2 less experienced</a:t>
            </a:r>
          </a:p>
          <a:p>
            <a:r>
              <a:rPr lang="en-US" dirty="0"/>
              <a:t>1 Functional Tester</a:t>
            </a:r>
          </a:p>
          <a:p>
            <a:pPr marL="342900" lvl="1" indent="0">
              <a:buNone/>
            </a:pPr>
            <a:r>
              <a:rPr lang="en-US" dirty="0"/>
              <a:t>(who became a full-blown developer)</a:t>
            </a:r>
          </a:p>
        </p:txBody>
      </p:sp>
    </p:spTree>
    <p:extLst>
      <p:ext uri="{BB962C8B-B14F-4D97-AF65-F5344CB8AC3E}">
        <p14:creationId xmlns:p14="http://schemas.microsoft.com/office/powerpoint/2010/main" val="261935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Technical Situation</a:t>
            </a:r>
            <a:endParaRPr lang="de-AT" dirty="0"/>
          </a:p>
        </p:txBody>
      </p:sp>
      <p:sp>
        <p:nvSpPr>
          <p:cNvPr id="5" name="Content Placeholder 4"/>
          <p:cNvSpPr>
            <a:spLocks noGrp="1"/>
          </p:cNvSpPr>
          <p:nvPr>
            <p:ph idx="1"/>
          </p:nvPr>
        </p:nvSpPr>
        <p:spPr/>
        <p:txBody>
          <a:bodyPr>
            <a:normAutofit/>
          </a:bodyPr>
          <a:lstStyle/>
          <a:p>
            <a:r>
              <a:rPr lang="en-US" dirty="0"/>
              <a:t>Two solutions</a:t>
            </a:r>
          </a:p>
          <a:p>
            <a:pPr lvl="1"/>
            <a:r>
              <a:rPr lang="en-US" dirty="0"/>
              <a:t>One “static” with the shell application</a:t>
            </a:r>
          </a:p>
          <a:p>
            <a:pPr lvl="1"/>
            <a:r>
              <a:rPr lang="en-US" dirty="0"/>
              <a:t>One “dynamic” with the product-specific code</a:t>
            </a:r>
          </a:p>
          <a:p>
            <a:r>
              <a:rPr lang="en-US" dirty="0"/>
              <a:t>Very few unit tests</a:t>
            </a:r>
          </a:p>
          <a:p>
            <a:pPr lvl="1"/>
            <a:r>
              <a:rPr lang="en-US" dirty="0"/>
              <a:t>Impossible to load the “dynamic” code in isolation</a:t>
            </a:r>
          </a:p>
          <a:p>
            <a:r>
              <a:rPr lang="en-US" dirty="0"/>
              <a:t>Reasonable amount of functional tests</a:t>
            </a:r>
          </a:p>
          <a:p>
            <a:pPr lvl="1"/>
            <a:r>
              <a:rPr lang="en-US" dirty="0"/>
              <a:t>All end-to-end</a:t>
            </a:r>
          </a:p>
        </p:txBody>
      </p:sp>
    </p:spTree>
    <p:extLst>
      <p:ext uri="{BB962C8B-B14F-4D97-AF65-F5344CB8AC3E}">
        <p14:creationId xmlns:p14="http://schemas.microsoft.com/office/powerpoint/2010/main" val="4318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Our Challenges</a:t>
            </a:r>
            <a:endParaRPr lang="de-AT" dirty="0"/>
          </a:p>
        </p:txBody>
      </p:sp>
      <p:sp>
        <p:nvSpPr>
          <p:cNvPr id="5" name="Content Placeholder 4"/>
          <p:cNvSpPr>
            <a:spLocks noGrp="1"/>
          </p:cNvSpPr>
          <p:nvPr>
            <p:ph idx="1"/>
          </p:nvPr>
        </p:nvSpPr>
        <p:spPr/>
        <p:txBody>
          <a:bodyPr>
            <a:normAutofit/>
          </a:bodyPr>
          <a:lstStyle/>
          <a:p>
            <a:r>
              <a:rPr lang="en-US" dirty="0"/>
              <a:t>Communication Problems</a:t>
            </a:r>
          </a:p>
          <a:p>
            <a:pPr lvl="1"/>
            <a:r>
              <a:rPr lang="en-US" dirty="0"/>
              <a:t>Between Product Owner and Domain Expert</a:t>
            </a:r>
          </a:p>
          <a:p>
            <a:pPr lvl="1"/>
            <a:r>
              <a:rPr lang="en-US" dirty="0"/>
              <a:t>Between Product Owner and Developers</a:t>
            </a:r>
          </a:p>
          <a:p>
            <a:r>
              <a:rPr lang="en-US" dirty="0"/>
              <a:t>Requirements in French</a:t>
            </a:r>
          </a:p>
          <a:p>
            <a:r>
              <a:rPr lang="en-US" dirty="0"/>
              <a:t>No contact with actual customer</a:t>
            </a:r>
          </a:p>
        </p:txBody>
      </p:sp>
    </p:spTree>
    <p:extLst>
      <p:ext uri="{BB962C8B-B14F-4D97-AF65-F5344CB8AC3E}">
        <p14:creationId xmlns:p14="http://schemas.microsoft.com/office/powerpoint/2010/main" val="388108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78B1C33-1571-459A-95AD-9F0F45277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1591</Words>
  <Application>Microsoft Office PowerPoint</Application>
  <PresentationFormat>On-screen Show (4:3)</PresentationFormat>
  <Paragraphs>330</Paragraphs>
  <Slides>50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Wingdings</vt:lpstr>
      <vt:lpstr>Office Theme</vt:lpstr>
      <vt:lpstr>A VOYAGE THROUGH BDD IN THE FINANCIAL SECTOR</vt:lpstr>
      <vt:lpstr>Introduction</vt:lpstr>
      <vt:lpstr>Your Take-Away from this Talk</vt:lpstr>
      <vt:lpstr>Corporate Actions</vt:lpstr>
      <vt:lpstr>AIM GAIN Corporate Actions DM</vt:lpstr>
      <vt:lpstr>AIM GAIN Corporate Actions DM</vt:lpstr>
      <vt:lpstr>The Team</vt:lpstr>
      <vt:lpstr>The Technical Situation</vt:lpstr>
      <vt:lpstr>Our Challenges</vt:lpstr>
      <vt:lpstr>First Steps</vt:lpstr>
      <vt:lpstr>An Idea whose Time has Come</vt:lpstr>
      <vt:lpstr>The First Features</vt:lpstr>
      <vt:lpstr>My Impression</vt:lpstr>
      <vt:lpstr>The Product Owner’s Impression</vt:lpstr>
      <vt:lpstr>No Automation?!</vt:lpstr>
      <vt:lpstr>BDD is about Collaboration and Communication</vt:lpstr>
      <vt:lpstr>“I can’t show this to a customer”</vt:lpstr>
      <vt:lpstr>Living Documentation</vt:lpstr>
      <vt:lpstr>Living Documentation Generators</vt:lpstr>
      <vt:lpstr>Fast Forward a few Months</vt:lpstr>
      <vt:lpstr>Automation</vt:lpstr>
      <vt:lpstr>Living Documentation with Test Results</vt:lpstr>
      <vt:lpstr>Rise to Glory</vt:lpstr>
      <vt:lpstr>Meetings</vt:lpstr>
      <vt:lpstr>Meetings</vt:lpstr>
      <vt:lpstr>Three Stages in the Life of a Scenario</vt:lpstr>
      <vt:lpstr>Three Stages in the Life of a Scenario</vt:lpstr>
      <vt:lpstr>SpecLog</vt:lpstr>
      <vt:lpstr>SpecLog</vt:lpstr>
      <vt:lpstr>SpecLog</vt:lpstr>
      <vt:lpstr>SpecLog</vt:lpstr>
      <vt:lpstr>SpecFlow+ Runner</vt:lpstr>
      <vt:lpstr>Several Nightly Runs</vt:lpstr>
      <vt:lpstr>Roles</vt:lpstr>
      <vt:lpstr>Results</vt:lpstr>
      <vt:lpstr>The Cracks</vt:lpstr>
      <vt:lpstr>Problems in the Team</vt:lpstr>
      <vt:lpstr>Long Running Test Suites</vt:lpstr>
      <vt:lpstr>Too Many Scenarios</vt:lpstr>
      <vt:lpstr>Flickering Tests</vt:lpstr>
      <vt:lpstr>Too Much of the Wrong Kind of Detail</vt:lpstr>
      <vt:lpstr>Issues with Customer Collaboration</vt:lpstr>
      <vt:lpstr>Gherkin Abuse</vt:lpstr>
      <vt:lpstr>Gherkin Abuse</vt:lpstr>
      <vt:lpstr>Conclusions</vt:lpstr>
      <vt:lpstr>The Point of BDD …</vt:lpstr>
      <vt:lpstr>Benefits</vt:lpstr>
      <vt:lpstr>Opportunities for Growth</vt:lpstr>
      <vt:lpstr>Dirk Rombauts</vt:lpstr>
      <vt:lpstr>Developing with SpecFlow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Energy-Saving Template</dc:title>
  <dc:creator>Dirk Rombauts</dc:creator>
  <cp:keywords/>
  <cp:lastModifiedBy>Dirk Rombauts</cp:lastModifiedBy>
  <cp:revision>88</cp:revision>
  <dcterms:created xsi:type="dcterms:W3CDTF">2016-04-13T15:59:26Z</dcterms:created>
  <dcterms:modified xsi:type="dcterms:W3CDTF">2016-11-11T15:28:27Z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TC102872799990</vt:lpwstr>
  </property>
</Properties>
</file>