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4" r:id="rId9"/>
  </p:sldIdLst>
  <p:sldSz cx="4608513" cy="3455988"/>
  <p:notesSz cx="6858000" cy="9144000"/>
  <p:defaultTextStyle>
    <a:defPPr>
      <a:defRPr lang="en-US"/>
    </a:defPPr>
    <a:lvl1pPr marL="0" algn="l" defTabSz="387066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1pPr>
    <a:lvl2pPr marL="193533" algn="l" defTabSz="387066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2pPr>
    <a:lvl3pPr marL="387066" algn="l" defTabSz="387066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3pPr>
    <a:lvl4pPr marL="580598" algn="l" defTabSz="387066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4pPr>
    <a:lvl5pPr marL="774131" algn="l" defTabSz="387066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5pPr>
    <a:lvl6pPr marL="967664" algn="l" defTabSz="387066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6pPr>
    <a:lvl7pPr marL="1161197" algn="l" defTabSz="387066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7pPr>
    <a:lvl8pPr marL="1354729" algn="l" defTabSz="387066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8pPr>
    <a:lvl9pPr marL="1548262" algn="l" defTabSz="387066" rtl="0" eaLnBrk="1" latinLnBrk="0" hangingPunct="1">
      <a:defRPr sz="7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1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639" y="565598"/>
            <a:ext cx="3917236" cy="1203196"/>
          </a:xfrm>
        </p:spPr>
        <p:txBody>
          <a:bodyPr anchor="b"/>
          <a:lstStyle>
            <a:lvl1pPr algn="ctr">
              <a:defRPr sz="30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64" y="1815194"/>
            <a:ext cx="3456385" cy="834397"/>
          </a:xfrm>
        </p:spPr>
        <p:txBody>
          <a:bodyPr/>
          <a:lstStyle>
            <a:lvl1pPr marL="0" indent="0" algn="ctr">
              <a:buNone/>
              <a:defRPr sz="1209"/>
            </a:lvl1pPr>
            <a:lvl2pPr marL="230383" indent="0" algn="ctr">
              <a:buNone/>
              <a:defRPr sz="1008"/>
            </a:lvl2pPr>
            <a:lvl3pPr marL="460766" indent="0" algn="ctr">
              <a:buNone/>
              <a:defRPr sz="907"/>
            </a:lvl3pPr>
            <a:lvl4pPr marL="691149" indent="0" algn="ctr">
              <a:buNone/>
              <a:defRPr sz="806"/>
            </a:lvl4pPr>
            <a:lvl5pPr marL="921532" indent="0" algn="ctr">
              <a:buNone/>
              <a:defRPr sz="806"/>
            </a:lvl5pPr>
            <a:lvl6pPr marL="1151915" indent="0" algn="ctr">
              <a:buNone/>
              <a:defRPr sz="806"/>
            </a:lvl6pPr>
            <a:lvl7pPr marL="1382298" indent="0" algn="ctr">
              <a:buNone/>
              <a:defRPr sz="806"/>
            </a:lvl7pPr>
            <a:lvl8pPr marL="1612682" indent="0" algn="ctr">
              <a:buNone/>
              <a:defRPr sz="806"/>
            </a:lvl8pPr>
            <a:lvl9pPr marL="1843065" indent="0" algn="ctr">
              <a:buNone/>
              <a:defRPr sz="8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741A-3542-4419-81B5-FD06EA6DB6B1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3338-B536-4834-B55C-68347CE12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70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741A-3542-4419-81B5-FD06EA6DB6B1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3338-B536-4834-B55C-68347CE12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86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967" y="183999"/>
            <a:ext cx="993711" cy="29287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36" y="183999"/>
            <a:ext cx="2923525" cy="29287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741A-3542-4419-81B5-FD06EA6DB6B1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3338-B536-4834-B55C-68347CE12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31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741A-3542-4419-81B5-FD06EA6DB6B1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3338-B536-4834-B55C-68347CE12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45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35" y="861598"/>
            <a:ext cx="3974842" cy="1437595"/>
          </a:xfrm>
        </p:spPr>
        <p:txBody>
          <a:bodyPr anchor="b"/>
          <a:lstStyle>
            <a:lvl1pPr>
              <a:defRPr sz="30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35" y="2312793"/>
            <a:ext cx="3974842" cy="755997"/>
          </a:xfrm>
        </p:spPr>
        <p:txBody>
          <a:bodyPr/>
          <a:lstStyle>
            <a:lvl1pPr marL="0" indent="0">
              <a:buNone/>
              <a:defRPr sz="1209">
                <a:solidFill>
                  <a:schemeClr val="tx1"/>
                </a:solidFill>
              </a:defRPr>
            </a:lvl1pPr>
            <a:lvl2pPr marL="230383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2pPr>
            <a:lvl3pPr marL="46076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3pPr>
            <a:lvl4pPr marL="691149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4pPr>
            <a:lvl5pPr marL="921532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5pPr>
            <a:lvl6pPr marL="1151915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6pPr>
            <a:lvl7pPr marL="1382298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7pPr>
            <a:lvl8pPr marL="1612682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8pPr>
            <a:lvl9pPr marL="1843065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741A-3542-4419-81B5-FD06EA6DB6B1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3338-B536-4834-B55C-68347CE12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56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35" y="919997"/>
            <a:ext cx="1958618" cy="21927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060" y="919997"/>
            <a:ext cx="1958618" cy="21927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741A-3542-4419-81B5-FD06EA6DB6B1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3338-B536-4834-B55C-68347CE12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07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84000"/>
            <a:ext cx="3974842" cy="6679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36" y="847197"/>
            <a:ext cx="1949617" cy="415198"/>
          </a:xfrm>
        </p:spPr>
        <p:txBody>
          <a:bodyPr anchor="b"/>
          <a:lstStyle>
            <a:lvl1pPr marL="0" indent="0">
              <a:buNone/>
              <a:defRPr sz="1209" b="1"/>
            </a:lvl1pPr>
            <a:lvl2pPr marL="230383" indent="0">
              <a:buNone/>
              <a:defRPr sz="1008" b="1"/>
            </a:lvl2pPr>
            <a:lvl3pPr marL="460766" indent="0">
              <a:buNone/>
              <a:defRPr sz="907" b="1"/>
            </a:lvl3pPr>
            <a:lvl4pPr marL="691149" indent="0">
              <a:buNone/>
              <a:defRPr sz="806" b="1"/>
            </a:lvl4pPr>
            <a:lvl5pPr marL="921532" indent="0">
              <a:buNone/>
              <a:defRPr sz="806" b="1"/>
            </a:lvl5pPr>
            <a:lvl6pPr marL="1151915" indent="0">
              <a:buNone/>
              <a:defRPr sz="806" b="1"/>
            </a:lvl6pPr>
            <a:lvl7pPr marL="1382298" indent="0">
              <a:buNone/>
              <a:defRPr sz="806" b="1"/>
            </a:lvl7pPr>
            <a:lvl8pPr marL="1612682" indent="0">
              <a:buNone/>
              <a:defRPr sz="806" b="1"/>
            </a:lvl8pPr>
            <a:lvl9pPr marL="1843065" indent="0">
              <a:buNone/>
              <a:defRPr sz="80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36" y="1262396"/>
            <a:ext cx="1949617" cy="18567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060" y="847197"/>
            <a:ext cx="1959218" cy="415198"/>
          </a:xfrm>
        </p:spPr>
        <p:txBody>
          <a:bodyPr anchor="b"/>
          <a:lstStyle>
            <a:lvl1pPr marL="0" indent="0">
              <a:buNone/>
              <a:defRPr sz="1209" b="1"/>
            </a:lvl1pPr>
            <a:lvl2pPr marL="230383" indent="0">
              <a:buNone/>
              <a:defRPr sz="1008" b="1"/>
            </a:lvl2pPr>
            <a:lvl3pPr marL="460766" indent="0">
              <a:buNone/>
              <a:defRPr sz="907" b="1"/>
            </a:lvl3pPr>
            <a:lvl4pPr marL="691149" indent="0">
              <a:buNone/>
              <a:defRPr sz="806" b="1"/>
            </a:lvl4pPr>
            <a:lvl5pPr marL="921532" indent="0">
              <a:buNone/>
              <a:defRPr sz="806" b="1"/>
            </a:lvl5pPr>
            <a:lvl6pPr marL="1151915" indent="0">
              <a:buNone/>
              <a:defRPr sz="806" b="1"/>
            </a:lvl6pPr>
            <a:lvl7pPr marL="1382298" indent="0">
              <a:buNone/>
              <a:defRPr sz="806" b="1"/>
            </a:lvl7pPr>
            <a:lvl8pPr marL="1612682" indent="0">
              <a:buNone/>
              <a:defRPr sz="806" b="1"/>
            </a:lvl8pPr>
            <a:lvl9pPr marL="1843065" indent="0">
              <a:buNone/>
              <a:defRPr sz="80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060" y="1262396"/>
            <a:ext cx="1959218" cy="18567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741A-3542-4419-81B5-FD06EA6DB6B1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3338-B536-4834-B55C-68347CE12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75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741A-3542-4419-81B5-FD06EA6DB6B1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3338-B536-4834-B55C-68347CE12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50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741A-3542-4419-81B5-FD06EA6DB6B1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3338-B536-4834-B55C-68347CE12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01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230399"/>
            <a:ext cx="1486365" cy="806397"/>
          </a:xfrm>
        </p:spPr>
        <p:txBody>
          <a:bodyPr anchor="b"/>
          <a:lstStyle>
            <a:lvl1pPr>
              <a:defRPr sz="16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218" y="497599"/>
            <a:ext cx="2333060" cy="2455991"/>
          </a:xfrm>
        </p:spPr>
        <p:txBody>
          <a:bodyPr/>
          <a:lstStyle>
            <a:lvl1pPr>
              <a:defRPr sz="1612"/>
            </a:lvl1pPr>
            <a:lvl2pPr>
              <a:defRPr sz="1411"/>
            </a:lvl2pPr>
            <a:lvl3pPr>
              <a:defRPr sz="1209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1036796"/>
            <a:ext cx="1486365" cy="1920794"/>
          </a:xfrm>
        </p:spPr>
        <p:txBody>
          <a:bodyPr/>
          <a:lstStyle>
            <a:lvl1pPr marL="0" indent="0">
              <a:buNone/>
              <a:defRPr sz="806"/>
            </a:lvl1pPr>
            <a:lvl2pPr marL="230383" indent="0">
              <a:buNone/>
              <a:defRPr sz="705"/>
            </a:lvl2pPr>
            <a:lvl3pPr marL="460766" indent="0">
              <a:buNone/>
              <a:defRPr sz="605"/>
            </a:lvl3pPr>
            <a:lvl4pPr marL="691149" indent="0">
              <a:buNone/>
              <a:defRPr sz="504"/>
            </a:lvl4pPr>
            <a:lvl5pPr marL="921532" indent="0">
              <a:buNone/>
              <a:defRPr sz="504"/>
            </a:lvl5pPr>
            <a:lvl6pPr marL="1151915" indent="0">
              <a:buNone/>
              <a:defRPr sz="504"/>
            </a:lvl6pPr>
            <a:lvl7pPr marL="1382298" indent="0">
              <a:buNone/>
              <a:defRPr sz="504"/>
            </a:lvl7pPr>
            <a:lvl8pPr marL="1612682" indent="0">
              <a:buNone/>
              <a:defRPr sz="504"/>
            </a:lvl8pPr>
            <a:lvl9pPr marL="1843065" indent="0">
              <a:buNone/>
              <a:defRPr sz="50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741A-3542-4419-81B5-FD06EA6DB6B1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3338-B536-4834-B55C-68347CE12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5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230399"/>
            <a:ext cx="1486365" cy="806397"/>
          </a:xfrm>
        </p:spPr>
        <p:txBody>
          <a:bodyPr anchor="b"/>
          <a:lstStyle>
            <a:lvl1pPr>
              <a:defRPr sz="16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218" y="497599"/>
            <a:ext cx="2333060" cy="2455991"/>
          </a:xfrm>
        </p:spPr>
        <p:txBody>
          <a:bodyPr anchor="t"/>
          <a:lstStyle>
            <a:lvl1pPr marL="0" indent="0">
              <a:buNone/>
              <a:defRPr sz="1612"/>
            </a:lvl1pPr>
            <a:lvl2pPr marL="230383" indent="0">
              <a:buNone/>
              <a:defRPr sz="1411"/>
            </a:lvl2pPr>
            <a:lvl3pPr marL="460766" indent="0">
              <a:buNone/>
              <a:defRPr sz="1209"/>
            </a:lvl3pPr>
            <a:lvl4pPr marL="691149" indent="0">
              <a:buNone/>
              <a:defRPr sz="1008"/>
            </a:lvl4pPr>
            <a:lvl5pPr marL="921532" indent="0">
              <a:buNone/>
              <a:defRPr sz="1008"/>
            </a:lvl5pPr>
            <a:lvl6pPr marL="1151915" indent="0">
              <a:buNone/>
              <a:defRPr sz="1008"/>
            </a:lvl6pPr>
            <a:lvl7pPr marL="1382298" indent="0">
              <a:buNone/>
              <a:defRPr sz="1008"/>
            </a:lvl7pPr>
            <a:lvl8pPr marL="1612682" indent="0">
              <a:buNone/>
              <a:defRPr sz="1008"/>
            </a:lvl8pPr>
            <a:lvl9pPr marL="1843065" indent="0">
              <a:buNone/>
              <a:defRPr sz="10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1036796"/>
            <a:ext cx="1486365" cy="1920794"/>
          </a:xfrm>
        </p:spPr>
        <p:txBody>
          <a:bodyPr/>
          <a:lstStyle>
            <a:lvl1pPr marL="0" indent="0">
              <a:buNone/>
              <a:defRPr sz="806"/>
            </a:lvl1pPr>
            <a:lvl2pPr marL="230383" indent="0">
              <a:buNone/>
              <a:defRPr sz="705"/>
            </a:lvl2pPr>
            <a:lvl3pPr marL="460766" indent="0">
              <a:buNone/>
              <a:defRPr sz="605"/>
            </a:lvl3pPr>
            <a:lvl4pPr marL="691149" indent="0">
              <a:buNone/>
              <a:defRPr sz="504"/>
            </a:lvl4pPr>
            <a:lvl5pPr marL="921532" indent="0">
              <a:buNone/>
              <a:defRPr sz="504"/>
            </a:lvl5pPr>
            <a:lvl6pPr marL="1151915" indent="0">
              <a:buNone/>
              <a:defRPr sz="504"/>
            </a:lvl6pPr>
            <a:lvl7pPr marL="1382298" indent="0">
              <a:buNone/>
              <a:defRPr sz="504"/>
            </a:lvl7pPr>
            <a:lvl8pPr marL="1612682" indent="0">
              <a:buNone/>
              <a:defRPr sz="504"/>
            </a:lvl8pPr>
            <a:lvl9pPr marL="1843065" indent="0">
              <a:buNone/>
              <a:defRPr sz="50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741A-3542-4419-81B5-FD06EA6DB6B1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3338-B536-4834-B55C-68347CE12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41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36" y="184000"/>
            <a:ext cx="3974842" cy="6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36" y="919997"/>
            <a:ext cx="3974842" cy="219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35" y="3203190"/>
            <a:ext cx="1036915" cy="18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741A-3542-4419-81B5-FD06EA6DB6B1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0" y="3203190"/>
            <a:ext cx="1555373" cy="18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763" y="3203190"/>
            <a:ext cx="1036915" cy="18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03338-B536-4834-B55C-68347CE12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81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0766" rtl="0" eaLnBrk="1" latinLnBrk="0" hangingPunct="1">
        <a:lnSpc>
          <a:spcPct val="90000"/>
        </a:lnSpc>
        <a:spcBef>
          <a:spcPct val="0"/>
        </a:spcBef>
        <a:buNone/>
        <a:defRPr sz="22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192" indent="-115192" algn="l" defTabSz="460766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45575" indent="-115192" algn="l" defTabSz="46076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1209" kern="1200">
          <a:solidFill>
            <a:schemeClr val="tx1"/>
          </a:solidFill>
          <a:latin typeface="+mn-lt"/>
          <a:ea typeface="+mn-ea"/>
          <a:cs typeface="+mn-cs"/>
        </a:defRPr>
      </a:lvl2pPr>
      <a:lvl3pPr marL="575958" indent="-115192" algn="l" defTabSz="46076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3pPr>
      <a:lvl4pPr marL="806341" indent="-115192" algn="l" defTabSz="46076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4pPr>
      <a:lvl5pPr marL="1036724" indent="-115192" algn="l" defTabSz="46076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5pPr>
      <a:lvl6pPr marL="1267107" indent="-115192" algn="l" defTabSz="46076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6pPr>
      <a:lvl7pPr marL="1497490" indent="-115192" algn="l" defTabSz="46076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7pPr>
      <a:lvl8pPr marL="1727873" indent="-115192" algn="l" defTabSz="46076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8pPr>
      <a:lvl9pPr marL="1958256" indent="-115192" algn="l" defTabSz="46076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0766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1pPr>
      <a:lvl2pPr marL="230383" algn="l" defTabSz="460766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60766" algn="l" defTabSz="460766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3pPr>
      <a:lvl4pPr marL="691149" algn="l" defTabSz="460766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4pPr>
      <a:lvl5pPr marL="921532" algn="l" defTabSz="460766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5pPr>
      <a:lvl6pPr marL="1151915" algn="l" defTabSz="460766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6pPr>
      <a:lvl7pPr marL="1382298" algn="l" defTabSz="460766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7pPr>
      <a:lvl8pPr marL="1612682" algn="l" defTabSz="460766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8pPr>
      <a:lvl9pPr marL="1843065" algn="l" defTabSz="460766" rtl="0" eaLnBrk="1" latinLnBrk="0" hangingPunct="1">
        <a:defRPr sz="9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6785-D41C-4E78-ACFA-74C4A980B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495" dirty="0">
                <a:latin typeface="Gabriola" panose="04040605051002020D02" pitchFamily="82" charset="0"/>
              </a:rPr>
              <a:t>Chirag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B8D20-6D7A-49E4-A7B4-4B8B96F8E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1210" dirty="0">
                <a:latin typeface="Gabriola" panose="04040605051002020D02" pitchFamily="82" charset="0"/>
              </a:rPr>
              <a:t>BS Mathematics, 4</a:t>
            </a:r>
            <a:r>
              <a:rPr lang="en-IN" sz="1210" baseline="30000" dirty="0">
                <a:latin typeface="Gabriola" panose="04040605051002020D02" pitchFamily="82" charset="0"/>
              </a:rPr>
              <a:t>th</a:t>
            </a:r>
            <a:r>
              <a:rPr lang="en-IN" sz="1210" dirty="0">
                <a:latin typeface="Gabriola" panose="04040605051002020D02" pitchFamily="82" charset="0"/>
              </a:rPr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111319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0427F3-FE97-47FD-8E34-460791C868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6835" y="569865"/>
                <a:ext cx="3974842" cy="798229"/>
              </a:xfrm>
            </p:spPr>
            <p:txBody>
              <a:bodyPr/>
              <a:lstStyle/>
              <a:p>
                <a:r>
                  <a:rPr lang="en-IN" sz="680" b="1" dirty="0"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Question 6</a:t>
                </a:r>
                <a:r>
                  <a:rPr lang="en-IN" sz="680" dirty="0"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Show that a Topological </a:t>
                </a:r>
                <a14:m>
                  <m:oMath xmlns:m="http://schemas.openxmlformats.org/officeDocument/2006/math">
                    <m:r>
                      <a:rPr lang="en-IN" sz="68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IN" sz="680" i="1" dirty="0"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680" dirty="0"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manifold has a countable basis of open sets each </a:t>
                </a:r>
                <a:r>
                  <a:rPr lang="en-IN" sz="680" dirty="0" err="1"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homeomorphic</a:t>
                </a:r>
                <a:r>
                  <a:rPr lang="en-IN" sz="680" dirty="0"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68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68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68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en-IN" sz="680" dirty="0"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IN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0427F3-FE97-47FD-8E34-460791C86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6835" y="569865"/>
                <a:ext cx="3974842" cy="7982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D95DC8-279A-4E29-BA58-E3887A841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302"/>
                  </a:spcAft>
                  <a:buNone/>
                </a:pPr>
                <a:r>
                  <a:rPr lang="en-IN" sz="68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907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302"/>
                  </a:spcAft>
                </a:pP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Topological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manifold has is Second countable, </a:t>
                </a:r>
                <a:r>
                  <a:rPr lang="en-IN" sz="907" dirty="0" err="1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Hausdorff</a:t>
                </a: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locally Euclidean. </a:t>
                </a:r>
              </a:p>
              <a:p>
                <a:pPr>
                  <a:lnSpc>
                    <a:spcPct val="107000"/>
                  </a:lnSpc>
                  <a:spcAft>
                    <a:spcPts val="302"/>
                  </a:spcAft>
                </a:pP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second countable, it must have a countable basis.</a:t>
                </a:r>
              </a:p>
              <a:p>
                <a:pPr>
                  <a:lnSpc>
                    <a:spcPct val="107000"/>
                  </a:lnSpc>
                  <a:spcAft>
                    <a:spcPts val="302"/>
                  </a:spcAft>
                </a:pP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Since any Topological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manifold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metrizable (as proved in class), the open balls are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which denotes an open ball of radius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around the point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constitute the </a:t>
                </a:r>
                <a:r>
                  <a:rPr lang="en-IN" sz="907" b="1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basis </a:t>
                </a: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 M.  </a:t>
                </a:r>
              </a:p>
              <a:p>
                <a:pPr>
                  <a:lnSpc>
                    <a:spcPct val="107000"/>
                  </a:lnSpc>
                  <a:spcAft>
                    <a:spcPts val="302"/>
                  </a:spcAft>
                </a:pP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d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which is an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ball is </a:t>
                </a:r>
                <a:r>
                  <a:rPr lang="en-IN" sz="907" dirty="0" err="1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homeomorphic</a:t>
                </a: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IN" sz="907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we are done. </a:t>
                </a:r>
                <a:endParaRPr lang="en-IN" sz="907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D95DC8-279A-4E29-BA58-E3887A841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r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09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A67D84-EA0B-4ABB-9F98-F8041AC765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6835" y="569866"/>
                <a:ext cx="3974842" cy="637154"/>
              </a:xfrm>
            </p:spPr>
            <p:txBody>
              <a:bodyPr>
                <a:normAutofit fontScale="90000"/>
              </a:bodyPr>
              <a:lstStyle/>
              <a:p>
                <a:r>
                  <a:rPr lang="en-IN" sz="680" b="1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Question 8</a:t>
                </a:r>
                <a:r>
                  <a:rPr lang="en-IN" sz="68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Show that a diffeomorphism </a:t>
                </a:r>
                <a14:m>
                  <m:oMath xmlns:m="http://schemas.openxmlformats.org/officeDocument/2006/math">
                    <m:r>
                      <a:rPr lang="en-IN" sz="68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68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en-IN" sz="68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IN" sz="68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→ </m:t>
                    </m:r>
                    <m:r>
                      <a:rPr lang="en-IN" sz="68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IN" sz="68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a homeomorphism in which the atlas on </a:t>
                </a:r>
                <a14:m>
                  <m:oMath xmlns:m="http://schemas.openxmlformats.org/officeDocument/2006/math">
                    <m:r>
                      <a:rPr lang="en-IN" sz="68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IN" sz="68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when transferred to </a:t>
                </a:r>
                <a14:m>
                  <m:oMath xmlns:m="http://schemas.openxmlformats.org/officeDocument/2006/math">
                    <m:r>
                      <a:rPr lang="en-IN" sz="68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IN" sz="68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via f is compatible with the given atlas on N. Deduce that if </a:t>
                </a:r>
                <a14:m>
                  <m:oMath xmlns:m="http://schemas.openxmlformats.org/officeDocument/2006/math">
                    <m:r>
                      <a:rPr lang="en-IN" sz="68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68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en-IN" sz="68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IN" sz="68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→ </m:t>
                    </m:r>
                    <m:r>
                      <a:rPr lang="en-IN" sz="68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IN" sz="68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a diffeomorphism and the atlases on </a:t>
                </a:r>
                <a14:m>
                  <m:oMath xmlns:m="http://schemas.openxmlformats.org/officeDocument/2006/math">
                    <m:r>
                      <a:rPr lang="en-IN" sz="68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IN" sz="68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68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IN" sz="68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maximal, then the charts in these maximal atlases are in bijection with each other.</a:t>
                </a:r>
                <a:br>
                  <a:rPr lang="en-IN" sz="680" dirty="0"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IN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A67D84-EA0B-4ABB-9F98-F8041AC765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6835" y="569866"/>
                <a:ext cx="3974842" cy="637154"/>
              </a:xfrm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41338-2A6A-46E3-B400-0D9FB7A11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6835" y="1106349"/>
                <a:ext cx="3974842" cy="2046984"/>
              </a:xfrm>
            </p:spPr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302"/>
                  </a:spcAft>
                </a:pP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ℱ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 an atlas on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ℳ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 an atlas on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a diffeomorphism where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indexed over the set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indexed over the set </a:t>
                </a:r>
                <a:r>
                  <a:rPr lang="en-IN" sz="907" i="1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907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302"/>
                  </a:spcAft>
                </a:pP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Define the “Transfer” of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with respect to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by the collection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∘ </m:t>
                    </m:r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where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indexed over the set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907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302"/>
                  </a:spcAft>
                </a:pP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Consider a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in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ℱ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Transfer it as: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∘</m:t>
                    </m:r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open because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a diffeomorphism.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∘</m:t>
                    </m:r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a homeomorphism from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as defined by rules of composition of </a:t>
                </a:r>
                <a:r>
                  <a:rPr lang="en-IN" sz="907" dirty="0" err="1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homeomorphic</a:t>
                </a: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functions. Hence, :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∘</m:t>
                    </m:r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is a chart on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907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41338-2A6A-46E3-B400-0D9FB7A11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835" y="1106349"/>
                <a:ext cx="3974842" cy="204698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15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6192-73F9-4236-B7CC-DD3054E6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907" dirty="0">
                <a:latin typeface="Century Schoolbook" panose="02040604050505020304" pitchFamily="18" charset="0"/>
              </a:rPr>
              <a:t>Checking Compatibility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2DBF16-2B37-41C4-9864-DBC7D5F172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302"/>
                  </a:spcAft>
                  <a:buNone/>
                </a:pP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an arbitrary member of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ℳ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Consider the maps: </a:t>
                </a:r>
                <a:endParaRPr lang="en-IN" sz="907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9616" indent="-129616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∘</m:t>
                    </m:r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∘</m:t>
                    </m:r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𝜓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)∩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smooth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smooth. This fact comes from the definition of smoothness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→ 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907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9616" indent="-129616">
                  <a:lnSpc>
                    <a:spcPct val="107000"/>
                  </a:lnSpc>
                  <a:spcAft>
                    <a:spcPts val="302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𝜓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∘</m:t>
                    </m:r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en-IN" sz="907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907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sz="907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IN" sz="907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907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907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sz="907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IN" sz="907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907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d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 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𝜓</m:t>
                    </m:r>
                    <m:d>
                      <m:d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smooth because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smooth. This fact comes from the definition of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→ 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being smooth.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302"/>
                  </a:spcAft>
                  <a:buNone/>
                </a:pPr>
                <a:r>
                  <a:rPr lang="en-IN" sz="907" dirty="0"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∘</m:t>
                    </m:r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 is compatible with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ℳ</m:t>
                    </m:r>
                  </m:oMath>
                </a14:m>
                <a:endParaRPr lang="en-IN" sz="907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2DBF16-2B37-41C4-9864-DBC7D5F17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42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2AEF-6440-46AA-BF77-2E44E813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35" y="569865"/>
            <a:ext cx="3974842" cy="207623"/>
          </a:xfrm>
        </p:spPr>
        <p:txBody>
          <a:bodyPr>
            <a:normAutofit/>
          </a:bodyPr>
          <a:lstStyle/>
          <a:p>
            <a:r>
              <a:rPr lang="en-IN" sz="680" b="1" dirty="0">
                <a:latin typeface="Century Schoolbook" panose="02040604050505020304" pitchFamily="18" charset="0"/>
              </a:rPr>
              <a:t>Question 8 </a:t>
            </a:r>
            <a:r>
              <a:rPr lang="en-IN" sz="680" dirty="0">
                <a:latin typeface="Century Schoolbook" panose="02040604050505020304" pitchFamily="18" charset="0"/>
              </a:rPr>
              <a:t>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EB437C-758A-4A77-AAB2-B056D5CCE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6835" y="777489"/>
                <a:ext cx="3974842" cy="198922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302"/>
                  </a:spcAft>
                </a:pP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ℳ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∪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∘</m:t>
                    </m:r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is an atlas on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because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ℳ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already covers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  <a:endParaRPr lang="en-IN" sz="907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302"/>
                  </a:spcAft>
                </a:pP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 atlas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ℳ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said to be maximal if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ℳ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an atlas and every other atlas on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contained in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ℳ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existence of such an atlas can be proved. </a:t>
                </a:r>
              </a:p>
              <a:p>
                <a:pPr>
                  <a:lnSpc>
                    <a:spcPct val="107000"/>
                  </a:lnSpc>
                  <a:spcAft>
                    <a:spcPts val="302"/>
                  </a:spcAft>
                </a:pP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Consider the maximal atlases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respectively and let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a diffeomorphism. Then, consider the collection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  </m:t>
                    </m:r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∘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where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indexed over the set </a:t>
                </a:r>
                <a:r>
                  <a:rPr lang="en-IN" sz="907" i="1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  </m:t>
                    </m:r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∘</m:t>
                    </m:r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where</a:t>
                </a:r>
                <a:r>
                  <a:rPr lang="en-IN" sz="907" i="1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</a:rPr>
                  <a:t> is indexed over the set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302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atlases on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respectively by the above proof.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IN" sz="907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by maximality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ℳ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907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302"/>
                  </a:spcAft>
                </a:pPr>
                <a:endParaRPr lang="en-IN" sz="907" dirty="0">
                  <a:latin typeface="Century Schoolbook" panose="020406040505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302"/>
                  </a:spcAft>
                </a:pPr>
                <a:endParaRPr lang="en-IN" sz="680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302"/>
                  </a:spcAft>
                </a:pPr>
                <a:endParaRPr lang="en-IN" sz="907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EB437C-758A-4A77-AAB2-B056D5CCE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835" y="777489"/>
                <a:ext cx="3974842" cy="198922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70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1255-0312-4E09-A2E4-1C140B37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35" y="569865"/>
            <a:ext cx="3974842" cy="315006"/>
          </a:xfrm>
        </p:spPr>
        <p:txBody>
          <a:bodyPr>
            <a:normAutofit/>
          </a:bodyPr>
          <a:lstStyle/>
          <a:p>
            <a:r>
              <a:rPr lang="en-IN" sz="680" b="1" dirty="0">
                <a:latin typeface="Century Schoolbook" panose="02040604050505020304" pitchFamily="18" charset="0"/>
              </a:rPr>
              <a:t>Question 8 </a:t>
            </a:r>
            <a:r>
              <a:rPr lang="en-IN" sz="680" dirty="0">
                <a:latin typeface="Century Schoolbook" panose="02040604050505020304" pitchFamily="18" charset="0"/>
              </a:rPr>
              <a:t>(continued)</a:t>
            </a:r>
            <a:endParaRPr lang="en-IN" sz="68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1595F-A4B1-4177-9DAE-D768DFC376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6835" y="1025812"/>
                <a:ext cx="3974842" cy="174089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302"/>
                  </a:spcAft>
                </a:pP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(</m:t>
                    </m:r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  </m:t>
                    </m:r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∘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  </m:t>
                    </m:r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∘</m:t>
                    </m:r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sz="907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IN" sz="907" i="1" dirty="0">
                    <a:latin typeface="Century Schoolbook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</a:rPr>
                  <a:t>) where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907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907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</a:rPr>
                  <a:t> are indices on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</a:rPr>
                  <a:t> respectively.</a:t>
                </a:r>
              </a:p>
              <a:p>
                <a:pPr>
                  <a:lnSpc>
                    <a:spcPct val="107000"/>
                  </a:lnSpc>
                  <a:spcAft>
                    <a:spcPts val="302"/>
                  </a:spcAft>
                </a:pP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Hence, there is an injection from the set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set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also an injection from the set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set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The Schroder-Bernstein theorem gives us a natural bijection between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as:</a:t>
                </a:r>
                <a:endParaRPr lang="en-IN" sz="907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8465" indent="172822">
                  <a:lnSpc>
                    <a:spcPct val="107000"/>
                  </a:lnSpc>
                  <a:spcAft>
                    <a:spcPts val="302"/>
                  </a:spcAft>
                </a:pP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where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indexed over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IN" sz="907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302"/>
                  </a:spcAft>
                </a:pP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Thus, the elements in the atlases are in bijection with each other. Note that no special choice is required for the bijection </a:t>
                </a:r>
                <a:r>
                  <a:rPr lang="en-IN" sz="907" dirty="0" err="1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i.e</a:t>
                </a: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Axiom of Choice is not required to be used.</a:t>
                </a:r>
                <a:endParaRPr lang="en-IN" sz="907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302"/>
                  </a:spcAft>
                </a:pPr>
                <a:endParaRPr lang="en-IN" dirty="0"/>
              </a:p>
              <a:p>
                <a:pPr>
                  <a:lnSpc>
                    <a:spcPct val="107000"/>
                  </a:lnSpc>
                  <a:spcAft>
                    <a:spcPts val="302"/>
                  </a:spcAft>
                </a:pPr>
                <a:endParaRPr lang="en-IN" sz="680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1595F-A4B1-4177-9DAE-D768DFC376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835" y="1025812"/>
                <a:ext cx="3974842" cy="17408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86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83D4A5-BBC5-430E-B67F-8414F2FFA2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>
                  <a:lnSpc>
                    <a:spcPct val="107000"/>
                  </a:lnSpc>
                  <a:spcAft>
                    <a:spcPts val="302"/>
                  </a:spcAft>
                </a:pPr>
                <a:r>
                  <a:rPr lang="en-IN" sz="680" b="1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Question 9</a:t>
                </a:r>
                <a:r>
                  <a:rPr lang="en-IN" sz="68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A chart </a:t>
                </a:r>
                <a14:m>
                  <m:oMath xmlns:m="http://schemas.openxmlformats.org/officeDocument/2006/math">
                    <m:r>
                      <a:rPr lang="en-IN" sz="68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68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IN" sz="68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sz="68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IN" sz="68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is compatible with the smooth structure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68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68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68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IN" sz="68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br>
                  <a:rPr lang="en-IN" sz="680" dirty="0"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68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IN" sz="68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𝑖𝑓𝑓</m:t>
                    </m:r>
                  </m:oMath>
                </a14:m>
                <a:r>
                  <a:rPr lang="en-IN" sz="68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IN" sz="680" dirty="0"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68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     </a:t>
                </a:r>
                <a14:m>
                  <m:oMath xmlns:m="http://schemas.openxmlformats.org/officeDocument/2006/math">
                    <m:r>
                      <a:rPr lang="en-IN" sz="68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IN" sz="68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68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a diffeomorphism onto it’s range (say, </a:t>
                </a:r>
                <a14:m>
                  <m:oMath xmlns:m="http://schemas.openxmlformats.org/officeDocument/2006/math">
                    <m:r>
                      <a:rPr lang="en-IN" sz="68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IN" sz="68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sz="68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IN" sz="680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br>
                  <a:rPr lang="en-IN" sz="680" dirty="0"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IN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83D4A5-BBC5-430E-B67F-8414F2FFA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8" t="-73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1F55B3-EAB7-4A49-AE4A-0FCEAAB175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6835" y="955341"/>
                <a:ext cx="3974842" cy="1811368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07000"/>
                  </a:lnSpc>
                  <a:spcAft>
                    <a:spcPts val="302"/>
                  </a:spcAft>
                </a:pP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a diffeomorphism onto it’s range. Then,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smooth from their respective domains. The usual smooth structure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IN" sz="907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given by the uncountable atlas: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𝐼𝑑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indexed over all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IN" sz="907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(standard topology)</a:t>
                </a:r>
                <a:endParaRPr lang="en-IN" sz="907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302"/>
                  </a:spcAft>
                </a:pP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The maps: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302"/>
                  </a:spcAft>
                  <a:buNone/>
                </a:pP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∘</m:t>
                    </m:r>
                    <m:sSubSup>
                      <m:sSubSup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𝐼𝑑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𝐼𝑑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</m:sSub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d>
                    <m:r>
                      <a:rPr lang="en-IN" sz="907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IN" sz="907" b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IN" sz="907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𝐼𝑑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</m:sSub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𝐼𝑑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</m:sSub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907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72822">
                  <a:lnSpc>
                    <a:spcPct val="107000"/>
                  </a:lnSpc>
                </a:pP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Are smooth because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a diffeomorphism and also for any open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IN" sz="907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907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IN" sz="907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907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907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IN" sz="907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sz="907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</a:rPr>
                  <a:t> is a diffeomorphism.</a:t>
                </a: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Further, the identity map is always smooth and is equal to it’s inverse on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Hence, the chart is compatible with the usual smooth structure.</a:t>
                </a:r>
                <a:endParaRPr lang="en-IN" sz="907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7000"/>
                  </a:lnSpc>
                  <a:buNone/>
                </a:pPr>
                <a:endParaRPr lang="en-IN" sz="907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1F55B3-EAB7-4A49-AE4A-0FCEAAB175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835" y="955341"/>
                <a:ext cx="3974842" cy="181136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37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1295-160D-404B-9DCA-C22207EC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80" b="1" dirty="0">
                <a:latin typeface="Century Schoolbook" panose="02040604050505020304" pitchFamily="18" charset="0"/>
              </a:rPr>
              <a:t>Question 9 </a:t>
            </a:r>
            <a:r>
              <a:rPr lang="en-IN" sz="680" dirty="0">
                <a:latin typeface="Century Schoolbook" panose="02040604050505020304" pitchFamily="18" charset="0"/>
              </a:rPr>
              <a:t>(continued)</a:t>
            </a:r>
            <a:endParaRPr lang="en-IN" sz="68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881DC-8ED6-4AEC-A5AF-D6D3750A4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72822">
                  <a:lnSpc>
                    <a:spcPct val="107000"/>
                  </a:lnSpc>
                </a:pP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Conversely, if the maps above are smooth for any chart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𝐼𝑑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</a:p>
              <a:p>
                <a:pPr indent="0">
                  <a:lnSpc>
                    <a:spcPct val="107000"/>
                  </a:lnSpc>
                  <a:buNone/>
                </a:pP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907" dirty="0" err="1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i.e</a:t>
                </a:r>
                <a:endParaRPr lang="en-IN" sz="907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buNone/>
                </a:pP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∘</m:t>
                    </m:r>
                    <m:sSubSup>
                      <m:sSubSup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𝐼𝑑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𝐼𝑑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</m:sSub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907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𝐼𝑑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</m:sSub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𝐼𝑑</m:t>
                        </m:r>
                      </m:e>
                      <m:sub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</m:sSub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907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then the above should hold for </a:t>
                </a:r>
                <a:r>
                  <a:rPr lang="en-IN" sz="907" dirty="0" err="1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IN" sz="907" dirty="0">
                    <a:latin typeface="Century Schoolbook" panose="020406040505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IN" sz="907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907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907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particularly.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𝐼𝑑</m:t>
                        </m:r>
                      </m:e>
                      <m:sub>
                        <m:sSup>
                          <m:sSupPr>
                            <m:ctrlPr>
                              <a:rPr lang="en-IN" sz="907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907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sz="907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907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post composed or pre-composed with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907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IN" sz="907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907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produces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907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</a:rPr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90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907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IN" sz="907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907" dirty="0">
                    <a:latin typeface="Century Schoolbook" panose="02040604050505020304" pitchFamily="18" charset="0"/>
                  </a:rPr>
                  <a:t> respectively, and thus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907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IN" sz="907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907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907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907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sz="907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907" dirty="0">
                    <a:latin typeface="Century Schoolbook" panose="02040604050505020304" pitchFamily="18" charset="0"/>
                  </a:rPr>
                  <a:t> is a diffeomorphism.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  <a:p>
                <a:pPr marL="172822">
                  <a:lnSpc>
                    <a:spcPct val="107000"/>
                  </a:lnSpc>
                  <a:spcAft>
                    <a:spcPts val="302"/>
                  </a:spcAft>
                </a:pPr>
                <a:endParaRPr lang="en-IN" sz="907" dirty="0">
                  <a:latin typeface="Century Schoolbook" panose="02040604050505020304" pitchFamily="18" charset="0"/>
                </a:endParaRPr>
              </a:p>
              <a:p>
                <a:pPr marL="172822">
                  <a:lnSpc>
                    <a:spcPct val="107000"/>
                  </a:lnSpc>
                  <a:spcAft>
                    <a:spcPts val="302"/>
                  </a:spcAft>
                </a:pPr>
                <a:endParaRPr lang="en-IN" sz="907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72822">
                  <a:lnSpc>
                    <a:spcPct val="107000"/>
                  </a:lnSpc>
                  <a:spcAft>
                    <a:spcPts val="302"/>
                  </a:spcAft>
                </a:pPr>
                <a:endParaRPr lang="en-IN" sz="680" dirty="0">
                  <a:latin typeface="Century Schoolbook" panose="020406040505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881DC-8ED6-4AEC-A5AF-D6D3750A4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65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1049</Words>
  <Application>Microsoft Macintosh PowerPoint</Application>
  <PresentationFormat>Custom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Century Schoolbook</vt:lpstr>
      <vt:lpstr>Gabriola</vt:lpstr>
      <vt:lpstr>Symbol</vt:lpstr>
      <vt:lpstr>Times New Roman</vt:lpstr>
      <vt:lpstr>Office Theme</vt:lpstr>
      <vt:lpstr>Chirag</vt:lpstr>
      <vt:lpstr>Question 6) Show that a Topological n manifold has a countable basis of open sets each homeomorphic to R^n </vt:lpstr>
      <vt:lpstr>Question 8) Show that a diffeomorphism f : M → N is a homeomorphism in which the atlas on M when transferred to N via f is compatible with the given atlas on N. Deduce that if f : M → N is a diffeomorphism and the atlases on M and N are maximal, then the charts in these maximal atlases are in bijection with each other. </vt:lpstr>
      <vt:lpstr>Checking Compatibility</vt:lpstr>
      <vt:lpstr>Question 8 (continued)</vt:lpstr>
      <vt:lpstr>Question 8 (continued)</vt:lpstr>
      <vt:lpstr>Question 9) A chart (U, ϕ) is compatible with the smooth structure on R^n                         iff         ϕ is a diffeomorphism onto it’s range (say, ϕ(U)) </vt:lpstr>
      <vt:lpstr>Question 9 (continued)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Chirag</dc:title>
  <dc:creator>Chirag P</dc:creator>
  <cp:lastModifiedBy>Sanjyot Shenoy</cp:lastModifiedBy>
  <cp:revision>3</cp:revision>
  <dcterms:created xsi:type="dcterms:W3CDTF">2021-09-03T16:51:34Z</dcterms:created>
  <dcterms:modified xsi:type="dcterms:W3CDTF">2021-09-06T11:52:14Z</dcterms:modified>
</cp:coreProperties>
</file>