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65" r:id="rId7"/>
    <p:sldId id="259" r:id="rId8"/>
    <p:sldId id="260" r:id="rId9"/>
    <p:sldId id="263" r:id="rId10"/>
    <p:sldId id="267" r:id="rId11"/>
    <p:sldId id="268" r:id="rId12"/>
    <p:sldId id="269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9FAF-0E80-4D3B-BAEA-13085ECA34A8}" type="datetimeFigureOut">
              <a:rPr lang="pt-BR" smtClean="0"/>
              <a:pPr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E65C-6AA5-401D-B2B4-3EE105C2A7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silva@test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ose.silva@test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6218" y="1893998"/>
            <a:ext cx="2868030" cy="124697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15816" y="3371508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Proposta de desenvolvimento para software de controladoria de projetos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66328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/>
              <a:t>2</a:t>
            </a:r>
            <a:r>
              <a:rPr lang="pt-BR" sz="4000" dirty="0" smtClean="0"/>
              <a:t>° Etapa</a:t>
            </a:r>
            <a:endParaRPr lang="pt-BR" sz="40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123728" y="2348880"/>
            <a:ext cx="5112568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ysClr val="windowText" lastClr="000000"/>
                </a:solidFill>
              </a:rPr>
              <a:t>S</a:t>
            </a:r>
            <a:r>
              <a:rPr lang="pt-BR" sz="3600" dirty="0" smtClean="0">
                <a:solidFill>
                  <a:sysClr val="windowText" lastClr="000000"/>
                </a:solidFill>
              </a:rPr>
              <a:t>oftware de validação de tarefas (Clientes)</a:t>
            </a:r>
          </a:p>
          <a:p>
            <a:pPr algn="ctr"/>
            <a:endParaRPr lang="pt-BR" sz="3600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Home Page</a:t>
            </a:r>
            <a:endParaRPr lang="pt-BR" sz="4000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547664" y="5229200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Área de Projetos</a:t>
            </a:r>
            <a:endParaRPr lang="pt-BR" sz="1400" b="1" dirty="0"/>
          </a:p>
        </p:txBody>
      </p:sp>
      <p:sp>
        <p:nvSpPr>
          <p:cNvPr id="13" name="Retângulo 12"/>
          <p:cNvSpPr/>
          <p:nvPr/>
        </p:nvSpPr>
        <p:spPr>
          <a:xfrm>
            <a:off x="3491880" y="5229200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Enviar mensagem</a:t>
            </a:r>
            <a:endParaRPr lang="pt-BR" sz="1400" b="1" dirty="0"/>
          </a:p>
        </p:txBody>
      </p:sp>
      <p:sp>
        <p:nvSpPr>
          <p:cNvPr id="15" name="Retângulo 14"/>
          <p:cNvSpPr/>
          <p:nvPr/>
        </p:nvSpPr>
        <p:spPr>
          <a:xfrm>
            <a:off x="899592" y="764704"/>
            <a:ext cx="6984776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1342238" cy="583582"/>
          </a:xfrm>
          <a:prstGeom prst="rect">
            <a:avLst/>
          </a:prstGeom>
        </p:spPr>
      </p:pic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356320" y="2348880"/>
          <a:ext cx="6096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52528"/>
                <a:gridCol w="1343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Seus Projetos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001.023_V1;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Teste de Projetos</a:t>
                      </a:r>
                      <a:endParaRPr lang="pt-BR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001.023_V1;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Teste de Projetos</a:t>
                      </a:r>
                      <a:endParaRPr lang="pt-BR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001.023_V1;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Teste de Projetos</a:t>
                      </a:r>
                      <a:endParaRPr lang="pt-BR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001.023_V1;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Teste de Projetos</a:t>
                      </a:r>
                      <a:endParaRPr lang="pt-BR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001.023_V1;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Teste de Projetos</a:t>
                      </a:r>
                      <a:endParaRPr lang="pt-BR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Pendente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5436096" y="5229200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Regulamento</a:t>
            </a:r>
            <a:endParaRPr lang="pt-BR" sz="1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20" name="Retângulo 19"/>
          <p:cNvSpPr/>
          <p:nvPr/>
        </p:nvSpPr>
        <p:spPr>
          <a:xfrm>
            <a:off x="5895496" y="1958950"/>
            <a:ext cx="172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364088" y="191683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Trebuchet MS" panose="020B0603020202020204" pitchFamily="34" charset="0"/>
              </a:rPr>
              <a:t>Busca</a:t>
            </a:r>
            <a:endParaRPr lang="pt-BR" sz="1200" i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Projetos</a:t>
            </a:r>
            <a:endParaRPr lang="pt-BR" sz="4000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547664" y="5229200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Área de Projetos</a:t>
            </a:r>
            <a:endParaRPr lang="pt-BR" sz="1400" b="1" dirty="0"/>
          </a:p>
        </p:txBody>
      </p:sp>
      <p:sp>
        <p:nvSpPr>
          <p:cNvPr id="13" name="Retângulo 12"/>
          <p:cNvSpPr/>
          <p:nvPr/>
        </p:nvSpPr>
        <p:spPr>
          <a:xfrm>
            <a:off x="3491880" y="5229200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Enviar mensagem</a:t>
            </a:r>
            <a:endParaRPr lang="pt-BR" sz="1400" b="1" dirty="0"/>
          </a:p>
        </p:txBody>
      </p:sp>
      <p:sp>
        <p:nvSpPr>
          <p:cNvPr id="15" name="Retângulo 14"/>
          <p:cNvSpPr/>
          <p:nvPr/>
        </p:nvSpPr>
        <p:spPr>
          <a:xfrm>
            <a:off x="899592" y="764704"/>
            <a:ext cx="6984776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1342238" cy="583582"/>
          </a:xfrm>
          <a:prstGeom prst="rect">
            <a:avLst/>
          </a:prstGeom>
        </p:spPr>
      </p:pic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356320" y="2676520"/>
          <a:ext cx="6095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4283"/>
                <a:gridCol w="1100858"/>
                <a:gridCol w="11008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Título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Visualizar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Validação de treinamento</a:t>
                      </a:r>
                      <a:endParaRPr lang="pt-BR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veja</a:t>
                      </a:r>
                      <a:endParaRPr lang="pt-BR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Pendente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Entrega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de documento</a:t>
                      </a:r>
                      <a:endParaRPr lang="pt-BR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Veja</a:t>
                      </a:r>
                      <a:endParaRPr lang="pt-BR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Recusada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Termo</a:t>
                      </a:r>
                      <a:r>
                        <a:rPr lang="pt-BR" u="sng" baseline="0" dirty="0" smtClean="0">
                          <a:solidFill>
                            <a:srgbClr val="0070C0"/>
                          </a:solidFill>
                        </a:rPr>
                        <a:t> de Aceite de projeto</a:t>
                      </a:r>
                      <a:endParaRPr lang="pt-BR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>
                          <a:solidFill>
                            <a:srgbClr val="0070C0"/>
                          </a:solidFill>
                        </a:rPr>
                        <a:t>veja</a:t>
                      </a:r>
                      <a:endParaRPr lang="pt-BR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Aceita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5436096" y="5229200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Regulamento</a:t>
            </a:r>
            <a:endParaRPr lang="pt-BR" sz="1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20" name="Retângulo 19"/>
          <p:cNvSpPr/>
          <p:nvPr/>
        </p:nvSpPr>
        <p:spPr>
          <a:xfrm>
            <a:off x="5895496" y="1958950"/>
            <a:ext cx="172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364088" y="191683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Trebuchet MS" panose="020B0603020202020204" pitchFamily="34" charset="0"/>
              </a:rPr>
              <a:t>Busca</a:t>
            </a:r>
            <a:endParaRPr lang="pt-BR" sz="1200" i="1" dirty="0">
              <a:latin typeface="Trebuchet MS" panose="020B0603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331640" y="1844824"/>
            <a:ext cx="302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smtClean="0">
                <a:solidFill>
                  <a:srgbClr val="0070C0"/>
                </a:solidFill>
              </a:rPr>
              <a:t>001.023_V1; Teste de Projetos</a:t>
            </a:r>
            <a:endParaRPr lang="pt-BR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Home Page</a:t>
            </a:r>
            <a:endParaRPr lang="pt-BR" sz="4000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547664" y="5661248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Aceitar</a:t>
            </a:r>
            <a:endParaRPr lang="pt-BR" sz="1400" b="1" dirty="0"/>
          </a:p>
        </p:txBody>
      </p:sp>
      <p:sp>
        <p:nvSpPr>
          <p:cNvPr id="13" name="Retângulo 12"/>
          <p:cNvSpPr/>
          <p:nvPr/>
        </p:nvSpPr>
        <p:spPr>
          <a:xfrm>
            <a:off x="3563888" y="5661248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Recusar</a:t>
            </a:r>
            <a:endParaRPr lang="pt-BR" sz="1400" b="1" dirty="0"/>
          </a:p>
        </p:txBody>
      </p:sp>
      <p:sp>
        <p:nvSpPr>
          <p:cNvPr id="15" name="Retângulo 14"/>
          <p:cNvSpPr/>
          <p:nvPr/>
        </p:nvSpPr>
        <p:spPr>
          <a:xfrm>
            <a:off x="899592" y="764704"/>
            <a:ext cx="6984776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1342238" cy="583582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08104" y="5661248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Imprimir</a:t>
            </a:r>
            <a:endParaRPr lang="pt-BR" sz="1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20" name="Retângulo 19"/>
          <p:cNvSpPr/>
          <p:nvPr/>
        </p:nvSpPr>
        <p:spPr>
          <a:xfrm>
            <a:off x="5895496" y="1742926"/>
            <a:ext cx="172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364088" y="171184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Trebuchet MS" panose="020B0603020202020204" pitchFamily="34" charset="0"/>
              </a:rPr>
              <a:t>Busca</a:t>
            </a:r>
            <a:endParaRPr lang="pt-BR" sz="1200" i="1" dirty="0">
              <a:latin typeface="Trebuchet MS" panose="020B0603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331640" y="1628800"/>
            <a:ext cx="302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 smtClean="0">
                <a:solidFill>
                  <a:srgbClr val="0070C0"/>
                </a:solidFill>
              </a:rPr>
              <a:t>001.023_V1; Teste de Projetos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08860" y="2267580"/>
            <a:ext cx="266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Validação de Treinamento</a:t>
            </a:r>
            <a:endParaRPr lang="pt-BR" b="1" dirty="0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1403648" y="274852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/>
                <a:gridCol w="1080120"/>
                <a:gridCol w="335969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Presentes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hlinkClick r:id="rId3"/>
                        </a:rPr>
                        <a:t>Jose.silva@teste.com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3"/>
                        </a:rPr>
                        <a:t>Jose.silva@teste.com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CaixaDeTexto 23"/>
          <p:cNvSpPr txBox="1"/>
          <p:nvPr/>
        </p:nvSpPr>
        <p:spPr>
          <a:xfrm>
            <a:off x="1259632" y="399577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Assuntos Tratados</a:t>
            </a:r>
            <a:endParaRPr lang="pt-BR" b="1" u="sng" dirty="0"/>
          </a:p>
        </p:txBody>
      </p:sp>
      <p:sp>
        <p:nvSpPr>
          <p:cNvPr id="25" name="Retângulo 24"/>
          <p:cNvSpPr/>
          <p:nvPr/>
        </p:nvSpPr>
        <p:spPr>
          <a:xfrm>
            <a:off x="1331640" y="4365104"/>
            <a:ext cx="6120680" cy="10801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Dkjfwwhdskajjjjjjjjjjjjjjjçfhdwfoewhjvofhjewocnhewonhjcojewocfjewjfoewjfkcmwejfw </a:t>
            </a:r>
            <a:r>
              <a:rPr lang="pt-BR" dirty="0" err="1" smtClean="0">
                <a:solidFill>
                  <a:schemeClr val="tx1"/>
                </a:solidFill>
              </a:rPr>
              <a:t>epiojewprfewpoifmpoewjfpewioj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fpemew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ipofjew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fmpewj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fpewmfpoejwmpfjewpjfwefjewipojfp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smtClean="0"/>
              <a:t>Aprovação Avanço</a:t>
            </a:r>
            <a:endParaRPr lang="pt-BR" sz="4000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547664" y="5661248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Aceitar</a:t>
            </a:r>
            <a:endParaRPr lang="pt-BR" sz="1400" b="1" dirty="0"/>
          </a:p>
        </p:txBody>
      </p:sp>
      <p:sp>
        <p:nvSpPr>
          <p:cNvPr id="13" name="Retângulo 12"/>
          <p:cNvSpPr/>
          <p:nvPr/>
        </p:nvSpPr>
        <p:spPr>
          <a:xfrm>
            <a:off x="3563888" y="5661248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Recusar</a:t>
            </a:r>
            <a:endParaRPr lang="pt-BR" sz="1400" b="1" dirty="0"/>
          </a:p>
        </p:txBody>
      </p:sp>
      <p:sp>
        <p:nvSpPr>
          <p:cNvPr id="15" name="Retângulo 14"/>
          <p:cNvSpPr/>
          <p:nvPr/>
        </p:nvSpPr>
        <p:spPr>
          <a:xfrm>
            <a:off x="899592" y="764704"/>
            <a:ext cx="6984776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1342238" cy="583582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08104" y="5661248"/>
            <a:ext cx="1584176" cy="288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Imprimir</a:t>
            </a:r>
            <a:endParaRPr lang="pt-BR" sz="1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20" name="Retângulo 19"/>
          <p:cNvSpPr/>
          <p:nvPr/>
        </p:nvSpPr>
        <p:spPr>
          <a:xfrm>
            <a:off x="5895496" y="1742926"/>
            <a:ext cx="172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364088" y="171184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>
                <a:latin typeface="Trebuchet MS" panose="020B0603020202020204" pitchFamily="34" charset="0"/>
              </a:rPr>
              <a:t>Busca</a:t>
            </a:r>
            <a:endParaRPr lang="pt-BR" sz="1200" i="1" dirty="0">
              <a:latin typeface="Trebuchet MS" panose="020B0603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331640" y="1628800"/>
            <a:ext cx="302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 smtClean="0">
                <a:solidFill>
                  <a:srgbClr val="0070C0"/>
                </a:solidFill>
              </a:rPr>
              <a:t>001.023_V1; Teste de Projetos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08860" y="2267580"/>
            <a:ext cx="266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Validação de Treinamento</a:t>
            </a:r>
            <a:endParaRPr lang="pt-BR" b="1" dirty="0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1403648" y="274852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/>
                <a:gridCol w="1080120"/>
                <a:gridCol w="335969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Presentes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hlinkClick r:id="rId3"/>
                        </a:rPr>
                        <a:t>Jose.silva@teste.com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3"/>
                        </a:rPr>
                        <a:t>Jose.silva@teste.com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CaixaDeTexto 23"/>
          <p:cNvSpPr txBox="1"/>
          <p:nvPr/>
        </p:nvSpPr>
        <p:spPr>
          <a:xfrm>
            <a:off x="1259632" y="399577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Assuntos Tratados</a:t>
            </a:r>
            <a:endParaRPr lang="pt-BR" b="1" u="sng" dirty="0"/>
          </a:p>
        </p:txBody>
      </p:sp>
      <p:sp>
        <p:nvSpPr>
          <p:cNvPr id="25" name="Retângulo 24"/>
          <p:cNvSpPr/>
          <p:nvPr/>
        </p:nvSpPr>
        <p:spPr>
          <a:xfrm>
            <a:off x="1331640" y="4365104"/>
            <a:ext cx="6120680" cy="10801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Dkjfwwhdskajjjjjjjjjjjjjjjçfhdwfoewhjvofhjewocnhewonhjcojewocfjewjfoewjfkcmwejfw </a:t>
            </a:r>
            <a:r>
              <a:rPr lang="pt-BR" dirty="0" err="1" smtClean="0">
                <a:solidFill>
                  <a:schemeClr val="tx1"/>
                </a:solidFill>
              </a:rPr>
              <a:t>epiojewprfewpoifmpoewjfpewioj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fpemew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ipofjew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fmpewj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fpewmfpoejwmpfjewpjfwefjewipojfp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eta para a direita 16"/>
          <p:cNvSpPr/>
          <p:nvPr/>
        </p:nvSpPr>
        <p:spPr>
          <a:xfrm rot="6982518">
            <a:off x="2749719" y="4865680"/>
            <a:ext cx="1008112" cy="57606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75856" y="1844824"/>
            <a:ext cx="3312368" cy="27363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ATENÇÃO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Ao clicar em aceitar você estará concordando com todos os textos aqui contidos e validando tal entrega de serviço de acordo com o contrato de serviços firmado.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3779912" y="4221088"/>
            <a:ext cx="1080120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Aceitar</a:t>
            </a:r>
            <a:endParaRPr lang="pt-BR" sz="1400" b="1" dirty="0"/>
          </a:p>
        </p:txBody>
      </p:sp>
      <p:sp>
        <p:nvSpPr>
          <p:cNvPr id="29" name="Retângulo 28"/>
          <p:cNvSpPr/>
          <p:nvPr/>
        </p:nvSpPr>
        <p:spPr>
          <a:xfrm>
            <a:off x="5148064" y="4221088"/>
            <a:ext cx="93610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Recusar</a:t>
            </a:r>
            <a:endParaRPr lang="pt-BR" sz="1400" b="1" dirty="0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6300192" y="3501008"/>
            <a:ext cx="1800200" cy="7920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7740352" y="2300679"/>
            <a:ext cx="1584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Caso recuse, abrirá uma janela para comentários</a:t>
            </a:r>
            <a:endParaRPr lang="pt-BR" dirty="0"/>
          </a:p>
        </p:txBody>
      </p:sp>
      <p:cxnSp>
        <p:nvCxnSpPr>
          <p:cNvPr id="36" name="Conector de seta reta 35"/>
          <p:cNvCxnSpPr/>
          <p:nvPr/>
        </p:nvCxnSpPr>
        <p:spPr>
          <a:xfrm flipH="1" flipV="1">
            <a:off x="1331640" y="3284984"/>
            <a:ext cx="2304256" cy="9444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-36512" y="2671752"/>
            <a:ext cx="1584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Caso aceite, abrirá uma janela para confirmar a senha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Objetivo</a:t>
            </a:r>
            <a:endParaRPr lang="pt-BR" sz="5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7504" y="1556792"/>
            <a:ext cx="903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200" dirty="0" smtClean="0"/>
              <a:t>Montar um sistema para gerenciamento de entrega de documentação (gerentes e controladoria)</a:t>
            </a:r>
          </a:p>
          <a:p>
            <a:pPr marL="342900" indent="-342900">
              <a:buFont typeface="+mj-lt"/>
              <a:buAutoNum type="arabicPeriod"/>
            </a:pPr>
            <a:endParaRPr lang="pt-BR" sz="3200" dirty="0"/>
          </a:p>
          <a:p>
            <a:pPr marL="342900" indent="-342900">
              <a:buFont typeface="+mj-lt"/>
              <a:buAutoNum type="arabicPeriod"/>
            </a:pPr>
            <a:r>
              <a:rPr lang="pt-BR" sz="3200" dirty="0" smtClean="0"/>
              <a:t>Montar um sistema para gerenciamento de conclusão e validação de tarefas (Clientes)</a:t>
            </a:r>
            <a:endParaRPr lang="pt-BR" sz="3200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1° Etapa</a:t>
            </a:r>
            <a:endParaRPr lang="pt-BR" sz="54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123728" y="2348880"/>
            <a:ext cx="5112568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ysClr val="windowText" lastClr="000000"/>
                </a:solidFill>
              </a:rPr>
              <a:t>S</a:t>
            </a:r>
            <a:r>
              <a:rPr lang="pt-BR" sz="3600" dirty="0" smtClean="0">
                <a:solidFill>
                  <a:sysClr val="windowText" lastClr="000000"/>
                </a:solidFill>
              </a:rPr>
              <a:t>oftware de gerentes e Controladoria</a:t>
            </a:r>
          </a:p>
          <a:p>
            <a:pPr algn="ctr"/>
            <a:endParaRPr lang="pt-BR" sz="3600" dirty="0"/>
          </a:p>
        </p:txBody>
      </p:sp>
      <p:pic>
        <p:nvPicPr>
          <p:cNvPr id="6" name="Imagem 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Home Page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187624" y="2492896"/>
            <a:ext cx="2304256" cy="100811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Consulta Procedimentos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364088" y="2492896"/>
            <a:ext cx="2304256" cy="100811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Incluir Projetos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01479" y="3573016"/>
            <a:ext cx="1994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Documentação de Organização</a:t>
            </a:r>
            <a:r>
              <a:rPr lang="pt-BR" sz="1100" dirty="0" smtClean="0"/>
              <a:t> </a:t>
            </a:r>
          </a:p>
          <a:p>
            <a:r>
              <a:rPr lang="pt-BR" sz="1100" dirty="0" smtClean="0"/>
              <a:t>Fases </a:t>
            </a:r>
            <a:r>
              <a:rPr lang="pt-BR" sz="1100" dirty="0"/>
              <a:t>do Projeto</a:t>
            </a:r>
            <a:r>
              <a:rPr lang="pt-BR" sz="1100" dirty="0" smtClean="0"/>
              <a:t> </a:t>
            </a:r>
          </a:p>
          <a:p>
            <a:r>
              <a:rPr lang="pt-BR" sz="1100" dirty="0" smtClean="0"/>
              <a:t>Mapeamento e definições </a:t>
            </a:r>
          </a:p>
          <a:p>
            <a:r>
              <a:rPr lang="pt-BR" sz="1100" dirty="0" smtClean="0"/>
              <a:t>Atribuição </a:t>
            </a:r>
            <a:r>
              <a:rPr lang="pt-BR" sz="1100" dirty="0"/>
              <a:t>de Tarefas</a:t>
            </a:r>
            <a:r>
              <a:rPr lang="pt-BR" sz="1100" dirty="0" smtClean="0"/>
              <a:t> </a:t>
            </a:r>
          </a:p>
          <a:p>
            <a:r>
              <a:rPr lang="pt-BR" sz="1100" dirty="0" smtClean="0"/>
              <a:t>Plano de Simulação </a:t>
            </a:r>
          </a:p>
          <a:p>
            <a:r>
              <a:rPr lang="pt-BR" sz="1100" dirty="0" smtClean="0"/>
              <a:t>Plano de Comunicação</a:t>
            </a:r>
            <a:endParaRPr lang="pt-BR" sz="11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21235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92080" y="21235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87624" y="5229200"/>
            <a:ext cx="2304256" cy="100811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Cadastrar Documentação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15616" y="4859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364088" y="5229200"/>
            <a:ext cx="2304256" cy="100811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Cadastro Avanços e Validações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4859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99592" y="764704"/>
            <a:ext cx="6984776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1342238" cy="583582"/>
          </a:xfrm>
          <a:prstGeom prst="rect">
            <a:avLst/>
          </a:prstGeom>
        </p:spPr>
      </p:pic>
      <p:pic>
        <p:nvPicPr>
          <p:cNvPr id="14" name="Imagem 1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643491" y="6207115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1) Consulta Procedimentos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547664" y="1124744"/>
            <a:ext cx="4752528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 smtClean="0">
              <a:solidFill>
                <a:sysClr val="windowText" lastClr="000000"/>
              </a:solidFill>
            </a:endParaRPr>
          </a:p>
          <a:p>
            <a:endParaRPr lang="pt-BR" b="1" dirty="0">
              <a:solidFill>
                <a:sysClr val="windowText" lastClr="000000"/>
              </a:solidFill>
            </a:endParaRPr>
          </a:p>
          <a:p>
            <a:endParaRPr lang="pt-BR" b="1" dirty="0" smtClean="0">
              <a:solidFill>
                <a:sysClr val="windowText" lastClr="000000"/>
              </a:solidFill>
            </a:endParaRPr>
          </a:p>
          <a:p>
            <a:r>
              <a:rPr lang="pt-BR" b="1" dirty="0" smtClean="0">
                <a:solidFill>
                  <a:sysClr val="windowText" lastClr="000000"/>
                </a:solidFill>
              </a:rPr>
              <a:t>1 </a:t>
            </a:r>
            <a:r>
              <a:rPr lang="pt-BR" b="1" dirty="0">
                <a:solidFill>
                  <a:sysClr val="windowText" lastClr="000000"/>
                </a:solidFill>
              </a:rPr>
              <a:t>Elaboração de Documento de organização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 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Inicio do planejamento do projeto. Nesta etapa define-se: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 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pPr lvl="1"/>
            <a:r>
              <a:rPr lang="pt-BR" dirty="0" smtClean="0">
                <a:solidFill>
                  <a:sysClr val="windowText" lastClr="000000"/>
                </a:solidFill>
              </a:rPr>
              <a:t>1.1 </a:t>
            </a:r>
            <a:r>
              <a:rPr lang="pt-BR" dirty="0">
                <a:solidFill>
                  <a:sysClr val="windowText" lastClr="000000"/>
                </a:solidFill>
              </a:rPr>
              <a:t>Comitê de </a:t>
            </a:r>
            <a:r>
              <a:rPr lang="pt-BR" dirty="0" smtClean="0">
                <a:solidFill>
                  <a:sysClr val="windowText" lastClr="000000"/>
                </a:solidFill>
              </a:rPr>
              <a:t>direção</a:t>
            </a:r>
            <a:endParaRPr lang="pt-BR" sz="1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pt-BR" sz="1600" dirty="0" smtClean="0">
                <a:solidFill>
                  <a:sysClr val="windowText" lastClr="000000"/>
                </a:solidFill>
              </a:rPr>
              <a:t>1.2 </a:t>
            </a:r>
            <a:r>
              <a:rPr lang="pt-BR" dirty="0" smtClean="0">
                <a:solidFill>
                  <a:sysClr val="windowText" lastClr="000000"/>
                </a:solidFill>
              </a:rPr>
              <a:t>Gerente </a:t>
            </a:r>
            <a:r>
              <a:rPr lang="pt-BR" dirty="0">
                <a:solidFill>
                  <a:sysClr val="windowText" lastClr="000000"/>
                </a:solidFill>
              </a:rPr>
              <a:t>de projeto e Gerência de projeto do cliente (Facilitador)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pPr lvl="1"/>
            <a:r>
              <a:rPr lang="pt-BR" dirty="0" smtClean="0">
                <a:solidFill>
                  <a:sysClr val="windowText" lastClr="000000"/>
                </a:solidFill>
              </a:rPr>
              <a:t>1.3 </a:t>
            </a:r>
            <a:r>
              <a:rPr lang="pt-BR" dirty="0">
                <a:solidFill>
                  <a:sysClr val="windowText" lastClr="000000"/>
                </a:solidFill>
              </a:rPr>
              <a:t>Direção do projeto 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pPr lvl="1"/>
            <a:r>
              <a:rPr lang="pt-BR" dirty="0">
                <a:solidFill>
                  <a:sysClr val="windowText" lastClr="000000"/>
                </a:solidFill>
              </a:rPr>
              <a:t> </a:t>
            </a:r>
            <a:r>
              <a:rPr lang="pt-BR" dirty="0" smtClean="0">
                <a:solidFill>
                  <a:sysClr val="windowText" lastClr="000000"/>
                </a:solidFill>
              </a:rPr>
              <a:t>1.4 Colaboradores</a:t>
            </a:r>
          </a:p>
          <a:p>
            <a:pPr lvl="1"/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 smtClean="0">
                <a:solidFill>
                  <a:sysClr val="windowText" lastClr="000000"/>
                </a:solidFill>
              </a:rPr>
              <a:t>	1.4.1 </a:t>
            </a:r>
            <a:r>
              <a:rPr lang="pt-BR" dirty="0">
                <a:solidFill>
                  <a:sysClr val="windowText" lastClr="000000"/>
                </a:solidFill>
              </a:rPr>
              <a:t>Matriz de responsabilidade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 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Exemplos a serem seguidos para preparação da documentação.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r>
              <a:rPr lang="pt-BR" dirty="0">
                <a:solidFill>
                  <a:sysClr val="windowText" lastClr="000000"/>
                </a:solidFill>
              </a:rPr>
              <a:t> </a:t>
            </a:r>
            <a:endParaRPr lang="pt-BR" sz="1600" dirty="0">
              <a:solidFill>
                <a:sysClr val="windowText" lastClr="000000"/>
              </a:solidFill>
            </a:endParaRPr>
          </a:p>
          <a:p>
            <a:pPr algn="ctr"/>
            <a:endParaRPr lang="pt-BR" dirty="0"/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268760"/>
            <a:ext cx="1149098" cy="49987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444209" y="3356992"/>
            <a:ext cx="25202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Apenas para visualização (Consultas)</a:t>
            </a:r>
            <a:endParaRPr lang="pt-BR" dirty="0"/>
          </a:p>
        </p:txBody>
      </p:sp>
      <p:pic>
        <p:nvPicPr>
          <p:cNvPr id="7" name="Imagem 6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59832" y="635113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/>
              <a:t>2</a:t>
            </a:r>
            <a:r>
              <a:rPr lang="pt-BR" sz="4000" dirty="0" smtClean="0"/>
              <a:t>) Incluir novo Projeto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547664" y="1124744"/>
            <a:ext cx="4752528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27784" y="2204864"/>
            <a:ext cx="3528392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27784" y="3068960"/>
            <a:ext cx="1656184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97473" y="2204864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Nome Projeto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03239" y="3007985"/>
            <a:ext cx="692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Gerente</a:t>
            </a:r>
            <a:endParaRPr lang="pt-BR" sz="1200" dirty="0"/>
          </a:p>
        </p:txBody>
      </p:sp>
      <p:pic>
        <p:nvPicPr>
          <p:cNvPr id="9" name="Imagem 8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268760"/>
            <a:ext cx="1149098" cy="49987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148064" y="3501008"/>
            <a:ext cx="64807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Salvar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2627784" y="2697887"/>
            <a:ext cx="1656184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504520" y="2636912"/>
            <a:ext cx="619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Cliente</a:t>
            </a:r>
            <a:endParaRPr lang="pt-BR" sz="1200" dirty="0"/>
          </a:p>
        </p:txBody>
      </p:sp>
      <p:pic>
        <p:nvPicPr>
          <p:cNvPr id="15" name="Imagem 14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059832" y="3501008"/>
            <a:ext cx="17281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Proposta (incluir arquivo)</a:t>
            </a:r>
            <a:endParaRPr lang="pt-BR" sz="1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59832" y="635113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3) Cadastro de Documentação</a:t>
            </a:r>
            <a:endParaRPr lang="pt-BR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3" y="1628800"/>
            <a:ext cx="9091981" cy="205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have direita 6"/>
          <p:cNvSpPr/>
          <p:nvPr/>
        </p:nvSpPr>
        <p:spPr>
          <a:xfrm rot="5400000">
            <a:off x="5832140" y="1736812"/>
            <a:ext cx="864096" cy="482453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53136"/>
            <a:ext cx="60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Todos com link para cadastro de sua respectiva documentação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475656" y="1340768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699792" y="1052736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projeto separado por gerente</a:t>
            </a:r>
            <a:endParaRPr lang="pt-BR" dirty="0"/>
          </a:p>
        </p:txBody>
      </p:sp>
      <p:pic>
        <p:nvPicPr>
          <p:cNvPr id="13" name="Imagem 12" descr="lgoo nov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29147" y="5991091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3) Cadastro de Documentação</a:t>
            </a:r>
            <a:endParaRPr lang="pt-BR" sz="4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900009"/>
            <a:ext cx="623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 Matriz de responsabilidade</a:t>
            </a:r>
            <a:endParaRPr lang="pt-BR" sz="32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540067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4860032" y="5589240"/>
            <a:ext cx="1008112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3275856" y="5877272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547664" y="6309320"/>
            <a:ext cx="571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salvo, automaticamente o status muda para </a:t>
            </a:r>
            <a:r>
              <a:rPr lang="pt-BR" b="1" dirty="0" smtClean="0">
                <a:solidFill>
                  <a:srgbClr val="FF0000"/>
                </a:solidFill>
              </a:rPr>
              <a:t>entregue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12160" y="5589240"/>
            <a:ext cx="1008112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Imprimir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7164288" y="4869160"/>
            <a:ext cx="8640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380312" y="4149080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Nos padrões Agility</a:t>
            </a:r>
            <a:endParaRPr lang="pt-BR" dirty="0"/>
          </a:p>
        </p:txBody>
      </p:sp>
      <p:pic>
        <p:nvPicPr>
          <p:cNvPr id="19" name="Imagem 18" descr="lgoo nov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635896" y="6135107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-27384"/>
            <a:ext cx="914501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4) Avanço e outros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547664" y="1124744"/>
            <a:ext cx="4752528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 smtClean="0">
              <a:solidFill>
                <a:sysClr val="windowText" lastClr="000000"/>
              </a:solidFill>
            </a:endParaRPr>
          </a:p>
          <a:p>
            <a:endParaRPr lang="pt-BR" b="1" dirty="0">
              <a:solidFill>
                <a:sysClr val="windowText" lastClr="000000"/>
              </a:solidFill>
            </a:endParaRPr>
          </a:p>
          <a:p>
            <a:endParaRPr lang="pt-BR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Imagem 3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268760"/>
            <a:ext cx="1149098" cy="49987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987824" y="1916832"/>
            <a:ext cx="3024336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497473" y="191683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Selecione Projeto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503239" y="2780928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Selecione Tipo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04520" y="2348880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Selecione Cliente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2987824" y="2348880"/>
            <a:ext cx="3024336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987824" y="2780928"/>
            <a:ext cx="3024336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491880" y="3501008"/>
            <a:ext cx="79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Descrição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1835696" y="3789040"/>
            <a:ext cx="4148881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goo no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1762" y="6237312"/>
            <a:ext cx="1342238" cy="583582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V="1">
            <a:off x="6012160" y="4437112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732240" y="3596823"/>
            <a:ext cx="183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Montará documentação. Totalmente editável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131840" y="6423139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u="sng" dirty="0" smtClean="0"/>
              <a:t>www.agilitysolutions.com.br</a:t>
            </a:r>
            <a:endParaRPr lang="pt-BR" sz="1000" u="sng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03239" y="321297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Título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2987824" y="3212976"/>
            <a:ext cx="3024336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390</Words>
  <Application>Microsoft Office PowerPoint</Application>
  <PresentationFormat>Apresentação na tela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DELLNBX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Pablo</dc:creator>
  <cp:lastModifiedBy>Pablo</cp:lastModifiedBy>
  <cp:revision>26</cp:revision>
  <dcterms:created xsi:type="dcterms:W3CDTF">2013-07-05T16:52:38Z</dcterms:created>
  <dcterms:modified xsi:type="dcterms:W3CDTF">2015-02-03T16:08:06Z</dcterms:modified>
</cp:coreProperties>
</file>