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81" r:id="rId4"/>
    <p:sldId id="283" r:id="rId5"/>
    <p:sldId id="261" r:id="rId6"/>
    <p:sldId id="279" r:id="rId7"/>
    <p:sldId id="278" r:id="rId8"/>
    <p:sldId id="267" r:id="rId9"/>
    <p:sldId id="268" r:id="rId10"/>
    <p:sldId id="269" r:id="rId11"/>
    <p:sldId id="274" r:id="rId12"/>
    <p:sldId id="275" r:id="rId13"/>
    <p:sldId id="276" r:id="rId14"/>
    <p:sldId id="277" r:id="rId15"/>
    <p:sldId id="270" r:id="rId16"/>
    <p:sldId id="271" r:id="rId17"/>
    <p:sldId id="280" r:id="rId18"/>
    <p:sldId id="272" r:id="rId19"/>
    <p:sldId id="273" r:id="rId20"/>
    <p:sldId id="262" r:id="rId21"/>
    <p:sldId id="258" r:id="rId22"/>
    <p:sldId id="259" r:id="rId23"/>
    <p:sldId id="260" r:id="rId24"/>
    <p:sldId id="28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2" autoAdjust="0"/>
    <p:restoredTop sz="94660"/>
  </p:normalViewPr>
  <p:slideViewPr>
    <p:cSldViewPr>
      <p:cViewPr>
        <p:scale>
          <a:sx n="73" d="100"/>
          <a:sy n="73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4E895E-23E5-43A5-978E-03A648B0E86F}" type="datetimeFigureOut">
              <a:rPr lang="pt-BR" smtClean="0"/>
              <a:pPr/>
              <a:t>24/07/2013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AD5684-9E29-4265-A6C3-2FC2D38315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970" y="2204864"/>
            <a:ext cx="3447294" cy="14996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529441" y="4365104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Help Desk Online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33388" y="478786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Data: 05/07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79912" y="1484784"/>
            <a:ext cx="1898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latin typeface="Trebuchet MS" panose="020B0603020202020204" pitchFamily="34" charset="0"/>
              </a:rPr>
              <a:t>Relatórios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4</a:t>
            </a:r>
            <a:r>
              <a:rPr lang="pt-BR" sz="2000" dirty="0" smtClean="0"/>
              <a:t>. Relatórios – Visão Usuário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3" name="CaixaDeTexto 2">
            <a:hlinkClick r:id="rId4" action="ppaction://hlinksldjump"/>
          </p:cNvPr>
          <p:cNvSpPr txBox="1"/>
          <p:nvPr/>
        </p:nvSpPr>
        <p:spPr>
          <a:xfrm>
            <a:off x="1609966" y="2524254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1.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Chamados Solucionados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CaixaDeTexto 10">
            <a:hlinkClick r:id="rId5" action="ppaction://hlinksldjump"/>
          </p:cNvPr>
          <p:cNvSpPr txBox="1"/>
          <p:nvPr/>
        </p:nvSpPr>
        <p:spPr>
          <a:xfrm>
            <a:off x="1609966" y="3512041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2.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Chamados Pendentes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CaixaDeTexto 15">
            <a:hlinkClick r:id="rId6" action="ppaction://hlinksldjump"/>
          </p:cNvPr>
          <p:cNvSpPr txBox="1"/>
          <p:nvPr/>
        </p:nvSpPr>
        <p:spPr>
          <a:xfrm>
            <a:off x="1609966" y="4499828"/>
            <a:ext cx="2242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3.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Total de Chamados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05159" y="2843644"/>
            <a:ext cx="67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Contém gráfico de barras com informações de Módulo e Tipo de Erro (Usuário, Sistema, Link, </a:t>
            </a:r>
            <a:r>
              <a:rPr lang="pt-BR" sz="1200" dirty="0" err="1" smtClean="0"/>
              <a:t>etc</a:t>
            </a:r>
            <a:r>
              <a:rPr lang="pt-BR" sz="1200" dirty="0" smtClean="0"/>
              <a:t>) dos chamados solucionados.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605158" y="3816917"/>
            <a:ext cx="67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Contém gráfico de barras com informações de Módulo e Tipo de Erro (Usuário, Sistema, Link, </a:t>
            </a:r>
            <a:r>
              <a:rPr lang="pt-BR" sz="1200" dirty="0" err="1" smtClean="0"/>
              <a:t>etc</a:t>
            </a:r>
            <a:r>
              <a:rPr lang="pt-BR" sz="1200" dirty="0" smtClean="0"/>
              <a:t>)</a:t>
            </a:r>
            <a:r>
              <a:rPr lang="pt-BR" sz="1200" dirty="0"/>
              <a:t> dos chamados </a:t>
            </a:r>
            <a:r>
              <a:rPr lang="pt-BR" sz="1200" dirty="0" smtClean="0"/>
              <a:t>pendentes.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605158" y="4797152"/>
            <a:ext cx="671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Tabela contendo dados numéricos dos chamados Solucionados x Pendentes</a:t>
            </a:r>
            <a:endParaRPr lang="pt-BR" sz="1200" dirty="0"/>
          </a:p>
        </p:txBody>
      </p:sp>
      <p:sp>
        <p:nvSpPr>
          <p:cNvPr id="19" name="CaixaDeTexto 18">
            <a:hlinkClick r:id="rId7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9" name="CaixaDeTexto 8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729" y="1553048"/>
            <a:ext cx="7704856" cy="434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9" name="CaixaDeTexto 8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556792"/>
            <a:ext cx="7775838" cy="435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9" name="CaixaDeTexto 8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612357"/>
            <a:ext cx="6624736" cy="412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11" name="Retângulo de cantos arredondados 10">
            <a:hlinkClick r:id="rId6" action="ppaction://hlinksldjump"/>
          </p:cNvPr>
          <p:cNvSpPr/>
          <p:nvPr/>
        </p:nvSpPr>
        <p:spPr>
          <a:xfrm>
            <a:off x="6804248" y="5877272"/>
            <a:ext cx="1692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Visão Detalhada</a:t>
            </a:r>
            <a:endParaRPr lang="pt-B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76" y="1037414"/>
            <a:ext cx="8964220" cy="383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>
            <a:hlinkClick r:id="rId4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15499" y="587727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Retângulo 12"/>
          <p:cNvSpPr/>
          <p:nvPr/>
        </p:nvSpPr>
        <p:spPr>
          <a:xfrm>
            <a:off x="2411760" y="2420888"/>
            <a:ext cx="4757073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606256" y="3356992"/>
            <a:ext cx="334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606256" y="3933056"/>
            <a:ext cx="334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636409" y="335699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Usuário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638889" y="394379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Senha</a:t>
            </a:r>
            <a:endParaRPr lang="pt-BR" sz="1600" dirty="0"/>
          </a:p>
        </p:txBody>
      </p:sp>
      <p:pic>
        <p:nvPicPr>
          <p:cNvPr id="18" name="Imagem 17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688" y="2537824"/>
            <a:ext cx="1283215" cy="558216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733142" y="332656"/>
            <a:ext cx="502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1. Acesso à Informação – Visão Área Téc.</a:t>
            </a:r>
            <a:endParaRPr lang="pt-BR" sz="2000" dirty="0"/>
          </a:p>
        </p:txBody>
      </p:sp>
      <p:sp>
        <p:nvSpPr>
          <p:cNvPr id="20" name="CaixaDeTexto 19">
            <a:hlinkClick r:id="rId3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hlinkClick r:id="rId4" action="ppaction://hlinksldjump"/>
          </p:cNvPr>
          <p:cNvSpPr/>
          <p:nvPr/>
        </p:nvSpPr>
        <p:spPr>
          <a:xfrm>
            <a:off x="6076555" y="4398475"/>
            <a:ext cx="8640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Logar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7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635896" y="1484784"/>
            <a:ext cx="1975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 smtClean="0">
                <a:latin typeface="Trebuchet MS" panose="020B0603020202020204" pitchFamily="34" charset="0"/>
              </a:rPr>
              <a:t>Dashboard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1" name="Retângulo 10">
            <a:hlinkClick r:id="rId3" action="ppaction://hlinksldjump"/>
          </p:cNvPr>
          <p:cNvSpPr/>
          <p:nvPr/>
        </p:nvSpPr>
        <p:spPr>
          <a:xfrm>
            <a:off x="7191584" y="1803880"/>
            <a:ext cx="1008000" cy="25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hlinkClick r:id="rId3" action="ppaction://hlinksldjump"/>
          </p:cNvPr>
          <p:cNvSpPr/>
          <p:nvPr/>
        </p:nvSpPr>
        <p:spPr>
          <a:xfrm>
            <a:off x="7222648" y="1772816"/>
            <a:ext cx="1008000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Relatórios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16312" y="1803880"/>
            <a:ext cx="1008000" cy="25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hlinkClick r:id="rId4" action="ppaction://hlinksldjump"/>
          </p:cNvPr>
          <p:cNvSpPr/>
          <p:nvPr/>
        </p:nvSpPr>
        <p:spPr>
          <a:xfrm>
            <a:off x="1043608" y="1772816"/>
            <a:ext cx="1008000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+ Chamado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1600" y="224957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/>
              <a:t>Filtro</a:t>
            </a:r>
            <a:endParaRPr lang="pt-BR" sz="1200" u="sng" dirty="0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1537864" y="2345774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2</a:t>
            </a:r>
            <a:r>
              <a:rPr lang="pt-BR" sz="2000" dirty="0" smtClean="0"/>
              <a:t>. Painel de Chamados – Visão Área Téc.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5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645910" y="2287043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114502" y="224492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  <p:sp>
        <p:nvSpPr>
          <p:cNvPr id="19" name="CaixaDeTexto 18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696424" y="5877272"/>
            <a:ext cx="1692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Banco de Conhecimento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0065"/>
              </p:ext>
            </p:extLst>
          </p:nvPr>
        </p:nvGraphicFramePr>
        <p:xfrm>
          <a:off x="1043608" y="2648336"/>
          <a:ext cx="734481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30"/>
                <a:gridCol w="1275570"/>
                <a:gridCol w="576064"/>
                <a:gridCol w="1224136"/>
                <a:gridCol w="720080"/>
                <a:gridCol w="576064"/>
                <a:gridCol w="1202276"/>
                <a:gridCol w="655787"/>
                <a:gridCol w="590208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rebuchet MS" panose="020B0603020202020204" pitchFamily="34" charset="0"/>
                        </a:rPr>
                        <a:t>Chamados Pendentes</a:t>
                      </a:r>
                      <a:endParaRPr lang="pt-BR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rebuchet MS" panose="020B0603020202020204" pitchFamily="34" charset="0"/>
                        </a:rPr>
                        <a:t>Chamados Resolvidos</a:t>
                      </a:r>
                      <a:endParaRPr lang="pt-BR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Nº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Módulo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Mês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Status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Prior.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Nº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Módulo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Mês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Prior.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7706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Compras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Aguardando</a:t>
                      </a:r>
                      <a:r>
                        <a:rPr lang="pt-BR" sz="1200" i="1" baseline="0" dirty="0" smtClean="0">
                          <a:latin typeface="Trebuchet MS" panose="020B0603020202020204" pitchFamily="34" charset="0"/>
                        </a:rPr>
                        <a:t> Aprovação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7700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7707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Pendente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7701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7708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Em Execução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7702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Compras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7709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Folha de Pgto.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Aguardando</a:t>
                      </a:r>
                      <a:r>
                        <a:rPr lang="pt-BR" sz="1200" i="1" baseline="0" dirty="0" smtClean="0">
                          <a:latin typeface="Trebuchet MS" panose="020B0603020202020204" pitchFamily="34" charset="0"/>
                        </a:rPr>
                        <a:t> Aprovação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7703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Faturamento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7710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Pendente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7704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6" action="ppaction://hlinksldjump"/>
                        </a:rPr>
                        <a:t>7711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Em Execução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7705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riângulo isósceles 24"/>
          <p:cNvSpPr/>
          <p:nvPr/>
        </p:nvSpPr>
        <p:spPr>
          <a:xfrm rot="10800000">
            <a:off x="1537864" y="2345774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o explicativo retangular 25"/>
          <p:cNvSpPr/>
          <p:nvPr/>
        </p:nvSpPr>
        <p:spPr>
          <a:xfrm>
            <a:off x="2123728" y="2055880"/>
            <a:ext cx="2016224" cy="493233"/>
          </a:xfrm>
          <a:prstGeom prst="wedgeRectCallout">
            <a:avLst>
              <a:gd name="adj1" fmla="val -72749"/>
              <a:gd name="adj2" fmla="val 91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Pode-se filtrar por </a:t>
            </a: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Data e/ou Empresa</a:t>
            </a:r>
            <a:endParaRPr lang="pt-BR" sz="14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78719" y="1484784"/>
            <a:ext cx="2733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latin typeface="Trebuchet MS" panose="020B0603020202020204" pitchFamily="34" charset="0"/>
              </a:rPr>
              <a:t>Novo Chamado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  <a:r>
              <a:rPr lang="pt-BR" sz="2000" dirty="0" smtClean="0"/>
              <a:t>. Criação de Chamado – Visão Usuário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34" name="Imagem 3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39" name="CaixaDeTexto 38">
            <a:hlinkClick r:id="rId4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55776" y="2599180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655888" y="2599180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5768848" y="2669344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475656" y="2204864"/>
            <a:ext cx="1440160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Categoria</a:t>
            </a: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Módulo</a:t>
            </a:r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Prioridade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Assunto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Descrição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Anexo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555776" y="2959404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655888" y="2959404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 rot="10800000">
            <a:off x="5768848" y="3042447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558048" y="3723402"/>
            <a:ext cx="3384000" cy="14072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retangular 44"/>
          <p:cNvSpPr/>
          <p:nvPr/>
        </p:nvSpPr>
        <p:spPr>
          <a:xfrm>
            <a:off x="6372200" y="2414250"/>
            <a:ext cx="1800200" cy="497631"/>
          </a:xfrm>
          <a:prstGeom prst="wedgeRectCallout">
            <a:avLst>
              <a:gd name="adj1" fmla="val -72748"/>
              <a:gd name="adj2" fmla="val -14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>
                <a:solidFill>
                  <a:srgbClr val="777C84">
                    <a:lumMod val="50000"/>
                  </a:srgbClr>
                </a:solidFill>
                <a:latin typeface="Trebuchet MS" panose="020B0603020202020204" pitchFamily="34" charset="0"/>
              </a:rPr>
              <a:t>Compras, Contábil, Estoque, etc.</a:t>
            </a:r>
          </a:p>
        </p:txBody>
      </p:sp>
      <p:sp>
        <p:nvSpPr>
          <p:cNvPr id="46" name="Texto explicativo retangular 45"/>
          <p:cNvSpPr/>
          <p:nvPr/>
        </p:nvSpPr>
        <p:spPr>
          <a:xfrm>
            <a:off x="6372200" y="3389811"/>
            <a:ext cx="1800200" cy="1000303"/>
          </a:xfrm>
          <a:prstGeom prst="wedgeRectCallout">
            <a:avLst>
              <a:gd name="adj1" fmla="val -71820"/>
              <a:gd name="adj2" fmla="val -4308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Uma lista será gerada com os principais erros a partir da escolha do módulo</a:t>
            </a:r>
            <a:endParaRPr lang="pt-BR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558048" y="3353408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658160" y="3353408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/>
          <p:cNvSpPr/>
          <p:nvPr/>
        </p:nvSpPr>
        <p:spPr>
          <a:xfrm rot="10800000">
            <a:off x="5771120" y="3423572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55776" y="5287832"/>
            <a:ext cx="1404000" cy="196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Escolher Arquivo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de cantos arredondados 50">
            <a:hlinkClick r:id="rId4" action="ppaction://hlinksldjump"/>
          </p:cNvPr>
          <p:cNvSpPr/>
          <p:nvPr/>
        </p:nvSpPr>
        <p:spPr>
          <a:xfrm>
            <a:off x="2555776" y="5628429"/>
            <a:ext cx="756000" cy="26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Salvar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52" name="Retângulo de cantos arredondados 51">
            <a:hlinkClick r:id="rId4" action="ppaction://hlinksldjump"/>
          </p:cNvPr>
          <p:cNvSpPr/>
          <p:nvPr/>
        </p:nvSpPr>
        <p:spPr>
          <a:xfrm>
            <a:off x="3419872" y="5628429"/>
            <a:ext cx="756000" cy="26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Cancelar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53" name="Texto explicativo retangular 52"/>
          <p:cNvSpPr/>
          <p:nvPr/>
        </p:nvSpPr>
        <p:spPr>
          <a:xfrm>
            <a:off x="6372200" y="2974348"/>
            <a:ext cx="1800200" cy="324662"/>
          </a:xfrm>
          <a:prstGeom prst="wedgeRectCallout">
            <a:avLst>
              <a:gd name="adj1" fmla="val -72749"/>
              <a:gd name="adj2" fmla="val -19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Alta, Média e Baixa</a:t>
            </a:r>
            <a:endParaRPr lang="pt-BR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555776" y="2263809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655888" y="2263809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rot="10800000">
            <a:off x="5768848" y="2333973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7" name="Texto explicativo retangular 56"/>
          <p:cNvSpPr/>
          <p:nvPr/>
        </p:nvSpPr>
        <p:spPr>
          <a:xfrm>
            <a:off x="6372200" y="1752817"/>
            <a:ext cx="1800200" cy="596064"/>
          </a:xfrm>
          <a:prstGeom prst="wedgeRectCallout">
            <a:avLst>
              <a:gd name="adj1" fmla="val -72748"/>
              <a:gd name="adj2" fmla="val 5363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srgbClr val="777C84">
                    <a:lumMod val="50000"/>
                  </a:srgbClr>
                </a:solidFill>
                <a:latin typeface="Trebuchet MS" panose="020B0603020202020204" pitchFamily="34" charset="0"/>
              </a:rPr>
              <a:t>Protheus, Infraestrutura e Software.</a:t>
            </a:r>
            <a:endParaRPr lang="pt-BR" sz="1200" dirty="0">
              <a:solidFill>
                <a:srgbClr val="777C84">
                  <a:lumMod val="50000"/>
                </a:srgb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78719" y="1484784"/>
            <a:ext cx="378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latin typeface="Trebuchet MS" panose="020B0603020202020204" pitchFamily="34" charset="0"/>
              </a:rPr>
              <a:t>Responder Chamado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5059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  <a:r>
              <a:rPr lang="pt-BR" sz="2000" dirty="0" smtClean="0"/>
              <a:t>. Criação de Chamado – Visão Área Téc.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483768" y="2243501"/>
            <a:ext cx="1908000" cy="216000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Faturamento</a:t>
            </a:r>
            <a:endParaRPr lang="pt-BR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75656" y="2233892"/>
            <a:ext cx="1440160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Módulo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Assunto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Descrição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Resposta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Anexo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185452" y="2247844"/>
            <a:ext cx="1908000" cy="216000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Alta</a:t>
            </a:r>
            <a:endParaRPr lang="pt-BR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86040" y="3011466"/>
            <a:ext cx="5616000" cy="891037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pt-BR" sz="1200" dirty="0" err="1" smtClean="0">
                <a:solidFill>
                  <a:schemeClr val="tx1"/>
                </a:solidFill>
              </a:rPr>
              <a:t>Hjslhjndmg</a:t>
            </a:r>
            <a:r>
              <a:rPr lang="pt-BR" sz="12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1000"/>
              </a:lnSpc>
            </a:pPr>
            <a:endParaRPr lang="pt-BR" sz="120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pt-BR" sz="1200" dirty="0" smtClean="0">
                <a:solidFill>
                  <a:schemeClr val="tx1"/>
                </a:solidFill>
              </a:rPr>
              <a:t>Uahdsjhfkdjhfkdjhdkjhjghjgkdhuahuahhbbdfjdjukshfyirngfixygrbcwybc.</a:t>
            </a:r>
          </a:p>
          <a:p>
            <a:pPr>
              <a:lnSpc>
                <a:spcPts val="1000"/>
              </a:lnSpc>
            </a:pPr>
            <a:endParaRPr lang="pt-BR" sz="120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pt-BR" sz="1200" dirty="0" err="1" smtClean="0">
                <a:solidFill>
                  <a:schemeClr val="tx1"/>
                </a:solidFill>
              </a:rPr>
              <a:t>uahjhdjkhskdjs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486040" y="2622398"/>
            <a:ext cx="5616000" cy="216000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Problema ao Emitir NF</a:t>
            </a:r>
            <a:endParaRPr lang="pt-BR"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483206" y="5010644"/>
            <a:ext cx="1404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Escolher Arquivo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4" name="Imagem 3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36" name="Retângulo de cantos arredondados 35">
            <a:hlinkClick r:id="rId4" action="ppaction://hlinksldjump"/>
          </p:cNvPr>
          <p:cNvSpPr/>
          <p:nvPr/>
        </p:nvSpPr>
        <p:spPr>
          <a:xfrm>
            <a:off x="2555776" y="5460300"/>
            <a:ext cx="756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Responder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37" name="Retângulo de cantos arredondados 36">
            <a:hlinkClick r:id="rId4" action="ppaction://hlinksldjump"/>
          </p:cNvPr>
          <p:cNvSpPr/>
          <p:nvPr/>
        </p:nvSpPr>
        <p:spPr>
          <a:xfrm>
            <a:off x="3419872" y="5460300"/>
            <a:ext cx="756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Cancelar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39" name="CaixaDeTexto 38">
            <a:hlinkClick r:id="rId4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18000" y="2233892"/>
            <a:ext cx="1440160" cy="25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Prioridade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483206" y="3989988"/>
            <a:ext cx="5616000" cy="93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371206" y="5465716"/>
            <a:ext cx="1728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Banco de Conhecimento</a:t>
            </a:r>
            <a:endParaRPr lang="pt-B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79912" y="1484784"/>
            <a:ext cx="1898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latin typeface="Trebuchet MS" panose="020B0603020202020204" pitchFamily="34" charset="0"/>
              </a:rPr>
              <a:t>Relatórios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4</a:t>
            </a:r>
            <a:r>
              <a:rPr lang="pt-BR" sz="2000" dirty="0" smtClean="0"/>
              <a:t>. Relatórios – Visão Área Téc.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3" name="CaixaDeTexto 2">
            <a:hlinkClick r:id="rId4" action="ppaction://hlinksldjump"/>
          </p:cNvPr>
          <p:cNvSpPr txBox="1"/>
          <p:nvPr/>
        </p:nvSpPr>
        <p:spPr>
          <a:xfrm>
            <a:off x="1609966" y="2524254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1.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Chamados Solucionados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CaixaDeTexto 10">
            <a:hlinkClick r:id="rId5" action="ppaction://hlinksldjump"/>
          </p:cNvPr>
          <p:cNvSpPr txBox="1"/>
          <p:nvPr/>
        </p:nvSpPr>
        <p:spPr>
          <a:xfrm>
            <a:off x="1609966" y="3512041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2.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Chamados Pendentes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CaixaDeTexto 15">
            <a:hlinkClick r:id="rId6" action="ppaction://hlinksldjump"/>
          </p:cNvPr>
          <p:cNvSpPr txBox="1"/>
          <p:nvPr/>
        </p:nvSpPr>
        <p:spPr>
          <a:xfrm>
            <a:off x="1609966" y="4499828"/>
            <a:ext cx="2242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</a:rPr>
              <a:t>3.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Total de Chamados</a:t>
            </a:r>
            <a:endParaRPr lang="pt-BR" sz="16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05159" y="2843644"/>
            <a:ext cx="67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Contém gráfico de barras com informações de Módulo e Tipo de Erro (Usuário, Sistema, Link, </a:t>
            </a:r>
            <a:r>
              <a:rPr lang="pt-BR" sz="1200" dirty="0" err="1" smtClean="0"/>
              <a:t>etc</a:t>
            </a:r>
            <a:r>
              <a:rPr lang="pt-BR" sz="1200" dirty="0" smtClean="0"/>
              <a:t>) dos chamados solucionados.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605158" y="3816917"/>
            <a:ext cx="671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Contém gráfico de barras com informações de Módulo e Tipo de Erro (Usuário, Sistema, Link, </a:t>
            </a:r>
            <a:r>
              <a:rPr lang="pt-BR" sz="1200" dirty="0" err="1" smtClean="0"/>
              <a:t>etc</a:t>
            </a:r>
            <a:r>
              <a:rPr lang="pt-BR" sz="1200" dirty="0" smtClean="0"/>
              <a:t>)</a:t>
            </a:r>
            <a:r>
              <a:rPr lang="pt-BR" sz="1200" dirty="0"/>
              <a:t> dos chamados </a:t>
            </a:r>
            <a:r>
              <a:rPr lang="pt-BR" sz="1200" dirty="0" smtClean="0"/>
              <a:t>pendentes.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605158" y="4797152"/>
            <a:ext cx="671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Tabela contendo dados numéricos dos chamados Solucionados x Pendentes</a:t>
            </a:r>
            <a:endParaRPr lang="pt-BR" sz="1200" dirty="0"/>
          </a:p>
        </p:txBody>
      </p:sp>
      <p:sp>
        <p:nvSpPr>
          <p:cNvPr id="19" name="CaixaDeTexto 18">
            <a:hlinkClick r:id="rId7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371206" y="5465716"/>
            <a:ext cx="1728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Banco de Conhecimento</a:t>
            </a:r>
            <a:endParaRPr lang="pt-B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33142" y="332656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Definições do Sistema</a:t>
            </a:r>
            <a:endParaRPr lang="pt-BR" sz="2000" dirty="0"/>
          </a:p>
        </p:txBody>
      </p:sp>
      <p:sp>
        <p:nvSpPr>
          <p:cNvPr id="38" name="Retângulo 37"/>
          <p:cNvSpPr/>
          <p:nvPr/>
        </p:nvSpPr>
        <p:spPr>
          <a:xfrm>
            <a:off x="1043608" y="3154031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Módulo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1043608" y="3703969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Prioridade</a:t>
            </a:r>
            <a:endParaRPr lang="pt-BR" sz="1200" dirty="0"/>
          </a:p>
        </p:txBody>
      </p:sp>
      <p:sp>
        <p:nvSpPr>
          <p:cNvPr id="40" name="Retângulo 39"/>
          <p:cNvSpPr/>
          <p:nvPr/>
        </p:nvSpPr>
        <p:spPr>
          <a:xfrm>
            <a:off x="1043608" y="4293096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Erro Comum</a:t>
            </a:r>
            <a:endParaRPr lang="pt-BR" sz="1200" dirty="0"/>
          </a:p>
        </p:txBody>
      </p:sp>
      <p:sp>
        <p:nvSpPr>
          <p:cNvPr id="41" name="Retângulo 40"/>
          <p:cNvSpPr/>
          <p:nvPr/>
        </p:nvSpPr>
        <p:spPr>
          <a:xfrm>
            <a:off x="1043608" y="4980357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Classificação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1043608" y="5661248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Banco de Conhecimento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2339752" y="3107597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Aponta </a:t>
            </a:r>
            <a:r>
              <a:rPr lang="pt-BR" sz="1200" dirty="0" smtClean="0">
                <a:solidFill>
                  <a:schemeClr val="tx1"/>
                </a:solidFill>
              </a:rPr>
              <a:t>qual módulo está sendo impactado com o problema, indicando os riscos gerados caso o chamado demore a ser respondido.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339752" y="3645024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Indica qual é a prioridade de atendimento que aquele chamado exige: Alta, Média e Baixa.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339752" y="4207740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São palavras-chaves que ajudam na busca por postagens no Banco de Conhecimento e que, em contrapartida, direcionam a inclusão de aprendizado obtido com o chamado neste mesmo banco.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339752" y="4882223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Após encerrar o chamado, o consultor classificará por qual motivo o mesmo precisou ser aberto. Escolherá, portanto, uma das opções: Usuário, Link, Sistema, Desenvolvimento, etc.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35650" y="991089"/>
            <a:ext cx="766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proposta de desenvolvimento de um sistema de Help Desk Online tem como objetivo agilizar a criação de chamados, centralizar todas as entradas, auxiliar no gerenciamento de prioridades, identificar quais os principais problemas do cliente e manter um vínculo constante com o Banco de Conhecimento.</a:t>
            </a:r>
          </a:p>
          <a:p>
            <a:endParaRPr lang="pt-BR" sz="1400" dirty="0" smtClean="0"/>
          </a:p>
          <a:p>
            <a:r>
              <a:rPr lang="pt-BR" sz="1400" dirty="0" smtClean="0"/>
              <a:t>Para maior explanação do sistema, faz-se necessário a apresentação dos seguintes fatores: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2339752" y="5555869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O Banco de Conhecimento terá participação dupla neste processo. Através do Erro Comum selecionado, fará uma busca por chamados sobre aqueles temas, auxiliando na </a:t>
            </a:r>
            <a:r>
              <a:rPr lang="pt-BR" sz="1200" dirty="0" err="1" smtClean="0">
                <a:solidFill>
                  <a:schemeClr val="tx1"/>
                </a:solidFill>
              </a:rPr>
              <a:t>resuloção</a:t>
            </a:r>
            <a:r>
              <a:rPr lang="pt-BR" sz="1200" dirty="0" smtClean="0">
                <a:solidFill>
                  <a:schemeClr val="tx1"/>
                </a:solidFill>
              </a:rPr>
              <a:t>, mas também será direcionado sempre que o consultor quiser incluir uma nova experiência.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339752" y="2564904"/>
            <a:ext cx="6192688" cy="47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1"/>
                </a:solidFill>
              </a:rPr>
              <a:t>Indica qual </a:t>
            </a:r>
            <a:r>
              <a:rPr lang="pt-BR" sz="1200" dirty="0" smtClean="0">
                <a:solidFill>
                  <a:schemeClr val="tx1"/>
                </a:solidFill>
              </a:rPr>
              <a:t>é o âmbito do chamado que está sendo aberto. Possui as opções de: Protheus, Infraestrutura ou Software (pacote Office, e/ou similares).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043608" y="2623849"/>
            <a:ext cx="108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/>
              <a:t>Categoria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85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9" name="CaixaDeTexto 8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6330" y="1628800"/>
            <a:ext cx="7392094" cy="416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9" name="CaixaDeTexto 8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0" name="Imagem 9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626" y="1628800"/>
            <a:ext cx="7487806" cy="419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0" name="CaixaDeTexto 9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1" name="Imagem 10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4212" y="1543913"/>
            <a:ext cx="6756180" cy="420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5" name="Retângulo de cantos arredondados 4">
            <a:hlinkClick r:id="rId6" action="ppaction://hlinksldjump"/>
          </p:cNvPr>
          <p:cNvSpPr/>
          <p:nvPr/>
        </p:nvSpPr>
        <p:spPr>
          <a:xfrm>
            <a:off x="6804248" y="5877272"/>
            <a:ext cx="16920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Visão Detalhada</a:t>
            </a:r>
            <a:endParaRPr lang="pt-BR" sz="1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76" y="1037414"/>
            <a:ext cx="8964220" cy="383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>
            <a:hlinkClick r:id="rId4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420888"/>
            <a:ext cx="4021843" cy="17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33142" y="332656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Fluxo das Informações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104360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Usuário</a:t>
            </a:r>
            <a:endParaRPr lang="pt-BR" sz="1200" dirty="0"/>
          </a:p>
        </p:txBody>
      </p:sp>
      <p:sp>
        <p:nvSpPr>
          <p:cNvPr id="4" name="Ondulado 3"/>
          <p:cNvSpPr/>
          <p:nvPr/>
        </p:nvSpPr>
        <p:spPr>
          <a:xfrm>
            <a:off x="2555776" y="1916859"/>
            <a:ext cx="1188000" cy="360000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pt-BR" sz="1200" dirty="0" smtClean="0"/>
              <a:t>-   Módulo</a:t>
            </a:r>
            <a:endParaRPr lang="pt-BR" sz="1200" dirty="0"/>
          </a:p>
        </p:txBody>
      </p:sp>
      <p:sp>
        <p:nvSpPr>
          <p:cNvPr id="10" name="Ondulado 9"/>
          <p:cNvSpPr/>
          <p:nvPr/>
        </p:nvSpPr>
        <p:spPr>
          <a:xfrm>
            <a:off x="2555776" y="2420902"/>
            <a:ext cx="1188000" cy="360000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pt-BR" sz="1200" dirty="0" smtClean="0"/>
              <a:t>Prioridade</a:t>
            </a:r>
          </a:p>
        </p:txBody>
      </p:sp>
      <p:sp>
        <p:nvSpPr>
          <p:cNvPr id="11" name="Ondulado 10"/>
          <p:cNvSpPr/>
          <p:nvPr/>
        </p:nvSpPr>
        <p:spPr>
          <a:xfrm>
            <a:off x="2555776" y="2924944"/>
            <a:ext cx="1188000" cy="360000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pt-BR" sz="1200" dirty="0" smtClean="0"/>
              <a:t>Erro Comum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2564744" y="3861008"/>
            <a:ext cx="1188000" cy="5040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/>
              <a:t>Banco de Conhecimento</a:t>
            </a:r>
            <a:endParaRPr lang="pt-BR" sz="1200" dirty="0"/>
          </a:p>
        </p:txBody>
      </p:sp>
      <p:sp>
        <p:nvSpPr>
          <p:cNvPr id="16" name="Retângulo 15"/>
          <p:cNvSpPr/>
          <p:nvPr/>
        </p:nvSpPr>
        <p:spPr>
          <a:xfrm>
            <a:off x="428396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/>
              <a:t>Consultor</a:t>
            </a:r>
            <a:endParaRPr lang="pt-BR" sz="1200" dirty="0"/>
          </a:p>
        </p:txBody>
      </p:sp>
      <p:sp>
        <p:nvSpPr>
          <p:cNvPr id="17" name="Ondulado 16"/>
          <p:cNvSpPr/>
          <p:nvPr/>
        </p:nvSpPr>
        <p:spPr>
          <a:xfrm>
            <a:off x="5832272" y="1327705"/>
            <a:ext cx="1188000" cy="1015519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pt-BR" sz="1200" dirty="0" smtClean="0"/>
              <a:t>Categoria</a:t>
            </a:r>
            <a:endParaRPr lang="pt-BR" sz="1200" dirty="0" smtClean="0"/>
          </a:p>
          <a:p>
            <a:pPr marL="171450" indent="-171450">
              <a:buFontTx/>
              <a:buChar char="-"/>
            </a:pPr>
            <a:r>
              <a:rPr lang="pt-BR" sz="1200" dirty="0" smtClean="0"/>
              <a:t>Módulo</a:t>
            </a:r>
            <a:endParaRPr lang="pt-BR" sz="1200" dirty="0" smtClean="0"/>
          </a:p>
          <a:p>
            <a:pPr marL="171450" indent="-171450">
              <a:buFontTx/>
              <a:buChar char="-"/>
            </a:pPr>
            <a:r>
              <a:rPr lang="pt-BR" sz="1200" dirty="0" smtClean="0"/>
              <a:t>Prioridade</a:t>
            </a:r>
            <a:endParaRPr lang="pt-BR" sz="1200" dirty="0" smtClean="0"/>
          </a:p>
          <a:p>
            <a:pPr marL="171450" indent="-171450">
              <a:buFontTx/>
              <a:buChar char="-"/>
            </a:pPr>
            <a:r>
              <a:rPr lang="pt-BR" sz="1200" dirty="0" smtClean="0"/>
              <a:t>Erro Comum</a:t>
            </a:r>
            <a:endParaRPr lang="pt-BR" sz="1200" dirty="0"/>
          </a:p>
        </p:txBody>
      </p:sp>
      <p:sp>
        <p:nvSpPr>
          <p:cNvPr id="18" name="Ondulado 17"/>
          <p:cNvSpPr/>
          <p:nvPr/>
        </p:nvSpPr>
        <p:spPr>
          <a:xfrm>
            <a:off x="5832272" y="2847320"/>
            <a:ext cx="1188000" cy="360000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pt-BR" sz="1200" dirty="0" smtClean="0"/>
              <a:t>Classificação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668344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/>
              <a:t>Resolve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2" idx="3"/>
            <a:endCxn id="4" idx="1"/>
          </p:cNvCxnSpPr>
          <p:nvPr/>
        </p:nvCxnSpPr>
        <p:spPr>
          <a:xfrm flipV="1">
            <a:off x="2051720" y="2096859"/>
            <a:ext cx="504056" cy="21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" idx="3"/>
            <a:endCxn id="11" idx="1"/>
          </p:cNvCxnSpPr>
          <p:nvPr/>
        </p:nvCxnSpPr>
        <p:spPr>
          <a:xfrm>
            <a:off x="2051720" y="2312876"/>
            <a:ext cx="504056" cy="792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2" idx="3"/>
            <a:endCxn id="10" idx="1"/>
          </p:cNvCxnSpPr>
          <p:nvPr/>
        </p:nvCxnSpPr>
        <p:spPr>
          <a:xfrm>
            <a:off x="2051720" y="2312876"/>
            <a:ext cx="504056" cy="288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0" idx="3"/>
            <a:endCxn id="16" idx="1"/>
          </p:cNvCxnSpPr>
          <p:nvPr/>
        </p:nvCxnSpPr>
        <p:spPr>
          <a:xfrm flipV="1">
            <a:off x="3743776" y="2312876"/>
            <a:ext cx="540192" cy="288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/>
          <p:nvPr/>
        </p:nvCxnSpPr>
        <p:spPr>
          <a:xfrm>
            <a:off x="3743776" y="2096859"/>
            <a:ext cx="540192" cy="216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/>
          <p:nvPr/>
        </p:nvCxnSpPr>
        <p:spPr>
          <a:xfrm flipV="1">
            <a:off x="3743776" y="2312876"/>
            <a:ext cx="531224" cy="1800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3"/>
          </p:cNvCxnSpPr>
          <p:nvPr/>
        </p:nvCxnSpPr>
        <p:spPr>
          <a:xfrm>
            <a:off x="3149776" y="3267938"/>
            <a:ext cx="8968" cy="59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16" idx="3"/>
            <a:endCxn id="17" idx="1"/>
          </p:cNvCxnSpPr>
          <p:nvPr/>
        </p:nvCxnSpPr>
        <p:spPr>
          <a:xfrm flipV="1">
            <a:off x="5292080" y="1835465"/>
            <a:ext cx="540192" cy="477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6" idx="3"/>
            <a:endCxn id="18" idx="1"/>
          </p:cNvCxnSpPr>
          <p:nvPr/>
        </p:nvCxnSpPr>
        <p:spPr>
          <a:xfrm>
            <a:off x="5292080" y="2312876"/>
            <a:ext cx="540192" cy="714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17" idx="3"/>
            <a:endCxn id="20" idx="1"/>
          </p:cNvCxnSpPr>
          <p:nvPr/>
        </p:nvCxnSpPr>
        <p:spPr>
          <a:xfrm>
            <a:off x="7020272" y="1835465"/>
            <a:ext cx="648072" cy="47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18" idx="3"/>
            <a:endCxn id="20" idx="1"/>
          </p:cNvCxnSpPr>
          <p:nvPr/>
        </p:nvCxnSpPr>
        <p:spPr>
          <a:xfrm flipV="1">
            <a:off x="7020272" y="2312876"/>
            <a:ext cx="648072" cy="714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20" idx="2"/>
          </p:cNvCxnSpPr>
          <p:nvPr/>
        </p:nvCxnSpPr>
        <p:spPr>
          <a:xfrm rot="5400000">
            <a:off x="5105623" y="1120939"/>
            <a:ext cx="1694821" cy="4438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6" idx="2"/>
            <a:endCxn id="2" idx="2"/>
          </p:cNvCxnSpPr>
          <p:nvPr/>
        </p:nvCxnSpPr>
        <p:spPr>
          <a:xfrm rot="10800000">
            <a:off x="1547664" y="2492896"/>
            <a:ext cx="1017080" cy="1620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2267744" y="12687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7" name="Elipse 76"/>
          <p:cNvSpPr/>
          <p:nvPr/>
        </p:nvSpPr>
        <p:spPr>
          <a:xfrm>
            <a:off x="3244466" y="34652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8" name="Elipse 77"/>
          <p:cNvSpPr/>
          <p:nvPr/>
        </p:nvSpPr>
        <p:spPr>
          <a:xfrm>
            <a:off x="5292080" y="294437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9" name="Elipse 78"/>
          <p:cNvSpPr/>
          <p:nvPr/>
        </p:nvSpPr>
        <p:spPr>
          <a:xfrm>
            <a:off x="5667632" y="392017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1" name="Retângulo 80"/>
          <p:cNvSpPr/>
          <p:nvPr/>
        </p:nvSpPr>
        <p:spPr>
          <a:xfrm>
            <a:off x="2185357" y="1161018"/>
            <a:ext cx="1702433" cy="22306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352132" y="47046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1352132" y="49616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5" name="Elipse 84"/>
          <p:cNvSpPr/>
          <p:nvPr/>
        </p:nvSpPr>
        <p:spPr>
          <a:xfrm>
            <a:off x="1352132" y="55248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6" name="Elipse 85"/>
          <p:cNvSpPr/>
          <p:nvPr/>
        </p:nvSpPr>
        <p:spPr>
          <a:xfrm>
            <a:off x="1352132" y="57847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5663232" y="1161018"/>
            <a:ext cx="1501056" cy="13318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1618883" y="4615968"/>
            <a:ext cx="7260718" cy="14773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/>
              <a:t>O próprio usuário insere as informações referentes à Módulo, Prioridade e erro Comum.</a:t>
            </a:r>
          </a:p>
          <a:p>
            <a:pPr>
              <a:lnSpc>
                <a:spcPct val="150000"/>
              </a:lnSpc>
            </a:pPr>
            <a:r>
              <a:rPr lang="pt-BR" sz="1200" dirty="0" smtClean="0"/>
              <a:t>De acordo com o Erro Comum inserido, o consultor terá um link para o Banco de Conhecimento, onde poderá verificar se algum caso igual ou parecido já foi resolvido antes </a:t>
            </a:r>
          </a:p>
          <a:p>
            <a:pPr>
              <a:lnSpc>
                <a:spcPct val="150000"/>
              </a:lnSpc>
            </a:pPr>
            <a:r>
              <a:rPr lang="pt-BR" sz="1200" dirty="0" smtClean="0"/>
              <a:t>Com base em todas as informações obtidas, o consultor classifica o tipo de chamado.</a:t>
            </a:r>
          </a:p>
          <a:p>
            <a:pPr>
              <a:lnSpc>
                <a:spcPct val="150000"/>
              </a:lnSpc>
            </a:pPr>
            <a:r>
              <a:rPr lang="pt-BR" sz="1200" dirty="0" smtClean="0"/>
              <a:t>Após resolver, recebe a opção de compartilhar ou não a experiência obtida no Banco de Conhecimento.</a:t>
            </a:r>
            <a:endParaRPr lang="pt-BR" sz="1200" dirty="0"/>
          </a:p>
        </p:txBody>
      </p:sp>
      <p:sp>
        <p:nvSpPr>
          <p:cNvPr id="40" name="Ondulado 39"/>
          <p:cNvSpPr/>
          <p:nvPr/>
        </p:nvSpPr>
        <p:spPr>
          <a:xfrm>
            <a:off x="2555776" y="1412816"/>
            <a:ext cx="1188000" cy="360000"/>
          </a:xfrm>
          <a:prstGeom prst="wave">
            <a:avLst>
              <a:gd name="adj1" fmla="val 472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pt-BR" sz="1200" dirty="0" smtClean="0"/>
              <a:t>-   </a:t>
            </a:r>
            <a:r>
              <a:rPr lang="pt-BR" sz="1200" dirty="0" smtClean="0"/>
              <a:t>Categoria</a:t>
            </a:r>
            <a:endParaRPr lang="pt-BR" sz="1200" dirty="0"/>
          </a:p>
        </p:txBody>
      </p:sp>
      <p:cxnSp>
        <p:nvCxnSpPr>
          <p:cNvPr id="21" name="Conector angulado 20"/>
          <p:cNvCxnSpPr>
            <a:stCxn id="2" idx="3"/>
            <a:endCxn id="40" idx="1"/>
          </p:cNvCxnSpPr>
          <p:nvPr/>
        </p:nvCxnSpPr>
        <p:spPr>
          <a:xfrm flipV="1">
            <a:off x="2051720" y="1592816"/>
            <a:ext cx="504056" cy="72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40" idx="3"/>
            <a:endCxn id="16" idx="1"/>
          </p:cNvCxnSpPr>
          <p:nvPr/>
        </p:nvCxnSpPr>
        <p:spPr>
          <a:xfrm>
            <a:off x="3743776" y="1592816"/>
            <a:ext cx="540192" cy="720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ergaminho vertical 35"/>
          <p:cNvSpPr/>
          <p:nvPr/>
        </p:nvSpPr>
        <p:spPr>
          <a:xfrm>
            <a:off x="4114552" y="1306089"/>
            <a:ext cx="540568" cy="347936"/>
          </a:xfrm>
          <a:prstGeom prst="verticalScroll">
            <a:avLst>
              <a:gd name="adj" fmla="val 10083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pt-B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Pergaminho vertical 56"/>
          <p:cNvSpPr/>
          <p:nvPr/>
        </p:nvSpPr>
        <p:spPr>
          <a:xfrm>
            <a:off x="1629042" y="3671150"/>
            <a:ext cx="540568" cy="347936"/>
          </a:xfrm>
          <a:prstGeom prst="verticalScroll">
            <a:avLst>
              <a:gd name="adj" fmla="val 10083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pt-B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33142" y="332656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Tipos de Cadastro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9632" y="3717344"/>
            <a:ext cx="1561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Razão Social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Nome Fantasia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CNPJ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Endereço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Telefone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>
              <a:lnSpc>
                <a:spcPct val="150000"/>
              </a:lnSpc>
            </a:pPr>
            <a:r>
              <a:rPr lang="pt-BR" sz="1200" dirty="0" smtClean="0"/>
              <a:t>      Matriz</a:t>
            </a:r>
          </a:p>
          <a:p>
            <a:pPr>
              <a:lnSpc>
                <a:spcPct val="150000"/>
              </a:lnSpc>
            </a:pPr>
            <a:r>
              <a:rPr lang="pt-BR" sz="1200" dirty="0" smtClean="0"/>
              <a:t>      Filial</a:t>
            </a:r>
            <a:endParaRPr lang="pt-BR" sz="1200" dirty="0"/>
          </a:p>
        </p:txBody>
      </p:sp>
      <p:sp>
        <p:nvSpPr>
          <p:cNvPr id="5" name="Retângulo 4"/>
          <p:cNvSpPr>
            <a:spLocks noChangeAspect="1"/>
          </p:cNvSpPr>
          <p:nvPr/>
        </p:nvSpPr>
        <p:spPr>
          <a:xfrm>
            <a:off x="1334273" y="5779450"/>
            <a:ext cx="108012" cy="1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1" name="Retângulo 40"/>
          <p:cNvSpPr>
            <a:spLocks noChangeAspect="1"/>
          </p:cNvSpPr>
          <p:nvPr/>
        </p:nvSpPr>
        <p:spPr>
          <a:xfrm>
            <a:off x="1334273" y="5504481"/>
            <a:ext cx="108012" cy="1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2" name="CaixaDeTexto 41"/>
          <p:cNvSpPr txBox="1"/>
          <p:nvPr/>
        </p:nvSpPr>
        <p:spPr>
          <a:xfrm>
            <a:off x="3729861" y="3717344"/>
            <a:ext cx="1624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Nome Completo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E-mail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Ramal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Centro de Custo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Departamento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1200" dirty="0"/>
              <a:t>      Matriz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      Filial</a:t>
            </a:r>
            <a:endParaRPr lang="pt-BR" sz="120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3478817" y="3645336"/>
            <a:ext cx="0" cy="255600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visa 51"/>
          <p:cNvSpPr/>
          <p:nvPr/>
        </p:nvSpPr>
        <p:spPr>
          <a:xfrm>
            <a:off x="1259632" y="3177328"/>
            <a:ext cx="2295872" cy="396000"/>
          </a:xfrm>
          <a:prstGeom prst="chevron">
            <a:avLst>
              <a:gd name="adj" fmla="val 193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Empresa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1115616" y="3177328"/>
            <a:ext cx="504056" cy="396000"/>
          </a:xfrm>
          <a:prstGeom prst="chevron">
            <a:avLst>
              <a:gd name="adj" fmla="val 19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1</a:t>
            </a:r>
            <a:endParaRPr lang="pt-BR" b="1" dirty="0"/>
          </a:p>
        </p:txBody>
      </p:sp>
      <p:cxnSp>
        <p:nvCxnSpPr>
          <p:cNvPr id="54" name="Conector reto 53"/>
          <p:cNvCxnSpPr/>
          <p:nvPr/>
        </p:nvCxnSpPr>
        <p:spPr>
          <a:xfrm>
            <a:off x="5953031" y="3645336"/>
            <a:ext cx="0" cy="255600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visa 55"/>
          <p:cNvSpPr/>
          <p:nvPr/>
        </p:nvSpPr>
        <p:spPr>
          <a:xfrm>
            <a:off x="3610186" y="3177328"/>
            <a:ext cx="2375879" cy="396000"/>
          </a:xfrm>
          <a:prstGeom prst="chevron">
            <a:avLst>
              <a:gd name="adj" fmla="val 193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Administrador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57" name="Divisa 56"/>
          <p:cNvSpPr/>
          <p:nvPr/>
        </p:nvSpPr>
        <p:spPr>
          <a:xfrm>
            <a:off x="3538130" y="3177328"/>
            <a:ext cx="504056" cy="396000"/>
          </a:xfrm>
          <a:prstGeom prst="chevron">
            <a:avLst>
              <a:gd name="adj" fmla="val 19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59" name="Divisa 58"/>
          <p:cNvSpPr/>
          <p:nvPr/>
        </p:nvSpPr>
        <p:spPr>
          <a:xfrm>
            <a:off x="6044436" y="3177328"/>
            <a:ext cx="2377175" cy="396000"/>
          </a:xfrm>
          <a:prstGeom prst="chevron">
            <a:avLst>
              <a:gd name="adj" fmla="val 193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Usuários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60" name="Divisa 59"/>
          <p:cNvSpPr/>
          <p:nvPr/>
        </p:nvSpPr>
        <p:spPr>
          <a:xfrm>
            <a:off x="5972043" y="3177328"/>
            <a:ext cx="504056" cy="396000"/>
          </a:xfrm>
          <a:prstGeom prst="chevron">
            <a:avLst>
              <a:gd name="adj" fmla="val 19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62" name="Retângulo 61"/>
          <p:cNvSpPr>
            <a:spLocks noChangeAspect="1"/>
          </p:cNvSpPr>
          <p:nvPr/>
        </p:nvSpPr>
        <p:spPr>
          <a:xfrm>
            <a:off x="3800220" y="5779450"/>
            <a:ext cx="108012" cy="1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Retângulo 62"/>
          <p:cNvSpPr>
            <a:spLocks noChangeAspect="1"/>
          </p:cNvSpPr>
          <p:nvPr/>
        </p:nvSpPr>
        <p:spPr>
          <a:xfrm>
            <a:off x="3800220" y="5504481"/>
            <a:ext cx="108012" cy="1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5" name="CaixaDeTexto 64"/>
          <p:cNvSpPr txBox="1"/>
          <p:nvPr/>
        </p:nvSpPr>
        <p:spPr>
          <a:xfrm>
            <a:off x="6206043" y="3717344"/>
            <a:ext cx="22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Nome Completo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E-mail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Ramal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Centro de Custo</a:t>
            </a:r>
            <a:endParaRPr lang="pt-BR" sz="12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Departamento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200" dirty="0" smtClean="0"/>
              <a:t>Empresa Pertencente *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17901" y="1268760"/>
            <a:ext cx="7416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Em relação aos cadastramento de usuários, teremos três tipos de cadastros distintos. </a:t>
            </a:r>
          </a:p>
          <a:p>
            <a:endParaRPr lang="pt-BR" sz="1400" dirty="0"/>
          </a:p>
          <a:p>
            <a:r>
              <a:rPr lang="pt-BR" sz="1400" dirty="0" smtClean="0"/>
              <a:t>São eles: </a:t>
            </a:r>
            <a:r>
              <a:rPr lang="pt-BR" sz="1400" b="1" dirty="0" smtClean="0"/>
              <a:t>Empresa</a:t>
            </a:r>
            <a:r>
              <a:rPr lang="pt-BR" sz="1400" dirty="0" smtClean="0"/>
              <a:t>, onde deverão ser incluídos os dados da matriz e de suas filiais; </a:t>
            </a:r>
            <a:r>
              <a:rPr lang="pt-BR" sz="1400" b="1" dirty="0" smtClean="0"/>
              <a:t>Administrador</a:t>
            </a:r>
            <a:r>
              <a:rPr lang="pt-BR" sz="1400" dirty="0" smtClean="0"/>
              <a:t>, ponto focal do cliente para assuntos relacionados ao Help Desk (um para a matriz e mais um para cada filial); </a:t>
            </a:r>
            <a:r>
              <a:rPr lang="pt-BR" sz="1400" b="1" dirty="0" smtClean="0"/>
              <a:t>Usuários</a:t>
            </a:r>
            <a:r>
              <a:rPr lang="pt-BR" sz="1400" dirty="0" smtClean="0"/>
              <a:t>, cadastro que permite abrir chamados (é criado pelo Administrador).</a:t>
            </a:r>
            <a:endParaRPr lang="pt-BR" sz="1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912177" y="6211186"/>
            <a:ext cx="2980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* escolhe </a:t>
            </a:r>
            <a:r>
              <a:rPr lang="pt-BR" sz="1000" dirty="0"/>
              <a:t>uma dentre as empresas </a:t>
            </a:r>
            <a:r>
              <a:rPr lang="pt-BR" sz="1000" dirty="0" smtClean="0"/>
              <a:t>cadastradas.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015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1760" y="2855838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Exemplo Prático de Utilização do Sistema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33142" y="332656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Exemplo de Acesso por Tipo de Cadastro</a:t>
            </a:r>
            <a:endParaRPr lang="pt-BR" sz="2000" dirty="0"/>
          </a:p>
        </p:txBody>
      </p:sp>
      <p:sp>
        <p:nvSpPr>
          <p:cNvPr id="21" name="CaixaDeTexto 20">
            <a:hlinkClick r:id="rId3" action="ppaction://hlinksldjump"/>
          </p:cNvPr>
          <p:cNvSpPr txBox="1"/>
          <p:nvPr/>
        </p:nvSpPr>
        <p:spPr>
          <a:xfrm>
            <a:off x="2195736" y="2348880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1. </a:t>
            </a:r>
            <a:r>
              <a:rPr lang="pt-BR" sz="2400" u="sng" dirty="0" smtClean="0">
                <a:solidFill>
                  <a:schemeClr val="accent5">
                    <a:lumMod val="75000"/>
                  </a:schemeClr>
                </a:solidFill>
              </a:rPr>
              <a:t>Visão Usuário</a:t>
            </a:r>
            <a:endParaRPr lang="pt-BR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CaixaDeTexto 22">
            <a:hlinkClick r:id="rId4" action="ppaction://hlinksldjump"/>
          </p:cNvPr>
          <p:cNvSpPr txBox="1"/>
          <p:nvPr/>
        </p:nvSpPr>
        <p:spPr>
          <a:xfrm>
            <a:off x="2195736" y="3635732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</a:t>
            </a:r>
            <a:r>
              <a:rPr lang="pt-BR" sz="2400" dirty="0" smtClean="0"/>
              <a:t>. </a:t>
            </a:r>
            <a:r>
              <a:rPr lang="pt-BR" sz="2400" u="sng" dirty="0" smtClean="0">
                <a:solidFill>
                  <a:schemeClr val="accent5">
                    <a:lumMod val="75000"/>
                  </a:schemeClr>
                </a:solidFill>
              </a:rPr>
              <a:t>Visão Área Técnica</a:t>
            </a:r>
            <a:endParaRPr lang="pt-BR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908720"/>
            <a:ext cx="8280920" cy="55446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15499" y="587727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Retângulo 12"/>
          <p:cNvSpPr/>
          <p:nvPr/>
        </p:nvSpPr>
        <p:spPr>
          <a:xfrm>
            <a:off x="2411760" y="2420888"/>
            <a:ext cx="4757073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606256" y="3356992"/>
            <a:ext cx="334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606256" y="3933056"/>
            <a:ext cx="3342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636409" y="335699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Usuário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638889" y="3943799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Senha</a:t>
            </a:r>
            <a:endParaRPr lang="pt-BR" sz="1600" dirty="0"/>
          </a:p>
        </p:txBody>
      </p:sp>
      <p:pic>
        <p:nvPicPr>
          <p:cNvPr id="18" name="Imagem 17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688" y="2537824"/>
            <a:ext cx="1283215" cy="558216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733142" y="332656"/>
            <a:ext cx="484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1. Acesso à Informação – Visão Usuário</a:t>
            </a:r>
            <a:endParaRPr lang="pt-BR" sz="2000" dirty="0"/>
          </a:p>
        </p:txBody>
      </p:sp>
      <p:sp>
        <p:nvSpPr>
          <p:cNvPr id="20" name="CaixaDeTexto 19">
            <a:hlinkClick r:id="rId3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hlinkClick r:id="rId4" action="ppaction://hlinksldjump"/>
          </p:cNvPr>
          <p:cNvSpPr/>
          <p:nvPr/>
        </p:nvSpPr>
        <p:spPr>
          <a:xfrm>
            <a:off x="6076555" y="4398475"/>
            <a:ext cx="8640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Logar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5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635896" y="1484784"/>
            <a:ext cx="1975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 smtClean="0">
                <a:latin typeface="Trebuchet MS" panose="020B0603020202020204" pitchFamily="34" charset="0"/>
              </a:rPr>
              <a:t>Dashboard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63683"/>
              </p:ext>
            </p:extLst>
          </p:nvPr>
        </p:nvGraphicFramePr>
        <p:xfrm>
          <a:off x="1043608" y="2648336"/>
          <a:ext cx="734481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30"/>
                <a:gridCol w="1275570"/>
                <a:gridCol w="576064"/>
                <a:gridCol w="1224136"/>
                <a:gridCol w="720080"/>
                <a:gridCol w="576064"/>
                <a:gridCol w="1202276"/>
                <a:gridCol w="655787"/>
                <a:gridCol w="590208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rebuchet MS" panose="020B0603020202020204" pitchFamily="34" charset="0"/>
                        </a:rPr>
                        <a:t>Chamados Pendentes</a:t>
                      </a:r>
                      <a:endParaRPr lang="pt-BR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rebuchet MS" panose="020B0603020202020204" pitchFamily="34" charset="0"/>
                        </a:rPr>
                        <a:t>Chamados Resolvidos</a:t>
                      </a:r>
                      <a:endParaRPr lang="pt-BR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Nº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Módulo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Mês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Status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Prior.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Nº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Módulo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Mês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rebuchet MS" panose="020B0603020202020204" pitchFamily="34" charset="0"/>
                        </a:rPr>
                        <a:t>Prior.</a:t>
                      </a:r>
                      <a:endParaRPr lang="pt-BR" sz="1200" b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7706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Compras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Aguardando</a:t>
                      </a:r>
                      <a:r>
                        <a:rPr lang="pt-BR" sz="1200" i="1" baseline="0" dirty="0" smtClean="0">
                          <a:latin typeface="Trebuchet MS" panose="020B0603020202020204" pitchFamily="34" charset="0"/>
                        </a:rPr>
                        <a:t> Aprovação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7700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7707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Pendente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7701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7708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Em Execução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7702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Compras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7709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Folha de Pgto.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Aguardando</a:t>
                      </a:r>
                      <a:r>
                        <a:rPr lang="pt-BR" sz="1200" i="1" baseline="0" dirty="0" smtClean="0">
                          <a:latin typeface="Trebuchet MS" panose="020B0603020202020204" pitchFamily="34" charset="0"/>
                        </a:rPr>
                        <a:t> Aprovação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7703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Faturamento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Alta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7710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Pendente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7704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Contab.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Baixa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i="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  <a:hlinkClick r:id="rId3" action="ppaction://hlinksldjump"/>
                        </a:rPr>
                        <a:t>7711</a:t>
                      </a:r>
                      <a:endParaRPr lang="pt-BR" sz="1200" i="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latin typeface="Trebuchet MS" panose="020B0603020202020204" pitchFamily="34" charset="0"/>
                        </a:rPr>
                        <a:t>Em Execução</a:t>
                      </a:r>
                      <a:endParaRPr lang="pt-BR" sz="1200" i="1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sng" dirty="0" smtClean="0">
                          <a:solidFill>
                            <a:srgbClr val="0070C0"/>
                          </a:solidFill>
                          <a:latin typeface="Trebuchet MS" panose="020B0603020202020204" pitchFamily="34" charset="0"/>
                        </a:rPr>
                        <a:t>7705</a:t>
                      </a:r>
                      <a:endParaRPr lang="pt-BR" sz="1200" u="sng" dirty="0">
                        <a:solidFill>
                          <a:srgbClr val="0070C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RH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Julho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Trebuchet MS" panose="020B0603020202020204" pitchFamily="34" charset="0"/>
                        </a:rPr>
                        <a:t>Média</a:t>
                      </a:r>
                      <a:endParaRPr lang="pt-BR" sz="1200" dirty="0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7191584" y="1803880"/>
            <a:ext cx="1008000" cy="25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hlinkClick r:id="rId4" action="ppaction://hlinksldjump"/>
          </p:cNvPr>
          <p:cNvSpPr/>
          <p:nvPr/>
        </p:nvSpPr>
        <p:spPr>
          <a:xfrm>
            <a:off x="7222648" y="1772816"/>
            <a:ext cx="1008000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Relatórios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tângulo 9">
            <a:hlinkClick r:id="rId3" action="ppaction://hlinksldjump"/>
          </p:cNvPr>
          <p:cNvSpPr/>
          <p:nvPr/>
        </p:nvSpPr>
        <p:spPr>
          <a:xfrm>
            <a:off x="1016312" y="1803880"/>
            <a:ext cx="1008000" cy="25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43608" y="1772816"/>
            <a:ext cx="1008000" cy="25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+ Chamado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1600" y="224957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/>
              <a:t>Filtro</a:t>
            </a:r>
            <a:endParaRPr lang="pt-BR" sz="1200" u="sng" dirty="0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1537864" y="2345774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2</a:t>
            </a:r>
            <a:r>
              <a:rPr lang="pt-BR" sz="2000" dirty="0" smtClean="0"/>
              <a:t>. Painel de Chamados – Visão Usuário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5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645910" y="2287043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114502" y="224492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  <p:sp>
        <p:nvSpPr>
          <p:cNvPr id="19" name="CaixaDeTexto 18">
            <a:hlinkClick r:id="rId5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20" name="Texto explicativo retangular 19"/>
          <p:cNvSpPr/>
          <p:nvPr/>
        </p:nvSpPr>
        <p:spPr>
          <a:xfrm>
            <a:off x="2123728" y="2055880"/>
            <a:ext cx="2016224" cy="493233"/>
          </a:xfrm>
          <a:prstGeom prst="wedgeRectCallout">
            <a:avLst>
              <a:gd name="adj1" fmla="val -72749"/>
              <a:gd name="adj2" fmla="val 91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Pode-se filtrar por </a:t>
            </a:r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Data e/ou Empresa</a:t>
            </a:r>
            <a:endParaRPr lang="pt-BR" sz="14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4857" y="0"/>
            <a:ext cx="1723647" cy="7498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39552" y="908720"/>
            <a:ext cx="8280920" cy="5544616"/>
          </a:xfrm>
          <a:prstGeom prst="roundRect">
            <a:avLst>
              <a:gd name="adj" fmla="val 1898"/>
            </a:avLst>
          </a:prstGeom>
          <a:solidFill>
            <a:schemeClr val="bg1"/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78719" y="1484784"/>
            <a:ext cx="2733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latin typeface="Trebuchet MS" panose="020B0603020202020204" pitchFamily="34" charset="0"/>
              </a:rPr>
              <a:t>Novo Chamado</a:t>
            </a:r>
            <a:endParaRPr lang="pt-BR" sz="30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33142" y="332656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  <a:r>
              <a:rPr lang="pt-BR" sz="2000" dirty="0" smtClean="0"/>
              <a:t>. Criação de Chamado – Visão Usuário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1032991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Leonardo Sperandio</a:t>
            </a:r>
            <a:endParaRPr lang="pt-BR" sz="1400" i="1" dirty="0"/>
          </a:p>
        </p:txBody>
      </p:sp>
      <p:sp>
        <p:nvSpPr>
          <p:cNvPr id="15" name="CaixaDeTexto 14">
            <a:hlinkClick r:id="rId3" action="ppaction://hlinksldjump"/>
          </p:cNvPr>
          <p:cNvSpPr txBox="1"/>
          <p:nvPr/>
        </p:nvSpPr>
        <p:spPr>
          <a:xfrm>
            <a:off x="7456709" y="103532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u="sng" dirty="0" smtClean="0">
                <a:solidFill>
                  <a:srgbClr val="0070C0"/>
                </a:solidFill>
              </a:rPr>
              <a:t>Sair</a:t>
            </a:r>
            <a:endParaRPr lang="pt-BR" sz="1400" i="1" u="sng" dirty="0">
              <a:solidFill>
                <a:srgbClr val="0070C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55776" y="2599180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655888" y="2599180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rot="10800000">
            <a:off x="5768848" y="2669344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75656" y="2204864"/>
            <a:ext cx="1440160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Categoria</a:t>
            </a: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Módulo</a:t>
            </a:r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Prioridade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Assunto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Descrição</a:t>
            </a: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Anexo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55776" y="2959404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655888" y="2959404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0800000">
            <a:off x="5768848" y="3042447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558048" y="3723402"/>
            <a:ext cx="3384000" cy="14072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o explicativo retangular 25"/>
          <p:cNvSpPr/>
          <p:nvPr/>
        </p:nvSpPr>
        <p:spPr>
          <a:xfrm>
            <a:off x="6372200" y="2414250"/>
            <a:ext cx="1800200" cy="497631"/>
          </a:xfrm>
          <a:prstGeom prst="wedgeRectCallout">
            <a:avLst>
              <a:gd name="adj1" fmla="val -72748"/>
              <a:gd name="adj2" fmla="val -14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>
                <a:solidFill>
                  <a:srgbClr val="777C84">
                    <a:lumMod val="50000"/>
                  </a:srgbClr>
                </a:solidFill>
                <a:latin typeface="Trebuchet MS" panose="020B0603020202020204" pitchFamily="34" charset="0"/>
              </a:rPr>
              <a:t>Compras, Contábil, Estoque, etc.</a:t>
            </a:r>
          </a:p>
        </p:txBody>
      </p:sp>
      <p:sp>
        <p:nvSpPr>
          <p:cNvPr id="27" name="Texto explicativo retangular 26"/>
          <p:cNvSpPr/>
          <p:nvPr/>
        </p:nvSpPr>
        <p:spPr>
          <a:xfrm>
            <a:off x="6372200" y="3389811"/>
            <a:ext cx="1800200" cy="1000303"/>
          </a:xfrm>
          <a:prstGeom prst="wedgeRectCallout">
            <a:avLst>
              <a:gd name="adj1" fmla="val -71820"/>
              <a:gd name="adj2" fmla="val -4308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Uma lista será gerada com os principais erros a partir da escolha do módulo</a:t>
            </a:r>
            <a:endParaRPr lang="pt-BR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558048" y="3353408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658160" y="3353408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5771120" y="3423572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555776" y="5287832"/>
            <a:ext cx="1404000" cy="196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</a:rPr>
              <a:t>Escolher Arquivo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4" name="Imagem 3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731" y="1055235"/>
            <a:ext cx="694333" cy="302044"/>
          </a:xfrm>
          <a:prstGeom prst="rect">
            <a:avLst/>
          </a:prstGeom>
        </p:spPr>
      </p:pic>
      <p:sp>
        <p:nvSpPr>
          <p:cNvPr id="36" name="Retângulo de cantos arredondados 35">
            <a:hlinkClick r:id="rId4" action="ppaction://hlinksldjump"/>
          </p:cNvPr>
          <p:cNvSpPr/>
          <p:nvPr/>
        </p:nvSpPr>
        <p:spPr>
          <a:xfrm>
            <a:off x="2555776" y="5628429"/>
            <a:ext cx="756000" cy="26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Salvar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37" name="Retângulo de cantos arredondados 36">
            <a:hlinkClick r:id="rId4" action="ppaction://hlinksldjump"/>
          </p:cNvPr>
          <p:cNvSpPr/>
          <p:nvPr/>
        </p:nvSpPr>
        <p:spPr>
          <a:xfrm>
            <a:off x="3419872" y="5628429"/>
            <a:ext cx="756000" cy="26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1200" dirty="0" smtClean="0">
                <a:latin typeface="Trebuchet MS" panose="020B0603020202020204" pitchFamily="34" charset="0"/>
              </a:rPr>
              <a:t>Cancelar</a:t>
            </a:r>
            <a:endParaRPr lang="pt-BR" sz="1200" dirty="0">
              <a:latin typeface="Trebuchet MS" panose="020B0603020202020204" pitchFamily="34" charset="0"/>
            </a:endParaRPr>
          </a:p>
        </p:txBody>
      </p:sp>
      <p:sp>
        <p:nvSpPr>
          <p:cNvPr id="38" name="Texto explicativo retangular 37"/>
          <p:cNvSpPr/>
          <p:nvPr/>
        </p:nvSpPr>
        <p:spPr>
          <a:xfrm>
            <a:off x="6372200" y="2974348"/>
            <a:ext cx="1800200" cy="324662"/>
          </a:xfrm>
          <a:prstGeom prst="wedgeRectCallout">
            <a:avLst>
              <a:gd name="adj1" fmla="val -72749"/>
              <a:gd name="adj2" fmla="val -19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Alta, Média e Baixa</a:t>
            </a:r>
            <a:endParaRPr lang="pt-BR" sz="12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CaixaDeTexto 38">
            <a:hlinkClick r:id="rId4" action="ppaction://hlinksldjump"/>
          </p:cNvPr>
          <p:cNvSpPr txBox="1"/>
          <p:nvPr/>
        </p:nvSpPr>
        <p:spPr>
          <a:xfrm>
            <a:off x="6588224" y="40466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FF0000"/>
                </a:solidFill>
              </a:rPr>
              <a:t>Voltar</a:t>
            </a:r>
            <a:endParaRPr lang="pt-BR" sz="1200" i="1" u="sng" dirty="0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55776" y="2263809"/>
            <a:ext cx="3096344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655888" y="2263809"/>
            <a:ext cx="288000" cy="1963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5768848" y="2333973"/>
            <a:ext cx="72000" cy="65455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Texto explicativo retangular 39"/>
          <p:cNvSpPr/>
          <p:nvPr/>
        </p:nvSpPr>
        <p:spPr>
          <a:xfrm>
            <a:off x="6372200" y="1752817"/>
            <a:ext cx="1800200" cy="596064"/>
          </a:xfrm>
          <a:prstGeom prst="wedgeRectCallout">
            <a:avLst>
              <a:gd name="adj1" fmla="val -72748"/>
              <a:gd name="adj2" fmla="val 5363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srgbClr val="777C84">
                    <a:lumMod val="50000"/>
                  </a:srgbClr>
                </a:solidFill>
                <a:latin typeface="Trebuchet MS" panose="020B0603020202020204" pitchFamily="34" charset="0"/>
              </a:rPr>
              <a:t>Protheus, Infraestrutura e Software.</a:t>
            </a:r>
            <a:endParaRPr lang="pt-BR" sz="1200" dirty="0">
              <a:solidFill>
                <a:srgbClr val="777C84">
                  <a:lumMod val="50000"/>
                </a:srgb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2063</TotalTime>
  <Words>1123</Words>
  <Application>Microsoft Office PowerPoint</Application>
  <PresentationFormat>Apresentação na tela (4:3)</PresentationFormat>
  <Paragraphs>398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Trebuchet MS</vt:lpstr>
      <vt:lpstr>Wingdings</vt:lpstr>
      <vt:lpstr>Wingdings 2</vt:lpstr>
      <vt:lpstr>Balcão Envidraçado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DELLNBX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Pablo</dc:creator>
  <cp:lastModifiedBy>humberto.quesada@agilitysolutions.com.br</cp:lastModifiedBy>
  <cp:revision>67</cp:revision>
  <dcterms:created xsi:type="dcterms:W3CDTF">2012-12-07T12:56:54Z</dcterms:created>
  <dcterms:modified xsi:type="dcterms:W3CDTF">2013-07-24T18:33:44Z</dcterms:modified>
</cp:coreProperties>
</file>