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6" r:id="rId2"/>
    <p:sldId id="318" r:id="rId3"/>
    <p:sldId id="319" r:id="rId4"/>
    <p:sldId id="351" r:id="rId5"/>
    <p:sldId id="358" r:id="rId6"/>
    <p:sldId id="352" r:id="rId7"/>
    <p:sldId id="357" r:id="rId8"/>
    <p:sldId id="354" r:id="rId9"/>
    <p:sldId id="359" r:id="rId10"/>
    <p:sldId id="353" r:id="rId11"/>
    <p:sldId id="355" r:id="rId12"/>
    <p:sldId id="287" r:id="rId13"/>
    <p:sldId id="356" r:id="rId14"/>
    <p:sldId id="288" r:id="rId15"/>
    <p:sldId id="303" r:id="rId16"/>
    <p:sldId id="335" r:id="rId17"/>
    <p:sldId id="377" r:id="rId18"/>
    <p:sldId id="366" r:id="rId19"/>
    <p:sldId id="376" r:id="rId20"/>
    <p:sldId id="342" r:id="rId21"/>
    <p:sldId id="343" r:id="rId22"/>
    <p:sldId id="346" r:id="rId23"/>
    <p:sldId id="344" r:id="rId24"/>
    <p:sldId id="375" r:id="rId25"/>
    <p:sldId id="369" r:id="rId2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9" autoAdjust="0"/>
    <p:restoredTop sz="94660"/>
  </p:normalViewPr>
  <p:slideViewPr>
    <p:cSldViewPr snapToGrid="0">
      <p:cViewPr varScale="1">
        <p:scale>
          <a:sx n="84" d="100"/>
          <a:sy n="84" d="100"/>
        </p:scale>
        <p:origin x="6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35" d="100"/>
          <a:sy n="135" d="100"/>
        </p:scale>
        <p:origin x="453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378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>
                <a:latin typeface="Arial Unicode MS" panose="020B0604020202020204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>
                <a:latin typeface="Arial Unicode MS" panose="020B0604020202020204" pitchFamily="34" charset="-128"/>
              </a:defRPr>
            </a:lvl1pPr>
          </a:lstStyle>
          <a:p>
            <a:fld id="{0F6AC800-BF99-41BB-8DE5-8FC7E09D6C23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>
                <a:latin typeface="Arial Unicode MS" panose="020B0604020202020204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>
                <a:latin typeface="Arial Unicode MS" panose="020B0604020202020204" pitchFamily="34" charset="-128"/>
              </a:defRPr>
            </a:lvl1pPr>
          </a:lstStyle>
          <a:p>
            <a:fld id="{EF39D76F-4EC1-49C2-ADD1-9055D01131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1333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83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72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34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619460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9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71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8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2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53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1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8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</a:defRPr>
            </a:lvl1pPr>
          </a:lstStyle>
          <a:p>
            <a:fld id="{5F4C8C79-FAFE-4D56-A4D5-361B65C3B3FA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</a:defRPr>
            </a:lvl1pPr>
          </a:lstStyle>
          <a:p>
            <a:fld id="{5C24628A-3036-4B06-B053-832BC47737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86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 Unicode MS" panose="020B0604020202020204" pitchFamily="34" charset="-128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</a:t>
            </a:r>
            <a:br>
              <a:rPr lang="en-US" dirty="0"/>
            </a:br>
            <a:r>
              <a:rPr lang="en-US" dirty="0"/>
              <a:t>Filtering Queries</a:t>
            </a:r>
          </a:p>
        </p:txBody>
      </p:sp>
    </p:spTree>
    <p:extLst>
      <p:ext uri="{BB962C8B-B14F-4D97-AF65-F5344CB8AC3E}">
        <p14:creationId xmlns:p14="http://schemas.microsoft.com/office/powerpoint/2010/main" val="1585413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IN 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IMDB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5606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IN queries</a:t>
            </a:r>
            <a:endParaRPr sz="2000" b="1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Fetch all info for the directors with last names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Scorsese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Polanski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and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Spielberg.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“IN” for your Boolean query.</a:t>
            </a: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FROM directors</a:t>
            </a:r>
            <a:b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last_name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IN ( 'Scorsese’, ‘Spielberg’, ‘Polanski’ );</a:t>
            </a: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Fetch all info for the directors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Quentin Tarantino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Stanley Kubrick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and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Orson Welles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. Use “IN” for your Boolean query.</a:t>
            </a: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FROM directors</a:t>
            </a:r>
            <a:b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(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first_name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last_name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 IN (</a:t>
            </a: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(‘Quentin’, ‘Tarantino’), (‘Stanley’, ‘Kubrick’), (‘Orson’, ‘Welles’) </a:t>
            </a: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);</a:t>
            </a: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1818551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Need for approximate 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queries</a:t>
            </a:r>
          </a:p>
        </p:txBody>
      </p:sp>
      <p:sp>
        <p:nvSpPr>
          <p:cNvPr id="45" name="Shape 45"/>
          <p:cNvSpPr/>
          <p:nvPr/>
        </p:nvSpPr>
        <p:spPr>
          <a:xfrm>
            <a:off x="179797" y="1324179"/>
            <a:ext cx="8964203" cy="3978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 Queries</a:t>
            </a: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the entry for Alfred Hitchcock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Hint: Query using only the last name, and notice his first name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the entries for the Godfather movies, released in 1972, 1974, and 1990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Hint: The actual names for the movies are </a:t>
            </a:r>
          </a:p>
          <a:p>
            <a:pPr marL="1257300" lvl="2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“Godfather, The”</a:t>
            </a:r>
          </a:p>
          <a:p>
            <a:pPr marL="1257300" lvl="2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“Godfather: Part II, The”</a:t>
            </a:r>
          </a:p>
          <a:p>
            <a:pPr marL="1257300" lvl="2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“Godfather: Part III, The”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39605420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LIKE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469900" y="988513"/>
            <a:ext cx="8204200" cy="5080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342900" lvl="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LIKE allows to write simple approximate queries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“%” to match an arbitrary number of characters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Example: Find all movies that start with B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movies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name LIKE “B%”;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“_” to match any single character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Example: Find all movies with names starting with B, being exactly 5 characters long, and ending with B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Profiles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name LIKE “B__B”;</a:t>
            </a:r>
          </a:p>
        </p:txBody>
      </p:sp>
    </p:spTree>
    <p:extLst>
      <p:ext uri="{BB962C8B-B14F-4D97-AF65-F5344CB8AC3E}">
        <p14:creationId xmlns:p14="http://schemas.microsoft.com/office/powerpoint/2010/main" val="428511327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LIKE: Practice queries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179797" y="1324179"/>
            <a:ext cx="8964203" cy="2387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 Queries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the entry for Alfred Hitchcock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Hint: Use an approximation for his first name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the Godfather movies, released in 1972, 1974, and 1990</a:t>
            </a: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02907946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REGEXP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469900" y="1324179"/>
            <a:ext cx="8204200" cy="2387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342900" lvl="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REGEXP allows a standard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regular expression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query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Example: Find all names that contain a digit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Profiles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name REGEXP '[0-9]+'</a:t>
            </a:r>
          </a:p>
        </p:txBody>
      </p:sp>
    </p:spTree>
    <p:extLst>
      <p:ext uri="{BB962C8B-B14F-4D97-AF65-F5344CB8AC3E}">
        <p14:creationId xmlns:p14="http://schemas.microsoft.com/office/powerpoint/2010/main" val="412806308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The NULL mark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469899" y="1324179"/>
            <a:ext cx="8489165" cy="5119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342900" lvl="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When columns do not have a value, they are assigned a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“NULL” </a:t>
            </a:r>
            <a:r>
              <a:rPr lang="en-US" sz="2000" b="1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mark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which is a special way that SQL handles the “empty value”. We use the term “mark” instead of “value” as NULL indicates the absence of a value.</a:t>
            </a: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To check if something is NULL you use the expression: “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attr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IS NULL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Example: Find all movies that do not have a rating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SELECT *</a:t>
            </a:r>
            <a:b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FROM movies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WHERE rating IS NULL</a:t>
            </a: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i="1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Similarly, you use “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attr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IS NOT NULL” is you want only results that have a value and have not been marked as NULL</a:t>
            </a: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341499925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Incorrect approaches when using NULL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469899" y="1324179"/>
            <a:ext cx="8489165" cy="542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NULL is </a:t>
            </a:r>
            <a:r>
              <a:rPr lang="en-US" sz="2000" b="1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not</a:t>
            </a: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equal to empty string. The query below will NOT work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</a:t>
            </a:r>
            <a:b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movies </a:t>
            </a:r>
            <a:b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rank = ‘’;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NULL is </a:t>
            </a:r>
            <a:r>
              <a:rPr lang="en-US" sz="2000" b="1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not</a:t>
            </a: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equal to the string ‘NULL’. The query below will NOT work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</a:t>
            </a:r>
            <a:b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movies </a:t>
            </a:r>
            <a:b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rank = ‘NULL’;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And while the following query superficially “works” it is actually WRONG: </a:t>
            </a: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</a:t>
            </a:r>
            <a:b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movies </a:t>
            </a:r>
            <a:b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rank &lt;&gt; ‘NULL’;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35743367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Incorrect approaches when using NULL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469899" y="1324179"/>
            <a:ext cx="8489165" cy="4721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We do not use = to compare with NULL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. </a:t>
            </a: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The query below will NOT work:</a:t>
            </a:r>
            <a:b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movies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rank = NULL;</a:t>
            </a:r>
            <a:b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b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We do not use ANY operator (except for IS and IS NOT) to compare with NULL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. </a:t>
            </a: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The query below ALSO will NOT work</a:t>
            </a:r>
            <a:b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movies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rank &lt;&gt; NULL;</a:t>
            </a:r>
          </a:p>
        </p:txBody>
      </p:sp>
    </p:spTree>
    <p:extLst>
      <p:ext uri="{BB962C8B-B14F-4D97-AF65-F5344CB8AC3E}">
        <p14:creationId xmlns:p14="http://schemas.microsoft.com/office/powerpoint/2010/main" val="211172370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Floating Point Bizarreness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469899" y="1324179"/>
            <a:ext cx="8432657" cy="5252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In SQL, and in many computer languages, handling decimal numbers tends to be strange, due to the limited accuracy when storing floating point numbers.</a:t>
            </a:r>
            <a:endParaRPr lang="el-GR" sz="24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l-GR" sz="24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</a:t>
            </a:r>
            <a:b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movies</a:t>
            </a:r>
            <a:b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rank &gt; 7.8</a:t>
            </a: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</a:t>
            </a:r>
            <a:b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movies</a:t>
            </a:r>
            <a:b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rank = 7.8</a:t>
            </a: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</a:t>
            </a:r>
            <a:b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movies</a:t>
            </a:r>
            <a:b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rank LIKE 7.8</a:t>
            </a:r>
          </a:p>
        </p:txBody>
      </p:sp>
    </p:spTree>
    <p:extLst>
      <p:ext uri="{BB962C8B-B14F-4D97-AF65-F5344CB8AC3E}">
        <p14:creationId xmlns:p14="http://schemas.microsoft.com/office/powerpoint/2010/main" val="230443316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269666" y="1435100"/>
            <a:ext cx="860466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3600">
                <a:solidFill>
                  <a:srgbClr val="01107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3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Conditional Construct: CASE</a:t>
            </a:r>
            <a:endParaRPr sz="3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2436526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The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WHERE clause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1674688" y="2586989"/>
            <a:ext cx="7366570" cy="2528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	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lang="en-US"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3, …,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T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700" dirty="0">
                <a:solidFill>
                  <a:schemeClr val="bg1">
                    <a:lumMod val="8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endParaRPr lang="en-US" sz="2700" dirty="0">
              <a:solidFill>
                <a:schemeClr val="bg1">
                  <a:lumMod val="85000"/>
                </a:schemeClr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	condition</a:t>
            </a:r>
            <a:endParaRPr lang="en-US"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ORDER BY </a:t>
            </a:r>
            <a:r>
              <a:rPr lang="en-US"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lang="en-US" sz="28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 </a:t>
            </a:r>
            <a:r>
              <a:rPr lang="en-US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[ASC|DESC]</a:t>
            </a: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lang="en-US"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lang="en-US" sz="28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 </a:t>
            </a:r>
            <a:r>
              <a:rPr lang="en-US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[ASC|DESC]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652259" y="1117010"/>
            <a:ext cx="8227972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The </a:t>
            </a:r>
            <a:r>
              <a:rPr lang="en-US"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WHERE clause defines which </a:t>
            </a:r>
            <a:r>
              <a:rPr lang="en-US" sz="2200" b="1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rows</a:t>
            </a:r>
            <a:r>
              <a:rPr lang="en-US"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 will appear in the results.</a:t>
            </a:r>
            <a:br>
              <a:rPr lang="en-US"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</a:br>
            <a:endParaRPr sz="2200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6467235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Conditional Construct: CASE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9119" y="1376737"/>
            <a:ext cx="78700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Syntax </a:t>
            </a:r>
          </a:p>
          <a:p>
            <a:endParaRPr lang="en-US" b="1" dirty="0"/>
          </a:p>
          <a:p>
            <a:r>
              <a:rPr lang="en-US" b="1" dirty="0"/>
              <a:t>CASE </a:t>
            </a:r>
          </a:p>
          <a:p>
            <a:r>
              <a:rPr lang="en-US" b="1" dirty="0"/>
              <a:t>	WHEN </a:t>
            </a:r>
            <a:r>
              <a:rPr lang="en-US" b="1" i="1" dirty="0"/>
              <a:t>condition</a:t>
            </a:r>
            <a:r>
              <a:rPr lang="en-US" b="1" dirty="0"/>
              <a:t> THEN </a:t>
            </a:r>
            <a:r>
              <a:rPr lang="en-US" b="1" i="1" dirty="0"/>
              <a:t>result</a:t>
            </a:r>
            <a:r>
              <a:rPr lang="en-US" b="1" dirty="0"/>
              <a:t> </a:t>
            </a:r>
          </a:p>
          <a:p>
            <a:r>
              <a:rPr lang="en-US" b="1" dirty="0"/>
              <a:t>	[WHEN </a:t>
            </a:r>
            <a:r>
              <a:rPr lang="en-US" b="1" i="1" dirty="0"/>
              <a:t>condition</a:t>
            </a:r>
            <a:r>
              <a:rPr lang="en-US" b="1" dirty="0"/>
              <a:t> THEN </a:t>
            </a:r>
            <a:r>
              <a:rPr lang="en-US" b="1" i="1" dirty="0"/>
              <a:t>result</a:t>
            </a:r>
            <a:r>
              <a:rPr lang="en-US" b="1" dirty="0"/>
              <a:t>] ... </a:t>
            </a:r>
          </a:p>
          <a:p>
            <a:r>
              <a:rPr lang="en-US" b="1" dirty="0"/>
              <a:t>	[ELSE </a:t>
            </a:r>
            <a:r>
              <a:rPr lang="en-US" b="1" i="1" dirty="0"/>
              <a:t>result</a:t>
            </a:r>
            <a:r>
              <a:rPr lang="en-US" b="1" dirty="0"/>
              <a:t>] </a:t>
            </a:r>
          </a:p>
          <a:p>
            <a:r>
              <a:rPr lang="en-US" b="1" dirty="0"/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386248-2CE1-40E5-A7F3-AB625F7D29C7}"/>
              </a:ext>
            </a:extLst>
          </p:cNvPr>
          <p:cNvSpPr txBox="1"/>
          <p:nvPr/>
        </p:nvSpPr>
        <p:spPr>
          <a:xfrm>
            <a:off x="202623" y="3773573"/>
            <a:ext cx="88786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Send targeted ads to Female Conservatives. Do not show ads to Males. Others TBD.</a:t>
            </a:r>
          </a:p>
          <a:p>
            <a:endParaRPr lang="en-US" dirty="0"/>
          </a:p>
          <a:p>
            <a:r>
              <a:rPr lang="en-US" dirty="0"/>
              <a:t>SELECT 	</a:t>
            </a:r>
            <a:r>
              <a:rPr lang="en-US" dirty="0" err="1"/>
              <a:t>ProfileID</a:t>
            </a:r>
            <a:r>
              <a:rPr lang="en-US" dirty="0"/>
              <a:t>, Name, Sex, </a:t>
            </a:r>
            <a:r>
              <a:rPr lang="en-US" dirty="0" err="1"/>
              <a:t>PoliticalViews</a:t>
            </a:r>
            <a:r>
              <a:rPr lang="en-US" dirty="0"/>
              <a:t>,	</a:t>
            </a:r>
            <a:br>
              <a:rPr lang="en-US" dirty="0"/>
            </a:br>
            <a:r>
              <a:rPr lang="en-US" b="1" dirty="0">
                <a:solidFill>
                  <a:srgbClr val="C00000"/>
                </a:solidFill>
              </a:rPr>
              <a:t>	CASE			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	   WHEN Sex = 'Female' AND </a:t>
            </a:r>
            <a:r>
              <a:rPr lang="en-US" b="1" dirty="0" err="1">
                <a:solidFill>
                  <a:srgbClr val="C00000"/>
                </a:solidFill>
              </a:rPr>
              <a:t>PoliticalViews</a:t>
            </a:r>
            <a:r>
              <a:rPr lang="en-US" b="1" dirty="0">
                <a:solidFill>
                  <a:srgbClr val="C00000"/>
                </a:solidFill>
              </a:rPr>
              <a:t> LIKE '%Conservative' THEN '</a:t>
            </a:r>
            <a:r>
              <a:rPr lang="en-US" b="1" dirty="0" err="1">
                <a:solidFill>
                  <a:srgbClr val="C00000"/>
                </a:solidFill>
              </a:rPr>
              <a:t>TargetAd</a:t>
            </a:r>
            <a:r>
              <a:rPr lang="en-US" b="1" dirty="0">
                <a:solidFill>
                  <a:srgbClr val="C00000"/>
                </a:solidFill>
              </a:rPr>
              <a:t>’	   WHEN Sex = 'Male' THEN '</a:t>
            </a:r>
            <a:r>
              <a:rPr lang="en-US" b="1" dirty="0" err="1">
                <a:solidFill>
                  <a:srgbClr val="C00000"/>
                </a:solidFill>
              </a:rPr>
              <a:t>NoAd</a:t>
            </a:r>
            <a:r>
              <a:rPr lang="en-US" b="1" dirty="0">
                <a:solidFill>
                  <a:srgbClr val="C00000"/>
                </a:solidFill>
              </a:rPr>
              <a:t>'        	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	   ELSE 'TBD'    	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	END AS </a:t>
            </a:r>
            <a:r>
              <a:rPr lang="en-US" b="1" dirty="0" err="1">
                <a:solidFill>
                  <a:srgbClr val="C00000"/>
                </a:solidFill>
              </a:rPr>
              <a:t>AdTargeting</a:t>
            </a:r>
            <a:br>
              <a:rPr lang="en-US" dirty="0"/>
            </a:br>
            <a:r>
              <a:rPr lang="en-US" dirty="0"/>
              <a:t>FROM 	Profiles P</a:t>
            </a:r>
          </a:p>
        </p:txBody>
      </p:sp>
    </p:spTree>
    <p:extLst>
      <p:ext uri="{BB962C8B-B14F-4D97-AF65-F5344CB8AC3E}">
        <p14:creationId xmlns:p14="http://schemas.microsoft.com/office/powerpoint/2010/main" val="309789067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CASE, alternatives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9119" y="1376737"/>
            <a:ext cx="78700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Syntax </a:t>
            </a:r>
          </a:p>
          <a:p>
            <a:endParaRPr lang="en-US" dirty="0"/>
          </a:p>
          <a:p>
            <a:r>
              <a:rPr lang="en-US" b="1" dirty="0"/>
              <a:t>CASE value</a:t>
            </a:r>
          </a:p>
          <a:p>
            <a:r>
              <a:rPr lang="en-US" b="1" dirty="0"/>
              <a:t>	WHEN </a:t>
            </a:r>
            <a:r>
              <a:rPr lang="en-US" b="1" i="1" dirty="0" err="1"/>
              <a:t>compare_value</a:t>
            </a:r>
            <a:r>
              <a:rPr lang="en-US" b="1" dirty="0"/>
              <a:t> THEN </a:t>
            </a:r>
            <a:r>
              <a:rPr lang="en-US" b="1" i="1" dirty="0"/>
              <a:t>result</a:t>
            </a:r>
            <a:r>
              <a:rPr lang="en-US" b="1" dirty="0"/>
              <a:t> </a:t>
            </a:r>
          </a:p>
          <a:p>
            <a:r>
              <a:rPr lang="en-US" b="1" dirty="0"/>
              <a:t>	[WHEN </a:t>
            </a:r>
            <a:r>
              <a:rPr lang="en-US" b="1" i="1" dirty="0" err="1"/>
              <a:t>compare_value</a:t>
            </a:r>
            <a:r>
              <a:rPr lang="en-US" b="1" dirty="0"/>
              <a:t> THEN </a:t>
            </a:r>
            <a:r>
              <a:rPr lang="en-US" b="1" i="1" dirty="0"/>
              <a:t>result</a:t>
            </a:r>
            <a:r>
              <a:rPr lang="en-US" b="1" dirty="0"/>
              <a:t>] ... </a:t>
            </a:r>
          </a:p>
          <a:p>
            <a:r>
              <a:rPr lang="en-US" b="1" dirty="0"/>
              <a:t>	[ELSE </a:t>
            </a:r>
            <a:r>
              <a:rPr lang="en-US" b="1" i="1" dirty="0"/>
              <a:t>result</a:t>
            </a:r>
            <a:r>
              <a:rPr lang="en-US" b="1" dirty="0"/>
              <a:t>] </a:t>
            </a:r>
          </a:p>
          <a:p>
            <a:r>
              <a:rPr lang="en-US" b="1" dirty="0"/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386248-2CE1-40E5-A7F3-AB625F7D29C7}"/>
              </a:ext>
            </a:extLst>
          </p:cNvPr>
          <p:cNvSpPr txBox="1"/>
          <p:nvPr/>
        </p:nvSpPr>
        <p:spPr>
          <a:xfrm>
            <a:off x="432137" y="3763182"/>
            <a:ext cx="82419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Is the student at Stern or not?</a:t>
            </a:r>
          </a:p>
          <a:p>
            <a:endParaRPr lang="en-US" dirty="0"/>
          </a:p>
          <a:p>
            <a:r>
              <a:rPr lang="en-US" dirty="0"/>
              <a:t>SELECT 	</a:t>
            </a:r>
            <a:r>
              <a:rPr lang="en-US" dirty="0" err="1"/>
              <a:t>P.ProfileID</a:t>
            </a:r>
            <a:r>
              <a:rPr lang="en-US" dirty="0"/>
              <a:t>, </a:t>
            </a:r>
            <a:r>
              <a:rPr lang="en-US" dirty="0" err="1"/>
              <a:t>P.Name</a:t>
            </a:r>
            <a:r>
              <a:rPr lang="en-US" dirty="0"/>
              <a:t>, </a:t>
            </a:r>
            <a:r>
              <a:rPr lang="en-US" dirty="0" err="1"/>
              <a:t>P.Sex</a:t>
            </a:r>
            <a:r>
              <a:rPr lang="en-US" dirty="0"/>
              <a:t>, </a:t>
            </a:r>
            <a:r>
              <a:rPr lang="en-US" dirty="0" err="1"/>
              <a:t>C.Concentration</a:t>
            </a:r>
            <a:r>
              <a:rPr lang="en-US" dirty="0"/>
              <a:t>,		</a:t>
            </a:r>
          </a:p>
          <a:p>
            <a:r>
              <a:rPr lang="en-US" dirty="0"/>
              <a:t>	</a:t>
            </a:r>
            <a:r>
              <a:rPr lang="en-US" b="1" dirty="0"/>
              <a:t>CASE </a:t>
            </a:r>
            <a:r>
              <a:rPr lang="en-US" b="1" dirty="0" err="1"/>
              <a:t>C.Concentration</a:t>
            </a:r>
            <a:r>
              <a:rPr lang="en-US" b="1" dirty="0"/>
              <a:t> 			</a:t>
            </a:r>
          </a:p>
          <a:p>
            <a:r>
              <a:rPr lang="en-US" b="1" dirty="0"/>
              <a:t>	WHEN 'Finance' THEN '</a:t>
            </a:r>
            <a:r>
              <a:rPr lang="en-US" b="1" dirty="0" err="1"/>
              <a:t>Sternie</a:t>
            </a:r>
            <a:r>
              <a:rPr lang="en-US" b="1" dirty="0"/>
              <a:t>’	</a:t>
            </a:r>
          </a:p>
          <a:p>
            <a:r>
              <a:rPr lang="en-US" b="1" dirty="0"/>
              <a:t>	WHEN 'Accounting' THEN '</a:t>
            </a:r>
            <a:r>
              <a:rPr lang="en-US" b="1" dirty="0" err="1"/>
              <a:t>Sternie</a:t>
            </a:r>
            <a:r>
              <a:rPr lang="en-US" b="1" dirty="0"/>
              <a:t>'    </a:t>
            </a:r>
          </a:p>
          <a:p>
            <a:r>
              <a:rPr lang="en-US" b="1" dirty="0"/>
              <a:t>	WHEN 'Marketing' THEN '</a:t>
            </a:r>
            <a:r>
              <a:rPr lang="en-US" b="1" dirty="0" err="1"/>
              <a:t>Sternie</a:t>
            </a:r>
            <a:r>
              <a:rPr lang="en-US" b="1" dirty="0"/>
              <a:t>’	</a:t>
            </a:r>
          </a:p>
          <a:p>
            <a:r>
              <a:rPr lang="en-US" b="1" dirty="0"/>
              <a:t>	ELSE 'Not a </a:t>
            </a:r>
            <a:r>
              <a:rPr lang="en-US" b="1" dirty="0" err="1"/>
              <a:t>Sternie</a:t>
            </a:r>
            <a:r>
              <a:rPr lang="en-US" b="1" dirty="0"/>
              <a:t>'    	</a:t>
            </a:r>
          </a:p>
          <a:p>
            <a:r>
              <a:rPr lang="en-US" b="1" dirty="0"/>
              <a:t>	END AS </a:t>
            </a:r>
            <a:r>
              <a:rPr lang="en-US" b="1" dirty="0" err="1"/>
              <a:t>SternieOrNot</a:t>
            </a:r>
            <a:endParaRPr lang="en-US" b="1" dirty="0"/>
          </a:p>
          <a:p>
            <a:r>
              <a:rPr lang="en-US" dirty="0"/>
              <a:t>FROM 	Profiles P JOIN Concentration C ON </a:t>
            </a:r>
            <a:r>
              <a:rPr lang="en-US" dirty="0" err="1"/>
              <a:t>C.ProfileID</a:t>
            </a:r>
            <a:r>
              <a:rPr lang="en-US" dirty="0"/>
              <a:t> = </a:t>
            </a:r>
            <a:r>
              <a:rPr lang="en-US" dirty="0" err="1"/>
              <a:t>P.ProfileID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11623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Query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08DE15-B168-446F-B989-63CBCBAA3954}"/>
              </a:ext>
            </a:extLst>
          </p:cNvPr>
          <p:cNvSpPr txBox="1"/>
          <p:nvPr/>
        </p:nvSpPr>
        <p:spPr>
          <a:xfrm>
            <a:off x="529119" y="1376737"/>
            <a:ext cx="78700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Mark the “Very Liberal” and “Liberal” students as “Left” and mark the “Conservative”, “Very Conservative”, and “Libertarian” students as “Right”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06489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269666" y="1435100"/>
            <a:ext cx="860466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3600">
                <a:solidFill>
                  <a:srgbClr val="01107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3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Functions</a:t>
            </a:r>
            <a:endParaRPr sz="3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572140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86308" y="190817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Aggregation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vs ‘regular’ functions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723900" y="1536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8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Shape 148"/>
          <p:cNvSpPr/>
          <p:nvPr/>
        </p:nvSpPr>
        <p:spPr>
          <a:xfrm>
            <a:off x="386308" y="1179368"/>
            <a:ext cx="8700537" cy="5755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r">
              <a:defRPr sz="2400">
                <a:solidFill>
                  <a:srgbClr val="011173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SQL also has functions that apply on the attribute level</a:t>
            </a: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Date functions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YEAR(), MONTH(), DAY(), MONTHNAME(), DAYNAME()….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CURRENT_DATE()</a:t>
            </a:r>
            <a:endParaRPr lang="en-US" sz="14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l"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Math functions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ROUND(), CEIL(), FLOOR()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EXP(), LN(), LOG2(), LOG10()…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POWER(), SQRT(),….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String functions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UPPER, LOWER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TRIM, LTRIM, RTRIM, SUBSTRING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CONCAT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NULL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CASE, IF, COALESCE, IFNULL, </a:t>
            </a:r>
          </a:p>
        </p:txBody>
      </p:sp>
    </p:spTree>
    <p:extLst>
      <p:ext uri="{BB962C8B-B14F-4D97-AF65-F5344CB8AC3E}">
        <p14:creationId xmlns:p14="http://schemas.microsoft.com/office/powerpoint/2010/main" val="233091551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48B51A-A7D0-4EB3-97C5-23CDCE187BB7}"/>
              </a:ext>
            </a:extLst>
          </p:cNvPr>
          <p:cNvSpPr/>
          <p:nvPr/>
        </p:nvSpPr>
        <p:spPr>
          <a:xfrm>
            <a:off x="1025235" y="1277173"/>
            <a:ext cx="734290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Go to the Facebook database</a:t>
            </a:r>
          </a:p>
          <a:p>
            <a:endParaRPr lang="en-US" sz="3200" dirty="0"/>
          </a:p>
          <a:p>
            <a:r>
              <a:rPr lang="en-US" sz="3200" dirty="0"/>
              <a:t>Find all the students that have New York as the home state. </a:t>
            </a:r>
          </a:p>
          <a:p>
            <a:endParaRPr lang="en-US" sz="3200" dirty="0"/>
          </a:p>
          <a:p>
            <a:r>
              <a:rPr lang="en-US" sz="3200" dirty="0"/>
              <a:t>Deal with all the different ways that students have written New York in the “</a:t>
            </a:r>
            <a:r>
              <a:rPr lang="en-US" sz="3200" dirty="0" err="1"/>
              <a:t>HomeState</a:t>
            </a:r>
            <a:r>
              <a:rPr lang="en-US" sz="3200" dirty="0"/>
              <a:t>” attribute</a:t>
            </a:r>
          </a:p>
        </p:txBody>
      </p:sp>
    </p:spTree>
    <p:extLst>
      <p:ext uri="{BB962C8B-B14F-4D97-AF65-F5344CB8AC3E}">
        <p14:creationId xmlns:p14="http://schemas.microsoft.com/office/powerpoint/2010/main" val="105964598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Equality Conditions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074961"/>
              </p:ext>
            </p:extLst>
          </p:nvPr>
        </p:nvGraphicFramePr>
        <p:xfrm>
          <a:off x="76201" y="816708"/>
          <a:ext cx="8985738" cy="11125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338753">
                  <a:extLst>
                    <a:ext uri="{9D8B030D-6E8A-4147-A177-3AD203B41FA5}">
                      <a16:colId xmlns:a16="http://schemas.microsoft.com/office/drawing/2014/main" val="860346216"/>
                    </a:ext>
                  </a:extLst>
                </a:gridCol>
                <a:gridCol w="3856892">
                  <a:extLst>
                    <a:ext uri="{9D8B030D-6E8A-4147-A177-3AD203B41FA5}">
                      <a16:colId xmlns:a16="http://schemas.microsoft.com/office/drawing/2014/main" val="883417658"/>
                    </a:ext>
                  </a:extLst>
                </a:gridCol>
                <a:gridCol w="2790093">
                  <a:extLst>
                    <a:ext uri="{9D8B030D-6E8A-4147-A177-3AD203B41FA5}">
                      <a16:colId xmlns:a16="http://schemas.microsoft.com/office/drawing/2014/main" val="2910916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66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= ‘text’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Equality comparison for a textual 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gender = ‘Male’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1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attr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=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Equality</a:t>
                      </a:r>
                      <a:r>
                        <a:rPr lang="en-US" sz="1600" baseline="0" dirty="0"/>
                        <a:t> comparison for a numeric attribute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year</a:t>
                      </a:r>
                      <a:r>
                        <a:rPr lang="en-US" sz="1600" baseline="0" dirty="0"/>
                        <a:t> = 2006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508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116728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WHERE 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IMDB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2387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Equality Queries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the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movie entry 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with id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64729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.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the movie entry with movie title ‘Pulp Fiction’</a:t>
            </a: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the id of the movie “Schindler's List”. (Attention to the quote)</a:t>
            </a: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List all the roles for the movie with id 290070. Sort them alphabetically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82869205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Boolean Conditions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907322"/>
              </p:ext>
            </p:extLst>
          </p:nvPr>
        </p:nvGraphicFramePr>
        <p:xfrm>
          <a:off x="76201" y="816708"/>
          <a:ext cx="8985738" cy="1854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338753">
                  <a:extLst>
                    <a:ext uri="{9D8B030D-6E8A-4147-A177-3AD203B41FA5}">
                      <a16:colId xmlns:a16="http://schemas.microsoft.com/office/drawing/2014/main" val="860346216"/>
                    </a:ext>
                  </a:extLst>
                </a:gridCol>
                <a:gridCol w="3856892">
                  <a:extLst>
                    <a:ext uri="{9D8B030D-6E8A-4147-A177-3AD203B41FA5}">
                      <a16:colId xmlns:a16="http://schemas.microsoft.com/office/drawing/2014/main" val="883417658"/>
                    </a:ext>
                  </a:extLst>
                </a:gridCol>
                <a:gridCol w="2790093">
                  <a:extLst>
                    <a:ext uri="{9D8B030D-6E8A-4147-A177-3AD203B41FA5}">
                      <a16:colId xmlns:a16="http://schemas.microsoft.com/office/drawing/2014/main" val="2910916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66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= ‘text’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Equality comparison for a textual 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gender = ‘Male’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1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=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Equality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comparison for a numeric attribute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year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= 2006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508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cond1</a:t>
                      </a:r>
                      <a:r>
                        <a:rPr lang="en-US" sz="1600" baseline="0" dirty="0"/>
                        <a:t> AND cond2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Both conditions should 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463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cond2 OR</a:t>
                      </a:r>
                      <a:r>
                        <a:rPr lang="en-US" sz="1600" baseline="0" dirty="0"/>
                        <a:t> cond2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At least one of the conditions</a:t>
                      </a:r>
                      <a:r>
                        <a:rPr lang="en-US" sz="1600" baseline="0" dirty="0"/>
                        <a:t> should hold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743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4261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WHERE 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IMDB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2605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Boolean queries</a:t>
            </a:r>
            <a:endParaRPr sz="2000" b="1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Fetch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all info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for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actresses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(female gender) whose first name is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Skyler</a:t>
            </a:r>
            <a:endParaRPr sz="2000" b="1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Fetch all info for the director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Steven Spielberg</a:t>
            </a: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Fetch all info for the directors with last names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Scorsese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Polanski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and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Spielberg.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the OR for your Boolean query.</a:t>
            </a:r>
            <a:endParaRPr lang="en-US" sz="2000" b="1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Fetch all info for the directors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Quentin Tarantino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Stanley Kubrick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and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Orson Welles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.</a:t>
            </a:r>
            <a:endParaRPr lang="en-US" sz="2000" b="1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203805613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Inequality Conditions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014705"/>
              </p:ext>
            </p:extLst>
          </p:nvPr>
        </p:nvGraphicFramePr>
        <p:xfrm>
          <a:off x="76201" y="816708"/>
          <a:ext cx="8985738" cy="39166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338753">
                  <a:extLst>
                    <a:ext uri="{9D8B030D-6E8A-4147-A177-3AD203B41FA5}">
                      <a16:colId xmlns:a16="http://schemas.microsoft.com/office/drawing/2014/main" val="860346216"/>
                    </a:ext>
                  </a:extLst>
                </a:gridCol>
                <a:gridCol w="3856892">
                  <a:extLst>
                    <a:ext uri="{9D8B030D-6E8A-4147-A177-3AD203B41FA5}">
                      <a16:colId xmlns:a16="http://schemas.microsoft.com/office/drawing/2014/main" val="883417658"/>
                    </a:ext>
                  </a:extLst>
                </a:gridCol>
                <a:gridCol w="2790093">
                  <a:extLst>
                    <a:ext uri="{9D8B030D-6E8A-4147-A177-3AD203B41FA5}">
                      <a16:colId xmlns:a16="http://schemas.microsoft.com/office/drawing/2014/main" val="2910916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66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= ‘text’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Equality comparison for a textual 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gender = ‘Male’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1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=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Equality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comparison for a numeric attribute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year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= 2006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508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cond1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AND cond2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Both conditions should 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82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cond2 OR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cond2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 least one of the conditions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should hold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14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&lt;&gt; value</a:t>
                      </a:r>
                      <a:br>
                        <a:rPr lang="en-US" sz="1600" dirty="0"/>
                      </a:br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!=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Attribute is</a:t>
                      </a:r>
                      <a:r>
                        <a:rPr lang="en-US" sz="1600" baseline="0" dirty="0"/>
                        <a:t> not equal to value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genre</a:t>
                      </a:r>
                      <a:r>
                        <a:rPr lang="en-US" sz="1600" baseline="0" dirty="0"/>
                        <a:t> &lt;&gt; ‘Drama’</a:t>
                      </a:r>
                      <a:br>
                        <a:rPr lang="en-US" sz="1600" baseline="0" dirty="0"/>
                      </a:br>
                      <a:r>
                        <a:rPr lang="en-US" sz="1600" baseline="0" dirty="0"/>
                        <a:t>genre != ‘Drama’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221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&gt;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Attribute is greater than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rating &gt; 7.8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461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&lt;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Attribute</a:t>
                      </a:r>
                      <a:r>
                        <a:rPr lang="en-US" sz="1600" baseline="0" dirty="0"/>
                        <a:t> is smaller than value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year &lt; 1900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85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&gt;=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Attribute is equal or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greater than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year &gt;= 1900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046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&lt;=</a:t>
                      </a:r>
                      <a:r>
                        <a:rPr lang="en-US" sz="1600" baseline="0" dirty="0"/>
                        <a:t> value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Attribute is equal or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smaller than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year &lt;=1900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455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333592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WHERE 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IMDB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2695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Inequality Queries and Boolean 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information about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movies 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that were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released 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before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1895 (excl)</a:t>
            </a: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information about movies released between 1895 and 1898 (excl)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Try both using Boolean operators and using the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BETWEEN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operator</a:t>
            </a: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information about movies that were released before 1895 and after 2006 (inclusive)</a:t>
            </a: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237462888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IN Conditions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632327"/>
              </p:ext>
            </p:extLst>
          </p:nvPr>
        </p:nvGraphicFramePr>
        <p:xfrm>
          <a:off x="76201" y="816708"/>
          <a:ext cx="8985738" cy="46583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338753">
                  <a:extLst>
                    <a:ext uri="{9D8B030D-6E8A-4147-A177-3AD203B41FA5}">
                      <a16:colId xmlns:a16="http://schemas.microsoft.com/office/drawing/2014/main" val="860346216"/>
                    </a:ext>
                  </a:extLst>
                </a:gridCol>
                <a:gridCol w="3856892">
                  <a:extLst>
                    <a:ext uri="{9D8B030D-6E8A-4147-A177-3AD203B41FA5}">
                      <a16:colId xmlns:a16="http://schemas.microsoft.com/office/drawing/2014/main" val="883417658"/>
                    </a:ext>
                  </a:extLst>
                </a:gridCol>
                <a:gridCol w="2790093">
                  <a:extLst>
                    <a:ext uri="{9D8B030D-6E8A-4147-A177-3AD203B41FA5}">
                      <a16:colId xmlns:a16="http://schemas.microsoft.com/office/drawing/2014/main" val="2910916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66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= ‘text’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Equality comparison for a textual 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gender = ‘Male’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1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=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Equality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comparison for a numeric attribute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year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= 2006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508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cond1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AND cond2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Both conditions should 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82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cond2 OR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cond2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 least one of the conditions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should hold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14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&lt;&gt; value</a:t>
                      </a:r>
                      <a:b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</a:br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!=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Attribute is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not equal to value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genre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&lt;&gt; ‘Drama’</a:t>
                      </a:r>
                      <a:b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</a:b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genre != ‘Drama’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221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&gt;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Attribute is greater than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rating &gt; 7.8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461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&lt;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Attribute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is smaller than value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year &lt; 1900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85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&gt;=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Attribute is equal or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greater than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year &gt;= 1900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046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&lt;=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value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Attribute is equal or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smaller than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year &lt;=1900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455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IN (x1,</a:t>
                      </a:r>
                      <a:r>
                        <a:rPr lang="en-US" sz="1600" baseline="0" dirty="0"/>
                        <a:t> x2, x3, …)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Attribute value is either x1, or x2 or x3</a:t>
                      </a:r>
                      <a:r>
                        <a:rPr lang="en-US" sz="1600" baseline="0" dirty="0"/>
                        <a:t>, or 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genre</a:t>
                      </a:r>
                      <a:r>
                        <a:rPr lang="en-US" sz="1600" baseline="0" dirty="0"/>
                        <a:t> IN (‘Drama’, ‘Comedy’)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60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NOT IN (x1,</a:t>
                      </a:r>
                      <a:r>
                        <a:rPr lang="en-US" sz="1600" baseline="0" dirty="0"/>
                        <a:t> x2, x3, …)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Attribute value is not x1, nor x2, nor x3</a:t>
                      </a:r>
                      <a:r>
                        <a:rPr lang="en-US" sz="1600" baseline="0" dirty="0"/>
                        <a:t>, 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genre</a:t>
                      </a:r>
                      <a:r>
                        <a:rPr lang="en-US" sz="1600" baseline="0" dirty="0"/>
                        <a:t> NOT IN (‘Adult’, ‘War’)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028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890126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40112</TotalTime>
  <Words>1657</Words>
  <Application>Microsoft Office PowerPoint</Application>
  <PresentationFormat>On-screen Show (4:3)</PresentationFormat>
  <Paragraphs>249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Arial Unicode MS</vt:lpstr>
      <vt:lpstr>Calibri</vt:lpstr>
      <vt:lpstr>Symbol</vt:lpstr>
      <vt:lpstr>Office Theme</vt:lpstr>
      <vt:lpstr>SQL Filtering Queries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Panos Ipeirotis</dc:creator>
  <cp:lastModifiedBy>Panos Ipeirotis</cp:lastModifiedBy>
  <cp:revision>198</cp:revision>
  <cp:lastPrinted>2014-10-22T17:34:37Z</cp:lastPrinted>
  <dcterms:created xsi:type="dcterms:W3CDTF">2014-10-20T14:52:46Z</dcterms:created>
  <dcterms:modified xsi:type="dcterms:W3CDTF">2021-05-24T21:45:14Z</dcterms:modified>
</cp:coreProperties>
</file>